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4"/>
    <p:sldMasterId id="2147483797" r:id="rId5"/>
    <p:sldMasterId id="2147483793" r:id="rId6"/>
    <p:sldMasterId id="2147483675" r:id="rId7"/>
    <p:sldMasterId id="2147483812" r:id="rId8"/>
    <p:sldMasterId id="2147483803" r:id="rId9"/>
    <p:sldMasterId id="2147483805" r:id="rId10"/>
    <p:sldMasterId id="2147483807" r:id="rId11"/>
    <p:sldMasterId id="2147483809" r:id="rId12"/>
    <p:sldMasterId id="2147483811" r:id="rId13"/>
    <p:sldMasterId id="2147483648" r:id="rId14"/>
  </p:sldMasterIdLst>
  <p:notesMasterIdLst>
    <p:notesMasterId r:id="rId27"/>
  </p:notesMasterIdLst>
  <p:sldIdLst>
    <p:sldId id="337" r:id="rId15"/>
    <p:sldId id="370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71" r:id="rId24"/>
    <p:sldId id="369" r:id="rId25"/>
    <p:sldId id="3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CDBC96-71FE-4EAC-9C13-D952AF021193}">
          <p14:sldIdLst>
            <p14:sldId id="337"/>
            <p14:sldId id="370"/>
            <p14:sldId id="360"/>
            <p14:sldId id="361"/>
            <p14:sldId id="362"/>
            <p14:sldId id="363"/>
            <p14:sldId id="364"/>
            <p14:sldId id="365"/>
            <p14:sldId id="366"/>
            <p14:sldId id="371"/>
            <p14:sldId id="369"/>
            <p14:sldId id="357"/>
          </p14:sldIdLst>
        </p14:section>
        <p14:section name="Problem" id="{8C89DF72-393D-470F-B43E-97A8ACB2586A}">
          <p14:sldIdLst/>
        </p14:section>
        <p14:section name="solution" id="{516CAF79-0A2F-4ADD-AD5E-DF4B4A5C28E1}">
          <p14:sldIdLst/>
        </p14:section>
        <p14:section name="Business" id="{A7E655B1-695E-4E70-9D69-8118B8AADAD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434"/>
    <a:srgbClr val="0F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76312-6DEA-D7A7-A495-1BBAEB800EE1}" v="101" dt="2022-04-02T03:02:44.961"/>
    <p1510:client id="{C72A8ACB-58F8-83C3-8CDA-183EED2B33BF}" v="159" dt="2022-04-02T03:25:56.561"/>
    <p1510:client id="{D49D69D5-7C36-2394-5AE0-93BF2BF9AD5F}" v="30" dt="2022-03-26T04:37:40.343"/>
    <p1510:client id="{EB687D9F-CC27-4153-B480-0B93D4C02641}" v="20" dt="2021-06-17T04:55:13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8B577-66B2-4044-9F50-E17E6223288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AF828-29DF-4E4F-866C-D31C76A6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AF828-29DF-4E4F-866C-D31C76A69D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AF828-29DF-4E4F-866C-D31C76A69D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4332-12CF-427A-8208-C1407ABD8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46211-83D7-4682-AB28-D5E3BE83C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9274-8D70-4B8C-BD51-54814A4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1AF5-663B-46D9-8D1C-37EF8C3F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DDD-BBFC-459D-BD63-693209AE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472A-2F8F-4773-B272-6ABE355B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A94D9-F14D-467E-AAAD-FBF4CC32E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954B-A3BD-42E4-B735-E9D735B6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E829-3567-4E8A-A499-01CEF33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9D55-C83D-47BB-9949-3043914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A0E03-436E-4509-A5F6-4D9EBB1EF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949D-259D-4D83-8A19-332DC80CF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1AB6-CA4F-4273-83AF-842590E0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9730-7AB5-4E01-9CD5-E1721DC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0B60-9160-4502-9775-C7B1DC4C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9511-B629-42F9-80DA-F674CB53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F35FA-1C1F-4C6B-86BE-DC418DF57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4E3C-CB9A-41F7-AE1D-4BFC2D177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978F1-5C71-439A-8F8F-5473D56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A3A6-2911-4F95-B5FF-929DEE2843B4}" type="datetimeFigureOut">
              <a:rPr lang="en-KE" smtClean="0"/>
              <a:t>04/23/2022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C0CE5-3CE7-48FA-8250-363DAF51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E78B8-6A0C-460B-A1C7-77DD727B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6813-6D1F-4291-97F4-90E65B67E84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180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CD8F-9154-4764-8B4A-08017C60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0752-34C6-4894-AD1A-75230C33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6AAC-A953-4039-B588-12D5EDDC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A3A6-2911-4F95-B5FF-929DEE2843B4}" type="datetimeFigureOut">
              <a:rPr lang="en-KE" smtClean="0"/>
              <a:t>04/23/2022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22BB-4258-4C42-B98D-EE398342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56A1-0431-4748-A6A2-9899220A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6813-6D1F-4291-97F4-90E65B67E84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392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"/>
    </mc:Choice>
    <mc:Fallback xmlns="">
      <p:transition advClick="0" advTm="3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09C7-FF25-42F4-AE2B-880E013F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1EF3-51EF-4428-AB1E-CF9DC886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0AEB8-1107-4757-99E8-7A873045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B1BE1-5D4B-409F-A2C2-3C99E406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A3A6-2911-4F95-B5FF-929DEE2843B4}" type="datetimeFigureOut">
              <a:rPr lang="en-KE" smtClean="0"/>
              <a:t>04/23/2022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5DE00-15ED-487D-99B5-E1EB8B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BD05-FC94-4BA5-AAEB-8BAAA20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6813-6D1F-4291-97F4-90E65B67E84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231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30"/>
    </mc:Choice>
    <mc:Fallback xmlns="">
      <p:transition advClick="0" advTm="3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5917311" y="6505277"/>
            <a:ext cx="345200" cy="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1190625" y="1151929"/>
            <a:ext cx="9810800" cy="2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0319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59265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77891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98210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1853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37156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5747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6933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190625" y="3536156"/>
            <a:ext cx="9810800" cy="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9170" marR="0" lvl="1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828754" marR="0" lvl="2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438339" marR="0" lvl="3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3047924" marR="0" lvl="4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657509" marR="0" lvl="5" indent="-448722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3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4267093" marR="0" lvl="6" indent="-448722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3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876678" marR="0" lvl="7" indent="-448722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3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5486263" marR="0" lvl="8" indent="-448722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3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5917311" y="6505277"/>
            <a:ext cx="345200" cy="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BD4D8-DE58-4190-BE6C-61079B83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B9E1-D020-4FE1-8697-8B076D58375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89AB4-EC98-47BD-A447-7E8C5EE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DD1CB-C020-4C47-AFEF-54229B0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DBA-71F1-482C-9812-8DAFBE54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4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4332-12CF-427A-8208-C1407ABD8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46211-83D7-4682-AB28-D5E3BE83C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9274-8D70-4B8C-BD51-54814A4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1AF5-663B-46D9-8D1C-37EF8C3F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DDD-BBFC-459D-BD63-693209AE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0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BD4D8-DE58-4190-BE6C-61079B83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B9E1-D020-4FE1-8697-8B076D58375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89AB4-EC98-47BD-A447-7E8C5EE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DD1CB-C020-4C47-AFEF-54229B0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EDBA-71F1-482C-9812-8DAFBE54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E854-9B95-4E52-B655-C23761C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68F4-0A8E-4B8F-878C-FC3993F6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A1A7-42F2-46D1-B38B-4DF6465D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6C39-D1CD-4D0F-BEB0-73D37F15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FA7E-6999-4730-AFC0-07D891F7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2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5917311" y="6505277"/>
            <a:ext cx="345200" cy="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62AC6-E114-467A-8479-7F02DD28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A058-D687-4582-A2BC-773136EF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80949-34C3-42E9-8351-07B769F8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1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909560" y="6409944"/>
            <a:ext cx="3703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667744" y="6409944"/>
            <a:ext cx="438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4E31-BFFC-43CE-98A0-28521275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1A93-85CF-47FC-A231-7FBC8B6F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FF82-1A1C-45DA-AB2E-6C05CC89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2FEF-177E-4EEF-A134-0D3C39506B57}" type="datetimeFigureOut">
              <a:rPr lang="en-KE" smtClean="0"/>
              <a:t>04/23/2022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5FB0-55E4-4F8A-A45F-E2786B59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6DE6-A104-4015-82E1-85E48330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1B52-A9D8-4659-A838-51F28E83906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870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F4D2-4BBD-41D5-9F71-31C1EF8F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AE0E-C03A-4E0C-8A1D-40235B08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79A3-392B-4C8D-9153-421C887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3C65-42F6-49A5-84CE-B8DC2B3C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53D9-25AD-4A92-A501-2B869CE7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5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A90-7A5A-4DDE-B112-D8FBA63A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94A1-9DE3-4ED2-8140-9DBD0BC85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7066-C4D0-457B-BE35-CED5C0112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30ED2-0E4E-4B1D-A9DA-0F9F457C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B4449-FB9A-4C8A-BD2F-BFCCA3CA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91A0-DA6D-4F37-A9EA-883BC9C3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F9D6-F381-47E4-A58A-EE63A07F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9B84-2EFA-45C3-B264-3FE6EEFB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640E-829A-4EFB-9C92-8D98B6C1C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515D8-F5F9-4213-8C14-1695D4C44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23577-74B9-4A32-B9EA-9F50D3844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85D6A-0A96-4C7B-A024-C40B938E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1F2D2-4A16-4A26-8004-62547BD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E706E-792C-4832-AAB4-FFD63D03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940-B7E1-4918-95AC-B649EBF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5E32-272A-4908-BF49-E06524FE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5256A-3417-4C8B-AFA6-08A7C9C6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DD43B-D331-45E1-AF22-700E3C40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62AC6-E114-467A-8479-7F02DD28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A058-D687-4582-A2BC-773136EF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80949-34C3-42E9-8351-07B769F8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3835-862D-45CD-AB07-3A29360F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61C5-4BDE-475E-AE51-F0B0BB6F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1B3F2-27E3-460A-8778-9A764FE1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80950-FC09-49BD-8D49-E6C143F4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C8996-BDB2-4BBD-92A3-9E263646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49C3-0C77-49EA-904D-872E4C3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467D-AB2E-44CB-9B39-6B2E6D7C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C1B78-810D-45B1-8FE1-0C98187C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73230-F132-4FE0-912B-324C74E97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3BB7D-B052-43B8-818D-389C6774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A69-0B04-4F56-B0DA-E0D26CE7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F209-52DF-4AA3-B630-5A77865D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96994-DA68-435D-A6EC-F6AA3A6F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AD9F-A7F4-47B4-9F7E-1B1266DF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77F9-0885-4A2E-84C2-8B191B847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D9D7-BC08-4276-B3BE-68BF27C13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E3C6-B278-4CF4-BCA8-CE628EE3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5" r:id="rId2"/>
    <p:sldLayoutId id="2147483651" r:id="rId3"/>
    <p:sldLayoutId id="2147483794" r:id="rId4"/>
    <p:sldLayoutId id="2147483653" r:id="rId5"/>
    <p:sldLayoutId id="2147483654" r:id="rId6"/>
    <p:sldLayoutId id="2147483802" r:id="rId7"/>
    <p:sldLayoutId id="2147483656" r:id="rId8"/>
    <p:sldLayoutId id="2147483801" r:id="rId9"/>
    <p:sldLayoutId id="2147483814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81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490C9-68EC-4903-86D6-F7414162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13C69-F8D3-4B05-A6D3-C71C9806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CF17-8EA2-484F-BF5A-6DD89CFC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2FEF-177E-4EEF-A134-0D3C39506B57}" type="datetimeFigureOut">
              <a:rPr lang="en-KE" smtClean="0"/>
              <a:t>04/23/2022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A60A-F50D-43BF-B9D0-B39A6EE8A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E981-DE3A-427D-9FC7-8FF370F11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1B52-A9D8-4659-A838-51F28E83906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126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F901D-70CC-425F-B025-2313A3D5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EBFE-0208-4599-AE6E-1D267D02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5B86-B4A3-4FB8-8486-7B7813E3B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3A6-2911-4F95-B5FF-929DEE2843B4}" type="datetimeFigureOut">
              <a:rPr lang="en-KE" smtClean="0"/>
              <a:t>04/23/2022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3CFF-857E-482D-95B5-A073FE114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E076-6998-4126-A505-717AEBC81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6813-6D1F-4291-97F4-90E65B67E84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85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F901D-70CC-425F-B025-2313A3D5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EBFE-0208-4599-AE6E-1D267D02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5B86-B4A3-4FB8-8486-7B7813E3B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3A6-2911-4F95-B5FF-929DEE2843B4}" type="datetimeFigureOut">
              <a:rPr lang="en-KE" smtClean="0"/>
              <a:t>04/23/2022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3CFF-857E-482D-95B5-A073FE114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E076-6998-4126-A505-717AEBC81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6813-6D1F-4291-97F4-90E65B67E84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85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652" r:id="rId2"/>
  </p:sldLayoutIdLst>
  <mc:AlternateContent xmlns:mc="http://schemas.openxmlformats.org/markup-compatibility/2006" xmlns:p14="http://schemas.microsoft.com/office/powerpoint/2010/main">
    <mc:Choice Requires="p14">
      <p:transition p14:dur="300" advClick="0" advTm="30"/>
    </mc:Choice>
    <mc:Fallback xmlns="">
      <p:transition advClick="0" advTm="3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3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2969" y="312539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2969" y="1830585"/>
            <a:ext cx="10406000" cy="4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5917311" y="6505277"/>
            <a:ext cx="345200" cy="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E81B4-24ED-4A88-A858-EA941604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AA4D-52F4-491A-9BC9-6F8CC3F0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87CA-7EAC-4CC4-924D-5BB4454EC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B9E1-D020-4FE1-8697-8B076D58375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58C4-8038-40BA-A137-6A286E9B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46CD-2978-41B9-88BE-04FC2A68C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EDBA-71F1-482C-9812-8DAFBE54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96994-DA68-435D-A6EC-F6AA3A6F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AD9F-A7F4-47B4-9F7E-1B1266DF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77F9-0885-4A2E-84C2-8B191B847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D9D7-BC08-4276-B3BE-68BF27C13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E3C6-B278-4CF4-BCA8-CE628EE3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E81B4-24ED-4A88-A858-EA941604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AA4D-52F4-491A-9BC9-6F8CC3F0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87CA-7EAC-4CC4-924D-5BB4454EC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B9E1-D020-4FE1-8697-8B076D58375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58C4-8038-40BA-A137-6A286E9B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46CD-2978-41B9-88BE-04FC2A68C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EDBA-71F1-482C-9812-8DAFBE54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2969" y="312539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2969" y="1830585"/>
            <a:ext cx="10406000" cy="4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5917311" y="6505277"/>
            <a:ext cx="345200" cy="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96994-DA68-435D-A6EC-F6AA3A6F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AD9F-A7F4-47B4-9F7E-1B1266DF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77F9-0885-4A2E-84C2-8B191B847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FE26-1D1D-4D6A-8806-8111E05CAF2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D9D7-BC08-4276-B3BE-68BF27C13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E3C6-B278-4CF4-BCA8-CE628EE3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8B8B-9122-4A83-AD2C-9C8760D4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hyperlink" Target="https://www.peoplematters.in/article/c-suite/can-telecom-be-the-next-it-sector-1624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Humphryshikunzi/Antenna-Positioning-System/blob/master/clustering-k-means-algorithm/K-Means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github.com/Humphryshikunzi/Antenna-Positioning-System/tree/master/pid-control-for-motor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lecommunication Antennas Free Stock Photo - Public ...">
            <a:extLst>
              <a:ext uri="{FF2B5EF4-FFF2-40B4-BE49-F238E27FC236}">
                <a16:creationId xmlns:a16="http://schemas.microsoft.com/office/drawing/2014/main" id="{7D9100E6-3DF7-4C49-8309-52736BB07F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649" r="-1" b="59"/>
          <a:stretch/>
        </p:blipFill>
        <p:spPr>
          <a:xfrm>
            <a:off x="21" y="-174669"/>
            <a:ext cx="12191979" cy="685799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FBE7-926B-4C76-912D-59EA64D0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43" y="445891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ON-DEMAND ANTENNA POSITIONING SYSTEM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D8F04-133F-3FE7-9690-D0A9968B33CF}"/>
              </a:ext>
            </a:extLst>
          </p:cNvPr>
          <p:cNvSpPr txBox="1"/>
          <p:nvPr/>
        </p:nvSpPr>
        <p:spPr>
          <a:xfrm>
            <a:off x="589308" y="5158846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Humphrey Shikunzi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Audrey Nzilani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Supervisor : Eng. Louie Okeyo </a:t>
            </a:r>
            <a:endParaRPr lang="en-US" dirty="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13B4C-5A68-84AA-3515-223D74112850}"/>
              </a:ext>
            </a:extLst>
          </p:cNvPr>
          <p:cNvSpPr txBox="1"/>
          <p:nvPr/>
        </p:nvSpPr>
        <p:spPr>
          <a:xfrm>
            <a:off x="371094" y="2718054"/>
            <a:ext cx="8197811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F61B8-BDBA-4567-8ED2-F57D6F8F4332}"/>
              </a:ext>
            </a:extLst>
          </p:cNvPr>
          <p:cNvSpPr/>
          <p:nvPr/>
        </p:nvSpPr>
        <p:spPr>
          <a:xfrm>
            <a:off x="424815" y="843534"/>
            <a:ext cx="602361" cy="7315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126;p18">
            <a:extLst>
              <a:ext uri="{FF2B5EF4-FFF2-40B4-BE49-F238E27FC236}">
                <a16:creationId xmlns:a16="http://schemas.microsoft.com/office/drawing/2014/main" id="{3AC5CB73-5999-40AE-89A2-E11CFC9E4D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77" y="39442"/>
            <a:ext cx="1258635" cy="354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072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Telecommunication Antennas Free Stock Photo - Public ...">
            <a:extLst>
              <a:ext uri="{FF2B5EF4-FFF2-40B4-BE49-F238E27FC236}">
                <a16:creationId xmlns:a16="http://schemas.microsoft.com/office/drawing/2014/main" id="{7D9100E6-3DF7-4C49-8309-52736BB07F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091" r="23289"/>
          <a:stretch/>
        </p:blipFill>
        <p:spPr>
          <a:xfrm>
            <a:off x="3522466" y="0"/>
            <a:ext cx="866953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FBE7-926B-4C76-912D-59EA64D0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Arial"/>
                <a:cs typeface="Arial"/>
              </a:rPr>
              <a:t>Challenges</a:t>
            </a:r>
            <a:endParaRPr lang="en-US" sz="4400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13B4C-5A68-84AA-3515-223D74112850}"/>
              </a:ext>
            </a:extLst>
          </p:cNvPr>
          <p:cNvSpPr txBox="1"/>
          <p:nvPr/>
        </p:nvSpPr>
        <p:spPr>
          <a:xfrm>
            <a:off x="371094" y="2718054"/>
            <a:ext cx="8183434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Figuring out the existing antenna technologies used by Telcom Companies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Making sure that our project was economically viable regarding the existing 5G beam forming technology</a:t>
            </a:r>
            <a:endParaRPr lang="en-US" sz="28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CE6CF-B72F-4FA9-A98E-C8E3978B7559}"/>
              </a:ext>
            </a:extLst>
          </p:cNvPr>
          <p:cNvSpPr txBox="1"/>
          <p:nvPr/>
        </p:nvSpPr>
        <p:spPr>
          <a:xfrm>
            <a:off x="424815" y="2844002"/>
            <a:ext cx="70607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F61B8-BDBA-4567-8ED2-F57D6F8F4332}"/>
              </a:ext>
            </a:extLst>
          </p:cNvPr>
          <p:cNvSpPr/>
          <p:nvPr/>
        </p:nvSpPr>
        <p:spPr>
          <a:xfrm>
            <a:off x="424815" y="843534"/>
            <a:ext cx="602361" cy="7315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oogle Shape;126;p18">
            <a:extLst>
              <a:ext uri="{FF2B5EF4-FFF2-40B4-BE49-F238E27FC236}">
                <a16:creationId xmlns:a16="http://schemas.microsoft.com/office/drawing/2014/main" id="{8184E59F-7D9A-4A28-906B-F83715FF62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4154" y="29807"/>
            <a:ext cx="1258635" cy="354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19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DA7D8-ECB3-457D-B047-878BC1528F2C}"/>
              </a:ext>
            </a:extLst>
          </p:cNvPr>
          <p:cNvSpPr txBox="1"/>
          <p:nvPr/>
        </p:nvSpPr>
        <p:spPr>
          <a:xfrm>
            <a:off x="1036685" y="1152144"/>
            <a:ext cx="3794760" cy="307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sz="56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You</a:t>
            </a:r>
            <a:endParaRPr lang="en-US" sz="5600" kern="1200" dirty="0">
              <a:solidFill>
                <a:srgbClr val="00B050"/>
              </a:solidFill>
              <a:latin typeface="+mj-lt"/>
              <a:ea typeface="+mj-ea"/>
              <a:cs typeface="Calibri Light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A920DC3-5850-9301-F26D-F57D31D2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55" y="382384"/>
            <a:ext cx="3410879" cy="6118169"/>
          </a:xfrm>
          <a:prstGeom prst="rect">
            <a:avLst/>
          </a:prstGeom>
        </p:spPr>
      </p:pic>
      <p:pic>
        <p:nvPicPr>
          <p:cNvPr id="29" name="Google Shape;126;p18">
            <a:extLst>
              <a:ext uri="{FF2B5EF4-FFF2-40B4-BE49-F238E27FC236}">
                <a16:creationId xmlns:a16="http://schemas.microsoft.com/office/drawing/2014/main" id="{7AB1F942-DF32-44FA-8114-B468C12383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13720" y="6415490"/>
            <a:ext cx="1258635" cy="354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12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A343B7-270E-4DC2-817C-A43BA7F90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DA7D8-ECB3-457D-B047-878BC1528F2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oogle Shape;126;p18">
            <a:extLst>
              <a:ext uri="{FF2B5EF4-FFF2-40B4-BE49-F238E27FC236}">
                <a16:creationId xmlns:a16="http://schemas.microsoft.com/office/drawing/2014/main" id="{462F450D-5F49-4A6C-B987-B68783E5A00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782" y="6436945"/>
            <a:ext cx="1258635" cy="354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28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Telecommunication Antennas Free Stock Photo - Public ...">
            <a:extLst>
              <a:ext uri="{FF2B5EF4-FFF2-40B4-BE49-F238E27FC236}">
                <a16:creationId xmlns:a16="http://schemas.microsoft.com/office/drawing/2014/main" id="{7D9100E6-3DF7-4C49-8309-52736BB07F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091" r="23298"/>
          <a:stretch/>
        </p:blipFill>
        <p:spPr>
          <a:xfrm>
            <a:off x="3522466" y="0"/>
            <a:ext cx="866953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FBE7-926B-4C76-912D-59EA64D0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PROBLEM STATEMENT</a:t>
            </a:r>
            <a:endParaRPr lang="en-US" sz="2800">
              <a:cs typeface="Calibri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13B4C-5A68-84AA-3515-223D74112850}"/>
              </a:ext>
            </a:extLst>
          </p:cNvPr>
          <p:cNvSpPr txBox="1"/>
          <p:nvPr/>
        </p:nvSpPr>
        <p:spPr>
          <a:xfrm>
            <a:off x="371094" y="2718054"/>
            <a:ext cx="8197811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Companies are more focused on 5G, yet about 95% of customers are still using 4G and below, which have their Antennas supported by RET</a:t>
            </a:r>
            <a:endParaRPr lang="en-US" sz="2400" dirty="0"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 Currently only Vertical tilt is done remotely while azimuth is set once manually and remains fixed making optimization limited.</a:t>
            </a:r>
            <a:endParaRPr lang="en-US" sz="2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CE6CF-B72F-4FA9-A98E-C8E3978B7559}"/>
              </a:ext>
            </a:extLst>
          </p:cNvPr>
          <p:cNvSpPr txBox="1"/>
          <p:nvPr/>
        </p:nvSpPr>
        <p:spPr>
          <a:xfrm>
            <a:off x="424815" y="2844002"/>
            <a:ext cx="70607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F61B8-BDBA-4567-8ED2-F57D6F8F4332}"/>
              </a:ext>
            </a:extLst>
          </p:cNvPr>
          <p:cNvSpPr/>
          <p:nvPr/>
        </p:nvSpPr>
        <p:spPr>
          <a:xfrm>
            <a:off x="424815" y="843534"/>
            <a:ext cx="602361" cy="7315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oogle Shape;126;p18">
            <a:extLst>
              <a:ext uri="{FF2B5EF4-FFF2-40B4-BE49-F238E27FC236}">
                <a16:creationId xmlns:a16="http://schemas.microsoft.com/office/drawing/2014/main" id="{3DB0A7C6-2CF4-41F1-A640-9695A2DFB0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77" y="6449034"/>
            <a:ext cx="1258635" cy="354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0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860398" y="0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</a:pPr>
            <a:r>
              <a:rPr lang="en-US" sz="3200" dirty="0">
                <a:solidFill>
                  <a:srgbClr val="00B050"/>
                </a:solidFill>
              </a:rPr>
              <a:t>Objectives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83" name="Google Shape;83;p16"/>
          <p:cNvGrpSpPr/>
          <p:nvPr/>
        </p:nvGrpSpPr>
        <p:grpSpPr>
          <a:xfrm>
            <a:off x="1244413" y="1955531"/>
            <a:ext cx="9665224" cy="3253892"/>
            <a:chOff x="124740" y="148068"/>
            <a:chExt cx="9665224" cy="3253892"/>
          </a:xfrm>
        </p:grpSpPr>
        <p:sp>
          <p:nvSpPr>
            <p:cNvPr id="84" name="Google Shape;84;p16"/>
            <p:cNvSpPr/>
            <p:nvPr/>
          </p:nvSpPr>
          <p:spPr>
            <a:xfrm>
              <a:off x="193159" y="169521"/>
              <a:ext cx="1759014" cy="134952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24740" y="1999226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24740" y="1999226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To build a low cost and efficient  On-Demand Antenna Positioning System</a:t>
              </a:r>
              <a:endParaRPr lang="en-US">
                <a:solidFill>
                  <a:srgbClr val="00B050"/>
                </a:solidFill>
                <a:cs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845835" y="272635"/>
              <a:ext cx="1620795" cy="111341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660602" y="1922033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660602" y="1922033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To develop a clustering machine learning algorithm </a:t>
              </a:r>
              <a:endParaRPr lang="en-US">
                <a:solidFill>
                  <a:srgbClr val="00B050"/>
                </a:solidFill>
                <a:cs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271801" y="148068"/>
              <a:ext cx="1842718" cy="13504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5273215" y="1890387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5273215" y="1890387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To develop a localization algorithm for distance and  bearing calculation </a:t>
              </a:r>
              <a:endParaRPr lang="en-US">
                <a:solidFill>
                  <a:srgbClr val="00B050"/>
                </a:solidFill>
                <a:cs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774970" y="213379"/>
              <a:ext cx="1816900" cy="116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726174" y="1916437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7726174" y="1916437"/>
              <a:ext cx="2063790" cy="1402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To use the developed clustering and  localization algorithms, a microcontroller and motor to vary antenna bearing </a:t>
              </a:r>
              <a:endParaRPr lang="en-US">
                <a:solidFill>
                  <a:srgbClr val="00B050"/>
                </a:solidFill>
                <a:cs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694A9F-8729-0373-5C2E-FEDB3DE74D5B}"/>
              </a:ext>
            </a:extLst>
          </p:cNvPr>
          <p:cNvSpPr/>
          <p:nvPr/>
        </p:nvSpPr>
        <p:spPr>
          <a:xfrm>
            <a:off x="1078" y="-6110"/>
            <a:ext cx="12249508" cy="6857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26;p18">
            <a:extLst>
              <a:ext uri="{FF2B5EF4-FFF2-40B4-BE49-F238E27FC236}">
                <a16:creationId xmlns:a16="http://schemas.microsoft.com/office/drawing/2014/main" id="{30DB1E16-B0D2-4293-B844-7DC5997405B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74573" y="6326037"/>
            <a:ext cx="1258635" cy="354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73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4674340" y="164364"/>
            <a:ext cx="246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/>
                <a:ea typeface="Avenir"/>
                <a:cs typeface="Avenir"/>
                <a:sym typeface="Avenir"/>
              </a:rPr>
              <a:t> </a:t>
            </a:r>
            <a:r>
              <a:rPr lang="en-US" sz="3200" dirty="0">
                <a:solidFill>
                  <a:srgbClr val="00B050"/>
                </a:solidFill>
                <a:latin typeface="Arial"/>
                <a:ea typeface="Avenir"/>
                <a:cs typeface="Avenir"/>
                <a:sym typeface="Avenir"/>
              </a:rPr>
              <a:t>Justification</a:t>
            </a:r>
            <a:endParaRPr lang="en-US">
              <a:solidFill>
                <a:srgbClr val="00B050"/>
              </a:solidFill>
              <a:latin typeface="Arial"/>
              <a:cs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B050"/>
              </a:solidFill>
              <a:latin typeface="Arial"/>
              <a:ea typeface="Avenir"/>
              <a:cs typeface="Avenir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9338" y="6326038"/>
            <a:ext cx="1335757" cy="376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7"/>
          <p:cNvGrpSpPr/>
          <p:nvPr/>
        </p:nvGrpSpPr>
        <p:grpSpPr>
          <a:xfrm>
            <a:off x="345082" y="3659779"/>
            <a:ext cx="11347819" cy="2386360"/>
            <a:chOff x="-366354" y="1027813"/>
            <a:chExt cx="10736814" cy="1896954"/>
          </a:xfrm>
        </p:grpSpPr>
        <p:sp>
          <p:nvSpPr>
            <p:cNvPr id="104" name="Google Shape;104;p17"/>
            <p:cNvSpPr/>
            <p:nvPr/>
          </p:nvSpPr>
          <p:spPr>
            <a:xfrm>
              <a:off x="-366354" y="1035258"/>
              <a:ext cx="3152100" cy="1869600"/>
            </a:xfrm>
            <a:prstGeom prst="roundRect">
              <a:avLst>
                <a:gd name="adj" fmla="val 10000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-280192" y="1239626"/>
              <a:ext cx="2944500" cy="15219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A600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-366354" y="1326709"/>
              <a:ext cx="3024324" cy="12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 Efficient network usage for on-site customers, happy customers rate the company highly, hence improved </a:t>
              </a:r>
              <a:endParaRPr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company net promoter score</a:t>
              </a: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572882" y="1055167"/>
              <a:ext cx="2944500" cy="1869600"/>
            </a:xfrm>
            <a:prstGeom prst="roundRect">
              <a:avLst>
                <a:gd name="adj" fmla="val 10000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673228" y="1195265"/>
              <a:ext cx="2743800" cy="15894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A600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3825624" y="1357231"/>
              <a:ext cx="2439000" cy="12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  Reduced cost by Automation of Antenna Positioning, currently manual costs are incurred </a:t>
              </a: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425960" y="1027813"/>
              <a:ext cx="2944500" cy="1869600"/>
            </a:xfrm>
            <a:prstGeom prst="roundRect">
              <a:avLst>
                <a:gd name="adj" fmla="val 10000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554326" y="1181885"/>
              <a:ext cx="2743800" cy="15894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A600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7480829" y="1146662"/>
              <a:ext cx="2789400" cy="16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  </a:t>
              </a:r>
              <a:r>
                <a:rPr lang="en-US" sz="18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Reduced  number of Antennas per BTS, a few can be used in remote areas </a:t>
              </a:r>
              <a:endParaRPr>
                <a:solidFill>
                  <a:srgbClr val="00B050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unlike current method of sectoring in less populated areas</a:t>
              </a:r>
              <a:endParaRPr>
                <a:solidFill>
                  <a:srgbClr val="00B050"/>
                </a:solidFill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1016995" y="905997"/>
            <a:ext cx="10325940" cy="2471172"/>
            <a:chOff x="27290" y="1062646"/>
            <a:chExt cx="15633520" cy="2207783"/>
          </a:xfrm>
        </p:grpSpPr>
        <p:sp>
          <p:nvSpPr>
            <p:cNvPr id="114" name="Google Shape;114;p17"/>
            <p:cNvSpPr/>
            <p:nvPr/>
          </p:nvSpPr>
          <p:spPr>
            <a:xfrm>
              <a:off x="27290" y="1062646"/>
              <a:ext cx="6892800" cy="2180400"/>
            </a:xfrm>
            <a:prstGeom prst="roundRect">
              <a:avLst>
                <a:gd name="adj" fmla="val 10000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B050"/>
                </a:solidFill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27141" y="1218044"/>
              <a:ext cx="6293100" cy="1869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A600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579069" y="1186049"/>
              <a:ext cx="5583300" cy="18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 Big Tech Companies Spend Billions of dollars on 5G Beam forming research, we can achieve same goal with a smaller investment and currently available local materials</a:t>
              </a:r>
              <a:endParaRPr dirty="0">
                <a:solidFill>
                  <a:srgbClr val="00B050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8422710" y="1090029"/>
              <a:ext cx="7238100" cy="2180400"/>
            </a:xfrm>
            <a:prstGeom prst="roundRect">
              <a:avLst>
                <a:gd name="adj" fmla="val 10000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8716711" y="1245427"/>
              <a:ext cx="6650100" cy="1869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A600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8569893" y="1240804"/>
              <a:ext cx="6650100" cy="17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  </a:t>
              </a:r>
              <a:r>
                <a:rPr lang="en-US" sz="1800">
                  <a:solidFill>
                    <a:srgbClr val="00B050"/>
                  </a:solidFill>
                  <a:latin typeface="Avenir"/>
                  <a:ea typeface="Avenir"/>
                  <a:cs typeface="Avenir"/>
                  <a:sym typeface="Avenir"/>
                </a:rPr>
                <a:t>Safaricom can sell our tech to other Telecom companies in East and Central Africa, making even more profift</a:t>
              </a:r>
              <a:endParaRPr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26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0" y="-1662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008073" y="-160225"/>
            <a:ext cx="3178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B050"/>
                </a:solidFill>
                <a:ea typeface="Avenir"/>
                <a:cs typeface="Avenir"/>
                <a:sym typeface="Avenir"/>
              </a:rPr>
              <a:t> </a:t>
            </a:r>
            <a:r>
              <a:rPr lang="en-US" sz="4400" dirty="0">
                <a:solidFill>
                  <a:srgbClr val="00B050"/>
                </a:solidFill>
                <a:ea typeface="Avenir"/>
                <a:cs typeface="Avenir"/>
                <a:sym typeface="Avenir"/>
              </a:rPr>
              <a:t> </a:t>
            </a:r>
            <a:r>
              <a:rPr lang="en-US" sz="3200" dirty="0">
                <a:solidFill>
                  <a:srgbClr val="00B050"/>
                </a:solidFill>
                <a:ea typeface="Avenir"/>
                <a:cs typeface="Avenir"/>
                <a:sym typeface="Avenir"/>
              </a:rPr>
              <a:t>Roll-Out Cost</a:t>
            </a:r>
            <a:r>
              <a:rPr lang="en-US" sz="4400" dirty="0">
                <a:solidFill>
                  <a:srgbClr val="00B050"/>
                </a:solidFill>
                <a:ea typeface="Avenir"/>
                <a:cs typeface="Avenir"/>
                <a:sym typeface="Avenir"/>
              </a:rPr>
              <a:t> </a:t>
            </a:r>
            <a:endParaRPr lang="en-US" sz="4400" dirty="0">
              <a:solidFill>
                <a:srgbClr val="00B050"/>
              </a:solidFill>
              <a:ea typeface="Avenir"/>
              <a:cs typeface="Avenir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4573" y="6326037"/>
            <a:ext cx="1258635" cy="3541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18"/>
          <p:cNvGraphicFramePr/>
          <p:nvPr>
            <p:extLst>
              <p:ext uri="{D42A27DB-BD31-4B8C-83A1-F6EECF244321}">
                <p14:modId xmlns:p14="http://schemas.microsoft.com/office/powerpoint/2010/main" val="3280953026"/>
              </p:ext>
            </p:extLst>
          </p:nvPr>
        </p:nvGraphicFramePr>
        <p:xfrm>
          <a:off x="1279584" y="675735"/>
          <a:ext cx="9829437" cy="55236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7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0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bg1"/>
                          </a:solidFill>
                          <a:latin typeface="Calibri"/>
                        </a:rPr>
                        <a:t>Section</a:t>
                      </a:r>
                      <a:endParaRPr sz="160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/>
                        </a:rPr>
                        <a:t>Requirements</a:t>
                      </a:r>
                      <a:endParaRPr sz="160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/>
                        </a:rPr>
                        <a:t>Cost in US dollars</a:t>
                      </a:r>
                      <a:endParaRPr sz="160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Software</a:t>
                      </a: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Digital Ocean (Cloud Server)</a:t>
                      </a: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    $50 per month</a:t>
                      </a: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54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Hardware</a:t>
                      </a: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dirty="0">
                          <a:solidFill>
                            <a:srgbClr val="00B050"/>
                          </a:solidFill>
                          <a:latin typeface="Calibri"/>
                        </a:rPr>
                        <a:t>Control System 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Raspberry pi Microprocessor controller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Arduino Mega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 $50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venir"/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 $30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sng" dirty="0">
                          <a:solidFill>
                            <a:srgbClr val="00B050"/>
                          </a:solidFill>
                          <a:latin typeface="Calibri"/>
                        </a:rPr>
                        <a:t>Drive System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Encoded Motor 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Motor driver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Power Supply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Power transmission-gears and bearings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$1000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$200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$150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$2000</a:t>
                      </a:r>
                      <a:endParaRPr sz="160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Enclosure and mounting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Casing for electronics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Mounting brackets and screws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Pole adjustment fitting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$500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$2000</a:t>
                      </a:r>
                      <a:endParaRPr>
                        <a:solidFill>
                          <a:srgbClr val="00B050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$500</a:t>
                      </a:r>
                      <a:endParaRPr sz="160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2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TOTAL</a:t>
                      </a: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Calibri"/>
                        </a:rPr>
                        <a:t>= $6530</a:t>
                      </a:r>
                      <a:endParaRPr sz="1600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>
                      <a:solidFill>
                        <a:srgbClr val="00B050"/>
                      </a:solidFill>
                    </a:lnL>
                    <a:lnR w="12700">
                      <a:solidFill>
                        <a:srgbClr val="00B050"/>
                      </a:solidFill>
                    </a:lnR>
                    <a:lnT w="12700">
                      <a:solidFill>
                        <a:srgbClr val="00B050"/>
                      </a:solidFill>
                    </a:lnT>
                    <a:lnB w="12700">
                      <a:solidFill>
                        <a:srgbClr val="00B05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4BC39BD-8725-80BF-45DF-68786B195DC2}"/>
              </a:ext>
            </a:extLst>
          </p:cNvPr>
          <p:cNvSpPr/>
          <p:nvPr/>
        </p:nvSpPr>
        <p:spPr>
          <a:xfrm>
            <a:off x="2875" y="-162464"/>
            <a:ext cx="12191999" cy="69730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3823116" y="116872"/>
            <a:ext cx="34245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METHODOLOGY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321DA3-0070-44DE-AD41-4E70F856D1CE}"/>
              </a:ext>
            </a:extLst>
          </p:cNvPr>
          <p:cNvGrpSpPr/>
          <p:nvPr/>
        </p:nvGrpSpPr>
        <p:grpSpPr>
          <a:xfrm>
            <a:off x="2622232" y="961072"/>
            <a:ext cx="6961246" cy="4935860"/>
            <a:chOff x="0" y="0"/>
            <a:chExt cx="6961289" cy="4936435"/>
          </a:xfrm>
          <a:solidFill>
            <a:srgbClr val="00B050"/>
          </a:solidFill>
        </p:grpSpPr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8A7DFED4-AC43-4A7B-AAC9-8D6D38370F60}"/>
                </a:ext>
              </a:extLst>
            </p:cNvPr>
            <p:cNvSpPr/>
            <p:nvPr/>
          </p:nvSpPr>
          <p:spPr>
            <a:xfrm>
              <a:off x="0" y="0"/>
              <a:ext cx="822739" cy="274246"/>
            </a:xfrm>
            <a:custGeom>
              <a:avLst/>
              <a:gdLst/>
              <a:ahLst/>
              <a:cxnLst/>
              <a:rect l="0" t="0" r="0" b="0"/>
              <a:pathLst>
                <a:path w="822739" h="274246">
                  <a:moveTo>
                    <a:pt x="41137" y="0"/>
                  </a:moveTo>
                  <a:lnTo>
                    <a:pt x="781602" y="0"/>
                  </a:lnTo>
                  <a:cubicBezTo>
                    <a:pt x="787057" y="0"/>
                    <a:pt x="792305" y="1044"/>
                    <a:pt x="797344" y="3131"/>
                  </a:cubicBezTo>
                  <a:cubicBezTo>
                    <a:pt x="802384" y="5219"/>
                    <a:pt x="806833" y="8191"/>
                    <a:pt x="810690" y="12049"/>
                  </a:cubicBezTo>
                  <a:cubicBezTo>
                    <a:pt x="814548" y="15906"/>
                    <a:pt x="817520" y="20355"/>
                    <a:pt x="819608" y="25394"/>
                  </a:cubicBezTo>
                  <a:cubicBezTo>
                    <a:pt x="821695" y="30434"/>
                    <a:pt x="822739" y="35682"/>
                    <a:pt x="822739" y="41137"/>
                  </a:cubicBezTo>
                  <a:lnTo>
                    <a:pt x="822739" y="233109"/>
                  </a:lnTo>
                  <a:cubicBezTo>
                    <a:pt x="822739" y="238564"/>
                    <a:pt x="821695" y="243812"/>
                    <a:pt x="819608" y="248852"/>
                  </a:cubicBezTo>
                  <a:cubicBezTo>
                    <a:pt x="817520" y="253891"/>
                    <a:pt x="814548" y="258340"/>
                    <a:pt x="810690" y="262197"/>
                  </a:cubicBezTo>
                  <a:cubicBezTo>
                    <a:pt x="806833" y="266055"/>
                    <a:pt x="802384" y="269027"/>
                    <a:pt x="797344" y="271115"/>
                  </a:cubicBezTo>
                  <a:cubicBezTo>
                    <a:pt x="792305" y="273202"/>
                    <a:pt x="787057" y="274246"/>
                    <a:pt x="781602" y="274246"/>
                  </a:cubicBezTo>
                  <a:lnTo>
                    <a:pt x="41137" y="274246"/>
                  </a:lnTo>
                  <a:cubicBezTo>
                    <a:pt x="35682" y="274246"/>
                    <a:pt x="30434" y="273202"/>
                    <a:pt x="25395" y="271115"/>
                  </a:cubicBezTo>
                  <a:cubicBezTo>
                    <a:pt x="20355" y="269027"/>
                    <a:pt x="15906" y="266055"/>
                    <a:pt x="12049" y="262197"/>
                  </a:cubicBezTo>
                  <a:cubicBezTo>
                    <a:pt x="8191" y="258340"/>
                    <a:pt x="5219" y="253891"/>
                    <a:pt x="3131" y="248852"/>
                  </a:cubicBezTo>
                  <a:cubicBezTo>
                    <a:pt x="1044" y="243812"/>
                    <a:pt x="0" y="238564"/>
                    <a:pt x="0" y="233109"/>
                  </a:cubicBezTo>
                  <a:lnTo>
                    <a:pt x="0" y="41137"/>
                  </a:lnTo>
                  <a:cubicBezTo>
                    <a:pt x="0" y="35682"/>
                    <a:pt x="1044" y="30434"/>
                    <a:pt x="3131" y="25394"/>
                  </a:cubicBezTo>
                  <a:cubicBezTo>
                    <a:pt x="5219" y="20355"/>
                    <a:pt x="8191" y="15906"/>
                    <a:pt x="12049" y="12049"/>
                  </a:cubicBezTo>
                  <a:cubicBezTo>
                    <a:pt x="15906" y="8191"/>
                    <a:pt x="20355" y="5219"/>
                    <a:pt x="25395" y="3131"/>
                  </a:cubicBezTo>
                  <a:cubicBezTo>
                    <a:pt x="30434" y="1044"/>
                    <a:pt x="35682" y="0"/>
                    <a:pt x="41137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E73AA-72FD-4196-B2A2-17DED37CE364}"/>
                </a:ext>
              </a:extLst>
            </p:cNvPr>
            <p:cNvSpPr/>
            <p:nvPr/>
          </p:nvSpPr>
          <p:spPr>
            <a:xfrm>
              <a:off x="300100" y="89255"/>
              <a:ext cx="283819" cy="1371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UE1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12">
              <a:extLst>
                <a:ext uri="{FF2B5EF4-FFF2-40B4-BE49-F238E27FC236}">
                  <a16:creationId xmlns:a16="http://schemas.microsoft.com/office/drawing/2014/main" id="{36BE3AAE-823C-4952-B40B-AA981A290BB9}"/>
                </a:ext>
              </a:extLst>
            </p:cNvPr>
            <p:cNvSpPr/>
            <p:nvPr/>
          </p:nvSpPr>
          <p:spPr>
            <a:xfrm>
              <a:off x="0" y="731324"/>
              <a:ext cx="822739" cy="274246"/>
            </a:xfrm>
            <a:custGeom>
              <a:avLst/>
              <a:gdLst/>
              <a:ahLst/>
              <a:cxnLst/>
              <a:rect l="0" t="0" r="0" b="0"/>
              <a:pathLst>
                <a:path w="822739" h="274246">
                  <a:moveTo>
                    <a:pt x="41137" y="0"/>
                  </a:moveTo>
                  <a:lnTo>
                    <a:pt x="781602" y="0"/>
                  </a:lnTo>
                  <a:cubicBezTo>
                    <a:pt x="787057" y="0"/>
                    <a:pt x="792305" y="1044"/>
                    <a:pt x="797344" y="3131"/>
                  </a:cubicBezTo>
                  <a:cubicBezTo>
                    <a:pt x="802384" y="5219"/>
                    <a:pt x="806833" y="8191"/>
                    <a:pt x="810690" y="12049"/>
                  </a:cubicBezTo>
                  <a:cubicBezTo>
                    <a:pt x="814548" y="15906"/>
                    <a:pt x="817520" y="20354"/>
                    <a:pt x="819608" y="25394"/>
                  </a:cubicBezTo>
                  <a:cubicBezTo>
                    <a:pt x="821695" y="30434"/>
                    <a:pt x="822739" y="35682"/>
                    <a:pt x="822739" y="41137"/>
                  </a:cubicBezTo>
                  <a:lnTo>
                    <a:pt x="822739" y="233109"/>
                  </a:lnTo>
                  <a:cubicBezTo>
                    <a:pt x="822739" y="238564"/>
                    <a:pt x="821695" y="243812"/>
                    <a:pt x="819608" y="248852"/>
                  </a:cubicBezTo>
                  <a:cubicBezTo>
                    <a:pt x="817520" y="253891"/>
                    <a:pt x="814548" y="258340"/>
                    <a:pt x="810690" y="262197"/>
                  </a:cubicBezTo>
                  <a:cubicBezTo>
                    <a:pt x="806833" y="266055"/>
                    <a:pt x="802384" y="269027"/>
                    <a:pt x="797344" y="271115"/>
                  </a:cubicBezTo>
                  <a:cubicBezTo>
                    <a:pt x="792305" y="273202"/>
                    <a:pt x="787057" y="274246"/>
                    <a:pt x="781602" y="274246"/>
                  </a:cubicBezTo>
                  <a:lnTo>
                    <a:pt x="41137" y="274246"/>
                  </a:lnTo>
                  <a:cubicBezTo>
                    <a:pt x="35682" y="274246"/>
                    <a:pt x="30434" y="273202"/>
                    <a:pt x="25395" y="271115"/>
                  </a:cubicBezTo>
                  <a:cubicBezTo>
                    <a:pt x="20355" y="269027"/>
                    <a:pt x="15906" y="266055"/>
                    <a:pt x="12049" y="262197"/>
                  </a:cubicBezTo>
                  <a:cubicBezTo>
                    <a:pt x="8191" y="258340"/>
                    <a:pt x="5219" y="253891"/>
                    <a:pt x="3131" y="248852"/>
                  </a:cubicBezTo>
                  <a:cubicBezTo>
                    <a:pt x="1044" y="243812"/>
                    <a:pt x="0" y="238564"/>
                    <a:pt x="0" y="233109"/>
                  </a:cubicBezTo>
                  <a:lnTo>
                    <a:pt x="0" y="41137"/>
                  </a:lnTo>
                  <a:cubicBezTo>
                    <a:pt x="0" y="35682"/>
                    <a:pt x="1044" y="30434"/>
                    <a:pt x="3131" y="25394"/>
                  </a:cubicBezTo>
                  <a:cubicBezTo>
                    <a:pt x="5219" y="20354"/>
                    <a:pt x="8191" y="15906"/>
                    <a:pt x="12049" y="12049"/>
                  </a:cubicBezTo>
                  <a:cubicBezTo>
                    <a:pt x="15906" y="8191"/>
                    <a:pt x="20355" y="5219"/>
                    <a:pt x="25395" y="3131"/>
                  </a:cubicBezTo>
                  <a:cubicBezTo>
                    <a:pt x="30434" y="1044"/>
                    <a:pt x="35682" y="0"/>
                    <a:pt x="41137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9D9D07-B764-4EB4-8F8D-E0786543B53B}"/>
                </a:ext>
              </a:extLst>
            </p:cNvPr>
            <p:cNvSpPr/>
            <p:nvPr/>
          </p:nvSpPr>
          <p:spPr>
            <a:xfrm>
              <a:off x="284816" y="820578"/>
              <a:ext cx="324355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UE3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Shape 15">
              <a:extLst>
                <a:ext uri="{FF2B5EF4-FFF2-40B4-BE49-F238E27FC236}">
                  <a16:creationId xmlns:a16="http://schemas.microsoft.com/office/drawing/2014/main" id="{3212A8D2-1213-4AD8-8085-825DBDECA158}"/>
                </a:ext>
              </a:extLst>
            </p:cNvPr>
            <p:cNvSpPr/>
            <p:nvPr/>
          </p:nvSpPr>
          <p:spPr>
            <a:xfrm>
              <a:off x="0" y="365662"/>
              <a:ext cx="822739" cy="274246"/>
            </a:xfrm>
            <a:custGeom>
              <a:avLst/>
              <a:gdLst/>
              <a:ahLst/>
              <a:cxnLst/>
              <a:rect l="0" t="0" r="0" b="0"/>
              <a:pathLst>
                <a:path w="822739" h="274246">
                  <a:moveTo>
                    <a:pt x="41137" y="0"/>
                  </a:moveTo>
                  <a:lnTo>
                    <a:pt x="781602" y="0"/>
                  </a:lnTo>
                  <a:cubicBezTo>
                    <a:pt x="787057" y="0"/>
                    <a:pt x="792305" y="1044"/>
                    <a:pt x="797344" y="3131"/>
                  </a:cubicBezTo>
                  <a:cubicBezTo>
                    <a:pt x="802384" y="5219"/>
                    <a:pt x="806833" y="8191"/>
                    <a:pt x="810690" y="12049"/>
                  </a:cubicBezTo>
                  <a:cubicBezTo>
                    <a:pt x="814548" y="15906"/>
                    <a:pt x="817520" y="20354"/>
                    <a:pt x="819608" y="25394"/>
                  </a:cubicBezTo>
                  <a:cubicBezTo>
                    <a:pt x="821695" y="30434"/>
                    <a:pt x="822739" y="35682"/>
                    <a:pt x="822739" y="41137"/>
                  </a:cubicBezTo>
                  <a:lnTo>
                    <a:pt x="822739" y="233109"/>
                  </a:lnTo>
                  <a:cubicBezTo>
                    <a:pt x="822739" y="238564"/>
                    <a:pt x="821695" y="243812"/>
                    <a:pt x="819608" y="248852"/>
                  </a:cubicBezTo>
                  <a:cubicBezTo>
                    <a:pt x="817520" y="253891"/>
                    <a:pt x="814548" y="258340"/>
                    <a:pt x="810690" y="262197"/>
                  </a:cubicBezTo>
                  <a:cubicBezTo>
                    <a:pt x="806833" y="266055"/>
                    <a:pt x="802384" y="269027"/>
                    <a:pt x="797344" y="271115"/>
                  </a:cubicBezTo>
                  <a:cubicBezTo>
                    <a:pt x="792305" y="273202"/>
                    <a:pt x="787057" y="274246"/>
                    <a:pt x="781602" y="274246"/>
                  </a:cubicBezTo>
                  <a:lnTo>
                    <a:pt x="41137" y="274246"/>
                  </a:lnTo>
                  <a:cubicBezTo>
                    <a:pt x="35682" y="274246"/>
                    <a:pt x="30434" y="273202"/>
                    <a:pt x="25395" y="271115"/>
                  </a:cubicBezTo>
                  <a:cubicBezTo>
                    <a:pt x="20355" y="269027"/>
                    <a:pt x="15906" y="266055"/>
                    <a:pt x="12049" y="262197"/>
                  </a:cubicBezTo>
                  <a:cubicBezTo>
                    <a:pt x="8191" y="258340"/>
                    <a:pt x="5219" y="253891"/>
                    <a:pt x="3131" y="248852"/>
                  </a:cubicBezTo>
                  <a:cubicBezTo>
                    <a:pt x="1044" y="243812"/>
                    <a:pt x="0" y="238564"/>
                    <a:pt x="0" y="233109"/>
                  </a:cubicBezTo>
                  <a:lnTo>
                    <a:pt x="0" y="41137"/>
                  </a:lnTo>
                  <a:cubicBezTo>
                    <a:pt x="0" y="35682"/>
                    <a:pt x="1044" y="30434"/>
                    <a:pt x="3131" y="25394"/>
                  </a:cubicBezTo>
                  <a:cubicBezTo>
                    <a:pt x="5219" y="20354"/>
                    <a:pt x="8191" y="15906"/>
                    <a:pt x="12049" y="12049"/>
                  </a:cubicBezTo>
                  <a:cubicBezTo>
                    <a:pt x="15906" y="8191"/>
                    <a:pt x="20355" y="5219"/>
                    <a:pt x="25395" y="3131"/>
                  </a:cubicBezTo>
                  <a:cubicBezTo>
                    <a:pt x="30434" y="1044"/>
                    <a:pt x="35682" y="0"/>
                    <a:pt x="41137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BB31D1-2C5F-4C2A-8CAF-8729B766F551}"/>
                </a:ext>
              </a:extLst>
            </p:cNvPr>
            <p:cNvSpPr/>
            <p:nvPr/>
          </p:nvSpPr>
          <p:spPr>
            <a:xfrm>
              <a:off x="284816" y="454915"/>
              <a:ext cx="324355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UE2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18">
              <a:extLst>
                <a:ext uri="{FF2B5EF4-FFF2-40B4-BE49-F238E27FC236}">
                  <a16:creationId xmlns:a16="http://schemas.microsoft.com/office/drawing/2014/main" id="{8FC0FD1B-3561-47A2-ABA9-1D2BC35DAFA9}"/>
                </a:ext>
              </a:extLst>
            </p:cNvPr>
            <p:cNvSpPr/>
            <p:nvPr/>
          </p:nvSpPr>
          <p:spPr>
            <a:xfrm>
              <a:off x="0" y="2285386"/>
              <a:ext cx="822739" cy="274246"/>
            </a:xfrm>
            <a:custGeom>
              <a:avLst/>
              <a:gdLst/>
              <a:ahLst/>
              <a:cxnLst/>
              <a:rect l="0" t="0" r="0" b="0"/>
              <a:pathLst>
                <a:path w="822739" h="274246">
                  <a:moveTo>
                    <a:pt x="41137" y="0"/>
                  </a:moveTo>
                  <a:lnTo>
                    <a:pt x="781602" y="0"/>
                  </a:lnTo>
                  <a:cubicBezTo>
                    <a:pt x="787057" y="0"/>
                    <a:pt x="792305" y="1044"/>
                    <a:pt x="797344" y="3131"/>
                  </a:cubicBezTo>
                  <a:cubicBezTo>
                    <a:pt x="802384" y="5219"/>
                    <a:pt x="806833" y="8191"/>
                    <a:pt x="810690" y="12049"/>
                  </a:cubicBezTo>
                  <a:cubicBezTo>
                    <a:pt x="814548" y="15906"/>
                    <a:pt x="817520" y="20354"/>
                    <a:pt x="819608" y="25394"/>
                  </a:cubicBezTo>
                  <a:cubicBezTo>
                    <a:pt x="821695" y="30434"/>
                    <a:pt x="822739" y="35682"/>
                    <a:pt x="822739" y="41137"/>
                  </a:cubicBezTo>
                  <a:lnTo>
                    <a:pt x="822739" y="233109"/>
                  </a:lnTo>
                  <a:cubicBezTo>
                    <a:pt x="822739" y="238565"/>
                    <a:pt x="821695" y="243812"/>
                    <a:pt x="819608" y="248851"/>
                  </a:cubicBezTo>
                  <a:cubicBezTo>
                    <a:pt x="817520" y="253891"/>
                    <a:pt x="814548" y="258340"/>
                    <a:pt x="810690" y="262198"/>
                  </a:cubicBezTo>
                  <a:cubicBezTo>
                    <a:pt x="806833" y="266055"/>
                    <a:pt x="802384" y="269027"/>
                    <a:pt x="797344" y="271115"/>
                  </a:cubicBezTo>
                  <a:cubicBezTo>
                    <a:pt x="792305" y="273202"/>
                    <a:pt x="787057" y="274246"/>
                    <a:pt x="781602" y="274246"/>
                  </a:cubicBezTo>
                  <a:lnTo>
                    <a:pt x="41137" y="274246"/>
                  </a:lnTo>
                  <a:cubicBezTo>
                    <a:pt x="35682" y="274246"/>
                    <a:pt x="30434" y="273203"/>
                    <a:pt x="25395" y="271115"/>
                  </a:cubicBezTo>
                  <a:cubicBezTo>
                    <a:pt x="20355" y="269027"/>
                    <a:pt x="15906" y="266055"/>
                    <a:pt x="12049" y="262198"/>
                  </a:cubicBezTo>
                  <a:cubicBezTo>
                    <a:pt x="8191" y="258340"/>
                    <a:pt x="5219" y="253891"/>
                    <a:pt x="3131" y="248851"/>
                  </a:cubicBezTo>
                  <a:cubicBezTo>
                    <a:pt x="1044" y="243812"/>
                    <a:pt x="0" y="238565"/>
                    <a:pt x="0" y="233109"/>
                  </a:cubicBezTo>
                  <a:lnTo>
                    <a:pt x="0" y="41137"/>
                  </a:lnTo>
                  <a:cubicBezTo>
                    <a:pt x="0" y="35682"/>
                    <a:pt x="1044" y="30434"/>
                    <a:pt x="3131" y="25394"/>
                  </a:cubicBezTo>
                  <a:cubicBezTo>
                    <a:pt x="5219" y="20354"/>
                    <a:pt x="8191" y="15906"/>
                    <a:pt x="12049" y="12049"/>
                  </a:cubicBezTo>
                  <a:cubicBezTo>
                    <a:pt x="15906" y="8191"/>
                    <a:pt x="20355" y="5219"/>
                    <a:pt x="25395" y="3131"/>
                  </a:cubicBezTo>
                  <a:cubicBezTo>
                    <a:pt x="30434" y="1044"/>
                    <a:pt x="35682" y="0"/>
                    <a:pt x="41137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042AAB-F720-43A6-8C18-E961770C678B}"/>
                </a:ext>
              </a:extLst>
            </p:cNvPr>
            <p:cNvSpPr/>
            <p:nvPr/>
          </p:nvSpPr>
          <p:spPr>
            <a:xfrm>
              <a:off x="284816" y="2374640"/>
              <a:ext cx="324355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UEn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DA45BC9A-459A-458F-8395-01DD74EF0F83}"/>
                </a:ext>
              </a:extLst>
            </p:cNvPr>
            <p:cNvSpPr/>
            <p:nvPr/>
          </p:nvSpPr>
          <p:spPr>
            <a:xfrm>
              <a:off x="1828309" y="198829"/>
              <a:ext cx="1096985" cy="738180"/>
            </a:xfrm>
            <a:custGeom>
              <a:avLst/>
              <a:gdLst/>
              <a:ahLst/>
              <a:cxnLst/>
              <a:rect l="0" t="0" r="0" b="0"/>
              <a:pathLst>
                <a:path w="1096985" h="738180">
                  <a:moveTo>
                    <a:pt x="274246" y="155406"/>
                  </a:moveTo>
                  <a:cubicBezTo>
                    <a:pt x="54849" y="155406"/>
                    <a:pt x="0" y="349664"/>
                    <a:pt x="175518" y="388516"/>
                  </a:cubicBezTo>
                  <a:cubicBezTo>
                    <a:pt x="0" y="473989"/>
                    <a:pt x="197457" y="660477"/>
                    <a:pt x="340065" y="582774"/>
                  </a:cubicBezTo>
                  <a:cubicBezTo>
                    <a:pt x="438794" y="738180"/>
                    <a:pt x="767890" y="738180"/>
                    <a:pt x="877588" y="582774"/>
                  </a:cubicBezTo>
                  <a:cubicBezTo>
                    <a:pt x="1096985" y="582774"/>
                    <a:pt x="1096985" y="427367"/>
                    <a:pt x="959862" y="349664"/>
                  </a:cubicBezTo>
                  <a:cubicBezTo>
                    <a:pt x="1096985" y="194258"/>
                    <a:pt x="877588" y="38852"/>
                    <a:pt x="685616" y="116555"/>
                  </a:cubicBezTo>
                  <a:cubicBezTo>
                    <a:pt x="548493" y="0"/>
                    <a:pt x="329096" y="0"/>
                    <a:pt x="274246" y="155406"/>
                  </a:cubicBez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BD7A11-AB13-44E3-8F68-8B69DF689A7F}"/>
                </a:ext>
              </a:extLst>
            </p:cNvPr>
            <p:cNvSpPr/>
            <p:nvPr/>
          </p:nvSpPr>
          <p:spPr>
            <a:xfrm>
              <a:off x="2250248" y="436634"/>
              <a:ext cx="324283" cy="1371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BTS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B0A04C-D5E5-40C3-8EF4-382A5C659CA4}"/>
                </a:ext>
              </a:extLst>
            </p:cNvPr>
            <p:cNvSpPr/>
            <p:nvPr/>
          </p:nvSpPr>
          <p:spPr>
            <a:xfrm>
              <a:off x="2494071" y="436634"/>
              <a:ext cx="40535" cy="1371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98EC72-F55D-4870-A192-2E842629142E}"/>
                </a:ext>
              </a:extLst>
            </p:cNvPr>
            <p:cNvSpPr/>
            <p:nvPr/>
          </p:nvSpPr>
          <p:spPr>
            <a:xfrm>
              <a:off x="2692292" y="573757"/>
              <a:ext cx="48585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958A2F-6753-47BC-94EE-C07B445CE0BD}"/>
                </a:ext>
              </a:extLst>
            </p:cNvPr>
            <p:cNvSpPr/>
            <p:nvPr/>
          </p:nvSpPr>
          <p:spPr>
            <a:xfrm>
              <a:off x="2052098" y="573757"/>
              <a:ext cx="851458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Cloud Server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D60666-6609-4666-86AA-7FE453861780}"/>
                </a:ext>
              </a:extLst>
            </p:cNvPr>
            <p:cNvSpPr/>
            <p:nvPr/>
          </p:nvSpPr>
          <p:spPr>
            <a:xfrm>
              <a:off x="2015568" y="573757"/>
              <a:ext cx="48586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Shape 26">
              <a:extLst>
                <a:ext uri="{FF2B5EF4-FFF2-40B4-BE49-F238E27FC236}">
                  <a16:creationId xmlns:a16="http://schemas.microsoft.com/office/drawing/2014/main" id="{F5546C25-BE52-4EB6-8196-24DA9DA56CD0}"/>
                </a:ext>
              </a:extLst>
            </p:cNvPr>
            <p:cNvSpPr/>
            <p:nvPr/>
          </p:nvSpPr>
          <p:spPr>
            <a:xfrm>
              <a:off x="3656618" y="274246"/>
              <a:ext cx="1096986" cy="548493"/>
            </a:xfrm>
            <a:custGeom>
              <a:avLst/>
              <a:gdLst/>
              <a:ahLst/>
              <a:cxnLst/>
              <a:rect l="0" t="0" r="0" b="0"/>
              <a:pathLst>
                <a:path w="1096986" h="548493">
                  <a:moveTo>
                    <a:pt x="82274" y="0"/>
                  </a:moveTo>
                  <a:lnTo>
                    <a:pt x="1014712" y="0"/>
                  </a:lnTo>
                  <a:cubicBezTo>
                    <a:pt x="1020114" y="0"/>
                    <a:pt x="1025464" y="527"/>
                    <a:pt x="1030762" y="1581"/>
                  </a:cubicBezTo>
                  <a:cubicBezTo>
                    <a:pt x="1036060" y="2635"/>
                    <a:pt x="1041205" y="4195"/>
                    <a:pt x="1046196" y="6263"/>
                  </a:cubicBezTo>
                  <a:cubicBezTo>
                    <a:pt x="1051187" y="8330"/>
                    <a:pt x="1055929" y="10864"/>
                    <a:pt x="1060420" y="13866"/>
                  </a:cubicBezTo>
                  <a:cubicBezTo>
                    <a:pt x="1064912" y="16867"/>
                    <a:pt x="1069068" y="20277"/>
                    <a:pt x="1072888" y="24097"/>
                  </a:cubicBezTo>
                  <a:cubicBezTo>
                    <a:pt x="1076708" y="27917"/>
                    <a:pt x="1080118" y="32073"/>
                    <a:pt x="1083120" y="36565"/>
                  </a:cubicBezTo>
                  <a:cubicBezTo>
                    <a:pt x="1086121" y="41057"/>
                    <a:pt x="1088655" y="45798"/>
                    <a:pt x="1090722" y="50789"/>
                  </a:cubicBezTo>
                  <a:cubicBezTo>
                    <a:pt x="1092790" y="55780"/>
                    <a:pt x="1094350" y="60924"/>
                    <a:pt x="1095405" y="66223"/>
                  </a:cubicBezTo>
                  <a:cubicBezTo>
                    <a:pt x="1096459" y="71521"/>
                    <a:pt x="1096986" y="76872"/>
                    <a:pt x="1096986" y="82274"/>
                  </a:cubicBezTo>
                  <a:lnTo>
                    <a:pt x="1096986" y="466219"/>
                  </a:lnTo>
                  <a:cubicBezTo>
                    <a:pt x="1096986" y="471621"/>
                    <a:pt x="1096459" y="476971"/>
                    <a:pt x="1095405" y="482270"/>
                  </a:cubicBezTo>
                  <a:cubicBezTo>
                    <a:pt x="1094350" y="487568"/>
                    <a:pt x="1092790" y="492713"/>
                    <a:pt x="1090722" y="497704"/>
                  </a:cubicBezTo>
                  <a:cubicBezTo>
                    <a:pt x="1088655" y="502695"/>
                    <a:pt x="1086121" y="507436"/>
                    <a:pt x="1083120" y="511928"/>
                  </a:cubicBezTo>
                  <a:cubicBezTo>
                    <a:pt x="1080118" y="516419"/>
                    <a:pt x="1076708" y="520575"/>
                    <a:pt x="1072888" y="524395"/>
                  </a:cubicBezTo>
                  <a:cubicBezTo>
                    <a:pt x="1069068" y="528215"/>
                    <a:pt x="1064912" y="531626"/>
                    <a:pt x="1060420" y="534627"/>
                  </a:cubicBezTo>
                  <a:cubicBezTo>
                    <a:pt x="1055929" y="537628"/>
                    <a:pt x="1051187" y="540163"/>
                    <a:pt x="1046196" y="542230"/>
                  </a:cubicBezTo>
                  <a:cubicBezTo>
                    <a:pt x="1041205" y="544297"/>
                    <a:pt x="1036060" y="545858"/>
                    <a:pt x="1030762" y="546912"/>
                  </a:cubicBezTo>
                  <a:cubicBezTo>
                    <a:pt x="1025464" y="547966"/>
                    <a:pt x="1020114" y="548493"/>
                    <a:pt x="1014712" y="548493"/>
                  </a:cubicBezTo>
                  <a:lnTo>
                    <a:pt x="82274" y="548493"/>
                  </a:lnTo>
                  <a:cubicBezTo>
                    <a:pt x="76872" y="548493"/>
                    <a:pt x="71522" y="547966"/>
                    <a:pt x="66223" y="546912"/>
                  </a:cubicBezTo>
                  <a:cubicBezTo>
                    <a:pt x="60925" y="545858"/>
                    <a:pt x="55780" y="544297"/>
                    <a:pt x="50789" y="542230"/>
                  </a:cubicBezTo>
                  <a:cubicBezTo>
                    <a:pt x="45798" y="540163"/>
                    <a:pt x="41056" y="537628"/>
                    <a:pt x="36564" y="534627"/>
                  </a:cubicBezTo>
                  <a:cubicBezTo>
                    <a:pt x="32073" y="531626"/>
                    <a:pt x="27917" y="528215"/>
                    <a:pt x="24097" y="524395"/>
                  </a:cubicBezTo>
                  <a:cubicBezTo>
                    <a:pt x="20277" y="520575"/>
                    <a:pt x="16866" y="516419"/>
                    <a:pt x="13865" y="511928"/>
                  </a:cubicBezTo>
                  <a:cubicBezTo>
                    <a:pt x="10864" y="507436"/>
                    <a:pt x="8330" y="502695"/>
                    <a:pt x="6263" y="497704"/>
                  </a:cubicBezTo>
                  <a:cubicBezTo>
                    <a:pt x="4195" y="492713"/>
                    <a:pt x="2634" y="487568"/>
                    <a:pt x="1581" y="482270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4" y="60924"/>
                    <a:pt x="4195" y="55780"/>
                    <a:pt x="6263" y="50789"/>
                  </a:cubicBezTo>
                  <a:cubicBezTo>
                    <a:pt x="8330" y="45798"/>
                    <a:pt x="10864" y="41057"/>
                    <a:pt x="13865" y="36565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4" y="13865"/>
                  </a:cubicBezTo>
                  <a:cubicBezTo>
                    <a:pt x="41056" y="10864"/>
                    <a:pt x="45798" y="8330"/>
                    <a:pt x="50789" y="6263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2" y="527"/>
                    <a:pt x="76872" y="0"/>
                    <a:pt x="82274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34E18B-EE80-4912-AE56-665FFBF9673C}"/>
                </a:ext>
              </a:extLst>
            </p:cNvPr>
            <p:cNvSpPr/>
            <p:nvPr/>
          </p:nvSpPr>
          <p:spPr>
            <a:xfrm>
              <a:off x="4078557" y="372643"/>
              <a:ext cx="324212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MSC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33CDFA-4F4C-476F-B2F7-20FA5A8FDBF0}"/>
                </a:ext>
              </a:extLst>
            </p:cNvPr>
            <p:cNvSpPr/>
            <p:nvPr/>
          </p:nvSpPr>
          <p:spPr>
            <a:xfrm>
              <a:off x="4322237" y="372643"/>
              <a:ext cx="40535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C1CA53-5B4B-4B63-85B8-8D5CD7E87FC7}"/>
                </a:ext>
              </a:extLst>
            </p:cNvPr>
            <p:cNvSpPr/>
            <p:nvPr/>
          </p:nvSpPr>
          <p:spPr>
            <a:xfrm>
              <a:off x="3743141" y="500624"/>
              <a:ext cx="1265005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Nvidia Jetson AGX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98C2DA-5666-46A8-B558-49A5363A2AB3}"/>
                </a:ext>
              </a:extLst>
            </p:cNvPr>
            <p:cNvSpPr/>
            <p:nvPr/>
          </p:nvSpPr>
          <p:spPr>
            <a:xfrm>
              <a:off x="3706611" y="500624"/>
              <a:ext cx="48585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19D278-3557-49AF-BA54-4E9F6BDCBA99}"/>
                </a:ext>
              </a:extLst>
            </p:cNvPr>
            <p:cNvSpPr/>
            <p:nvPr/>
          </p:nvSpPr>
          <p:spPr>
            <a:xfrm>
              <a:off x="4026708" y="637747"/>
              <a:ext cx="462132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Xavier)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Shape 32">
              <a:extLst>
                <a:ext uri="{FF2B5EF4-FFF2-40B4-BE49-F238E27FC236}">
                  <a16:creationId xmlns:a16="http://schemas.microsoft.com/office/drawing/2014/main" id="{1AD15387-DC52-4B7F-9D4D-CB615E0133F3}"/>
                </a:ext>
              </a:extLst>
            </p:cNvPr>
            <p:cNvSpPr/>
            <p:nvPr/>
          </p:nvSpPr>
          <p:spPr>
            <a:xfrm>
              <a:off x="5484927" y="228539"/>
              <a:ext cx="1096986" cy="548493"/>
            </a:xfrm>
            <a:custGeom>
              <a:avLst/>
              <a:gdLst/>
              <a:ahLst/>
              <a:cxnLst/>
              <a:rect l="0" t="0" r="0" b="0"/>
              <a:pathLst>
                <a:path w="1096986" h="548493">
                  <a:moveTo>
                    <a:pt x="0" y="548493"/>
                  </a:moveTo>
                  <a:lnTo>
                    <a:pt x="182831" y="0"/>
                  </a:lnTo>
                  <a:lnTo>
                    <a:pt x="1096986" y="0"/>
                  </a:lnTo>
                  <a:lnTo>
                    <a:pt x="914155" y="548493"/>
                  </a:lnTo>
                  <a:lnTo>
                    <a:pt x="0" y="548493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4A8133-D017-46C6-886C-63138C9C8F2E}"/>
                </a:ext>
              </a:extLst>
            </p:cNvPr>
            <p:cNvSpPr/>
            <p:nvPr/>
          </p:nvSpPr>
          <p:spPr>
            <a:xfrm>
              <a:off x="5659902" y="326934"/>
              <a:ext cx="981328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Clustering and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B3B922-A670-4633-BA5F-99FF811543D1}"/>
                </a:ext>
              </a:extLst>
            </p:cNvPr>
            <p:cNvSpPr/>
            <p:nvPr/>
          </p:nvSpPr>
          <p:spPr>
            <a:xfrm>
              <a:off x="6397653" y="326934"/>
              <a:ext cx="40536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C09CEE-C5EF-4450-BF66-D8DA161BC8B4}"/>
                </a:ext>
              </a:extLst>
            </p:cNvPr>
            <p:cNvSpPr/>
            <p:nvPr/>
          </p:nvSpPr>
          <p:spPr>
            <a:xfrm>
              <a:off x="5739176" y="454915"/>
              <a:ext cx="770529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Localization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213D9D-3FC3-499C-822A-67996473C705}"/>
                </a:ext>
              </a:extLst>
            </p:cNvPr>
            <p:cNvSpPr/>
            <p:nvPr/>
          </p:nvSpPr>
          <p:spPr>
            <a:xfrm>
              <a:off x="6318522" y="454915"/>
              <a:ext cx="40536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87E8EF-896C-4F7E-97FE-35DB90A00BF6}"/>
                </a:ext>
              </a:extLst>
            </p:cNvPr>
            <p:cNvSpPr/>
            <p:nvPr/>
          </p:nvSpPr>
          <p:spPr>
            <a:xfrm>
              <a:off x="5769743" y="592039"/>
              <a:ext cx="689173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Algorithms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Shape 39">
              <a:extLst>
                <a:ext uri="{FF2B5EF4-FFF2-40B4-BE49-F238E27FC236}">
                  <a16:creationId xmlns:a16="http://schemas.microsoft.com/office/drawing/2014/main" id="{598981AD-57D2-4DB0-BB40-746E2B7FC952}"/>
                </a:ext>
              </a:extLst>
            </p:cNvPr>
            <p:cNvSpPr/>
            <p:nvPr/>
          </p:nvSpPr>
          <p:spPr>
            <a:xfrm>
              <a:off x="3656618" y="3382372"/>
              <a:ext cx="1096986" cy="548493"/>
            </a:xfrm>
            <a:custGeom>
              <a:avLst/>
              <a:gdLst/>
              <a:ahLst/>
              <a:cxnLst/>
              <a:rect l="0" t="0" r="0" b="0"/>
              <a:pathLst>
                <a:path w="1096986" h="548493">
                  <a:moveTo>
                    <a:pt x="82274" y="0"/>
                  </a:moveTo>
                  <a:lnTo>
                    <a:pt x="1014712" y="0"/>
                  </a:lnTo>
                  <a:cubicBezTo>
                    <a:pt x="1020114" y="0"/>
                    <a:pt x="1025464" y="527"/>
                    <a:pt x="1030762" y="1581"/>
                  </a:cubicBezTo>
                  <a:cubicBezTo>
                    <a:pt x="1036060" y="2635"/>
                    <a:pt x="1041205" y="4195"/>
                    <a:pt x="1046196" y="6262"/>
                  </a:cubicBezTo>
                  <a:cubicBezTo>
                    <a:pt x="1051187" y="8330"/>
                    <a:pt x="1055929" y="10864"/>
                    <a:pt x="1060420" y="13865"/>
                  </a:cubicBezTo>
                  <a:cubicBezTo>
                    <a:pt x="1064912" y="16867"/>
                    <a:pt x="1069068" y="20277"/>
                    <a:pt x="1072888" y="24097"/>
                  </a:cubicBezTo>
                  <a:cubicBezTo>
                    <a:pt x="1076708" y="27917"/>
                    <a:pt x="1080118" y="32073"/>
                    <a:pt x="1083120" y="36564"/>
                  </a:cubicBezTo>
                  <a:cubicBezTo>
                    <a:pt x="1086121" y="41056"/>
                    <a:pt x="1088655" y="45798"/>
                    <a:pt x="1090722" y="50789"/>
                  </a:cubicBezTo>
                  <a:cubicBezTo>
                    <a:pt x="1092790" y="55780"/>
                    <a:pt x="1094350" y="60925"/>
                    <a:pt x="1095405" y="66223"/>
                  </a:cubicBezTo>
                  <a:cubicBezTo>
                    <a:pt x="1096459" y="71521"/>
                    <a:pt x="1096986" y="76872"/>
                    <a:pt x="1096986" y="82274"/>
                  </a:cubicBezTo>
                  <a:lnTo>
                    <a:pt x="1096986" y="466219"/>
                  </a:lnTo>
                  <a:cubicBezTo>
                    <a:pt x="1096986" y="471621"/>
                    <a:pt x="1096459" y="476971"/>
                    <a:pt x="1095405" y="482269"/>
                  </a:cubicBezTo>
                  <a:cubicBezTo>
                    <a:pt x="1094350" y="487568"/>
                    <a:pt x="1092790" y="492712"/>
                    <a:pt x="1090722" y="497703"/>
                  </a:cubicBezTo>
                  <a:cubicBezTo>
                    <a:pt x="1088655" y="502694"/>
                    <a:pt x="1086121" y="507435"/>
                    <a:pt x="1083120" y="511927"/>
                  </a:cubicBezTo>
                  <a:cubicBezTo>
                    <a:pt x="1080118" y="516419"/>
                    <a:pt x="1076708" y="520575"/>
                    <a:pt x="1072888" y="524395"/>
                  </a:cubicBezTo>
                  <a:cubicBezTo>
                    <a:pt x="1069068" y="528215"/>
                    <a:pt x="1064912" y="531625"/>
                    <a:pt x="1060420" y="534627"/>
                  </a:cubicBezTo>
                  <a:cubicBezTo>
                    <a:pt x="1055929" y="537628"/>
                    <a:pt x="1051187" y="540162"/>
                    <a:pt x="1046196" y="542230"/>
                  </a:cubicBezTo>
                  <a:cubicBezTo>
                    <a:pt x="1041205" y="544297"/>
                    <a:pt x="1036060" y="545858"/>
                    <a:pt x="1030762" y="546912"/>
                  </a:cubicBezTo>
                  <a:cubicBezTo>
                    <a:pt x="1025464" y="547965"/>
                    <a:pt x="1020114" y="548493"/>
                    <a:pt x="1014712" y="548493"/>
                  </a:cubicBezTo>
                  <a:lnTo>
                    <a:pt x="82274" y="548493"/>
                  </a:lnTo>
                  <a:cubicBezTo>
                    <a:pt x="76872" y="548493"/>
                    <a:pt x="71522" y="547965"/>
                    <a:pt x="66223" y="546912"/>
                  </a:cubicBezTo>
                  <a:cubicBezTo>
                    <a:pt x="60925" y="545858"/>
                    <a:pt x="55780" y="544297"/>
                    <a:pt x="50789" y="542230"/>
                  </a:cubicBezTo>
                  <a:cubicBezTo>
                    <a:pt x="45798" y="540162"/>
                    <a:pt x="41056" y="537628"/>
                    <a:pt x="36564" y="534626"/>
                  </a:cubicBezTo>
                  <a:cubicBezTo>
                    <a:pt x="32073" y="531625"/>
                    <a:pt x="27917" y="528215"/>
                    <a:pt x="24097" y="524395"/>
                  </a:cubicBezTo>
                  <a:cubicBezTo>
                    <a:pt x="20277" y="520575"/>
                    <a:pt x="16866" y="516419"/>
                    <a:pt x="13865" y="511927"/>
                  </a:cubicBezTo>
                  <a:cubicBezTo>
                    <a:pt x="10864" y="507436"/>
                    <a:pt x="8330" y="502695"/>
                    <a:pt x="6263" y="497703"/>
                  </a:cubicBezTo>
                  <a:cubicBezTo>
                    <a:pt x="4195" y="492712"/>
                    <a:pt x="2634" y="487568"/>
                    <a:pt x="1581" y="482269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4" y="60925"/>
                    <a:pt x="4195" y="55780"/>
                    <a:pt x="6263" y="50789"/>
                  </a:cubicBezTo>
                  <a:cubicBezTo>
                    <a:pt x="8330" y="45798"/>
                    <a:pt x="10864" y="41056"/>
                    <a:pt x="13865" y="36564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4" y="13865"/>
                  </a:cubicBezTo>
                  <a:cubicBezTo>
                    <a:pt x="41056" y="10864"/>
                    <a:pt x="45798" y="8330"/>
                    <a:pt x="50789" y="6262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2" y="527"/>
                    <a:pt x="76872" y="0"/>
                    <a:pt x="82274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7A5F20-1385-4415-B293-CA78F05B809E}"/>
                </a:ext>
              </a:extLst>
            </p:cNvPr>
            <p:cNvSpPr/>
            <p:nvPr/>
          </p:nvSpPr>
          <p:spPr>
            <a:xfrm>
              <a:off x="4060274" y="3608748"/>
              <a:ext cx="372940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Motor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Shape 42">
              <a:extLst>
                <a:ext uri="{FF2B5EF4-FFF2-40B4-BE49-F238E27FC236}">
                  <a16:creationId xmlns:a16="http://schemas.microsoft.com/office/drawing/2014/main" id="{3F29F8A3-DB1B-487F-98F5-9669E38A37C2}"/>
                </a:ext>
              </a:extLst>
            </p:cNvPr>
            <p:cNvSpPr/>
            <p:nvPr/>
          </p:nvSpPr>
          <p:spPr>
            <a:xfrm>
              <a:off x="3656618" y="2468217"/>
              <a:ext cx="1096986" cy="548493"/>
            </a:xfrm>
            <a:custGeom>
              <a:avLst/>
              <a:gdLst/>
              <a:ahLst/>
              <a:cxnLst/>
              <a:rect l="0" t="0" r="0" b="0"/>
              <a:pathLst>
                <a:path w="1096986" h="548493">
                  <a:moveTo>
                    <a:pt x="82274" y="0"/>
                  </a:moveTo>
                  <a:lnTo>
                    <a:pt x="1014712" y="0"/>
                  </a:lnTo>
                  <a:cubicBezTo>
                    <a:pt x="1020114" y="0"/>
                    <a:pt x="1025464" y="527"/>
                    <a:pt x="1030762" y="1581"/>
                  </a:cubicBezTo>
                  <a:cubicBezTo>
                    <a:pt x="1036060" y="2635"/>
                    <a:pt x="1041205" y="4195"/>
                    <a:pt x="1046196" y="6262"/>
                  </a:cubicBezTo>
                  <a:cubicBezTo>
                    <a:pt x="1051187" y="8330"/>
                    <a:pt x="1055929" y="10864"/>
                    <a:pt x="1060420" y="13865"/>
                  </a:cubicBezTo>
                  <a:cubicBezTo>
                    <a:pt x="1064912" y="16867"/>
                    <a:pt x="1069068" y="20277"/>
                    <a:pt x="1072888" y="24097"/>
                  </a:cubicBezTo>
                  <a:cubicBezTo>
                    <a:pt x="1076708" y="27917"/>
                    <a:pt x="1080118" y="32073"/>
                    <a:pt x="1083120" y="36564"/>
                  </a:cubicBezTo>
                  <a:cubicBezTo>
                    <a:pt x="1086121" y="41056"/>
                    <a:pt x="1088655" y="45798"/>
                    <a:pt x="1090722" y="50789"/>
                  </a:cubicBezTo>
                  <a:cubicBezTo>
                    <a:pt x="1092790" y="55780"/>
                    <a:pt x="1094350" y="60925"/>
                    <a:pt x="1095405" y="66223"/>
                  </a:cubicBezTo>
                  <a:cubicBezTo>
                    <a:pt x="1096459" y="71521"/>
                    <a:pt x="1096986" y="76871"/>
                    <a:pt x="1096986" y="82274"/>
                  </a:cubicBezTo>
                  <a:lnTo>
                    <a:pt x="1096986" y="466219"/>
                  </a:lnTo>
                  <a:cubicBezTo>
                    <a:pt x="1096986" y="471620"/>
                    <a:pt x="1096459" y="476971"/>
                    <a:pt x="1095405" y="482269"/>
                  </a:cubicBezTo>
                  <a:cubicBezTo>
                    <a:pt x="1094350" y="487568"/>
                    <a:pt x="1092790" y="492712"/>
                    <a:pt x="1090722" y="497703"/>
                  </a:cubicBezTo>
                  <a:cubicBezTo>
                    <a:pt x="1088655" y="502694"/>
                    <a:pt x="1086121" y="507436"/>
                    <a:pt x="1083120" y="511928"/>
                  </a:cubicBezTo>
                  <a:cubicBezTo>
                    <a:pt x="1080118" y="516419"/>
                    <a:pt x="1076708" y="520575"/>
                    <a:pt x="1072888" y="524395"/>
                  </a:cubicBezTo>
                  <a:cubicBezTo>
                    <a:pt x="1069068" y="528215"/>
                    <a:pt x="1064912" y="531626"/>
                    <a:pt x="1060420" y="534627"/>
                  </a:cubicBezTo>
                  <a:cubicBezTo>
                    <a:pt x="1055929" y="537628"/>
                    <a:pt x="1051187" y="540162"/>
                    <a:pt x="1046196" y="542230"/>
                  </a:cubicBezTo>
                  <a:cubicBezTo>
                    <a:pt x="1041205" y="544297"/>
                    <a:pt x="1036060" y="545858"/>
                    <a:pt x="1030762" y="546912"/>
                  </a:cubicBezTo>
                  <a:cubicBezTo>
                    <a:pt x="1025464" y="547965"/>
                    <a:pt x="1020114" y="548493"/>
                    <a:pt x="1014712" y="548493"/>
                  </a:cubicBezTo>
                  <a:lnTo>
                    <a:pt x="82274" y="548493"/>
                  </a:lnTo>
                  <a:cubicBezTo>
                    <a:pt x="76872" y="548493"/>
                    <a:pt x="71522" y="547965"/>
                    <a:pt x="66223" y="546912"/>
                  </a:cubicBezTo>
                  <a:cubicBezTo>
                    <a:pt x="60925" y="545858"/>
                    <a:pt x="55780" y="544297"/>
                    <a:pt x="50789" y="542230"/>
                  </a:cubicBezTo>
                  <a:cubicBezTo>
                    <a:pt x="45798" y="540162"/>
                    <a:pt x="41056" y="537628"/>
                    <a:pt x="36564" y="534627"/>
                  </a:cubicBezTo>
                  <a:cubicBezTo>
                    <a:pt x="32073" y="531626"/>
                    <a:pt x="27917" y="528215"/>
                    <a:pt x="24097" y="524395"/>
                  </a:cubicBezTo>
                  <a:cubicBezTo>
                    <a:pt x="20277" y="520575"/>
                    <a:pt x="16866" y="516419"/>
                    <a:pt x="13865" y="511927"/>
                  </a:cubicBezTo>
                  <a:cubicBezTo>
                    <a:pt x="10864" y="507435"/>
                    <a:pt x="8330" y="502694"/>
                    <a:pt x="6263" y="497703"/>
                  </a:cubicBezTo>
                  <a:cubicBezTo>
                    <a:pt x="4195" y="492712"/>
                    <a:pt x="2634" y="487568"/>
                    <a:pt x="1581" y="482269"/>
                  </a:cubicBezTo>
                  <a:cubicBezTo>
                    <a:pt x="527" y="476971"/>
                    <a:pt x="0" y="471620"/>
                    <a:pt x="0" y="466219"/>
                  </a:cubicBezTo>
                  <a:lnTo>
                    <a:pt x="0" y="82274"/>
                  </a:lnTo>
                  <a:cubicBezTo>
                    <a:pt x="0" y="76871"/>
                    <a:pt x="527" y="71521"/>
                    <a:pt x="1581" y="66223"/>
                  </a:cubicBezTo>
                  <a:cubicBezTo>
                    <a:pt x="2634" y="60925"/>
                    <a:pt x="4195" y="55780"/>
                    <a:pt x="6263" y="50789"/>
                  </a:cubicBezTo>
                  <a:cubicBezTo>
                    <a:pt x="8330" y="45798"/>
                    <a:pt x="10864" y="41056"/>
                    <a:pt x="13865" y="36564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4" y="13865"/>
                  </a:cubicBezTo>
                  <a:cubicBezTo>
                    <a:pt x="41056" y="10864"/>
                    <a:pt x="45798" y="8330"/>
                    <a:pt x="50789" y="6262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2" y="527"/>
                    <a:pt x="76872" y="0"/>
                    <a:pt x="82274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5419BF-8FD1-48AE-8282-615F0120B3C3}"/>
                </a:ext>
              </a:extLst>
            </p:cNvPr>
            <p:cNvSpPr/>
            <p:nvPr/>
          </p:nvSpPr>
          <p:spPr>
            <a:xfrm>
              <a:off x="3898726" y="2694595"/>
              <a:ext cx="802516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Motor Driver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Shape 45">
              <a:extLst>
                <a:ext uri="{FF2B5EF4-FFF2-40B4-BE49-F238E27FC236}">
                  <a16:creationId xmlns:a16="http://schemas.microsoft.com/office/drawing/2014/main" id="{2ABEDB98-9C4D-428E-B642-34A9C4520956}"/>
                </a:ext>
              </a:extLst>
            </p:cNvPr>
            <p:cNvSpPr/>
            <p:nvPr/>
          </p:nvSpPr>
          <p:spPr>
            <a:xfrm>
              <a:off x="3656618" y="1462647"/>
              <a:ext cx="1096986" cy="548493"/>
            </a:xfrm>
            <a:custGeom>
              <a:avLst/>
              <a:gdLst/>
              <a:ahLst/>
              <a:cxnLst/>
              <a:rect l="0" t="0" r="0" b="0"/>
              <a:pathLst>
                <a:path w="1096986" h="548493">
                  <a:moveTo>
                    <a:pt x="82274" y="0"/>
                  </a:moveTo>
                  <a:lnTo>
                    <a:pt x="1014712" y="0"/>
                  </a:lnTo>
                  <a:cubicBezTo>
                    <a:pt x="1020114" y="0"/>
                    <a:pt x="1025464" y="527"/>
                    <a:pt x="1030762" y="1581"/>
                  </a:cubicBezTo>
                  <a:cubicBezTo>
                    <a:pt x="1036060" y="2635"/>
                    <a:pt x="1041205" y="4195"/>
                    <a:pt x="1046196" y="6262"/>
                  </a:cubicBezTo>
                  <a:cubicBezTo>
                    <a:pt x="1051187" y="8330"/>
                    <a:pt x="1055929" y="10864"/>
                    <a:pt x="1060420" y="13865"/>
                  </a:cubicBezTo>
                  <a:cubicBezTo>
                    <a:pt x="1064912" y="16867"/>
                    <a:pt x="1069068" y="20277"/>
                    <a:pt x="1072888" y="24097"/>
                  </a:cubicBezTo>
                  <a:cubicBezTo>
                    <a:pt x="1076708" y="27917"/>
                    <a:pt x="1080118" y="32073"/>
                    <a:pt x="1083120" y="36565"/>
                  </a:cubicBezTo>
                  <a:cubicBezTo>
                    <a:pt x="1086121" y="41056"/>
                    <a:pt x="1088655" y="45798"/>
                    <a:pt x="1090722" y="50789"/>
                  </a:cubicBezTo>
                  <a:cubicBezTo>
                    <a:pt x="1092790" y="55780"/>
                    <a:pt x="1094350" y="60924"/>
                    <a:pt x="1095405" y="66223"/>
                  </a:cubicBezTo>
                  <a:cubicBezTo>
                    <a:pt x="1096459" y="71521"/>
                    <a:pt x="1096986" y="76872"/>
                    <a:pt x="1096986" y="82274"/>
                  </a:cubicBezTo>
                  <a:lnTo>
                    <a:pt x="1096986" y="466219"/>
                  </a:lnTo>
                  <a:cubicBezTo>
                    <a:pt x="1096986" y="471621"/>
                    <a:pt x="1096459" y="476971"/>
                    <a:pt x="1095405" y="482269"/>
                  </a:cubicBezTo>
                  <a:cubicBezTo>
                    <a:pt x="1094350" y="487568"/>
                    <a:pt x="1092790" y="492712"/>
                    <a:pt x="1090722" y="497703"/>
                  </a:cubicBezTo>
                  <a:cubicBezTo>
                    <a:pt x="1088655" y="502694"/>
                    <a:pt x="1086121" y="507436"/>
                    <a:pt x="1083120" y="511927"/>
                  </a:cubicBezTo>
                  <a:cubicBezTo>
                    <a:pt x="1080118" y="516419"/>
                    <a:pt x="1076708" y="520575"/>
                    <a:pt x="1072888" y="524395"/>
                  </a:cubicBezTo>
                  <a:cubicBezTo>
                    <a:pt x="1069068" y="528215"/>
                    <a:pt x="1064912" y="531625"/>
                    <a:pt x="1060420" y="534626"/>
                  </a:cubicBezTo>
                  <a:cubicBezTo>
                    <a:pt x="1055929" y="537628"/>
                    <a:pt x="1051187" y="540162"/>
                    <a:pt x="1046196" y="542230"/>
                  </a:cubicBezTo>
                  <a:cubicBezTo>
                    <a:pt x="1041205" y="544297"/>
                    <a:pt x="1036060" y="545857"/>
                    <a:pt x="1030762" y="546911"/>
                  </a:cubicBezTo>
                  <a:cubicBezTo>
                    <a:pt x="1025464" y="547965"/>
                    <a:pt x="1020114" y="548493"/>
                    <a:pt x="1014712" y="548493"/>
                  </a:cubicBezTo>
                  <a:lnTo>
                    <a:pt x="82274" y="548493"/>
                  </a:lnTo>
                  <a:cubicBezTo>
                    <a:pt x="76872" y="548493"/>
                    <a:pt x="71522" y="547965"/>
                    <a:pt x="66223" y="546911"/>
                  </a:cubicBezTo>
                  <a:cubicBezTo>
                    <a:pt x="60925" y="545857"/>
                    <a:pt x="55780" y="544297"/>
                    <a:pt x="50789" y="542230"/>
                  </a:cubicBezTo>
                  <a:cubicBezTo>
                    <a:pt x="45798" y="540162"/>
                    <a:pt x="41056" y="537628"/>
                    <a:pt x="36564" y="534627"/>
                  </a:cubicBezTo>
                  <a:cubicBezTo>
                    <a:pt x="32073" y="531625"/>
                    <a:pt x="27917" y="528215"/>
                    <a:pt x="24097" y="524395"/>
                  </a:cubicBezTo>
                  <a:cubicBezTo>
                    <a:pt x="20277" y="520575"/>
                    <a:pt x="16866" y="516419"/>
                    <a:pt x="13865" y="511927"/>
                  </a:cubicBezTo>
                  <a:cubicBezTo>
                    <a:pt x="10864" y="507436"/>
                    <a:pt x="8330" y="502694"/>
                    <a:pt x="6263" y="497703"/>
                  </a:cubicBezTo>
                  <a:cubicBezTo>
                    <a:pt x="4195" y="492712"/>
                    <a:pt x="2634" y="487568"/>
                    <a:pt x="1581" y="482269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2"/>
                    <a:pt x="527" y="71521"/>
                    <a:pt x="1581" y="66223"/>
                  </a:cubicBezTo>
                  <a:cubicBezTo>
                    <a:pt x="2634" y="60924"/>
                    <a:pt x="4195" y="55780"/>
                    <a:pt x="6263" y="50789"/>
                  </a:cubicBezTo>
                  <a:cubicBezTo>
                    <a:pt x="8330" y="45798"/>
                    <a:pt x="10864" y="41056"/>
                    <a:pt x="13865" y="36565"/>
                  </a:cubicBezTo>
                  <a:cubicBezTo>
                    <a:pt x="16866" y="32073"/>
                    <a:pt x="20277" y="27917"/>
                    <a:pt x="24097" y="24097"/>
                  </a:cubicBezTo>
                  <a:cubicBezTo>
                    <a:pt x="27917" y="20277"/>
                    <a:pt x="32073" y="16867"/>
                    <a:pt x="36564" y="13865"/>
                  </a:cubicBezTo>
                  <a:cubicBezTo>
                    <a:pt x="41056" y="10864"/>
                    <a:pt x="45798" y="8330"/>
                    <a:pt x="50789" y="6262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2" y="527"/>
                    <a:pt x="76872" y="0"/>
                    <a:pt x="82274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A1AD5D-D4AD-45A1-ADAA-F9585BE411A0}"/>
                </a:ext>
              </a:extLst>
            </p:cNvPr>
            <p:cNvSpPr/>
            <p:nvPr/>
          </p:nvSpPr>
          <p:spPr>
            <a:xfrm>
              <a:off x="3840877" y="1625033"/>
              <a:ext cx="956679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Microcontroller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54062A-A89A-429F-821A-501D1648B713}"/>
                </a:ext>
              </a:extLst>
            </p:cNvPr>
            <p:cNvSpPr/>
            <p:nvPr/>
          </p:nvSpPr>
          <p:spPr>
            <a:xfrm>
              <a:off x="4560060" y="1625033"/>
              <a:ext cx="40535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09E746-163B-4917-84BC-DBED7F8B1B5C}"/>
                </a:ext>
              </a:extLst>
            </p:cNvPr>
            <p:cNvSpPr/>
            <p:nvPr/>
          </p:nvSpPr>
          <p:spPr>
            <a:xfrm>
              <a:off x="3822451" y="1762158"/>
              <a:ext cx="48585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4C6E6C-1D15-4510-ADE4-65F4C63F9A81}"/>
                </a:ext>
              </a:extLst>
            </p:cNvPr>
            <p:cNvSpPr/>
            <p:nvPr/>
          </p:nvSpPr>
          <p:spPr>
            <a:xfrm>
              <a:off x="3858982" y="1762158"/>
              <a:ext cx="908378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Arduino Mega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2A0C33-5F82-45A5-95D2-B87D2F187DC5}"/>
                </a:ext>
              </a:extLst>
            </p:cNvPr>
            <p:cNvSpPr/>
            <p:nvPr/>
          </p:nvSpPr>
          <p:spPr>
            <a:xfrm>
              <a:off x="4541973" y="1762158"/>
              <a:ext cx="48586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Shape 49">
              <a:extLst>
                <a:ext uri="{FF2B5EF4-FFF2-40B4-BE49-F238E27FC236}">
                  <a16:creationId xmlns:a16="http://schemas.microsoft.com/office/drawing/2014/main" id="{421BEADE-6C64-4DEA-9D34-BD0BF8FCAA16}"/>
                </a:ext>
              </a:extLst>
            </p:cNvPr>
            <p:cNvSpPr/>
            <p:nvPr/>
          </p:nvSpPr>
          <p:spPr>
            <a:xfrm>
              <a:off x="822739" y="137123"/>
              <a:ext cx="1083456" cy="222505"/>
            </a:xfrm>
            <a:custGeom>
              <a:avLst/>
              <a:gdLst/>
              <a:ahLst/>
              <a:cxnLst/>
              <a:rect l="0" t="0" r="0" b="0"/>
              <a:pathLst>
                <a:path w="1083456" h="222505">
                  <a:moveTo>
                    <a:pt x="0" y="0"/>
                  </a:moveTo>
                  <a:lnTo>
                    <a:pt x="1083456" y="222505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50">
              <a:extLst>
                <a:ext uri="{FF2B5EF4-FFF2-40B4-BE49-F238E27FC236}">
                  <a16:creationId xmlns:a16="http://schemas.microsoft.com/office/drawing/2014/main" id="{61E54E7B-FBE3-4674-881C-BE450321E0F8}"/>
                </a:ext>
              </a:extLst>
            </p:cNvPr>
            <p:cNvSpPr/>
            <p:nvPr/>
          </p:nvSpPr>
          <p:spPr>
            <a:xfrm>
              <a:off x="1884073" y="325073"/>
              <a:ext cx="69110" cy="62711"/>
            </a:xfrm>
            <a:custGeom>
              <a:avLst/>
              <a:gdLst/>
              <a:ahLst/>
              <a:cxnLst/>
              <a:rect l="0" t="0" r="0" b="0"/>
              <a:pathLst>
                <a:path w="69110" h="62711">
                  <a:moveTo>
                    <a:pt x="12890" y="0"/>
                  </a:moveTo>
                  <a:lnTo>
                    <a:pt x="69110" y="44245"/>
                  </a:lnTo>
                  <a:lnTo>
                    <a:pt x="0" y="62711"/>
                  </a:lnTo>
                  <a:lnTo>
                    <a:pt x="22122" y="34555"/>
                  </a:lnTo>
                  <a:lnTo>
                    <a:pt x="1289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51">
              <a:extLst>
                <a:ext uri="{FF2B5EF4-FFF2-40B4-BE49-F238E27FC236}">
                  <a16:creationId xmlns:a16="http://schemas.microsoft.com/office/drawing/2014/main" id="{E1C86178-6E73-4C6B-9EB3-407121D60173}"/>
                </a:ext>
              </a:extLst>
            </p:cNvPr>
            <p:cNvSpPr/>
            <p:nvPr/>
          </p:nvSpPr>
          <p:spPr>
            <a:xfrm>
              <a:off x="1884073" y="325073"/>
              <a:ext cx="69110" cy="62711"/>
            </a:xfrm>
            <a:custGeom>
              <a:avLst/>
              <a:gdLst/>
              <a:ahLst/>
              <a:cxnLst/>
              <a:rect l="0" t="0" r="0" b="0"/>
              <a:pathLst>
                <a:path w="69110" h="62711">
                  <a:moveTo>
                    <a:pt x="69110" y="44245"/>
                  </a:moveTo>
                  <a:lnTo>
                    <a:pt x="0" y="62711"/>
                  </a:lnTo>
                  <a:lnTo>
                    <a:pt x="22122" y="34555"/>
                  </a:lnTo>
                  <a:lnTo>
                    <a:pt x="12890" y="0"/>
                  </a:lnTo>
                  <a:lnTo>
                    <a:pt x="69110" y="44245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52">
              <a:extLst>
                <a:ext uri="{FF2B5EF4-FFF2-40B4-BE49-F238E27FC236}">
                  <a16:creationId xmlns:a16="http://schemas.microsoft.com/office/drawing/2014/main" id="{E2413E12-3524-4BCE-B73B-8E8835A1E120}"/>
                </a:ext>
              </a:extLst>
            </p:cNvPr>
            <p:cNvSpPr/>
            <p:nvPr/>
          </p:nvSpPr>
          <p:spPr>
            <a:xfrm>
              <a:off x="822739" y="571347"/>
              <a:ext cx="1038754" cy="4297"/>
            </a:xfrm>
            <a:custGeom>
              <a:avLst/>
              <a:gdLst/>
              <a:ahLst/>
              <a:cxnLst/>
              <a:rect l="0" t="0" r="0" b="0"/>
              <a:pathLst>
                <a:path w="1038754" h="4297">
                  <a:moveTo>
                    <a:pt x="0" y="0"/>
                  </a:moveTo>
                  <a:lnTo>
                    <a:pt x="1038754" y="4297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53">
              <a:extLst>
                <a:ext uri="{FF2B5EF4-FFF2-40B4-BE49-F238E27FC236}">
                  <a16:creationId xmlns:a16="http://schemas.microsoft.com/office/drawing/2014/main" id="{4BDFC9D0-0E99-405E-90D4-DF43F55C207A}"/>
                </a:ext>
              </a:extLst>
            </p:cNvPr>
            <p:cNvSpPr/>
            <p:nvPr/>
          </p:nvSpPr>
          <p:spPr>
            <a:xfrm>
              <a:off x="1845404" y="543648"/>
              <a:ext cx="64082" cy="63991"/>
            </a:xfrm>
            <a:custGeom>
              <a:avLst/>
              <a:gdLst/>
              <a:ahLst/>
              <a:cxnLst/>
              <a:rect l="0" t="0" r="0" b="0"/>
              <a:pathLst>
                <a:path w="64082" h="63991">
                  <a:moveTo>
                    <a:pt x="274" y="0"/>
                  </a:moveTo>
                  <a:lnTo>
                    <a:pt x="64082" y="32270"/>
                  </a:lnTo>
                  <a:lnTo>
                    <a:pt x="0" y="63991"/>
                  </a:lnTo>
                  <a:lnTo>
                    <a:pt x="16089" y="31995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54">
              <a:extLst>
                <a:ext uri="{FF2B5EF4-FFF2-40B4-BE49-F238E27FC236}">
                  <a16:creationId xmlns:a16="http://schemas.microsoft.com/office/drawing/2014/main" id="{1B603B60-4BFC-4AA0-885A-020C64651687}"/>
                </a:ext>
              </a:extLst>
            </p:cNvPr>
            <p:cNvSpPr/>
            <p:nvPr/>
          </p:nvSpPr>
          <p:spPr>
            <a:xfrm>
              <a:off x="1845404" y="543648"/>
              <a:ext cx="64082" cy="63991"/>
            </a:xfrm>
            <a:custGeom>
              <a:avLst/>
              <a:gdLst/>
              <a:ahLst/>
              <a:cxnLst/>
              <a:rect l="0" t="0" r="0" b="0"/>
              <a:pathLst>
                <a:path w="64082" h="63991">
                  <a:moveTo>
                    <a:pt x="64082" y="32270"/>
                  </a:moveTo>
                  <a:lnTo>
                    <a:pt x="0" y="63991"/>
                  </a:lnTo>
                  <a:lnTo>
                    <a:pt x="16089" y="31995"/>
                  </a:lnTo>
                  <a:lnTo>
                    <a:pt x="274" y="0"/>
                  </a:lnTo>
                  <a:lnTo>
                    <a:pt x="64082" y="32270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55">
              <a:extLst>
                <a:ext uri="{FF2B5EF4-FFF2-40B4-BE49-F238E27FC236}">
                  <a16:creationId xmlns:a16="http://schemas.microsoft.com/office/drawing/2014/main" id="{10E99DEE-23BE-4048-9C41-3A6EDB9CA338}"/>
                </a:ext>
              </a:extLst>
            </p:cNvPr>
            <p:cNvSpPr/>
            <p:nvPr/>
          </p:nvSpPr>
          <p:spPr>
            <a:xfrm>
              <a:off x="822739" y="763867"/>
              <a:ext cx="1090221" cy="104579"/>
            </a:xfrm>
            <a:custGeom>
              <a:avLst/>
              <a:gdLst/>
              <a:ahLst/>
              <a:cxnLst/>
              <a:rect l="0" t="0" r="0" b="0"/>
              <a:pathLst>
                <a:path w="1090221" h="104579">
                  <a:moveTo>
                    <a:pt x="0" y="104579"/>
                  </a:moveTo>
                  <a:lnTo>
                    <a:pt x="1090221" y="0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56">
              <a:extLst>
                <a:ext uri="{FF2B5EF4-FFF2-40B4-BE49-F238E27FC236}">
                  <a16:creationId xmlns:a16="http://schemas.microsoft.com/office/drawing/2014/main" id="{F8D4D7D8-0DC2-484E-A810-9FDBFFA1E0B3}"/>
                </a:ext>
              </a:extLst>
            </p:cNvPr>
            <p:cNvSpPr/>
            <p:nvPr/>
          </p:nvSpPr>
          <p:spPr>
            <a:xfrm>
              <a:off x="1893945" y="733518"/>
              <a:ext cx="66825" cy="63717"/>
            </a:xfrm>
            <a:custGeom>
              <a:avLst/>
              <a:gdLst/>
              <a:ahLst/>
              <a:cxnLst/>
              <a:rect l="0" t="0" r="0" b="0"/>
              <a:pathLst>
                <a:path w="66825" h="63717">
                  <a:moveTo>
                    <a:pt x="0" y="0"/>
                  </a:moveTo>
                  <a:lnTo>
                    <a:pt x="66825" y="25779"/>
                  </a:lnTo>
                  <a:lnTo>
                    <a:pt x="6125" y="63717"/>
                  </a:lnTo>
                  <a:lnTo>
                    <a:pt x="19014" y="30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57">
              <a:extLst>
                <a:ext uri="{FF2B5EF4-FFF2-40B4-BE49-F238E27FC236}">
                  <a16:creationId xmlns:a16="http://schemas.microsoft.com/office/drawing/2014/main" id="{9A34FCAA-FAD8-49D8-9B39-7D7FBBA98125}"/>
                </a:ext>
              </a:extLst>
            </p:cNvPr>
            <p:cNvSpPr/>
            <p:nvPr/>
          </p:nvSpPr>
          <p:spPr>
            <a:xfrm>
              <a:off x="1893945" y="733518"/>
              <a:ext cx="66825" cy="63717"/>
            </a:xfrm>
            <a:custGeom>
              <a:avLst/>
              <a:gdLst/>
              <a:ahLst/>
              <a:cxnLst/>
              <a:rect l="0" t="0" r="0" b="0"/>
              <a:pathLst>
                <a:path w="66825" h="63717">
                  <a:moveTo>
                    <a:pt x="66825" y="25779"/>
                  </a:moveTo>
                  <a:lnTo>
                    <a:pt x="6125" y="63717"/>
                  </a:lnTo>
                  <a:lnTo>
                    <a:pt x="19014" y="30350"/>
                  </a:lnTo>
                  <a:lnTo>
                    <a:pt x="0" y="0"/>
                  </a:lnTo>
                  <a:lnTo>
                    <a:pt x="66825" y="25779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58">
              <a:extLst>
                <a:ext uri="{FF2B5EF4-FFF2-40B4-BE49-F238E27FC236}">
                  <a16:creationId xmlns:a16="http://schemas.microsoft.com/office/drawing/2014/main" id="{E677EF36-83E7-4B29-B6FE-9A796CEDE797}"/>
                </a:ext>
              </a:extLst>
            </p:cNvPr>
            <p:cNvSpPr/>
            <p:nvPr/>
          </p:nvSpPr>
          <p:spPr>
            <a:xfrm>
              <a:off x="2788171" y="548493"/>
              <a:ext cx="810215" cy="0"/>
            </a:xfrm>
            <a:custGeom>
              <a:avLst/>
              <a:gdLst/>
              <a:ahLst/>
              <a:cxnLst/>
              <a:rect l="0" t="0" r="0" b="0"/>
              <a:pathLst>
                <a:path w="810215">
                  <a:moveTo>
                    <a:pt x="0" y="0"/>
                  </a:moveTo>
                  <a:lnTo>
                    <a:pt x="810215" y="0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59">
              <a:extLst>
                <a:ext uri="{FF2B5EF4-FFF2-40B4-BE49-F238E27FC236}">
                  <a16:creationId xmlns:a16="http://schemas.microsoft.com/office/drawing/2014/main" id="{A9AE8402-EFCB-4AB2-BF4E-4970E6330B23}"/>
                </a:ext>
              </a:extLst>
            </p:cNvPr>
            <p:cNvSpPr/>
            <p:nvPr/>
          </p:nvSpPr>
          <p:spPr>
            <a:xfrm>
              <a:off x="3582389" y="516497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63991" y="31995"/>
                  </a:lnTo>
                  <a:lnTo>
                    <a:pt x="0" y="63991"/>
                  </a:lnTo>
                  <a:lnTo>
                    <a:pt x="15997" y="319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60">
              <a:extLst>
                <a:ext uri="{FF2B5EF4-FFF2-40B4-BE49-F238E27FC236}">
                  <a16:creationId xmlns:a16="http://schemas.microsoft.com/office/drawing/2014/main" id="{FE0C960B-ABDF-4A7F-9698-5AD58ABBC773}"/>
                </a:ext>
              </a:extLst>
            </p:cNvPr>
            <p:cNvSpPr/>
            <p:nvPr/>
          </p:nvSpPr>
          <p:spPr>
            <a:xfrm>
              <a:off x="3582389" y="516497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5"/>
                  </a:moveTo>
                  <a:lnTo>
                    <a:pt x="0" y="63991"/>
                  </a:lnTo>
                  <a:lnTo>
                    <a:pt x="15997" y="31995"/>
                  </a:lnTo>
                  <a:lnTo>
                    <a:pt x="0" y="0"/>
                  </a:lnTo>
                  <a:lnTo>
                    <a:pt x="63991" y="31995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61">
              <a:extLst>
                <a:ext uri="{FF2B5EF4-FFF2-40B4-BE49-F238E27FC236}">
                  <a16:creationId xmlns:a16="http://schemas.microsoft.com/office/drawing/2014/main" id="{FCDC50D8-1EF0-4C87-BED0-5D8C1999320B}"/>
                </a:ext>
              </a:extLst>
            </p:cNvPr>
            <p:cNvSpPr/>
            <p:nvPr/>
          </p:nvSpPr>
          <p:spPr>
            <a:xfrm>
              <a:off x="4811835" y="502785"/>
              <a:ext cx="706276" cy="0"/>
            </a:xfrm>
            <a:custGeom>
              <a:avLst/>
              <a:gdLst/>
              <a:ahLst/>
              <a:cxnLst/>
              <a:rect l="0" t="0" r="0" b="0"/>
              <a:pathLst>
                <a:path w="706276">
                  <a:moveTo>
                    <a:pt x="0" y="0"/>
                  </a:moveTo>
                  <a:lnTo>
                    <a:pt x="706276" y="0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62">
              <a:extLst>
                <a:ext uri="{FF2B5EF4-FFF2-40B4-BE49-F238E27FC236}">
                  <a16:creationId xmlns:a16="http://schemas.microsoft.com/office/drawing/2014/main" id="{7EF1F948-42C6-4FF8-88B4-381756CFECA3}"/>
                </a:ext>
              </a:extLst>
            </p:cNvPr>
            <p:cNvSpPr/>
            <p:nvPr/>
          </p:nvSpPr>
          <p:spPr>
            <a:xfrm>
              <a:off x="4763842" y="470790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0"/>
                  </a:moveTo>
                  <a:lnTo>
                    <a:pt x="47993" y="31995"/>
                  </a:lnTo>
                  <a:lnTo>
                    <a:pt x="63991" y="63991"/>
                  </a:lnTo>
                  <a:lnTo>
                    <a:pt x="0" y="31995"/>
                  </a:lnTo>
                  <a:lnTo>
                    <a:pt x="63991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Shape 63">
              <a:extLst>
                <a:ext uri="{FF2B5EF4-FFF2-40B4-BE49-F238E27FC236}">
                  <a16:creationId xmlns:a16="http://schemas.microsoft.com/office/drawing/2014/main" id="{648DF1BD-37D7-4F9A-BADD-D20BEE03DD7C}"/>
                </a:ext>
              </a:extLst>
            </p:cNvPr>
            <p:cNvSpPr/>
            <p:nvPr/>
          </p:nvSpPr>
          <p:spPr>
            <a:xfrm>
              <a:off x="4763842" y="470790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31995"/>
                  </a:moveTo>
                  <a:lnTo>
                    <a:pt x="63991" y="0"/>
                  </a:lnTo>
                  <a:lnTo>
                    <a:pt x="47993" y="31995"/>
                  </a:lnTo>
                  <a:lnTo>
                    <a:pt x="63991" y="63991"/>
                  </a:lnTo>
                  <a:lnTo>
                    <a:pt x="0" y="31995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64">
              <a:extLst>
                <a:ext uri="{FF2B5EF4-FFF2-40B4-BE49-F238E27FC236}">
                  <a16:creationId xmlns:a16="http://schemas.microsoft.com/office/drawing/2014/main" id="{BAAC51A6-DA80-4176-A718-FC93B1C79870}"/>
                </a:ext>
              </a:extLst>
            </p:cNvPr>
            <p:cNvSpPr/>
            <p:nvPr/>
          </p:nvSpPr>
          <p:spPr>
            <a:xfrm>
              <a:off x="5502113" y="470790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63991" y="31995"/>
                  </a:lnTo>
                  <a:lnTo>
                    <a:pt x="0" y="63991"/>
                  </a:lnTo>
                  <a:lnTo>
                    <a:pt x="15998" y="319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65">
              <a:extLst>
                <a:ext uri="{FF2B5EF4-FFF2-40B4-BE49-F238E27FC236}">
                  <a16:creationId xmlns:a16="http://schemas.microsoft.com/office/drawing/2014/main" id="{89C47D0F-98D9-482C-B401-9A9948C94570}"/>
                </a:ext>
              </a:extLst>
            </p:cNvPr>
            <p:cNvSpPr/>
            <p:nvPr/>
          </p:nvSpPr>
          <p:spPr>
            <a:xfrm>
              <a:off x="5502113" y="470790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63991" y="31995"/>
                  </a:moveTo>
                  <a:lnTo>
                    <a:pt x="0" y="63991"/>
                  </a:lnTo>
                  <a:lnTo>
                    <a:pt x="15998" y="31995"/>
                  </a:lnTo>
                  <a:lnTo>
                    <a:pt x="0" y="0"/>
                  </a:lnTo>
                  <a:lnTo>
                    <a:pt x="63991" y="31995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66">
              <a:extLst>
                <a:ext uri="{FF2B5EF4-FFF2-40B4-BE49-F238E27FC236}">
                  <a16:creationId xmlns:a16="http://schemas.microsoft.com/office/drawing/2014/main" id="{DE0A789C-0646-4E1E-926D-334450C1426B}"/>
                </a:ext>
              </a:extLst>
            </p:cNvPr>
            <p:cNvSpPr/>
            <p:nvPr/>
          </p:nvSpPr>
          <p:spPr>
            <a:xfrm>
              <a:off x="4205111" y="822739"/>
              <a:ext cx="0" cy="581677"/>
            </a:xfrm>
            <a:custGeom>
              <a:avLst/>
              <a:gdLst/>
              <a:ahLst/>
              <a:cxnLst/>
              <a:rect l="0" t="0" r="0" b="0"/>
              <a:pathLst>
                <a:path h="581677">
                  <a:moveTo>
                    <a:pt x="0" y="0"/>
                  </a:moveTo>
                  <a:lnTo>
                    <a:pt x="0" y="581677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67">
              <a:extLst>
                <a:ext uri="{FF2B5EF4-FFF2-40B4-BE49-F238E27FC236}">
                  <a16:creationId xmlns:a16="http://schemas.microsoft.com/office/drawing/2014/main" id="{0137185B-65AF-476D-8DB3-62EFB536ED5C}"/>
                </a:ext>
              </a:extLst>
            </p:cNvPr>
            <p:cNvSpPr/>
            <p:nvPr/>
          </p:nvSpPr>
          <p:spPr>
            <a:xfrm>
              <a:off x="4173115" y="1388418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Shape 68">
              <a:extLst>
                <a:ext uri="{FF2B5EF4-FFF2-40B4-BE49-F238E27FC236}">
                  <a16:creationId xmlns:a16="http://schemas.microsoft.com/office/drawing/2014/main" id="{302B8464-4792-404E-BDCB-106D660A2323}"/>
                </a:ext>
              </a:extLst>
            </p:cNvPr>
            <p:cNvSpPr/>
            <p:nvPr/>
          </p:nvSpPr>
          <p:spPr>
            <a:xfrm>
              <a:off x="4173115" y="1388418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Shape 69">
              <a:extLst>
                <a:ext uri="{FF2B5EF4-FFF2-40B4-BE49-F238E27FC236}">
                  <a16:creationId xmlns:a16="http://schemas.microsoft.com/office/drawing/2014/main" id="{A9AB3D10-2E2C-4BCA-AE8F-1F308E14F14D}"/>
                </a:ext>
              </a:extLst>
            </p:cNvPr>
            <p:cNvSpPr/>
            <p:nvPr/>
          </p:nvSpPr>
          <p:spPr>
            <a:xfrm>
              <a:off x="4205111" y="3016710"/>
              <a:ext cx="0" cy="307430"/>
            </a:xfrm>
            <a:custGeom>
              <a:avLst/>
              <a:gdLst/>
              <a:ahLst/>
              <a:cxnLst/>
              <a:rect l="0" t="0" r="0" b="0"/>
              <a:pathLst>
                <a:path h="307430">
                  <a:moveTo>
                    <a:pt x="0" y="0"/>
                  </a:moveTo>
                  <a:lnTo>
                    <a:pt x="0" y="307430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70">
              <a:extLst>
                <a:ext uri="{FF2B5EF4-FFF2-40B4-BE49-F238E27FC236}">
                  <a16:creationId xmlns:a16="http://schemas.microsoft.com/office/drawing/2014/main" id="{5862DDFB-BFB4-4919-9E7E-83895B70CBC7}"/>
                </a:ext>
              </a:extLst>
            </p:cNvPr>
            <p:cNvSpPr/>
            <p:nvPr/>
          </p:nvSpPr>
          <p:spPr>
            <a:xfrm>
              <a:off x="4173115" y="3308142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71">
              <a:extLst>
                <a:ext uri="{FF2B5EF4-FFF2-40B4-BE49-F238E27FC236}">
                  <a16:creationId xmlns:a16="http://schemas.microsoft.com/office/drawing/2014/main" id="{683291E4-B115-48D7-ABA2-2742553514B7}"/>
                </a:ext>
              </a:extLst>
            </p:cNvPr>
            <p:cNvSpPr/>
            <p:nvPr/>
          </p:nvSpPr>
          <p:spPr>
            <a:xfrm>
              <a:off x="4173115" y="3308142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72">
              <a:extLst>
                <a:ext uri="{FF2B5EF4-FFF2-40B4-BE49-F238E27FC236}">
                  <a16:creationId xmlns:a16="http://schemas.microsoft.com/office/drawing/2014/main" id="{C42CC56C-4EB9-4E9B-BA6E-3598DD179229}"/>
                </a:ext>
              </a:extLst>
            </p:cNvPr>
            <p:cNvSpPr/>
            <p:nvPr/>
          </p:nvSpPr>
          <p:spPr>
            <a:xfrm>
              <a:off x="4205111" y="2011140"/>
              <a:ext cx="0" cy="398846"/>
            </a:xfrm>
            <a:custGeom>
              <a:avLst/>
              <a:gdLst/>
              <a:ahLst/>
              <a:cxnLst/>
              <a:rect l="0" t="0" r="0" b="0"/>
              <a:pathLst>
                <a:path h="398846">
                  <a:moveTo>
                    <a:pt x="0" y="0"/>
                  </a:moveTo>
                  <a:lnTo>
                    <a:pt x="0" y="398846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73">
              <a:extLst>
                <a:ext uri="{FF2B5EF4-FFF2-40B4-BE49-F238E27FC236}">
                  <a16:creationId xmlns:a16="http://schemas.microsoft.com/office/drawing/2014/main" id="{87AE2B0E-9E9C-49C5-9B05-3204E47DBA4F}"/>
                </a:ext>
              </a:extLst>
            </p:cNvPr>
            <p:cNvSpPr/>
            <p:nvPr/>
          </p:nvSpPr>
          <p:spPr>
            <a:xfrm>
              <a:off x="4173115" y="2393988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Shape 74">
              <a:extLst>
                <a:ext uri="{FF2B5EF4-FFF2-40B4-BE49-F238E27FC236}">
                  <a16:creationId xmlns:a16="http://schemas.microsoft.com/office/drawing/2014/main" id="{19C4B209-2A31-4E9A-A18F-37F3C3581CAD}"/>
                </a:ext>
              </a:extLst>
            </p:cNvPr>
            <p:cNvSpPr/>
            <p:nvPr/>
          </p:nvSpPr>
          <p:spPr>
            <a:xfrm>
              <a:off x="4173115" y="2393988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Shape 75">
              <a:extLst>
                <a:ext uri="{FF2B5EF4-FFF2-40B4-BE49-F238E27FC236}">
                  <a16:creationId xmlns:a16="http://schemas.microsoft.com/office/drawing/2014/main" id="{7220DCD0-0593-4026-91D2-F79432159CCE}"/>
                </a:ext>
              </a:extLst>
            </p:cNvPr>
            <p:cNvSpPr/>
            <p:nvPr/>
          </p:nvSpPr>
          <p:spPr>
            <a:xfrm>
              <a:off x="822739" y="826578"/>
              <a:ext cx="1308704" cy="1595931"/>
            </a:xfrm>
            <a:custGeom>
              <a:avLst/>
              <a:gdLst/>
              <a:ahLst/>
              <a:cxnLst/>
              <a:rect l="0" t="0" r="0" b="0"/>
              <a:pathLst>
                <a:path w="1308704" h="1595931">
                  <a:moveTo>
                    <a:pt x="0" y="1595931"/>
                  </a:moveTo>
                  <a:lnTo>
                    <a:pt x="1308704" y="0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hape 76">
              <a:extLst>
                <a:ext uri="{FF2B5EF4-FFF2-40B4-BE49-F238E27FC236}">
                  <a16:creationId xmlns:a16="http://schemas.microsoft.com/office/drawing/2014/main" id="{C8247A88-1F1D-40D9-8B2E-1C1B500DC811}"/>
                </a:ext>
              </a:extLst>
            </p:cNvPr>
            <p:cNvSpPr/>
            <p:nvPr/>
          </p:nvSpPr>
          <p:spPr>
            <a:xfrm>
              <a:off x="2096614" y="789464"/>
              <a:ext cx="65270" cy="69841"/>
            </a:xfrm>
            <a:custGeom>
              <a:avLst/>
              <a:gdLst/>
              <a:ahLst/>
              <a:cxnLst/>
              <a:rect l="0" t="0" r="0" b="0"/>
              <a:pathLst>
                <a:path w="65270" h="69841">
                  <a:moveTo>
                    <a:pt x="65270" y="0"/>
                  </a:moveTo>
                  <a:lnTo>
                    <a:pt x="49456" y="69841"/>
                  </a:lnTo>
                  <a:lnTo>
                    <a:pt x="34829" y="37115"/>
                  </a:lnTo>
                  <a:lnTo>
                    <a:pt x="0" y="29253"/>
                  </a:lnTo>
                  <a:lnTo>
                    <a:pt x="6527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Shape 77">
              <a:extLst>
                <a:ext uri="{FF2B5EF4-FFF2-40B4-BE49-F238E27FC236}">
                  <a16:creationId xmlns:a16="http://schemas.microsoft.com/office/drawing/2014/main" id="{E3DBA02E-8E54-48A4-B1EB-F9B4B4E9A131}"/>
                </a:ext>
              </a:extLst>
            </p:cNvPr>
            <p:cNvSpPr/>
            <p:nvPr/>
          </p:nvSpPr>
          <p:spPr>
            <a:xfrm>
              <a:off x="2096614" y="789464"/>
              <a:ext cx="65270" cy="69841"/>
            </a:xfrm>
            <a:custGeom>
              <a:avLst/>
              <a:gdLst/>
              <a:ahLst/>
              <a:cxnLst/>
              <a:rect l="0" t="0" r="0" b="0"/>
              <a:pathLst>
                <a:path w="65270" h="69841">
                  <a:moveTo>
                    <a:pt x="65270" y="0"/>
                  </a:moveTo>
                  <a:lnTo>
                    <a:pt x="49456" y="69841"/>
                  </a:lnTo>
                  <a:lnTo>
                    <a:pt x="34829" y="37115"/>
                  </a:lnTo>
                  <a:lnTo>
                    <a:pt x="0" y="29253"/>
                  </a:lnTo>
                  <a:lnTo>
                    <a:pt x="65270" y="0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79">
              <a:extLst>
                <a:ext uri="{FF2B5EF4-FFF2-40B4-BE49-F238E27FC236}">
                  <a16:creationId xmlns:a16="http://schemas.microsoft.com/office/drawing/2014/main" id="{E7581493-E88F-48F0-AD43-F18058E023C3}"/>
                </a:ext>
              </a:extLst>
            </p:cNvPr>
            <p:cNvSpPr/>
            <p:nvPr/>
          </p:nvSpPr>
          <p:spPr>
            <a:xfrm>
              <a:off x="3656618" y="4387942"/>
              <a:ext cx="1096986" cy="548493"/>
            </a:xfrm>
            <a:custGeom>
              <a:avLst/>
              <a:gdLst/>
              <a:ahLst/>
              <a:cxnLst/>
              <a:rect l="0" t="0" r="0" b="0"/>
              <a:pathLst>
                <a:path w="1096986" h="548493">
                  <a:moveTo>
                    <a:pt x="82274" y="0"/>
                  </a:moveTo>
                  <a:lnTo>
                    <a:pt x="1014712" y="0"/>
                  </a:lnTo>
                  <a:cubicBezTo>
                    <a:pt x="1020114" y="0"/>
                    <a:pt x="1025464" y="527"/>
                    <a:pt x="1030762" y="1581"/>
                  </a:cubicBezTo>
                  <a:cubicBezTo>
                    <a:pt x="1036060" y="2635"/>
                    <a:pt x="1041205" y="4195"/>
                    <a:pt x="1046196" y="6262"/>
                  </a:cubicBezTo>
                  <a:cubicBezTo>
                    <a:pt x="1051187" y="8330"/>
                    <a:pt x="1055929" y="10864"/>
                    <a:pt x="1060420" y="13865"/>
                  </a:cubicBezTo>
                  <a:cubicBezTo>
                    <a:pt x="1064912" y="16866"/>
                    <a:pt x="1069068" y="20277"/>
                    <a:pt x="1072888" y="24097"/>
                  </a:cubicBezTo>
                  <a:cubicBezTo>
                    <a:pt x="1076708" y="27917"/>
                    <a:pt x="1080118" y="32072"/>
                    <a:pt x="1083120" y="36564"/>
                  </a:cubicBezTo>
                  <a:cubicBezTo>
                    <a:pt x="1086121" y="41056"/>
                    <a:pt x="1088655" y="45797"/>
                    <a:pt x="1090722" y="50788"/>
                  </a:cubicBezTo>
                  <a:cubicBezTo>
                    <a:pt x="1092790" y="55780"/>
                    <a:pt x="1094350" y="60924"/>
                    <a:pt x="1095405" y="66223"/>
                  </a:cubicBezTo>
                  <a:cubicBezTo>
                    <a:pt x="1096459" y="71522"/>
                    <a:pt x="1096986" y="76872"/>
                    <a:pt x="1096986" y="82274"/>
                  </a:cubicBezTo>
                  <a:lnTo>
                    <a:pt x="1096986" y="466219"/>
                  </a:lnTo>
                  <a:cubicBezTo>
                    <a:pt x="1096986" y="471621"/>
                    <a:pt x="1096459" y="476971"/>
                    <a:pt x="1095405" y="482269"/>
                  </a:cubicBezTo>
                  <a:cubicBezTo>
                    <a:pt x="1094350" y="487568"/>
                    <a:pt x="1092790" y="492713"/>
                    <a:pt x="1090722" y="497704"/>
                  </a:cubicBezTo>
                  <a:cubicBezTo>
                    <a:pt x="1088655" y="502695"/>
                    <a:pt x="1086121" y="507436"/>
                    <a:pt x="1083120" y="511928"/>
                  </a:cubicBezTo>
                  <a:cubicBezTo>
                    <a:pt x="1080118" y="516420"/>
                    <a:pt x="1076708" y="520575"/>
                    <a:pt x="1072888" y="524395"/>
                  </a:cubicBezTo>
                  <a:cubicBezTo>
                    <a:pt x="1069068" y="528215"/>
                    <a:pt x="1064912" y="531626"/>
                    <a:pt x="1060420" y="534627"/>
                  </a:cubicBezTo>
                  <a:cubicBezTo>
                    <a:pt x="1055929" y="537628"/>
                    <a:pt x="1051187" y="540162"/>
                    <a:pt x="1046196" y="542230"/>
                  </a:cubicBezTo>
                  <a:cubicBezTo>
                    <a:pt x="1041205" y="544297"/>
                    <a:pt x="1036060" y="545858"/>
                    <a:pt x="1030762" y="546912"/>
                  </a:cubicBezTo>
                  <a:cubicBezTo>
                    <a:pt x="1025464" y="547966"/>
                    <a:pt x="1020114" y="548493"/>
                    <a:pt x="1014712" y="548493"/>
                  </a:cubicBezTo>
                  <a:lnTo>
                    <a:pt x="82274" y="548493"/>
                  </a:lnTo>
                  <a:cubicBezTo>
                    <a:pt x="76872" y="548493"/>
                    <a:pt x="71522" y="547966"/>
                    <a:pt x="66223" y="546912"/>
                  </a:cubicBezTo>
                  <a:cubicBezTo>
                    <a:pt x="60925" y="545858"/>
                    <a:pt x="55780" y="544297"/>
                    <a:pt x="50789" y="542230"/>
                  </a:cubicBezTo>
                  <a:cubicBezTo>
                    <a:pt x="45798" y="540162"/>
                    <a:pt x="41056" y="537628"/>
                    <a:pt x="36564" y="534627"/>
                  </a:cubicBezTo>
                  <a:cubicBezTo>
                    <a:pt x="32073" y="531626"/>
                    <a:pt x="27917" y="528215"/>
                    <a:pt x="24097" y="524395"/>
                  </a:cubicBezTo>
                  <a:cubicBezTo>
                    <a:pt x="20277" y="520575"/>
                    <a:pt x="16866" y="516420"/>
                    <a:pt x="13865" y="511928"/>
                  </a:cubicBezTo>
                  <a:cubicBezTo>
                    <a:pt x="10864" y="507436"/>
                    <a:pt x="8330" y="502695"/>
                    <a:pt x="6263" y="497704"/>
                  </a:cubicBezTo>
                  <a:cubicBezTo>
                    <a:pt x="4195" y="492713"/>
                    <a:pt x="2634" y="487568"/>
                    <a:pt x="1581" y="482269"/>
                  </a:cubicBezTo>
                  <a:cubicBezTo>
                    <a:pt x="527" y="476971"/>
                    <a:pt x="0" y="471621"/>
                    <a:pt x="0" y="466219"/>
                  </a:cubicBezTo>
                  <a:lnTo>
                    <a:pt x="0" y="82274"/>
                  </a:lnTo>
                  <a:cubicBezTo>
                    <a:pt x="0" y="76872"/>
                    <a:pt x="527" y="71522"/>
                    <a:pt x="1581" y="66223"/>
                  </a:cubicBezTo>
                  <a:cubicBezTo>
                    <a:pt x="2634" y="60924"/>
                    <a:pt x="4195" y="55780"/>
                    <a:pt x="6263" y="50788"/>
                  </a:cubicBezTo>
                  <a:cubicBezTo>
                    <a:pt x="8330" y="45797"/>
                    <a:pt x="10864" y="41056"/>
                    <a:pt x="13865" y="36564"/>
                  </a:cubicBezTo>
                  <a:cubicBezTo>
                    <a:pt x="16866" y="32072"/>
                    <a:pt x="20277" y="27917"/>
                    <a:pt x="24097" y="24097"/>
                  </a:cubicBezTo>
                  <a:cubicBezTo>
                    <a:pt x="27917" y="20277"/>
                    <a:pt x="32073" y="16866"/>
                    <a:pt x="36564" y="13865"/>
                  </a:cubicBezTo>
                  <a:cubicBezTo>
                    <a:pt x="41056" y="10864"/>
                    <a:pt x="45798" y="8330"/>
                    <a:pt x="50789" y="6262"/>
                  </a:cubicBezTo>
                  <a:cubicBezTo>
                    <a:pt x="55780" y="4195"/>
                    <a:pt x="60925" y="2635"/>
                    <a:pt x="66223" y="1581"/>
                  </a:cubicBezTo>
                  <a:cubicBezTo>
                    <a:pt x="71522" y="527"/>
                    <a:pt x="76872" y="0"/>
                    <a:pt x="82274" y="0"/>
                  </a:cubicBez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A8B6011-0A54-484C-BCFC-4F24AFC59DCB}"/>
                </a:ext>
              </a:extLst>
            </p:cNvPr>
            <p:cNvSpPr/>
            <p:nvPr/>
          </p:nvSpPr>
          <p:spPr>
            <a:xfrm>
              <a:off x="3996141" y="4614319"/>
              <a:ext cx="543560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Antenna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Shape 81">
              <a:extLst>
                <a:ext uri="{FF2B5EF4-FFF2-40B4-BE49-F238E27FC236}">
                  <a16:creationId xmlns:a16="http://schemas.microsoft.com/office/drawing/2014/main" id="{3FFB812B-AE1E-4E5B-A1EC-25DEBC85423D}"/>
                </a:ext>
              </a:extLst>
            </p:cNvPr>
            <p:cNvSpPr/>
            <p:nvPr/>
          </p:nvSpPr>
          <p:spPr>
            <a:xfrm>
              <a:off x="4205111" y="3930864"/>
              <a:ext cx="0" cy="398845"/>
            </a:xfrm>
            <a:custGeom>
              <a:avLst/>
              <a:gdLst/>
              <a:ahLst/>
              <a:cxnLst/>
              <a:rect l="0" t="0" r="0" b="0"/>
              <a:pathLst>
                <a:path h="398845">
                  <a:moveTo>
                    <a:pt x="0" y="0"/>
                  </a:moveTo>
                  <a:lnTo>
                    <a:pt x="0" y="398845"/>
                  </a:lnTo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Shape 82">
              <a:extLst>
                <a:ext uri="{FF2B5EF4-FFF2-40B4-BE49-F238E27FC236}">
                  <a16:creationId xmlns:a16="http://schemas.microsoft.com/office/drawing/2014/main" id="{A24F929E-C0F4-42B2-82F4-9FD663E64891}"/>
                </a:ext>
              </a:extLst>
            </p:cNvPr>
            <p:cNvSpPr/>
            <p:nvPr/>
          </p:nvSpPr>
          <p:spPr>
            <a:xfrm>
              <a:off x="4173115" y="4313713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7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Shape 83">
              <a:extLst>
                <a:ext uri="{FF2B5EF4-FFF2-40B4-BE49-F238E27FC236}">
                  <a16:creationId xmlns:a16="http://schemas.microsoft.com/office/drawing/2014/main" id="{90148BD9-0898-42A1-B70B-2802AA158251}"/>
                </a:ext>
              </a:extLst>
            </p:cNvPr>
            <p:cNvSpPr/>
            <p:nvPr/>
          </p:nvSpPr>
          <p:spPr>
            <a:xfrm>
              <a:off x="4173115" y="4313713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7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grpFill/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Shape 85">
              <a:extLst>
                <a:ext uri="{FF2B5EF4-FFF2-40B4-BE49-F238E27FC236}">
                  <a16:creationId xmlns:a16="http://schemas.microsoft.com/office/drawing/2014/main" id="{67E17F0D-4FD5-453D-9A8B-AEE84DEFF8E2}"/>
                </a:ext>
              </a:extLst>
            </p:cNvPr>
            <p:cNvSpPr/>
            <p:nvPr/>
          </p:nvSpPr>
          <p:spPr>
            <a:xfrm>
              <a:off x="5576342" y="4205111"/>
              <a:ext cx="1371232" cy="639908"/>
            </a:xfrm>
            <a:custGeom>
              <a:avLst/>
              <a:gdLst/>
              <a:ahLst/>
              <a:cxnLst/>
              <a:rect l="0" t="0" r="0" b="0"/>
              <a:pathLst>
                <a:path w="1371232" h="639908">
                  <a:moveTo>
                    <a:pt x="0" y="0"/>
                  </a:moveTo>
                  <a:lnTo>
                    <a:pt x="1371232" y="0"/>
                  </a:lnTo>
                  <a:lnTo>
                    <a:pt x="1371232" y="639908"/>
                  </a:lnTo>
                  <a:lnTo>
                    <a:pt x="0" y="639908"/>
                  </a:lnTo>
                  <a:close/>
                </a:path>
              </a:pathLst>
            </a:custGeom>
            <a:grpFill/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5BE115-9124-4C0B-91CD-E2C79782AB9B}"/>
                </a:ext>
              </a:extLst>
            </p:cNvPr>
            <p:cNvSpPr/>
            <p:nvPr/>
          </p:nvSpPr>
          <p:spPr>
            <a:xfrm>
              <a:off x="5590055" y="4221232"/>
              <a:ext cx="1297205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UE   - User Element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84A111-EB66-4B5A-B0F9-22D2E30BD6E3}"/>
                </a:ext>
              </a:extLst>
            </p:cNvPr>
            <p:cNvSpPr/>
            <p:nvPr/>
          </p:nvSpPr>
          <p:spPr>
            <a:xfrm>
              <a:off x="6565344" y="4221232"/>
              <a:ext cx="40536" cy="13713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852EFB-4E6C-424B-9454-DA6AAF286F5E}"/>
                </a:ext>
              </a:extLst>
            </p:cNvPr>
            <p:cNvSpPr/>
            <p:nvPr/>
          </p:nvSpPr>
          <p:spPr>
            <a:xfrm>
              <a:off x="5590055" y="4383632"/>
              <a:ext cx="1371232" cy="1027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BTS - Base Transceiver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D21A8B-072C-4CAC-85E0-7707804D9F89}"/>
                </a:ext>
              </a:extLst>
            </p:cNvPr>
            <p:cNvSpPr/>
            <p:nvPr/>
          </p:nvSpPr>
          <p:spPr>
            <a:xfrm>
              <a:off x="6750317" y="4349214"/>
              <a:ext cx="40536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316866-37CD-4902-AFEE-36EED85A20F7}"/>
                </a:ext>
              </a:extLst>
            </p:cNvPr>
            <p:cNvSpPr/>
            <p:nvPr/>
          </p:nvSpPr>
          <p:spPr>
            <a:xfrm>
              <a:off x="5590055" y="4477196"/>
              <a:ext cx="859579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    Station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CDF416-19BF-48FD-8BBB-D6D2F2B72483}"/>
                </a:ext>
              </a:extLst>
            </p:cNvPr>
            <p:cNvSpPr/>
            <p:nvPr/>
          </p:nvSpPr>
          <p:spPr>
            <a:xfrm>
              <a:off x="6236248" y="4477196"/>
              <a:ext cx="40536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349B5C6-D062-4121-96B9-530ECC8827B6}"/>
                </a:ext>
              </a:extLst>
            </p:cNvPr>
            <p:cNvSpPr/>
            <p:nvPr/>
          </p:nvSpPr>
          <p:spPr>
            <a:xfrm>
              <a:off x="5590055" y="4630451"/>
              <a:ext cx="1371232" cy="12100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MSC - Mobile    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C6FB1C-A073-471F-AD7E-F9D335018511}"/>
                </a:ext>
              </a:extLst>
            </p:cNvPr>
            <p:cNvSpPr/>
            <p:nvPr/>
          </p:nvSpPr>
          <p:spPr>
            <a:xfrm>
              <a:off x="6772457" y="4614319"/>
              <a:ext cx="40536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FC61A5C-5AF2-4066-B395-FCBC147A2A29}"/>
                </a:ext>
              </a:extLst>
            </p:cNvPr>
            <p:cNvSpPr/>
            <p:nvPr/>
          </p:nvSpPr>
          <p:spPr>
            <a:xfrm>
              <a:off x="6809023" y="4614319"/>
              <a:ext cx="40536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A9DE068-C096-4162-BF42-199AB2D1DD0D}"/>
                </a:ext>
              </a:extLst>
            </p:cNvPr>
            <p:cNvSpPr/>
            <p:nvPr/>
          </p:nvSpPr>
          <p:spPr>
            <a:xfrm>
              <a:off x="5590055" y="4742301"/>
              <a:ext cx="40535" cy="1371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060A7A0-A58F-4664-A67E-087CE08A7D73}"/>
                </a:ext>
              </a:extLst>
            </p:cNvPr>
            <p:cNvSpPr/>
            <p:nvPr/>
          </p:nvSpPr>
          <p:spPr>
            <a:xfrm>
              <a:off x="5590055" y="4742300"/>
              <a:ext cx="1371234" cy="1941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Switching Center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92" name="Google Shape;126;p18">
            <a:extLst>
              <a:ext uri="{FF2B5EF4-FFF2-40B4-BE49-F238E27FC236}">
                <a16:creationId xmlns:a16="http://schemas.microsoft.com/office/drawing/2014/main" id="{42E2479F-4C67-494A-9A6C-A3582EA8A7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4573" y="6326037"/>
            <a:ext cx="1258635" cy="354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46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4320" y="6304242"/>
            <a:ext cx="1321379" cy="4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2014662" y="178987"/>
            <a:ext cx="9612043" cy="5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3330"/>
            </a:pPr>
            <a:r>
              <a:rPr lang="en-US" sz="3300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      Ml  </a:t>
            </a:r>
            <a:r>
              <a:rPr lang="en-US" sz="3200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Clustering</a:t>
            </a:r>
            <a:r>
              <a:rPr lang="en-US" sz="3300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 Algorithm</a:t>
            </a:r>
            <a:r>
              <a:rPr lang="en-US" sz="3300" cap="none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 - </a:t>
            </a:r>
            <a:r>
              <a:rPr lang="en-US" sz="3300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Kmeans</a:t>
            </a:r>
            <a:endParaRPr lang="en-US" sz="3300" cap="none">
              <a:solidFill>
                <a:srgbClr val="00B050"/>
              </a:solidFill>
              <a:latin typeface="Avenir"/>
              <a:ea typeface="Avenir"/>
              <a:cs typeface="Avenir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31183" y="3560693"/>
            <a:ext cx="3302493" cy="20532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lt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Getting information about network users </a:t>
            </a:r>
            <a:endParaRPr lang="en-US" sz="2000" dirty="0">
              <a:solidFill>
                <a:schemeClr val="lt1"/>
              </a:solidFill>
              <a:ea typeface="Avenir"/>
            </a:endParaRPr>
          </a:p>
          <a:p>
            <a:pPr marL="285750" indent="-285750">
              <a:buClr>
                <a:schemeClr val="lt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GPS Coordinates 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198776" y="3641993"/>
            <a:ext cx="3579808" cy="20532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lt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Cluster the users and determine optimal no. of clusters using Elbow and </a:t>
            </a:r>
            <a:r>
              <a:rPr lang="en-US" sz="20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Silhoutte</a:t>
            </a: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algorithm  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099911" y="3564299"/>
            <a:ext cx="3660906" cy="203885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lt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Select the largest cluster and determine its centroid</a:t>
            </a:r>
            <a:endParaRPr lang="en-US" sz="2000" dirty="0">
              <a:solidFill>
                <a:schemeClr val="lt1"/>
              </a:solidFill>
              <a:ea typeface="Avenir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Calculate Bearing based on centroid(Coordinates)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901635" y="5945539"/>
            <a:ext cx="34882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GitHub : </a:t>
            </a:r>
            <a:r>
              <a:rPr lang="en-US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KMeans Algorithm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83" y="1009168"/>
            <a:ext cx="3165337" cy="218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77576" y="874291"/>
            <a:ext cx="3603981" cy="245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16754" y="1093090"/>
            <a:ext cx="3352768" cy="22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3DAAEA-5EB9-C5D6-DF49-10808A536FEF}"/>
              </a:ext>
            </a:extLst>
          </p:cNvPr>
          <p:cNvSpPr/>
          <p:nvPr/>
        </p:nvSpPr>
        <p:spPr>
          <a:xfrm>
            <a:off x="2875" y="-4313"/>
            <a:ext cx="12177621" cy="68579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3074" y="6282906"/>
            <a:ext cx="1278247" cy="37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3398549" y="62549"/>
            <a:ext cx="10562770" cy="69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dirty="0">
                <a:solidFill>
                  <a:srgbClr val="00B050"/>
                </a:solidFill>
                <a:latin typeface="Avenir"/>
                <a:sym typeface="Avenir"/>
              </a:rPr>
              <a:t>  Design Of Actual Antenna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l="29795" t="4773" r="40094" b="6369"/>
          <a:stretch/>
        </p:blipFill>
        <p:spPr>
          <a:xfrm>
            <a:off x="126227" y="849086"/>
            <a:ext cx="3112273" cy="4719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1"/>
          <p:cNvCxnSpPr>
            <a:cxnSpLocks/>
            <a:stCxn id="156" idx="1"/>
          </p:cNvCxnSpPr>
          <p:nvPr/>
        </p:nvCxnSpPr>
        <p:spPr>
          <a:xfrm flipH="1" flipV="1">
            <a:off x="2064774" y="4533776"/>
            <a:ext cx="2427415" cy="5506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4492189" y="4346525"/>
            <a:ext cx="3627553" cy="14757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Rotation along z axis in x-y plane using helical gears and position control motor for azimuth control</a:t>
            </a:r>
            <a:endParaRPr lang="en-US" sz="2000" dirty="0">
              <a:solidFill>
                <a:schemeClr val="lt1"/>
              </a:solidFill>
            </a:endParaRPr>
          </a:p>
        </p:txBody>
      </p:sp>
      <p:cxnSp>
        <p:nvCxnSpPr>
          <p:cNvPr id="157" name="Google Shape;157;p21"/>
          <p:cNvCxnSpPr>
            <a:cxnSpLocks/>
            <a:stCxn id="158" idx="1"/>
          </p:cNvCxnSpPr>
          <p:nvPr/>
        </p:nvCxnSpPr>
        <p:spPr>
          <a:xfrm flipH="1">
            <a:off x="1877961" y="3428889"/>
            <a:ext cx="2623753" cy="7440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8" name="Google Shape;158;p21"/>
          <p:cNvSpPr/>
          <p:nvPr/>
        </p:nvSpPr>
        <p:spPr>
          <a:xfrm>
            <a:off x="4501714" y="2684850"/>
            <a:ext cx="3646784" cy="148807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Inclination motion using a worm gear and position control motor</a:t>
            </a:r>
            <a:endParaRPr lang="en-US" sz="2000" dirty="0">
              <a:solidFill>
                <a:schemeClr val="lt1"/>
              </a:solidFill>
            </a:endParaRPr>
          </a:p>
        </p:txBody>
      </p:sp>
      <p:cxnSp>
        <p:nvCxnSpPr>
          <p:cNvPr id="159" name="Google Shape;159;p21"/>
          <p:cNvCxnSpPr>
            <a:cxnSpLocks/>
          </p:cNvCxnSpPr>
          <p:nvPr/>
        </p:nvCxnSpPr>
        <p:spPr>
          <a:xfrm flipH="1" flipV="1">
            <a:off x="1435510" y="1497105"/>
            <a:ext cx="3085434" cy="742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21"/>
          <p:cNvSpPr/>
          <p:nvPr/>
        </p:nvSpPr>
        <p:spPr>
          <a:xfrm>
            <a:off x="4531705" y="978483"/>
            <a:ext cx="3574896" cy="148497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Linkages loosely set to allow for motion by the worm gear for elevation control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798713" y="5929089"/>
            <a:ext cx="70403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Prospective design for the field antenna model : Kathrein 80010504V01 </a:t>
            </a:r>
            <a:endParaRPr lang="en-US" sz="2000"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l="32229" t="8943" r="41733" b="363"/>
          <a:stretch/>
        </p:blipFill>
        <p:spPr>
          <a:xfrm>
            <a:off x="8985722" y="1085807"/>
            <a:ext cx="2300164" cy="40109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1"/>
          <p:cNvCxnSpPr>
            <a:stCxn id="158" idx="3"/>
          </p:cNvCxnSpPr>
          <p:nvPr/>
        </p:nvCxnSpPr>
        <p:spPr>
          <a:xfrm>
            <a:off x="8162875" y="3428889"/>
            <a:ext cx="797422" cy="2012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0C7207-3804-57DD-0700-879B3DA52B07}"/>
              </a:ext>
            </a:extLst>
          </p:cNvPr>
          <p:cNvSpPr/>
          <p:nvPr/>
        </p:nvSpPr>
        <p:spPr>
          <a:xfrm>
            <a:off x="2875" y="-4313"/>
            <a:ext cx="12177621" cy="6857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6809" y="6383548"/>
            <a:ext cx="1465153" cy="3193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5083277" y="2566219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775134" y="6090"/>
            <a:ext cx="10131425" cy="73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      Lab Setup &amp; Demo</a:t>
            </a:r>
            <a:endParaRPr lang="en-US" sz="2800">
              <a:solidFill>
                <a:srgbClr val="00B050"/>
              </a:solidFill>
            </a:endParaRPr>
          </a:p>
        </p:txBody>
      </p:sp>
      <p:pic>
        <p:nvPicPr>
          <p:cNvPr id="171" name="Google Shape;171;p22" descr="A picture containing text, wall, indoor,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3935" y="810031"/>
            <a:ext cx="7305368" cy="5131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1398610" y="1985240"/>
            <a:ext cx="3770549" cy="11311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22"/>
          <p:cNvCxnSpPr>
            <a:stCxn id="174" idx="1"/>
          </p:cNvCxnSpPr>
          <p:nvPr/>
        </p:nvCxnSpPr>
        <p:spPr>
          <a:xfrm flipH="1">
            <a:off x="5689605" y="1628556"/>
            <a:ext cx="4374600" cy="34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22"/>
          <p:cNvCxnSpPr/>
          <p:nvPr/>
        </p:nvCxnSpPr>
        <p:spPr>
          <a:xfrm rot="10800000" flipH="1">
            <a:off x="1315616" y="4039755"/>
            <a:ext cx="3638939" cy="1138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22"/>
          <p:cNvSpPr txBox="1"/>
          <p:nvPr/>
        </p:nvSpPr>
        <p:spPr>
          <a:xfrm>
            <a:off x="587829" y="22486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740229" y="24010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15019" y="1563365"/>
            <a:ext cx="21139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Network user clusters</a:t>
            </a:r>
            <a:endParaRPr lang="en-US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01356" y="4833257"/>
            <a:ext cx="21139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Motor Driver(Controls Motor)</a:t>
            </a:r>
            <a:endParaRPr lang="en-US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20017" y="2647756"/>
            <a:ext cx="211393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Motor</a:t>
            </a:r>
            <a:endParaRPr lang="en-US" dirty="0">
              <a:solidFill>
                <a:schemeClr val="dk1"/>
              </a:solidFill>
              <a:latin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(Mechanically Connected to Antenna and moves it)</a:t>
            </a:r>
            <a:endParaRPr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0078065" y="4197421"/>
            <a:ext cx="211393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Jetson AGX Xavier</a:t>
            </a:r>
            <a:endParaRPr lang="en-US" dirty="0">
              <a:solidFill>
                <a:schemeClr val="dk1"/>
              </a:solidFill>
              <a:latin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(Runs ML Algorithm and Compute Bearing, Send result to Arduino) </a:t>
            </a:r>
            <a:endParaRPr>
              <a:latin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0030184" y="2459553"/>
            <a:ext cx="211393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Arduino</a:t>
            </a:r>
            <a:endParaRPr lang="en-US">
              <a:solidFill>
                <a:schemeClr val="dk1"/>
              </a:solidFill>
              <a:latin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(Reads Jetson output(Bearing),</a:t>
            </a:r>
            <a:endParaRPr>
              <a:solidFill>
                <a:schemeClr val="dk1"/>
              </a:solidFill>
              <a:latin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Controls Motor Driver)</a:t>
            </a:r>
            <a:endParaRPr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0064205" y="1166891"/>
            <a:ext cx="21139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Antenna</a:t>
            </a:r>
            <a:endParaRPr lang="en-US" dirty="0">
              <a:solidFill>
                <a:schemeClr val="dk1"/>
              </a:solidFill>
              <a:latin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Avenir"/>
                <a:cs typeface="Avenir"/>
                <a:sym typeface="Avenir"/>
              </a:rPr>
              <a:t>(Points to bigger cluster)</a:t>
            </a:r>
            <a:endParaRPr dirty="0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>
            <a:off x="1503054" y="3642732"/>
            <a:ext cx="3701410" cy="262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p22"/>
          <p:cNvCxnSpPr/>
          <p:nvPr/>
        </p:nvCxnSpPr>
        <p:spPr>
          <a:xfrm flipH="1">
            <a:off x="4804229" y="3549544"/>
            <a:ext cx="5245607" cy="9419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22"/>
          <p:cNvCxnSpPr>
            <a:stCxn id="181" idx="1"/>
          </p:cNvCxnSpPr>
          <p:nvPr/>
        </p:nvCxnSpPr>
        <p:spPr>
          <a:xfrm flipH="1">
            <a:off x="6487965" y="4936065"/>
            <a:ext cx="3590100" cy="908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22"/>
          <p:cNvSpPr txBox="1"/>
          <p:nvPr/>
        </p:nvSpPr>
        <p:spPr>
          <a:xfrm>
            <a:off x="4924733" y="6171385"/>
            <a:ext cx="2345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Project Code : </a:t>
            </a:r>
            <a:r>
              <a:rPr lang="en-US" sz="1800" b="1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Odap</a:t>
            </a: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05E5C-F6BB-5A9E-74EA-25A005379854}"/>
              </a:ext>
            </a:extLst>
          </p:cNvPr>
          <p:cNvSpPr/>
          <p:nvPr/>
        </p:nvSpPr>
        <p:spPr>
          <a:xfrm>
            <a:off x="2875" y="10064"/>
            <a:ext cx="12177621" cy="68436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0EAA4D27BA143BA57F0554B0618A4" ma:contentTypeVersion="8" ma:contentTypeDescription="Create a new document." ma:contentTypeScope="" ma:versionID="ce7215bba1582f84956b490cb6039a01">
  <xsd:schema xmlns:xsd="http://www.w3.org/2001/XMLSchema" xmlns:xs="http://www.w3.org/2001/XMLSchema" xmlns:p="http://schemas.microsoft.com/office/2006/metadata/properties" xmlns:ns3="f57ede8c-2917-4ed1-b40c-1b71e7ba9676" xmlns:ns4="3b095c41-2b7f-4bb8-bdc1-242b238462ce" targetNamespace="http://schemas.microsoft.com/office/2006/metadata/properties" ma:root="true" ma:fieldsID="db2fe5f320323683f28fd5bc67603930" ns3:_="" ns4:_="">
    <xsd:import namespace="f57ede8c-2917-4ed1-b40c-1b71e7ba9676"/>
    <xsd:import namespace="3b095c41-2b7f-4bb8-bdc1-242b238462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de8c-2917-4ed1-b40c-1b71e7ba96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95c41-2b7f-4bb8-bdc1-242b23846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9C03EA-8094-43DB-969F-96317E0218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50B8B-8EA0-4940-8BE8-ACFACC9763A3}">
  <ds:schemaRefs>
    <ds:schemaRef ds:uri="f57ede8c-2917-4ed1-b40c-1b71e7ba967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3b095c41-2b7f-4bb8-bdc1-242b238462c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94B6245-A5CB-4C6E-9895-5A73E564C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ede8c-2917-4ed1-b40c-1b71e7ba9676"/>
    <ds:schemaRef ds:uri="3b095c41-2b7f-4bb8-bdc1-242b2384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563</Words>
  <Application>Microsoft Office PowerPoint</Application>
  <PresentationFormat>Widescreen</PresentationFormat>
  <Paragraphs>129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Avenir</vt:lpstr>
      <vt:lpstr>Calibri</vt:lpstr>
      <vt:lpstr>Calibri Light</vt:lpstr>
      <vt:lpstr>Helvetica Neue Light</vt:lpstr>
      <vt:lpstr>Office Theme</vt:lpstr>
      <vt:lpstr>Office Theme</vt:lpstr>
      <vt:lpstr>Office Theme</vt:lpstr>
      <vt:lpstr>White</vt:lpstr>
      <vt:lpstr>Office Theme</vt:lpstr>
      <vt:lpstr>Office Theme</vt:lpstr>
      <vt:lpstr>Office Theme</vt:lpstr>
      <vt:lpstr>White</vt:lpstr>
      <vt:lpstr>Office Theme</vt:lpstr>
      <vt:lpstr>Simple Light</vt:lpstr>
      <vt:lpstr>Office Theme</vt:lpstr>
      <vt:lpstr>ON-DEMAND ANTENNA POSITIONING SYSTEM </vt:lpstr>
      <vt:lpstr>PROBLEM STATEMENT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Bees</dc:title>
  <dc:creator>Clinton Oduor</dc:creator>
  <cp:lastModifiedBy>Clinton Oduor</cp:lastModifiedBy>
  <cp:revision>213</cp:revision>
  <dcterms:created xsi:type="dcterms:W3CDTF">2021-04-15T16:32:14Z</dcterms:created>
  <dcterms:modified xsi:type="dcterms:W3CDTF">2022-04-23T18:43:38Z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0x010100E840EAA4D27BA143BA57F0554B0618A4</vt:lpwstr>
  </property>
</Properties>
</file>