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7" r:id="rId6"/>
    <p:sldId id="268" r:id="rId7"/>
    <p:sldId id="260" r:id="rId8"/>
    <p:sldId id="269" r:id="rId9"/>
    <p:sldId id="271" r:id="rId10"/>
    <p:sldId id="262" r:id="rId11"/>
    <p:sldId id="265" r:id="rId12"/>
    <p:sldId id="266" r:id="rId13"/>
    <p:sldId id="264" r:id="rId14"/>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p:sp>
        <p:nvSpPr>
          <p:cNvPr id="2" name="Title 1"/>
          <p:cNvSpPr>
            <a:spLocks noGrp="1"/>
          </p:cNvSpPr>
          <p:nvPr>
            <p:ph type="ctrTitle"/>
          </p:nvPr>
        </p:nvSpPr>
        <p:spPr>
          <a:xfrm>
            <a:off x="1466850" y="65405"/>
            <a:ext cx="9144000" cy="2569210"/>
          </a:xfrm>
        </p:spPr>
        <p:txBody>
          <a:bodyPr/>
          <a:p>
            <a:r>
              <a:rPr lang="en-US" altLang="en-US" sz="4800">
                <a:gradFill>
                  <a:gsLst>
                    <a:gs pos="21000">
                      <a:srgbClr val="53575C"/>
                    </a:gs>
                    <a:gs pos="88000">
                      <a:srgbClr val="C5C7CA"/>
                    </a:gs>
                  </a:gsLst>
                  <a:lin ang="5400000"/>
                </a:gradFill>
                <a:effectLst/>
              </a:rPr>
              <a:t>TEMPORAL &amp; VOLATILITY ANALYSIS OF THE CRYPTOCURRENCY MARKET</a:t>
            </a:r>
            <a:endParaRPr lang="en-US" altLang="en-US" sz="4800">
              <a:gradFill>
                <a:gsLst>
                  <a:gs pos="21000">
                    <a:srgbClr val="53575C"/>
                  </a:gs>
                  <a:gs pos="88000">
                    <a:srgbClr val="C5C7CA"/>
                  </a:gs>
                </a:gsLst>
                <a:lin ang="5400000"/>
              </a:gradFill>
              <a:effectLst/>
            </a:endParaRPr>
          </a:p>
        </p:txBody>
      </p:sp>
      <p:sp>
        <p:nvSpPr>
          <p:cNvPr id="3" name="Subtitle 2"/>
          <p:cNvSpPr>
            <a:spLocks noGrp="1"/>
          </p:cNvSpPr>
          <p:nvPr>
            <p:ph type="subTitle" idx="1"/>
          </p:nvPr>
        </p:nvSpPr>
        <p:spPr>
          <a:xfrm>
            <a:off x="1524000" y="4601845"/>
            <a:ext cx="9144000" cy="655955"/>
          </a:xfrm>
        </p:spPr>
        <p:txBody>
          <a:bodyPr/>
          <a:p>
            <a:r>
              <a:rPr lang="en-US"/>
              <a:t>PROJECT PRESENTATION BY : </a:t>
            </a:r>
            <a:r>
              <a:rPr lang="en-US" i="1" u="sng"/>
              <a:t>NDUATI GITHU</a:t>
            </a:r>
            <a:endParaRPr lang="en-US" i="1" u="sng"/>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905" y="60960"/>
            <a:ext cx="8049260" cy="4323080"/>
          </a:xfrm>
          <a:prstGeom prst="rect">
            <a:avLst/>
          </a:prstGeom>
        </p:spPr>
      </p:pic>
      <p:sp>
        <p:nvSpPr>
          <p:cNvPr id="3" name="Text Box 2"/>
          <p:cNvSpPr txBox="1"/>
          <p:nvPr/>
        </p:nvSpPr>
        <p:spPr>
          <a:xfrm>
            <a:off x="8266430" y="60325"/>
            <a:ext cx="3810000" cy="2461260"/>
          </a:xfrm>
          <a:prstGeom prst="rect">
            <a:avLst/>
          </a:prstGeom>
          <a:noFill/>
        </p:spPr>
        <p:txBody>
          <a:bodyPr wrap="square" rtlCol="0">
            <a:spAutoFit/>
          </a:bodyPr>
          <a:p>
            <a:r>
              <a:rPr lang="en-US" altLang="en-US" sz="1400"/>
              <a:t>     </a:t>
            </a:r>
            <a:r>
              <a:rPr lang="en-US" sz="1400"/>
              <a:t>dow     spikes    </a:t>
            </a:r>
            <a:r>
              <a:rPr lang="en-US" altLang="en-US" sz="1400"/>
              <a:t>		 		</a:t>
            </a:r>
            <a:r>
              <a:rPr lang="en-US" sz="1400"/>
              <a:t>median_mag_pct</a:t>
            </a:r>
            <a:endParaRPr lang="en-US"/>
          </a:p>
          <a:p>
            <a:r>
              <a:rPr lang="en-US"/>
              <a:t>0    0     106        4.784964</a:t>
            </a:r>
            <a:endParaRPr lang="en-US"/>
          </a:p>
          <a:p>
            <a:r>
              <a:rPr lang="en-US"/>
              <a:t>1    1     146        4.290368</a:t>
            </a:r>
            <a:endParaRPr lang="en-US"/>
          </a:p>
          <a:p>
            <a:r>
              <a:rPr lang="en-US"/>
              <a:t>2    2     112        4.536792</a:t>
            </a:r>
            <a:endParaRPr lang="en-US"/>
          </a:p>
          <a:p>
            <a:r>
              <a:rPr lang="en-US"/>
              <a:t>3    3     166        4.656305</a:t>
            </a:r>
            <a:endParaRPr lang="en-US"/>
          </a:p>
          <a:p>
            <a:r>
              <a:rPr lang="en-US"/>
              <a:t>4    4     123        4.339299</a:t>
            </a:r>
            <a:endParaRPr lang="en-US"/>
          </a:p>
          <a:p>
            <a:r>
              <a:rPr lang="en-US"/>
              <a:t>5    5      74        4.733249</a:t>
            </a:r>
            <a:endParaRPr lang="en-US"/>
          </a:p>
          <a:p>
            <a:r>
              <a:rPr lang="en-US"/>
              <a:t>6    6      75        5.291480</a:t>
            </a:r>
            <a:endParaRPr lang="en-US"/>
          </a:p>
        </p:txBody>
      </p:sp>
      <p:sp>
        <p:nvSpPr>
          <p:cNvPr id="5" name="Text Box 4"/>
          <p:cNvSpPr txBox="1"/>
          <p:nvPr/>
        </p:nvSpPr>
        <p:spPr>
          <a:xfrm>
            <a:off x="193675" y="4604385"/>
            <a:ext cx="11137900" cy="1476375"/>
          </a:xfrm>
          <a:prstGeom prst="rect">
            <a:avLst/>
          </a:prstGeom>
          <a:noFill/>
        </p:spPr>
        <p:txBody>
          <a:bodyPr wrap="square" rtlCol="0">
            <a:spAutoFit/>
          </a:bodyPr>
          <a:p>
            <a:r>
              <a:rPr lang="en-US"/>
              <a:t>weekdays mid-week show more spikes than weekends, consistent with scheduled events and institutional activity.</a:t>
            </a:r>
            <a:endParaRPr lang="en-US"/>
          </a:p>
          <a:p>
            <a:r>
              <a:rPr lang="en-US"/>
              <a:t>Target Top</a:t>
            </a:r>
            <a:endParaRPr lang="en-US"/>
          </a:p>
          <a:p>
            <a:r>
              <a:rPr lang="en-US"/>
              <a:t>    5 coins on weekends for high-volatility trades but exercise caution. Avoid trading Bottom 5 during spikes, as their stability makes such events rare.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23495" y="3175"/>
            <a:ext cx="7867015" cy="4430395"/>
          </a:xfrm>
          <a:prstGeom prst="rect">
            <a:avLst/>
          </a:prstGeom>
        </p:spPr>
      </p:pic>
      <p:sp>
        <p:nvSpPr>
          <p:cNvPr id="5" name="Text Box 4"/>
          <p:cNvSpPr txBox="1"/>
          <p:nvPr/>
        </p:nvSpPr>
        <p:spPr>
          <a:xfrm>
            <a:off x="8039735" y="295275"/>
            <a:ext cx="3971290" cy="1014730"/>
          </a:xfrm>
          <a:prstGeom prst="rect">
            <a:avLst/>
          </a:prstGeom>
          <a:noFill/>
        </p:spPr>
        <p:txBody>
          <a:bodyPr wrap="square" rtlCol="0">
            <a:spAutoFit/>
          </a:bodyPr>
          <a:p>
            <a:r>
              <a:rPr lang="en-US" sz="1200"/>
              <a:t>session    spikes       median_mag_pct</a:t>
            </a:r>
            <a:endParaRPr lang="en-US" sz="1200"/>
          </a:p>
          <a:p>
            <a:r>
              <a:rPr lang="en-US" sz="1200"/>
              <a:t>0    Asia     239        4.515599</a:t>
            </a:r>
            <a:endParaRPr lang="en-US" sz="1200"/>
          </a:p>
          <a:p>
            <a:r>
              <a:rPr lang="en-US" sz="1200"/>
              <a:t>1  Europe  193        4.695813</a:t>
            </a:r>
            <a:endParaRPr lang="en-US" sz="1200"/>
          </a:p>
          <a:p>
            <a:r>
              <a:rPr lang="en-US" sz="1200"/>
              <a:t>2      US     284        4.381634</a:t>
            </a:r>
            <a:endParaRPr lang="en-US" sz="1200"/>
          </a:p>
          <a:p>
            <a:r>
              <a:rPr lang="en-US" sz="1200"/>
              <a:t>3   Other      86        4.814836</a:t>
            </a:r>
            <a:endParaRPr lang="en-US" sz="1200"/>
          </a:p>
        </p:txBody>
      </p:sp>
      <p:sp>
        <p:nvSpPr>
          <p:cNvPr id="6" name="Text Box 5"/>
          <p:cNvSpPr txBox="1"/>
          <p:nvPr/>
        </p:nvSpPr>
        <p:spPr>
          <a:xfrm>
            <a:off x="114300" y="4433570"/>
            <a:ext cx="8629650" cy="1198880"/>
          </a:xfrm>
          <a:prstGeom prst="rect">
            <a:avLst/>
          </a:prstGeom>
          <a:noFill/>
        </p:spPr>
        <p:txBody>
          <a:bodyPr wrap="square" rtlCol="0">
            <a:spAutoFit/>
          </a:bodyPr>
          <a:p>
            <a:r>
              <a:rPr lang="en-US" altLang="en-US" sz="1200"/>
              <a:t>Spikes concentrate during the US and Asia sessions, with Europe next and minimal activity Off-session.</a:t>
            </a:r>
            <a:endParaRPr lang="en-US" altLang="en-US" sz="1200"/>
          </a:p>
          <a:p>
            <a:r>
              <a:rPr lang="en-US" altLang="en-US" sz="1200"/>
              <a:t>The peak in Asia and US sessions likely results from overlapping trading hours, amplifying liquidity and price movements. For example, late Asian hours (e.g., Tokyo) coincide with early US hours (e.g., New York), creating a continuous flow of orders.</a:t>
            </a:r>
            <a:endParaRPr lang="en-US" altLang="en-US" sz="1200"/>
          </a:p>
          <a:p>
            <a:r>
              <a:rPr lang="en-US" altLang="en-US" sz="1200"/>
              <a:t> </a:t>
            </a:r>
            <a:r>
              <a:rPr lang="" altLang="en-US" sz="1200"/>
              <a:t>If I were a betting man I would advice traders seeking volatility to prioritize the Asia and US sessions for short-term gains, though caution is advised due to heightened uncertainty.</a:t>
            </a:r>
            <a:endParaRPr lang=""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4445" y="-28575"/>
            <a:ext cx="8468360" cy="6914515"/>
          </a:xfrm>
          <a:prstGeom prst="rect">
            <a:avLst/>
          </a:prstGeom>
        </p:spPr>
      </p:pic>
      <p:sp>
        <p:nvSpPr>
          <p:cNvPr id="3" name="Text Box 2"/>
          <p:cNvSpPr txBox="1"/>
          <p:nvPr/>
        </p:nvSpPr>
        <p:spPr>
          <a:xfrm>
            <a:off x="8653780" y="57150"/>
            <a:ext cx="2486025" cy="4276725"/>
          </a:xfrm>
          <a:prstGeom prst="rect">
            <a:avLst/>
          </a:prstGeom>
          <a:noFill/>
        </p:spPr>
        <p:txBody>
          <a:bodyPr wrap="square" rtlCol="0">
            <a:spAutoFit/>
          </a:bodyPr>
          <a:p>
            <a:endParaRPr lang="en-US" sz="2000"/>
          </a:p>
          <a:p>
            <a:r>
              <a:rPr lang="en-US" sz="1200"/>
              <a:t>• For the Top 5 coins price spikes</a:t>
            </a:r>
            <a:endParaRPr lang="en-US" sz="1200"/>
          </a:p>
          <a:p>
            <a:r>
              <a:rPr lang="en-US" sz="1200"/>
              <a:t>occurs throughout the day but</a:t>
            </a:r>
            <a:endParaRPr lang="en-US" sz="1200"/>
          </a:p>
          <a:p>
            <a:r>
              <a:rPr lang="en-US" sz="1200"/>
              <a:t>the its at its lowest in the</a:t>
            </a:r>
            <a:endParaRPr lang="en-US" sz="1200"/>
          </a:p>
          <a:p>
            <a:r>
              <a:rPr lang="en-US" sz="1200"/>
              <a:t>morning between 0600 -</a:t>
            </a:r>
            <a:endParaRPr lang="en-US" sz="1200"/>
          </a:p>
          <a:p>
            <a:r>
              <a:rPr lang="en-US" sz="1200"/>
              <a:t>1100hrs and it's at its highest in</a:t>
            </a:r>
            <a:endParaRPr lang="en-US" sz="1200"/>
          </a:p>
          <a:p>
            <a:r>
              <a:rPr lang="en-US" sz="1200"/>
              <a:t>the afternoon between 1200 -</a:t>
            </a:r>
            <a:endParaRPr lang="en-US" sz="1200"/>
          </a:p>
          <a:p>
            <a:r>
              <a:rPr lang="en-US" sz="1200"/>
              <a:t>1700hrs</a:t>
            </a:r>
            <a:endParaRPr lang="en-US" sz="1200"/>
          </a:p>
          <a:p>
            <a:r>
              <a:rPr lang="en-US" sz="1200"/>
              <a:t>• For the Bottom 5 coins price</a:t>
            </a:r>
            <a:endParaRPr lang="en-US" sz="1200"/>
          </a:p>
          <a:p>
            <a:r>
              <a:rPr lang="en-US" sz="1200"/>
              <a:t>spikes distribution is somewhat</a:t>
            </a:r>
            <a:endParaRPr lang="en-US" sz="1200"/>
          </a:p>
          <a:p>
            <a:r>
              <a:rPr lang="en-US" sz="1200"/>
              <a:t>on a even distribution with the</a:t>
            </a:r>
            <a:endParaRPr lang="en-US" sz="1200"/>
          </a:p>
          <a:p>
            <a:r>
              <a:rPr lang="en-US" sz="1200"/>
              <a:t>exception of in the morning 0600</a:t>
            </a:r>
            <a:endParaRPr lang="en-US" sz="1200"/>
          </a:p>
          <a:p>
            <a:r>
              <a:rPr lang="en-US" sz="1200"/>
              <a:t>- 1100hrs where we experience a</a:t>
            </a:r>
            <a:endParaRPr lang="en-US" sz="1200"/>
          </a:p>
          <a:p>
            <a:r>
              <a:rPr lang="en-US" sz="1200"/>
              <a:t>low count.</a:t>
            </a:r>
            <a:endParaRPr lang="en-US" sz="1200"/>
          </a:p>
          <a:p>
            <a:pPr indent="0">
              <a:buFont typeface="Arial" panose="02080604020202020204" pitchFamily="34" charset="0"/>
              <a:buNone/>
            </a:pPr>
            <a:endParaRPr 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Title 1"/>
          <p:cNvSpPr>
            <a:spLocks noGrp="1"/>
          </p:cNvSpPr>
          <p:nvPr>
            <p:ph type="title"/>
          </p:nvPr>
        </p:nvSpPr>
        <p:spPr>
          <a:xfrm>
            <a:off x="838200" y="31750"/>
            <a:ext cx="10515600" cy="288290"/>
          </a:xfrm>
        </p:spPr>
        <p:txBody>
          <a:bodyPr>
            <a:noAutofit/>
          </a:bodyPr>
          <a:p>
            <a:pPr algn="ctr"/>
            <a:r>
              <a:rPr lang="en-US" sz="2400" u="sng"/>
              <a:t>Methods / Tools used — Tech stack</a:t>
            </a:r>
            <a:endParaRPr lang="en-US" sz="2400" u="sng"/>
          </a:p>
        </p:txBody>
      </p:sp>
      <p:sp>
        <p:nvSpPr>
          <p:cNvPr id="3" name="Content Placeholder 2"/>
          <p:cNvSpPr>
            <a:spLocks noGrp="1"/>
          </p:cNvSpPr>
          <p:nvPr>
            <p:ph idx="1"/>
          </p:nvPr>
        </p:nvSpPr>
        <p:spPr>
          <a:xfrm>
            <a:off x="838200" y="320040"/>
            <a:ext cx="10515600" cy="5857240"/>
          </a:xfrm>
        </p:spPr>
        <p:txBody>
          <a:bodyPr>
            <a:noAutofit/>
          </a:bodyPr>
          <a:p>
            <a:pPr marL="0" indent="0">
              <a:buNone/>
            </a:pPr>
            <a:r>
              <a:rPr lang="en-US" altLang="en-US" sz="800" b="1"/>
              <a:t>Language &amp; Libraries used include :- python, numpy, seaborn, matplotlibs, scripy and APIs (CoinCommon, Coingecko)</a:t>
            </a:r>
            <a:endParaRPr lang="en-US" altLang="en-US" sz="800" b="1"/>
          </a:p>
          <a:p>
            <a:pPr marL="0" indent="0">
              <a:buNone/>
            </a:pPr>
            <a:r>
              <a:rPr lang="en-US" altLang="en-US" sz="800" b="1"/>
              <a:t>Pipeline steps :-</a:t>
            </a:r>
            <a:endParaRPr lang="en-US" altLang="en-US" sz="800" b="1"/>
          </a:p>
          <a:p>
            <a:pPr marL="0" indent="0">
              <a:buNone/>
            </a:pPr>
            <a:r>
              <a:rPr lang="en-US" altLang="en-US" sz="800" b="1"/>
              <a:t>1. Load and clean data</a:t>
            </a:r>
            <a:endParaRPr lang="en-US" altLang="en-US" sz="800" b="1"/>
          </a:p>
          <a:p>
            <a:pPr marL="0" indent="0">
              <a:buNone/>
            </a:pPr>
            <a:r>
              <a:rPr lang="en-US" altLang="en-US" sz="800" b="1"/>
              <a:t>   - Parse timestamps to pandas datetime</a:t>
            </a:r>
            <a:endParaRPr lang="en-US" altLang="en-US" sz="800" b="1"/>
          </a:p>
          <a:p>
            <a:pPr marL="0" indent="0">
              <a:buNone/>
            </a:pPr>
            <a:r>
              <a:rPr lang="en-US" altLang="en-US" sz="800" b="1"/>
              <a:t>   - Sort by coin and timestamp</a:t>
            </a:r>
            <a:endParaRPr lang="en-US" altLang="en-US" sz="800" b="1"/>
          </a:p>
          <a:p>
            <a:pPr marL="0" indent="0">
              <a:buNone/>
            </a:pPr>
            <a:r>
              <a:rPr lang="en-US" altLang="en-US" sz="800" b="1"/>
              <a:t>   - Coerce numeric columns (price, volume, market_cap, circulating_supply) to numeric types</a:t>
            </a:r>
            <a:endParaRPr lang="en-US" altLang="en-US" sz="800" b="1"/>
          </a:p>
          <a:p>
            <a:pPr marL="0" indent="0">
              <a:buNone/>
            </a:pPr>
            <a:r>
              <a:rPr lang="en-US" altLang="en-US" sz="800" b="1"/>
              <a:t>   - Drop rows with critical missing values (price, timestamp, coin)</a:t>
            </a:r>
            <a:endParaRPr lang="en-US" altLang="en-US" sz="800" b="1"/>
          </a:p>
          <a:p>
            <a:pPr marL="0" indent="0">
              <a:buNone/>
            </a:pPr>
            <a:r>
              <a:rPr lang="en-US" altLang="en-US" sz="800" b="1"/>
              <a:t>2. Feature engineering</a:t>
            </a:r>
            <a:endParaRPr lang="en-US" altLang="en-US" sz="800" b="1"/>
          </a:p>
          <a:p>
            <a:pPr marL="0" indent="0">
              <a:buNone/>
            </a:pPr>
            <a:r>
              <a:rPr lang="en-US" altLang="en-US" sz="800" b="1"/>
              <a:t>   - Hour of day, day of week</a:t>
            </a:r>
            <a:endParaRPr lang="en-US" altLang="en-US" sz="800" b="1"/>
          </a:p>
          <a:p>
            <a:pPr marL="0" indent="0">
              <a:buNone/>
            </a:pPr>
            <a:r>
              <a:rPr lang="en-US" altLang="en-US" sz="800" b="1"/>
              <a:t>   - Hourly returns: return_t = price_t / price_t-1 - 1</a:t>
            </a:r>
            <a:endParaRPr lang="en-US" altLang="en-US" sz="800" b="1"/>
          </a:p>
          <a:p>
            <a:pPr marL="0" indent="0">
              <a:buNone/>
            </a:pPr>
            <a:r>
              <a:rPr lang="en-US" altLang="en-US" sz="800" b="1"/>
              <a:t>   - Log returns where relevant</a:t>
            </a:r>
            <a:endParaRPr lang="en-US" altLang="en-US" sz="800" b="1"/>
          </a:p>
          <a:p>
            <a:pPr marL="0" indent="0">
              <a:buNone/>
            </a:pPr>
            <a:r>
              <a:rPr lang="en-US" altLang="en-US" sz="800" b="1"/>
              <a:t>3. Intraday patterns / Hourly Trends  (Question 1)</a:t>
            </a:r>
            <a:endParaRPr lang="en-US" altLang="en-US" sz="800" b="1"/>
          </a:p>
          <a:p>
            <a:pPr marL="0" indent="0">
              <a:buNone/>
            </a:pPr>
            <a:r>
              <a:rPr lang="en-US" altLang="en-US" sz="800" b="1"/>
              <a:t>   - Compute average daily volume to identify top 5 &amp; bottom 5 coins</a:t>
            </a:r>
            <a:endParaRPr lang="en-US" altLang="en-US" sz="800" b="1"/>
          </a:p>
          <a:p>
            <a:pPr marL="0" indent="0">
              <a:buNone/>
            </a:pPr>
            <a:r>
              <a:rPr lang="en-US" altLang="en-US" sz="800" b="1"/>
              <a:t>   - Compute best trades for top 5 * bottom 5 coins</a:t>
            </a:r>
            <a:endParaRPr lang="en-US" altLang="en-US" sz="800" b="1"/>
          </a:p>
          <a:p>
            <a:pPr marL="0" indent="0">
              <a:buNone/>
            </a:pPr>
            <a:r>
              <a:rPr lang="en-US" altLang="en-US" sz="800" b="1"/>
              <a:t>   - Create comprehensive visualizations &amp; plots</a:t>
            </a:r>
            <a:endParaRPr lang="en-US" altLang="en-US" sz="800" b="1"/>
          </a:p>
          <a:p>
            <a:pPr marL="0" indent="0">
              <a:buNone/>
            </a:pPr>
            <a:r>
              <a:rPr lang="en-US" altLang="en-US" sz="800" b="1"/>
              <a:t>4. Stable coins vs. Volatile price movements (Question 2)</a:t>
            </a:r>
            <a:endParaRPr lang="en-US" altLang="en-US" sz="800" b="1"/>
          </a:p>
          <a:p>
            <a:pPr marL="0" indent="0">
              <a:buNone/>
            </a:pPr>
            <a:r>
              <a:rPr lang="en-US" altLang="en-US" sz="800" b="1"/>
              <a:t>   - Compute daily price range &amp; volatility for identification of stable &amp; volatile coins</a:t>
            </a:r>
            <a:endParaRPr lang="en-US" altLang="en-US" sz="800" b="1"/>
          </a:p>
          <a:p>
            <a:pPr marL="0" indent="0">
              <a:buNone/>
            </a:pPr>
            <a:r>
              <a:rPr lang="en-US" altLang="en-US" sz="800" b="1"/>
              <a:t>   - Compute volatility comparison</a:t>
            </a:r>
            <a:endParaRPr lang="en-US" altLang="en-US" sz="800" b="1"/>
          </a:p>
          <a:p>
            <a:pPr marL="0" indent="0">
              <a:buNone/>
            </a:pPr>
            <a:r>
              <a:rPr lang="en-US" altLang="en-US" sz="800" b="1"/>
              <a:t>   - Compute price movement patterns</a:t>
            </a:r>
            <a:endParaRPr lang="en-US" altLang="en-US" sz="800" b="1"/>
          </a:p>
          <a:p>
            <a:pPr marL="0" indent="0">
              <a:buNone/>
            </a:pPr>
            <a:r>
              <a:rPr lang="en-US" altLang="en-US" sz="800" b="1"/>
              <a:t>   - Compute daily volatility patterns</a:t>
            </a:r>
            <a:endParaRPr lang="en-US" altLang="en-US" sz="800" b="1"/>
          </a:p>
          <a:p>
            <a:pPr marL="0" indent="0">
              <a:buNone/>
            </a:pPr>
            <a:r>
              <a:rPr lang="en-US" altLang="en-US" sz="800" b="1"/>
              <a:t>   - Compute volatility distribution</a:t>
            </a:r>
            <a:endParaRPr lang="en-US" altLang="en-US" sz="800" b="1"/>
          </a:p>
          <a:p>
            <a:pPr marL="0" indent="0">
              <a:buNone/>
            </a:pPr>
            <a:r>
              <a:rPr lang="en-US" altLang="en-US" sz="800" b="1"/>
              <a:t>5. Price Spikes Analysis (Question 3)</a:t>
            </a:r>
            <a:endParaRPr lang="en-US" altLang="en-US" sz="800" b="1"/>
          </a:p>
          <a:p>
            <a:pPr marL="0" indent="0">
              <a:buNone/>
            </a:pPr>
            <a:r>
              <a:rPr lang="en-US" altLang="en-US" sz="800" b="1"/>
              <a:t>   - Compute volume analysis</a:t>
            </a:r>
            <a:endParaRPr lang="en-US" altLang="en-US" sz="800" b="1"/>
          </a:p>
          <a:p>
            <a:pPr marL="0" indent="0">
              <a:buNone/>
            </a:pPr>
            <a:r>
              <a:rPr lang="en-US" altLang="en-US" sz="800" b="1"/>
              <a:t>   - Compute spike detection</a:t>
            </a:r>
            <a:endParaRPr lang="en-US" altLang="en-US" sz="800" b="1"/>
          </a:p>
          <a:p>
            <a:pPr marL="0" indent="0">
              <a:buNone/>
            </a:pPr>
            <a:r>
              <a:rPr lang="en-US" altLang="en-US" sz="800" b="1"/>
              <a:t>   - Compute hourly spikes</a:t>
            </a:r>
            <a:endParaRPr lang="en-US" altLang="en-US" sz="800" b="1"/>
          </a:p>
          <a:p>
            <a:pPr marL="0" indent="0">
              <a:buNone/>
            </a:pPr>
            <a:r>
              <a:rPr lang="en-US" altLang="en-US" sz="800" b="1"/>
              <a:t>   - Compute spike magnitutdes</a:t>
            </a:r>
            <a:endParaRPr lang="en-US" altLang="en-US" sz="800" b="1"/>
          </a:p>
          <a:p>
            <a:pPr marL="0" indent="0">
              <a:buNone/>
            </a:pPr>
            <a:r>
              <a:rPr lang="en-US" altLang="en-US" sz="800" b="1"/>
              <a:t>   - Compute spike direction</a:t>
            </a:r>
            <a:endParaRPr lang="en-US" altLang="en-US" sz="800" b="1"/>
          </a:p>
          <a:p>
            <a:pPr marL="0" indent="0">
              <a:buNone/>
            </a:pPr>
            <a:r>
              <a:rPr lang="en-US" altLang="en-US" sz="800" b="1"/>
              <a:t>   - Compute time categories</a:t>
            </a:r>
            <a:endParaRPr lang="en-US" altLang="en-US" sz="8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04775" y="-4445"/>
            <a:ext cx="6141085" cy="4141470"/>
          </a:xfrm>
          <a:prstGeom prst="rect">
            <a:avLst/>
          </a:prstGeom>
        </p:spPr>
      </p:pic>
      <p:pic>
        <p:nvPicPr>
          <p:cNvPr id="5" name="Picture 4"/>
          <p:cNvPicPr>
            <a:picLocks noChangeAspect="1"/>
          </p:cNvPicPr>
          <p:nvPr/>
        </p:nvPicPr>
        <p:blipFill>
          <a:blip r:embed="rId2"/>
          <a:stretch>
            <a:fillRect/>
          </a:stretch>
        </p:blipFill>
        <p:spPr>
          <a:xfrm>
            <a:off x="6246495" y="-4445"/>
            <a:ext cx="6015355" cy="4020185"/>
          </a:xfrm>
          <a:prstGeom prst="rect">
            <a:avLst/>
          </a:prstGeom>
        </p:spPr>
      </p:pic>
      <p:sp>
        <p:nvSpPr>
          <p:cNvPr id="2" name="Text Box 1"/>
          <p:cNvSpPr txBox="1"/>
          <p:nvPr/>
        </p:nvSpPr>
        <p:spPr>
          <a:xfrm>
            <a:off x="165100" y="4302760"/>
            <a:ext cx="11880850" cy="1753235"/>
          </a:xfrm>
          <a:prstGeom prst="rect">
            <a:avLst/>
          </a:prstGeom>
          <a:noFill/>
        </p:spPr>
        <p:txBody>
          <a:bodyPr wrap="square" rtlCol="0">
            <a:spAutoFit/>
          </a:bodyPr>
          <a:p>
            <a:pPr marL="285750" indent="-285750">
              <a:buFont typeface="Arial" panose="02080604020202020204" pitchFamily="34" charset="0"/>
              <a:buChar char="•"/>
            </a:pPr>
            <a:r>
              <a:rPr lang="" altLang="en-US" sz="1200"/>
              <a:t>V</a:t>
            </a:r>
            <a:r>
              <a:rPr lang="en-US" sz="1200"/>
              <a:t>olume peaks during 12 PM to 2 PM, suggesting higher liquidity and activity during those hours. The price spikes in the early morning (3-5 AM) might indicate news-driven movements. The correlation between volume and price isn't straightforward; sometimes high volume coincides with price increases, other times not. This could mean that price movements are influenced by factors beyond just trading volume.</a:t>
            </a:r>
            <a:endParaRPr lang="en-US" sz="1200"/>
          </a:p>
          <a:p>
            <a:pPr marL="285750" indent="-285750">
              <a:buFont typeface="Arial" panose="02080604020202020204" pitchFamily="34" charset="0"/>
              <a:buChar char="•"/>
            </a:pPr>
            <a:r>
              <a:rPr lang="en-US" sz="1200"/>
              <a:t>The price  exhibits significant volatility, peaking around 5 PM (17:00) and 8 PM (20:00), suggesting active trading or news-driven movements during these times. The midnight (00:00) volume spike lacks corresponding price movement, indicating potential algorithmic or batch trading without immediate price impact.</a:t>
            </a:r>
            <a:endParaRPr lang="en-US" sz="1200"/>
          </a:p>
          <a:p>
            <a:pPr marL="285750" indent="-285750">
              <a:buFont typeface="Arial" panose="02080604020202020204" pitchFamily="34" charset="0"/>
              <a:buChar char="•"/>
            </a:pPr>
            <a:r>
              <a:rPr lang="en-US" sz="1200"/>
              <a:t>Institutional traders may prioritize BTC/ETH for scalable profit opportunities.  </a:t>
            </a:r>
            <a:endParaRPr lang="en-US" sz="1200"/>
          </a:p>
          <a:p>
            <a:pPr marL="285750" indent="-285750">
              <a:buFont typeface="Arial" panose="02080604020202020204" pitchFamily="34" charset="0"/>
              <a:buChar char="•"/>
            </a:pPr>
            <a:r>
              <a:rPr lang="en-US" sz="1200"/>
              <a:t> Retail traders might target SOL/XRP for speculative bets, though with lower reward potential.</a:t>
            </a:r>
            <a:endParaRPr lang="en-US" sz="1200"/>
          </a:p>
          <a:p>
            <a:pPr marL="285750" indent="-285750">
              <a:buFont typeface="Arial" panose="02080604020202020204" pitchFamily="34" charset="0"/>
              <a:buChar char="•"/>
            </a:pPr>
            <a:r>
              <a:rPr lang="en-US" sz="1200"/>
              <a:t>Traders must weigh OHM’s high-profit potential against its illiquidity versus TWT’s stable volume but modest returns</a:t>
            </a:r>
            <a:endParaRPr 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29210" y="-13970"/>
            <a:ext cx="6736080" cy="3452495"/>
          </a:xfrm>
          <a:prstGeom prst="rect">
            <a:avLst/>
          </a:prstGeom>
        </p:spPr>
      </p:pic>
      <p:pic>
        <p:nvPicPr>
          <p:cNvPr id="3" name="Picture 2"/>
          <p:cNvPicPr>
            <a:picLocks noChangeAspect="1"/>
          </p:cNvPicPr>
          <p:nvPr/>
        </p:nvPicPr>
        <p:blipFill>
          <a:blip r:embed="rId2"/>
          <a:stretch>
            <a:fillRect/>
          </a:stretch>
        </p:blipFill>
        <p:spPr>
          <a:xfrm>
            <a:off x="372110" y="3438525"/>
            <a:ext cx="6393180" cy="3302000"/>
          </a:xfrm>
          <a:prstGeom prst="rect">
            <a:avLst/>
          </a:prstGeom>
        </p:spPr>
      </p:pic>
      <p:sp>
        <p:nvSpPr>
          <p:cNvPr id="4" name="Text Box 3"/>
          <p:cNvSpPr txBox="1"/>
          <p:nvPr/>
        </p:nvSpPr>
        <p:spPr>
          <a:xfrm>
            <a:off x="7105650" y="157480"/>
            <a:ext cx="4905375" cy="1383665"/>
          </a:xfrm>
          <a:prstGeom prst="rect">
            <a:avLst/>
          </a:prstGeom>
          <a:noFill/>
        </p:spPr>
        <p:txBody>
          <a:bodyPr wrap="square" rtlCol="0">
            <a:spAutoFit/>
          </a:bodyPr>
          <a:p>
            <a:pPr marL="171450" indent="-171450">
              <a:buFont typeface="Arial" panose="02080604020202020204" pitchFamily="34" charset="0"/>
              <a:buChar char="•"/>
            </a:pPr>
            <a:r>
              <a:rPr lang="en-US" altLang="en-US" sz="1200"/>
              <a:t>BTC, XRP, DOGE, SOL, and ETH moved similarly, peaking around mid-July (~$120k for BTC variants).  </a:t>
            </a:r>
            <a:endParaRPr lang="en-US" altLang="en-US" sz="1200"/>
          </a:p>
          <a:p>
            <a:pPr marL="171450" indent="-171450">
              <a:buFont typeface="Arial" panose="02080604020202020204" pitchFamily="34" charset="0"/>
              <a:buChar char="•"/>
            </a:pPr>
            <a:r>
              <a:rPr lang="en-US" altLang="en-US" sz="1200"/>
              <a:t>XRP and DOGE led gains (30%+ weekly) in early July, while BTC and ETH had steadier growth.          </a:t>
            </a:r>
            <a:endParaRPr lang="en-US" altLang="en-US" sz="1200"/>
          </a:p>
          <a:p>
            <a:pPr marL="171450" indent="-171450">
              <a:buFont typeface="Arial" panose="02080604020202020204" pitchFamily="34" charset="0"/>
              <a:buChar char="•"/>
            </a:pPr>
            <a:r>
              <a:rPr lang="en-US" altLang="en-US" sz="1200"/>
              <a:t> All top coins dropped after July 14, with SOL and ETH falling hardest (-20%+ by late July).  </a:t>
            </a:r>
            <a:endParaRPr lang="en-US" altLang="en-US" sz="1200"/>
          </a:p>
          <a:p>
            <a:pPr marL="171450" indent="-171450">
              <a:buFont typeface="Arial" panose="02080604020202020204" pitchFamily="34" charset="0"/>
              <a:buChar char="•"/>
            </a:pPr>
            <a:r>
              <a:rPr lang="en-US" altLang="en-US" sz="1200"/>
              <a:t> DOGE outperformed slightly, ending with a small gain.</a:t>
            </a:r>
            <a:endParaRPr lang="en-US" altLang="en-US" sz="1200"/>
          </a:p>
        </p:txBody>
      </p:sp>
      <p:sp>
        <p:nvSpPr>
          <p:cNvPr id="5" name="Text Box 4"/>
          <p:cNvSpPr txBox="1"/>
          <p:nvPr/>
        </p:nvSpPr>
        <p:spPr>
          <a:xfrm>
            <a:off x="6986270" y="3590925"/>
            <a:ext cx="5091430" cy="1630045"/>
          </a:xfrm>
          <a:prstGeom prst="rect">
            <a:avLst/>
          </a:prstGeom>
          <a:noFill/>
        </p:spPr>
        <p:txBody>
          <a:bodyPr wrap="square" rtlCol="0">
            <a:spAutoFit/>
          </a:bodyPr>
          <a:p>
            <a:endParaRPr lang="en-US" sz="1000"/>
          </a:p>
          <a:p>
            <a:pPr marL="171450" indent="-171450">
              <a:buFont typeface="Arial" panose="02080604020202020204" pitchFamily="34" charset="0"/>
              <a:buChar char="•"/>
            </a:pPr>
            <a:r>
              <a:rPr lang="en-US" sz="1000"/>
              <a:t>FRAX and OHM showed explosive growth (over 25% weekly gains) in early July, peaking on July</a:t>
            </a:r>
            <a:endParaRPr lang="en-US" sz="1000"/>
          </a:p>
          <a:p>
            <a:pPr marL="171450" indent="-171450">
              <a:buFont typeface="Arial" panose="02080604020202020204" pitchFamily="34" charset="0"/>
              <a:buChar char="•"/>
            </a:pPr>
            <a:r>
              <a:rPr lang="en-US" sz="1000"/>
              <a:t> TWT and BUSD were relatively stable but declined sharply (-10% to -20%) by late July.   </a:t>
            </a:r>
            <a:endParaRPr lang="en-US" sz="1000"/>
          </a:p>
          <a:p>
            <a:pPr marL="171450" indent="-171450">
              <a:buFont typeface="Arial" panose="02080604020202020204" pitchFamily="34" charset="0"/>
              <a:buChar char="•"/>
            </a:pPr>
            <a:r>
              <a:rPr lang="en-US" sz="1000"/>
              <a:t> WETH had moderate gains early on but stabilized later.      </a:t>
            </a:r>
            <a:endParaRPr lang="en-US" sz="1000"/>
          </a:p>
          <a:p>
            <a:pPr marL="171450" indent="-171450">
              <a:buFont typeface="Arial" panose="02080604020202020204" pitchFamily="34" charset="0"/>
              <a:buChar char="•"/>
            </a:pPr>
            <a:r>
              <a:rPr lang="en-US" sz="1000"/>
              <a:t> PEPE started highest but declined steadily.  </a:t>
            </a:r>
            <a:endParaRPr lang="en-US" sz="1000"/>
          </a:p>
          <a:p>
            <a:pPr marL="171450" indent="-171450">
              <a:buFont typeface="Arial" panose="02080604020202020204" pitchFamily="34" charset="0"/>
              <a:buChar char="•"/>
            </a:pPr>
            <a:r>
              <a:rPr lang="en-US" sz="1000"/>
              <a:t> REKT and MOG rose initially but became highly volatile.  </a:t>
            </a:r>
            <a:endParaRPr lang="en-US" sz="1000"/>
          </a:p>
          <a:p>
            <a:pPr marL="171450" indent="-171450">
              <a:buFont typeface="Arial" panose="02080604020202020204" pitchFamily="34" charset="0"/>
              <a:buChar char="•"/>
            </a:pPr>
            <a:r>
              <a:rPr lang="en-US" sz="1000"/>
              <a:t> NFT remained the lowest-priced coin with erratic fluctuations.</a:t>
            </a:r>
            <a:endParaRPr lang="en-US" sz="1000"/>
          </a:p>
          <a:p>
            <a:pPr marL="171450" indent="-171450">
              <a:buFont typeface="Arial" panose="02080604020202020204" pitchFamily="34" charset="0"/>
              <a:buChar char="•"/>
            </a:pPr>
            <a:r>
              <a:rPr lang="en-US" sz="1000"/>
              <a:t>        </a:t>
            </a:r>
            <a:endParaRPr lang="en-US" sz="1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34290" y="-27305"/>
            <a:ext cx="6147435" cy="4431665"/>
          </a:xfrm>
          <a:prstGeom prst="rect">
            <a:avLst/>
          </a:prstGeom>
        </p:spPr>
      </p:pic>
      <p:pic>
        <p:nvPicPr>
          <p:cNvPr id="3" name="Picture 2"/>
          <p:cNvPicPr>
            <a:picLocks noChangeAspect="1"/>
          </p:cNvPicPr>
          <p:nvPr/>
        </p:nvPicPr>
        <p:blipFill>
          <a:blip r:embed="rId2"/>
          <a:stretch>
            <a:fillRect/>
          </a:stretch>
        </p:blipFill>
        <p:spPr>
          <a:xfrm>
            <a:off x="6113145" y="-27305"/>
            <a:ext cx="6087110" cy="4431030"/>
          </a:xfrm>
          <a:prstGeom prst="rect">
            <a:avLst/>
          </a:prstGeom>
        </p:spPr>
      </p:pic>
      <p:sp>
        <p:nvSpPr>
          <p:cNvPr id="4" name="Text Box 3"/>
          <p:cNvSpPr txBox="1"/>
          <p:nvPr/>
        </p:nvSpPr>
        <p:spPr>
          <a:xfrm>
            <a:off x="99060" y="4387850"/>
            <a:ext cx="5715000" cy="2399665"/>
          </a:xfrm>
          <a:prstGeom prst="rect">
            <a:avLst/>
          </a:prstGeom>
          <a:noFill/>
        </p:spPr>
        <p:txBody>
          <a:bodyPr wrap="square" rtlCol="0">
            <a:spAutoFit/>
          </a:bodyPr>
          <a:p>
            <a:pPr marL="171450" indent="-171450">
              <a:buFont typeface="Arial" panose="02080604020202020204" pitchFamily="34" charset="0"/>
              <a:buChar char="•"/>
            </a:pPr>
            <a:r>
              <a:rPr lang="en-US" altLang="en-US" sz="1000"/>
              <a:t>XRP and DOGE drove initial momentum but corrected heavily.  </a:t>
            </a:r>
            <a:endParaRPr lang="en-US" altLang="en-US" sz="1000"/>
          </a:p>
          <a:p>
            <a:pPr marL="171450" indent="-171450">
              <a:buFont typeface="Arial" panose="02080604020202020204" pitchFamily="34" charset="0"/>
              <a:buChar char="•"/>
            </a:pPr>
            <a:r>
              <a:rPr lang="en-US" altLang="en-US" sz="1000"/>
              <a:t>BTC and ETH showed resilience compared to smaller coins but still faced declines.</a:t>
            </a:r>
            <a:endParaRPr lang="en-US" altLang="en-US" sz="1000"/>
          </a:p>
          <a:p>
            <a:pPr marL="171450" indent="-171450">
              <a:buFont typeface="Arial" panose="02080604020202020204" pitchFamily="34" charset="0"/>
              <a:buChar char="•"/>
            </a:pPr>
            <a:r>
              <a:rPr lang="en-US" altLang="en-US" sz="1000"/>
              <a:t>FRAX and OHM dominated growth in early weeks but crashed later.  </a:t>
            </a:r>
            <a:endParaRPr lang="en-US" altLang="en-US" sz="1000"/>
          </a:p>
          <a:p>
            <a:pPr marL="171450" indent="-171450">
              <a:buFont typeface="Arial" panose="02080604020202020204" pitchFamily="34" charset="0"/>
              <a:buChar char="•"/>
            </a:pPr>
            <a:r>
              <a:rPr lang="en-US" altLang="en-US" sz="1000"/>
              <a:t>TWT and BUSD turned negative after July 21, reflecting broader market weakness.</a:t>
            </a:r>
            <a:endParaRPr lang="en-US" altLang="en-US" sz="1000"/>
          </a:p>
          <a:p>
            <a:pPr marL="171450" indent="-171450">
              <a:buFont typeface="Arial" panose="02080604020202020204" pitchFamily="34" charset="0"/>
              <a:buChar char="•"/>
            </a:pPr>
            <a:r>
              <a:rPr lang="en-US" altLang="en-US" sz="1000"/>
              <a:t>Early-week speculation fueled low-cap coins (e.g., FRAX, OHM), while high-caps led mainstream adoption.  </a:t>
            </a:r>
            <a:endParaRPr lang="en-US" altLang="en-US" sz="1000"/>
          </a:p>
          <a:p>
            <a:pPr marL="171450" indent="-171450">
              <a:buFont typeface="Arial" panose="02080604020202020204" pitchFamily="34" charset="0"/>
              <a:buChar char="•"/>
            </a:pPr>
            <a:r>
              <a:rPr lang="en-US" altLang="en-US" sz="1000"/>
              <a:t>Low-cap coins (e.g., FRAX, OHM) offered high rewards but extreme risk.  </a:t>
            </a:r>
            <a:endParaRPr lang="en-US" altLang="en-US" sz="1000"/>
          </a:p>
          <a:p>
            <a:pPr marL="171450" indent="-171450">
              <a:buFont typeface="Arial" panose="02080604020202020204" pitchFamily="34" charset="0"/>
              <a:buChar char="•"/>
            </a:pPr>
            <a:r>
              <a:rPr lang="en-US" altLang="en-US" sz="1000"/>
              <a:t>High-cap coins (e.g., BTC, ETH) provided steadier returns but still faced systemic risks.</a:t>
            </a:r>
            <a:endParaRPr lang="en-US" altLang="en-US" sz="1000"/>
          </a:p>
          <a:p>
            <a:pPr marL="171450" indent="-171450">
              <a:buFont typeface="Arial" panose="02080604020202020204" pitchFamily="34" charset="0"/>
              <a:buChar char="•"/>
            </a:pPr>
            <a:r>
              <a:rPr lang="en-US" altLang="en-US" sz="1000"/>
              <a:t>Low-cap coins (e.g., FRAX, OHM) act as speculative vehicles, offering massive gains but requiring careful timing and risk management.  </a:t>
            </a:r>
            <a:endParaRPr lang="en-US" altLang="en-US" sz="1000"/>
          </a:p>
          <a:p>
            <a:pPr marL="171450" indent="-171450">
              <a:buFont typeface="Arial" panose="02080604020202020204" pitchFamily="34" charset="0"/>
              <a:buChar char="•"/>
            </a:pPr>
            <a:r>
              <a:rPr lang="en-US" altLang="en-US" sz="1000"/>
              <a:t>High-cap coins (e.g., BTC, ETH) serve as core holdings, providing exposure to the broader market but still vulnerable to macroeconomic shocks.</a:t>
            </a:r>
            <a:endParaRPr lang="en-US" altLang="en-US" sz="1000"/>
          </a:p>
          <a:p>
            <a:pPr marL="171450" indent="-171450">
              <a:buFont typeface="Arial" panose="02080604020202020204" pitchFamily="34" charset="0"/>
              <a:buChar char="•"/>
            </a:pPr>
            <a:r>
              <a:rPr lang="" altLang="en-US" sz="1000"/>
              <a:t>If I were an investor I would balance speculative bets i.e low capitalization coins with core positions i.e high capitalization coins.</a:t>
            </a:r>
            <a:endParaRPr lang="" altLang="en-US" sz="1000"/>
          </a:p>
        </p:txBody>
      </p:sp>
      <p:sp>
        <p:nvSpPr>
          <p:cNvPr id="5" name="Text Box 4"/>
          <p:cNvSpPr txBox="1"/>
          <p:nvPr/>
        </p:nvSpPr>
        <p:spPr>
          <a:xfrm>
            <a:off x="6642735" y="4495800"/>
            <a:ext cx="4243705" cy="2168525"/>
          </a:xfrm>
          <a:prstGeom prst="rect">
            <a:avLst/>
          </a:prstGeom>
          <a:noFill/>
        </p:spPr>
        <p:txBody>
          <a:bodyPr wrap="square" rtlCol="0">
            <a:spAutoFit/>
          </a:bodyPr>
          <a:p>
            <a:r>
              <a:rPr lang="en-US" sz="900"/>
              <a:t>Top 5 weekly gains:</a:t>
            </a:r>
            <a:endParaRPr lang="en-US" sz="900"/>
          </a:p>
          <a:p>
            <a:r>
              <a:rPr lang="en-US" sz="900"/>
              <a:t>      coin week_start        pct_change</a:t>
            </a:r>
            <a:endParaRPr lang="en-US" sz="900"/>
          </a:p>
          <a:p>
            <a:r>
              <a:rPr lang="en-US" sz="900"/>
              <a:t>96       B 2025-07-14         inf</a:t>
            </a:r>
            <a:endParaRPr lang="en-US" sz="900"/>
          </a:p>
          <a:p>
            <a:r>
              <a:rPr lang="en-US" sz="900"/>
              <a:t>801   USDF 2025-07-14         inf</a:t>
            </a:r>
            <a:endParaRPr lang="en-US" sz="900"/>
          </a:p>
          <a:p>
            <a:r>
              <a:rPr lang="en-US" sz="900"/>
              <a:t>586   PUMP 2025-07-14         inf</a:t>
            </a:r>
            <a:endParaRPr lang="en-US" sz="900"/>
          </a:p>
          <a:p>
            <a:r>
              <a:rPr lang="en-US" sz="900"/>
              <a:t>176    CFX 2025-07-14    1.176241</a:t>
            </a:r>
            <a:endParaRPr lang="en-US" sz="900"/>
          </a:p>
          <a:p>
            <a:r>
              <a:rPr lang="en-US" sz="900"/>
              <a:t>560  PENGU 2025-07-07    1.023601</a:t>
            </a:r>
            <a:endParaRPr lang="en-US" sz="900"/>
          </a:p>
          <a:p>
            <a:endParaRPr lang="en-US" sz="900"/>
          </a:p>
          <a:p>
            <a:r>
              <a:rPr lang="en-US" sz="900"/>
              <a:t>Top 5 weekly losses:</a:t>
            </a:r>
            <a:endParaRPr lang="en-US" sz="900"/>
          </a:p>
          <a:p>
            <a:r>
              <a:rPr lang="en-US" sz="900"/>
              <a:t>         coin week_start         pct_change</a:t>
            </a:r>
            <a:endParaRPr lang="en-US" sz="900"/>
          </a:p>
          <a:p>
            <a:r>
              <a:rPr lang="en-US" sz="900"/>
              <a:t>743       TKX 2025-07-28   -0.483109</a:t>
            </a:r>
            <a:endParaRPr lang="en-US" sz="900"/>
          </a:p>
          <a:p>
            <a:r>
              <a:rPr lang="en-US" sz="900"/>
              <a:t>741       TKX 2025-07-14   -0.460087</a:t>
            </a:r>
            <a:endParaRPr lang="en-US" sz="900"/>
          </a:p>
          <a:p>
            <a:r>
              <a:rPr lang="en-US" sz="900"/>
              <a:t>587      PUMP 2025-07-21   -0.380179</a:t>
            </a:r>
            <a:endParaRPr lang="en-US" sz="900"/>
          </a:p>
          <a:p>
            <a:r>
              <a:rPr lang="en-US" sz="900"/>
              <a:t>298  FARTCOIN 2025-07-28   -0.321580</a:t>
            </a:r>
            <a:endParaRPr lang="en-US" sz="900"/>
          </a:p>
          <a:p>
            <a:r>
              <a:rPr lang="en-US" sz="900"/>
              <a:t>228      DEEP 2025-07-28   -0.303308</a:t>
            </a:r>
            <a:endParaRPr lang="en-US" sz="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24130" y="48895"/>
            <a:ext cx="9271000" cy="6781165"/>
          </a:xfrm>
          <a:prstGeom prst="rect">
            <a:avLst/>
          </a:prstGeom>
        </p:spPr>
      </p:pic>
      <p:sp>
        <p:nvSpPr>
          <p:cNvPr id="3" name="Text Box 2"/>
          <p:cNvSpPr txBox="1"/>
          <p:nvPr/>
        </p:nvSpPr>
        <p:spPr>
          <a:xfrm>
            <a:off x="9790430" y="142875"/>
            <a:ext cx="2343150" cy="3107690"/>
          </a:xfrm>
          <a:prstGeom prst="rect">
            <a:avLst/>
          </a:prstGeom>
          <a:noFill/>
        </p:spPr>
        <p:txBody>
          <a:bodyPr wrap="square" rtlCol="0">
            <a:spAutoFit/>
          </a:bodyPr>
          <a:p>
            <a:r>
              <a:rPr lang="en-US" altLang="en-US" sz="1400">
                <a:sym typeface="+mn-ea"/>
              </a:rPr>
              <a:t>Through a little bit of research we can see that coins with deeper order books and larger, more stable market capitalization tend to have a lower realized volatility, coins with thin order books and low volume usually amplify price impacts thus increasing realized volatility.</a:t>
            </a:r>
            <a:endParaRPr lang="en-US" altLang="en-US" sz="1400"/>
          </a:p>
          <a:p>
            <a:endParaRPr 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4605" y="16510"/>
            <a:ext cx="9486265" cy="4340225"/>
          </a:xfrm>
          <a:prstGeom prst="rect">
            <a:avLst/>
          </a:prstGeom>
        </p:spPr>
      </p:pic>
      <p:sp>
        <p:nvSpPr>
          <p:cNvPr id="4" name="Text Box 3"/>
          <p:cNvSpPr txBox="1"/>
          <p:nvPr/>
        </p:nvSpPr>
        <p:spPr>
          <a:xfrm>
            <a:off x="197485" y="4356735"/>
            <a:ext cx="9877425" cy="1814830"/>
          </a:xfrm>
          <a:prstGeom prst="rect">
            <a:avLst/>
          </a:prstGeom>
          <a:noFill/>
        </p:spPr>
        <p:txBody>
          <a:bodyPr wrap="square" rtlCol="0">
            <a:spAutoFit/>
          </a:bodyPr>
          <a:p>
            <a:r>
              <a:rPr lang="en-US" altLang="en-US" sz="1400"/>
              <a:t>We can see that there is a seasonality where the volatility cohort remains above the stable cohort throughout the week.</a:t>
            </a:r>
            <a:endParaRPr lang="en-US" altLang="en-US" sz="1400"/>
          </a:p>
          <a:p>
            <a:endParaRPr lang="en-US" altLang="en-US" sz="1400"/>
          </a:p>
          <a:p>
            <a:r>
              <a:rPr lang="en-US" altLang="en-US" sz="1400"/>
              <a:t>Through a little bit of research we can see that there is a  higher realized vol around Monday / Tuesday due to what we call (post-weekend catch-up) and around major event days; weekends can be bimodal (quiet or very spiky depending on catalysts i.e Liquidity and market depth, event-driven or speculative narratives (protocol upgrades, listings, regulatory headlines) .</a:t>
            </a:r>
            <a:endParaRPr lang="en-US" altLang="en-US" sz="1400"/>
          </a:p>
          <a:p>
            <a:r>
              <a:rPr lang="en-US" altLang="en-US" sz="1400"/>
              <a:t>Avoid Top 5 coins on weekends for risk-averse traders; Bottom 5 are consistently safe</a:t>
            </a:r>
            <a:endParaRPr lang="en-US"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30 day density"/>
          <p:cNvPicPr>
            <a:picLocks noChangeAspect="1"/>
          </p:cNvPicPr>
          <p:nvPr/>
        </p:nvPicPr>
        <p:blipFill>
          <a:blip r:embed="rId1"/>
          <a:stretch>
            <a:fillRect/>
          </a:stretch>
        </p:blipFill>
        <p:spPr>
          <a:xfrm>
            <a:off x="8255" y="15240"/>
            <a:ext cx="7488555" cy="4559935"/>
          </a:xfrm>
          <a:prstGeom prst="rect">
            <a:avLst/>
          </a:prstGeom>
        </p:spPr>
      </p:pic>
      <p:sp>
        <p:nvSpPr>
          <p:cNvPr id="2" name="Text Box 1"/>
          <p:cNvSpPr txBox="1"/>
          <p:nvPr/>
        </p:nvSpPr>
        <p:spPr>
          <a:xfrm>
            <a:off x="7703820" y="186690"/>
            <a:ext cx="4317365" cy="3046095"/>
          </a:xfrm>
          <a:prstGeom prst="rect">
            <a:avLst/>
          </a:prstGeom>
          <a:noFill/>
        </p:spPr>
        <p:txBody>
          <a:bodyPr wrap="square" rtlCol="0">
            <a:spAutoFit/>
          </a:bodyPr>
          <a:p>
            <a:r>
              <a:rPr lang="en-US" altLang="en-US" sz="1600"/>
              <a:t>According to the plot, we can infer that there is a clear rightward shift for volatily_top5 vs stable_bottom5 which indicates a persesitently higher realized volatility in the volatile cohort.</a:t>
            </a:r>
            <a:endParaRPr lang="en-US" altLang="en-US" sz="1600"/>
          </a:p>
          <a:p>
            <a:r>
              <a:rPr lang="en-US" altLang="en-US" sz="1600"/>
              <a:t>Bottom 5 Coins: Near-flat density near zero, confirming their stability and low risk</a:t>
            </a:r>
            <a:endParaRPr lang="en-US" altLang="en-US" sz="1600"/>
          </a:p>
          <a:p>
            <a:r>
              <a:rPr lang="" altLang="en-US" sz="1600"/>
              <a:t>Its my opinion that traders</a:t>
            </a:r>
            <a:r>
              <a:rPr lang="en-US" altLang="en-US" sz="1600"/>
              <a:t> seeking stability favor Bottom 5, while speculators target Top 5 for high-risk bets.</a:t>
            </a:r>
            <a:endParaRPr lang="en-US" alt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52070" y="4475480"/>
            <a:ext cx="7160260" cy="1814830"/>
          </a:xfrm>
          <a:prstGeom prst="rect">
            <a:avLst/>
          </a:prstGeom>
          <a:noFill/>
        </p:spPr>
        <p:txBody>
          <a:bodyPr wrap="square" rtlCol="0">
            <a:spAutoFit/>
          </a:bodyPr>
          <a:p>
            <a:r>
              <a:rPr lang="en-US" altLang="en-US" sz="1400"/>
              <a:t>We can see clear clusturing around certain UTC hours and US session thus indicating financial news overlap and market  session open overlaps i.e Europe - Us handover.</a:t>
            </a:r>
            <a:endParaRPr lang="en-US" altLang="en-US" sz="1400"/>
          </a:p>
          <a:p>
            <a:endParaRPr lang="en-US" altLang="en-US" sz="1400"/>
          </a:p>
          <a:p>
            <a:r>
              <a:rPr lang="en-US" altLang="en-US" sz="1400"/>
              <a:t>We can also infer / takeway that high-volume regimes are associated with larger spike magnitudes and substancial share of total spikes.</a:t>
            </a:r>
            <a:endParaRPr lang="en-US" altLang="en-US" sz="1400"/>
          </a:p>
          <a:p>
            <a:endParaRPr lang="en-US" altLang="en-US" sz="1400"/>
          </a:p>
          <a:p>
            <a:endParaRPr lang="en-US" altLang="en-US" sz="1400"/>
          </a:p>
        </p:txBody>
      </p:sp>
      <p:pic>
        <p:nvPicPr>
          <p:cNvPr id="2" name="Picture 1"/>
          <p:cNvPicPr>
            <a:picLocks noChangeAspect="1"/>
          </p:cNvPicPr>
          <p:nvPr/>
        </p:nvPicPr>
        <p:blipFill>
          <a:blip r:embed="rId1"/>
          <a:stretch>
            <a:fillRect/>
          </a:stretch>
        </p:blipFill>
        <p:spPr>
          <a:xfrm>
            <a:off x="69215" y="46990"/>
            <a:ext cx="7604125" cy="4062730"/>
          </a:xfrm>
          <a:prstGeom prst="rect">
            <a:avLst/>
          </a:prstGeom>
        </p:spPr>
      </p:pic>
      <p:sp>
        <p:nvSpPr>
          <p:cNvPr id="6" name="Text Box 5"/>
          <p:cNvSpPr txBox="1"/>
          <p:nvPr/>
        </p:nvSpPr>
        <p:spPr>
          <a:xfrm>
            <a:off x="8498205" y="287020"/>
            <a:ext cx="3578225" cy="6369685"/>
          </a:xfrm>
          <a:prstGeom prst="rect">
            <a:avLst/>
          </a:prstGeom>
          <a:noFill/>
        </p:spPr>
        <p:txBody>
          <a:bodyPr wrap="square" rtlCol="0">
            <a:spAutoFit/>
          </a:bodyPr>
          <a:p>
            <a:r>
              <a:rPr lang="en-US"/>
              <a:t>Computed time-of-day and day-of-week spike patterns</a:t>
            </a:r>
            <a:endParaRPr lang="en-US"/>
          </a:p>
          <a:p>
            <a:r>
              <a:rPr lang="en-US"/>
              <a:t>    </a:t>
            </a:r>
            <a:r>
              <a:rPr lang="en-US" sz="1400"/>
              <a:t>hour  spikes  median_mag_pct</a:t>
            </a:r>
            <a:endParaRPr lang="en-US" sz="1400"/>
          </a:p>
          <a:p>
            <a:r>
              <a:rPr lang="en-US" sz="1400"/>
              <a:t>0      0      36        4.429036</a:t>
            </a:r>
            <a:endParaRPr lang="en-US" sz="1400"/>
          </a:p>
          <a:p>
            <a:r>
              <a:rPr lang="en-US" sz="1400"/>
              <a:t>1      1      30        4.710677</a:t>
            </a:r>
            <a:endParaRPr lang="en-US" sz="1400"/>
          </a:p>
          <a:p>
            <a:r>
              <a:rPr lang="en-US" sz="1400"/>
              <a:t>2      2      30        5.490768</a:t>
            </a:r>
            <a:endParaRPr lang="en-US" sz="1400"/>
          </a:p>
          <a:p>
            <a:r>
              <a:rPr lang="en-US" sz="1400"/>
              <a:t>3      3      36        4.590060</a:t>
            </a:r>
            <a:endParaRPr lang="en-US" sz="1400"/>
          </a:p>
          <a:p>
            <a:r>
              <a:rPr lang="en-US" sz="1400"/>
              <a:t>4      4      36        4.590770</a:t>
            </a:r>
            <a:endParaRPr lang="en-US" sz="1400"/>
          </a:p>
          <a:p>
            <a:r>
              <a:rPr lang="en-US" sz="1400"/>
              <a:t>5      5      42       -4.049879</a:t>
            </a:r>
            <a:endParaRPr lang="en-US" sz="1400"/>
          </a:p>
          <a:p>
            <a:r>
              <a:rPr lang="en-US" sz="1400"/>
              <a:t>6      6      29        4.908377</a:t>
            </a:r>
            <a:endParaRPr lang="en-US" sz="1400"/>
          </a:p>
          <a:p>
            <a:r>
              <a:rPr lang="en-US" sz="1400"/>
              <a:t>7      7      14        5.097343</a:t>
            </a:r>
            <a:endParaRPr lang="en-US" sz="1400"/>
          </a:p>
          <a:p>
            <a:r>
              <a:rPr lang="en-US" sz="1400"/>
              <a:t>8      8      27        4.734848</a:t>
            </a:r>
            <a:endParaRPr lang="en-US" sz="1400"/>
          </a:p>
          <a:p>
            <a:r>
              <a:rPr lang="en-US" sz="1400"/>
              <a:t>9      9      27        5.906736</a:t>
            </a:r>
            <a:endParaRPr lang="en-US" sz="1400"/>
          </a:p>
          <a:p>
            <a:r>
              <a:rPr lang="en-US" sz="1400"/>
              <a:t>10    10      24       -4.755684</a:t>
            </a:r>
            <a:endParaRPr lang="en-US" sz="1400"/>
          </a:p>
          <a:p>
            <a:r>
              <a:rPr lang="en-US" sz="1400"/>
              <a:t>11    11      32        5.082736</a:t>
            </a:r>
            <a:endParaRPr lang="en-US" sz="1400"/>
          </a:p>
          <a:p>
            <a:r>
              <a:rPr lang="en-US" sz="1400"/>
              <a:t>12    12      34        4.349309</a:t>
            </a:r>
            <a:endParaRPr lang="en-US" sz="1400"/>
          </a:p>
          <a:p>
            <a:r>
              <a:rPr lang="en-US" sz="1400"/>
              <a:t>13    13      35        4.774898</a:t>
            </a:r>
            <a:endParaRPr lang="en-US" sz="1400"/>
          </a:p>
          <a:p>
            <a:r>
              <a:rPr lang="en-US" sz="1400"/>
              <a:t>14    14      87        4.402095</a:t>
            </a:r>
            <a:endParaRPr lang="en-US" sz="1400"/>
          </a:p>
          <a:p>
            <a:r>
              <a:rPr lang="en-US" sz="1400"/>
              <a:t>15    15      42        4.142459</a:t>
            </a:r>
            <a:endParaRPr lang="en-US" sz="1400"/>
          </a:p>
          <a:p>
            <a:r>
              <a:rPr lang="en-US" sz="1400"/>
              <a:t>16    16      49        4.406780</a:t>
            </a:r>
            <a:endParaRPr lang="en-US" sz="1400"/>
          </a:p>
          <a:p>
            <a:r>
              <a:rPr lang="en-US" sz="1400"/>
              <a:t>17    17      32        4.261473</a:t>
            </a:r>
            <a:endParaRPr lang="en-US" sz="1400"/>
          </a:p>
          <a:p>
            <a:r>
              <a:rPr lang="en-US" sz="1400"/>
              <a:t>18    18      26        5.681332</a:t>
            </a:r>
            <a:endParaRPr lang="en-US" sz="1400"/>
          </a:p>
          <a:p>
            <a:r>
              <a:rPr lang="en-US" sz="1400"/>
              <a:t>19    19      29        4.559707</a:t>
            </a:r>
            <a:endParaRPr lang="en-US" sz="1400"/>
          </a:p>
          <a:p>
            <a:r>
              <a:rPr lang="en-US" sz="1400"/>
              <a:t>20    20      19       -4.066233</a:t>
            </a:r>
            <a:endParaRPr lang="en-US" sz="1400"/>
          </a:p>
          <a:p>
            <a:r>
              <a:rPr lang="en-US" sz="1400"/>
              <a:t>21    21      54        4.957822</a:t>
            </a:r>
            <a:endParaRPr lang="en-US" sz="1400"/>
          </a:p>
          <a:p>
            <a:r>
              <a:rPr lang="en-US" sz="1400"/>
              <a:t>22    22      19       -4.521414</a:t>
            </a:r>
            <a:endParaRPr lang="en-US" sz="1400"/>
          </a:p>
          <a:p>
            <a:r>
              <a:rPr lang="en-US" sz="1400"/>
              <a:t>23    23      13        4.925210</a:t>
            </a:r>
            <a:endParaRPr lang="en-US" sz="1400"/>
          </a:p>
          <a:p>
            <a:r>
              <a:rPr lang="en-US"/>
              <a:t>   </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8531</Words>
  <Application>WPS Presentation</Application>
  <PresentationFormat>Widescreen</PresentationFormat>
  <Paragraphs>165</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Calibri Light</vt:lpstr>
      <vt:lpstr>DejaVu Sans</vt:lpstr>
      <vt:lpstr>Calibri</vt:lpstr>
      <vt:lpstr>微软雅黑</vt:lpstr>
      <vt:lpstr>Droid Sans Fallback</vt:lpstr>
      <vt:lpstr>Arial Unicode MS</vt:lpstr>
      <vt:lpstr>Standard Symbols PS</vt:lpstr>
      <vt:lpstr>Noto Sans Symbols2</vt:lpstr>
      <vt:lpstr>Office Theme</vt:lpstr>
      <vt:lpstr>TEMPORAL &amp; VOLATILITY ANALYSIS OF THE CRYPTOCURRENCY MARKET</vt:lpstr>
      <vt:lpstr>Methods / Tools used — Tech stack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TEMPORAL &amp; VOLATILITY ANALYSIS OF THE CRYPTOCURRENCY MARKET</dc:title>
  <dc:creator>humpnduati</dc:creator>
  <cp:lastModifiedBy>humpnduati</cp:lastModifiedBy>
  <cp:revision>13</cp:revision>
  <dcterms:created xsi:type="dcterms:W3CDTF">2025-08-15T19:02:42Z</dcterms:created>
  <dcterms:modified xsi:type="dcterms:W3CDTF">2025-08-15T19:02:42Z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