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3895BB-BE3B-41AB-B2BF-4148CFA66D27}">
  <a:tblStyle styleId="{6E3895BB-BE3B-41AB-B2BF-4148CFA66D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8ad46a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8ad46a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68ad46a9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68ad46a9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8ad46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8ad46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68ad46a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68ad46a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68ad46a9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68ad46a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8ad46a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68ad46a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68ad46a9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68ad46a9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8ad46a9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68ad46a9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8ad46a9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8ad46a9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68ad46a9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68ad46a9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68ad46a9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68ad46a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68ad46a9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68ad46a9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68ad46a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68ad46a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68ad46a9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68ad46a9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68ad46a9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68ad46a9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68ad46a9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68ad46a9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68ad46a9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68ad46a9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68ad46a9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68ad46a9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68ad46a9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68ad46a9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6be5a56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6be5a56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68ad46a9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68ad46a9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68ad46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68ad46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68ad46a9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68ad46a9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68ad46a9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68ad46a9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68ad46a9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68ad46a9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68ad46a9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68ad46a9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68ad46a9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68ad46a9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68ad46a9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68ad46a9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68ad46a9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68ad46a9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74a59fa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74a59fa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74a59fa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74a59fa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74a59fa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74a59fa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68ad46a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68ad46a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74a59fa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74a59fa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68ad46a9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68ad46a9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74a59fa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74a59fa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74a59fa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74a59fa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74a59fa3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74a59fa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68ad46a9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68ad46a9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6be5a5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6be5a5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68ad46a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68ad46a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68ad46a9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68ad46a9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76c284d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76c284d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68ad46a9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68ad46a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8ad46a9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68ad46a9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Project Defence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ru"/>
              <a:t>Kaggle competition: </a:t>
            </a:r>
            <a:r>
              <a:rPr b="1" lang="ru"/>
              <a:t>ICR - Identifying Age-Related Conditions</a:t>
            </a:r>
            <a:endParaRPr b="1" sz="2700">
              <a:solidFill>
                <a:srgbClr val="202124"/>
              </a:solidFill>
              <a:highlight>
                <a:srgbClr val="FFFFFF"/>
              </a:highlight>
            </a:endParaRPr>
          </a:p>
          <a:p>
            <a:pPr indent="0" lvl="0" marL="0" rtl="0" algn="ctr">
              <a:spcBef>
                <a:spcPts val="0"/>
              </a:spcBef>
              <a:spcAft>
                <a:spcPts val="0"/>
              </a:spcAft>
              <a:buNone/>
            </a:pPr>
            <a:r>
              <a:t/>
            </a:r>
            <a:endParaRPr/>
          </a:p>
        </p:txBody>
      </p:sp>
      <p:sp>
        <p:nvSpPr>
          <p:cNvPr id="56" name="Google Shape;56;p13"/>
          <p:cNvSpPr txBox="1"/>
          <p:nvPr/>
        </p:nvSpPr>
        <p:spPr>
          <a:xfrm>
            <a:off x="6317775" y="4069000"/>
            <a:ext cx="27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chemeClr val="dk2"/>
                </a:solidFill>
              </a:rPr>
              <a:t>Done by: Anna Nazarova</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Target column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There is a noticeable imbalance of objects in classes.</a:t>
            </a:r>
            <a:endParaRPr/>
          </a:p>
        </p:txBody>
      </p:sp>
      <p:pic>
        <p:nvPicPr>
          <p:cNvPr id="110" name="Google Shape;110;p22"/>
          <p:cNvPicPr preferRelativeResize="0"/>
          <p:nvPr/>
        </p:nvPicPr>
        <p:blipFill>
          <a:blip r:embed="rId3">
            <a:alphaModFix/>
          </a:blip>
          <a:stretch>
            <a:fillRect/>
          </a:stretch>
        </p:blipFill>
        <p:spPr>
          <a:xfrm>
            <a:off x="1970575" y="1613225"/>
            <a:ext cx="4991100" cy="348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Categorical column - EJ</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There is also an imbalance, but less pronounced.</a:t>
            </a:r>
            <a:endParaRPr/>
          </a:p>
        </p:txBody>
      </p:sp>
      <p:pic>
        <p:nvPicPr>
          <p:cNvPr id="117" name="Google Shape;117;p23"/>
          <p:cNvPicPr preferRelativeResize="0"/>
          <p:nvPr/>
        </p:nvPicPr>
        <p:blipFill>
          <a:blip r:embed="rId3">
            <a:alphaModFix/>
          </a:blip>
          <a:stretch>
            <a:fillRect/>
          </a:stretch>
        </p:blipFill>
        <p:spPr>
          <a:xfrm>
            <a:off x="2138350" y="1619250"/>
            <a:ext cx="4867275" cy="352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900"/>
              </a:spcBef>
              <a:spcAft>
                <a:spcPts val="900"/>
              </a:spcAft>
              <a:buNone/>
            </a:pPr>
            <a:r>
              <a:rPr lang="ru"/>
              <a:t>Numeric data</a:t>
            </a:r>
            <a:endParaRPr sz="1200">
              <a:solidFill>
                <a:schemeClr val="accent2"/>
              </a:solidFill>
              <a:highlight>
                <a:srgbClr val="FFFFFF"/>
              </a:highlight>
              <a:latin typeface="Roboto"/>
              <a:ea typeface="Roboto"/>
              <a:cs typeface="Roboto"/>
              <a:sym typeface="Roboto"/>
            </a:endParaRPr>
          </a:p>
        </p:txBody>
      </p:sp>
      <p:sp>
        <p:nvSpPr>
          <p:cNvPr id="123" name="Google Shape;123;p24"/>
          <p:cNvSpPr txBox="1"/>
          <p:nvPr>
            <p:ph idx="1" type="body"/>
          </p:nvPr>
        </p:nvSpPr>
        <p:spPr>
          <a:xfrm>
            <a:off x="311700" y="1152475"/>
            <a:ext cx="2635800" cy="351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There are too many numeric columns and they all have different properties. It is not yet possible to identify any patterns at this step.</a:t>
            </a:r>
            <a:endParaRPr/>
          </a:p>
        </p:txBody>
      </p:sp>
      <p:pic>
        <p:nvPicPr>
          <p:cNvPr id="124" name="Google Shape;124;p24"/>
          <p:cNvPicPr preferRelativeResize="0"/>
          <p:nvPr/>
        </p:nvPicPr>
        <p:blipFill>
          <a:blip r:embed="rId3">
            <a:alphaModFix/>
          </a:blip>
          <a:stretch>
            <a:fillRect/>
          </a:stretch>
        </p:blipFill>
        <p:spPr>
          <a:xfrm>
            <a:off x="3033850" y="265588"/>
            <a:ext cx="6001300" cy="4612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Empty columns</a:t>
            </a:r>
            <a:endParaRPr/>
          </a:p>
        </p:txBody>
      </p:sp>
      <p:sp>
        <p:nvSpPr>
          <p:cNvPr id="130" name="Google Shape;130;p25"/>
          <p:cNvSpPr txBox="1"/>
          <p:nvPr>
            <p:ph idx="1" type="body"/>
          </p:nvPr>
        </p:nvSpPr>
        <p:spPr>
          <a:xfrm>
            <a:off x="311700" y="1152475"/>
            <a:ext cx="883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There are 9 columns with nan values.</a:t>
            </a:r>
            <a:endParaRPr/>
          </a:p>
          <a:p>
            <a:pPr indent="0" lvl="0" marL="0" rtl="0" algn="l">
              <a:spcBef>
                <a:spcPts val="1200"/>
              </a:spcBef>
              <a:spcAft>
                <a:spcPts val="1200"/>
              </a:spcAft>
              <a:buNone/>
            </a:pPr>
            <a:r>
              <a:rPr lang="ru"/>
              <a:t>All columns, except for </a:t>
            </a:r>
            <a:r>
              <a:rPr b="1" lang="ru"/>
              <a:t>BQ</a:t>
            </a:r>
            <a:r>
              <a:rPr lang="ru"/>
              <a:t> and</a:t>
            </a:r>
            <a:r>
              <a:rPr b="1" lang="ru"/>
              <a:t> EL</a:t>
            </a:r>
            <a:r>
              <a:rPr lang="ru"/>
              <a:t>, have less than 1% of nan cells, so we can drop them. But </a:t>
            </a:r>
            <a:r>
              <a:rPr b="1" lang="ru"/>
              <a:t>BQ </a:t>
            </a:r>
            <a:r>
              <a:rPr lang="ru"/>
              <a:t>and </a:t>
            </a:r>
            <a:r>
              <a:rPr b="1" lang="ru"/>
              <a:t>EL</a:t>
            </a:r>
            <a:r>
              <a:rPr lang="ru"/>
              <a:t> have almost 10% of nan values. For simplicity it was decide to fill them </a:t>
            </a:r>
            <a:r>
              <a:rPr lang="ru"/>
              <a:t>with</a:t>
            </a:r>
            <a:r>
              <a:rPr lang="ru"/>
              <a:t> mean values.</a:t>
            </a:r>
            <a:endParaRPr/>
          </a:p>
        </p:txBody>
      </p:sp>
      <p:pic>
        <p:nvPicPr>
          <p:cNvPr id="131" name="Google Shape;131;p25"/>
          <p:cNvPicPr preferRelativeResize="0"/>
          <p:nvPr/>
        </p:nvPicPr>
        <p:blipFill>
          <a:blip r:embed="rId3">
            <a:alphaModFix/>
          </a:blip>
          <a:stretch>
            <a:fillRect/>
          </a:stretch>
        </p:blipFill>
        <p:spPr>
          <a:xfrm>
            <a:off x="3393902" y="2696427"/>
            <a:ext cx="2447575" cy="169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Correlation</a:t>
            </a:r>
            <a:endParaRPr/>
          </a:p>
        </p:txBody>
      </p:sp>
      <p:sp>
        <p:nvSpPr>
          <p:cNvPr id="137" name="Google Shape;137;p26"/>
          <p:cNvSpPr txBox="1"/>
          <p:nvPr>
            <p:ph idx="1" type="body"/>
          </p:nvPr>
        </p:nvSpPr>
        <p:spPr>
          <a:xfrm>
            <a:off x="311700" y="1152475"/>
            <a:ext cx="37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Most of the columns have little correlation with each other.</a:t>
            </a:r>
            <a:endParaRPr/>
          </a:p>
          <a:p>
            <a:pPr indent="0" lvl="0" marL="0" rtl="0" algn="l">
              <a:spcBef>
                <a:spcPts val="1200"/>
              </a:spcBef>
              <a:spcAft>
                <a:spcPts val="1200"/>
              </a:spcAft>
              <a:buNone/>
            </a:pPr>
            <a:r>
              <a:rPr lang="ru"/>
              <a:t>Also, due to the large number of columns for prediction, there is a possibility of use of finding the most important features.</a:t>
            </a:r>
            <a:endParaRPr/>
          </a:p>
        </p:txBody>
      </p:sp>
      <p:pic>
        <p:nvPicPr>
          <p:cNvPr id="138" name="Google Shape;138;p26"/>
          <p:cNvPicPr preferRelativeResize="0"/>
          <p:nvPr/>
        </p:nvPicPr>
        <p:blipFill>
          <a:blip r:embed="rId3">
            <a:alphaModFix/>
          </a:blip>
          <a:stretch>
            <a:fillRect/>
          </a:stretch>
        </p:blipFill>
        <p:spPr>
          <a:xfrm>
            <a:off x="4064325" y="835075"/>
            <a:ext cx="4686300" cy="37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Correlation</a:t>
            </a:r>
            <a:endParaRPr/>
          </a:p>
        </p:txBody>
      </p:sp>
      <p:sp>
        <p:nvSpPr>
          <p:cNvPr id="144" name="Google Shape;144;p27"/>
          <p:cNvSpPr txBox="1"/>
          <p:nvPr>
            <p:ph idx="1" type="body"/>
          </p:nvPr>
        </p:nvSpPr>
        <p:spPr>
          <a:xfrm>
            <a:off x="311700" y="1152475"/>
            <a:ext cx="37527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ru"/>
              <a:t>6 objects with high correlation</a:t>
            </a:r>
            <a:endParaRPr/>
          </a:p>
          <a:p>
            <a:pPr indent="-342900" lvl="0" marL="457200" marR="0" rtl="0" algn="l">
              <a:lnSpc>
                <a:spcPct val="115000"/>
              </a:lnSpc>
              <a:spcBef>
                <a:spcPts val="1200"/>
              </a:spcBef>
              <a:spcAft>
                <a:spcPts val="0"/>
              </a:spcAft>
              <a:buSzPts val="1800"/>
              <a:buChar char="●"/>
            </a:pPr>
            <a:r>
              <a:rPr lang="ru"/>
              <a:t>DH - 2</a:t>
            </a:r>
            <a:endParaRPr/>
          </a:p>
          <a:p>
            <a:pPr indent="-342900" lvl="0" marL="457200" marR="0" rtl="0" algn="l">
              <a:lnSpc>
                <a:spcPct val="115000"/>
              </a:lnSpc>
              <a:spcBef>
                <a:spcPts val="0"/>
              </a:spcBef>
              <a:spcAft>
                <a:spcPts val="0"/>
              </a:spcAft>
              <a:buSzPts val="1800"/>
              <a:buChar char="●"/>
            </a:pPr>
            <a:r>
              <a:rPr lang="ru"/>
              <a:t>FD - 2</a:t>
            </a:r>
            <a:endParaRPr/>
          </a:p>
          <a:p>
            <a:pPr indent="-342900" lvl="0" marL="457200" marR="0" rtl="0" algn="l">
              <a:lnSpc>
                <a:spcPct val="115000"/>
              </a:lnSpc>
              <a:spcBef>
                <a:spcPts val="0"/>
              </a:spcBef>
              <a:spcAft>
                <a:spcPts val="0"/>
              </a:spcAft>
              <a:buSzPts val="1800"/>
              <a:buChar char="●"/>
            </a:pPr>
            <a:r>
              <a:rPr lang="ru"/>
              <a:t>DV - 2</a:t>
            </a:r>
            <a:endParaRPr/>
          </a:p>
          <a:p>
            <a:pPr indent="-342900" lvl="0" marL="457200" marR="0" rtl="0" algn="l">
              <a:lnSpc>
                <a:spcPct val="115000"/>
              </a:lnSpc>
              <a:spcBef>
                <a:spcPts val="0"/>
              </a:spcBef>
              <a:spcAft>
                <a:spcPts val="0"/>
              </a:spcAft>
              <a:buSzPts val="1800"/>
              <a:buChar char="●"/>
            </a:pPr>
            <a:r>
              <a:rPr lang="ru"/>
              <a:t>EH - 2</a:t>
            </a:r>
            <a:endParaRPr/>
          </a:p>
          <a:p>
            <a:pPr indent="-342900" lvl="0" marL="457200" marR="0" rtl="0" algn="l">
              <a:lnSpc>
                <a:spcPct val="115000"/>
              </a:lnSpc>
              <a:spcBef>
                <a:spcPts val="0"/>
              </a:spcBef>
              <a:spcAft>
                <a:spcPts val="0"/>
              </a:spcAft>
              <a:buSzPts val="1800"/>
              <a:buChar char="●"/>
            </a:pPr>
            <a:r>
              <a:rPr lang="ru"/>
              <a:t>AR - 1</a:t>
            </a:r>
            <a:endParaRPr/>
          </a:p>
          <a:p>
            <a:pPr indent="-342900" lvl="0" marL="457200" marR="0" rtl="0" algn="l">
              <a:lnSpc>
                <a:spcPct val="115000"/>
              </a:lnSpc>
              <a:spcBef>
                <a:spcPts val="0"/>
              </a:spcBef>
              <a:spcAft>
                <a:spcPts val="0"/>
              </a:spcAft>
              <a:buSzPts val="1800"/>
              <a:buChar char="●"/>
            </a:pPr>
            <a:r>
              <a:rPr lang="ru"/>
              <a:t>BC - 1</a:t>
            </a:r>
            <a:endParaRPr/>
          </a:p>
          <a:p>
            <a:pPr indent="-342900" lvl="0" marL="457200" marR="0" rtl="0" algn="l">
              <a:lnSpc>
                <a:spcPct val="115000"/>
              </a:lnSpc>
              <a:spcBef>
                <a:spcPts val="0"/>
              </a:spcBef>
              <a:spcAft>
                <a:spcPts val="0"/>
              </a:spcAft>
              <a:buSzPts val="1800"/>
              <a:buChar char="●"/>
            </a:pPr>
            <a:r>
              <a:rPr lang="ru"/>
              <a:t>BZ - 1</a:t>
            </a:r>
            <a:endParaRPr/>
          </a:p>
          <a:p>
            <a:pPr indent="-342900" lvl="0" marL="457200" marR="0" rtl="0" algn="l">
              <a:lnSpc>
                <a:spcPct val="115000"/>
              </a:lnSpc>
              <a:spcBef>
                <a:spcPts val="0"/>
              </a:spcBef>
              <a:spcAft>
                <a:spcPts val="0"/>
              </a:spcAft>
              <a:buSzPts val="1800"/>
              <a:buChar char="●"/>
            </a:pPr>
            <a:r>
              <a:rPr lang="ru"/>
              <a:t>CL - 1</a:t>
            </a:r>
            <a:endParaRPr sz="1200">
              <a:solidFill>
                <a:schemeClr val="accent2"/>
              </a:solidFill>
              <a:highlight>
                <a:srgbClr val="FFFFFF"/>
              </a:highlight>
              <a:latin typeface="Roboto"/>
              <a:ea typeface="Roboto"/>
              <a:cs typeface="Roboto"/>
              <a:sym typeface="Roboto"/>
            </a:endParaRPr>
          </a:p>
        </p:txBody>
      </p:sp>
      <p:pic>
        <p:nvPicPr>
          <p:cNvPr id="145" name="Google Shape;145;p27"/>
          <p:cNvPicPr preferRelativeResize="0"/>
          <p:nvPr/>
        </p:nvPicPr>
        <p:blipFill>
          <a:blip r:embed="rId3">
            <a:alphaModFix/>
          </a:blip>
          <a:stretch>
            <a:fillRect/>
          </a:stretch>
        </p:blipFill>
        <p:spPr>
          <a:xfrm>
            <a:off x="4527900" y="1403525"/>
            <a:ext cx="2649225" cy="262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Experiments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Models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chemeClr val="dk2"/>
              </a:buClr>
              <a:buSzPts val="1800"/>
              <a:buFont typeface="Arial"/>
              <a:buAutoNum type="arabicPeriod"/>
            </a:pPr>
            <a:r>
              <a:rPr lang="ru"/>
              <a:t>LogisticRegression with elastic net penalty</a:t>
            </a:r>
            <a:endParaRPr/>
          </a:p>
          <a:p>
            <a:pPr indent="-342900" lvl="0" marL="457200" rtl="0" algn="l">
              <a:spcBef>
                <a:spcPts val="0"/>
              </a:spcBef>
              <a:spcAft>
                <a:spcPts val="0"/>
              </a:spcAft>
              <a:buClr>
                <a:schemeClr val="dk2"/>
              </a:buClr>
              <a:buSzPts val="1800"/>
              <a:buFont typeface="Arial"/>
              <a:buAutoNum type="arabicPeriod"/>
            </a:pPr>
            <a:r>
              <a:rPr lang="ru"/>
              <a:t>SVM</a:t>
            </a:r>
            <a:endParaRPr/>
          </a:p>
          <a:p>
            <a:pPr indent="-342900" lvl="0" marL="457200" rtl="0" algn="l">
              <a:spcBef>
                <a:spcPts val="0"/>
              </a:spcBef>
              <a:spcAft>
                <a:spcPts val="0"/>
              </a:spcAft>
              <a:buClr>
                <a:schemeClr val="dk2"/>
              </a:buClr>
              <a:buSzPts val="1800"/>
              <a:buFont typeface="Arial"/>
              <a:buAutoNum type="arabicPeriod"/>
            </a:pPr>
            <a:r>
              <a:rPr lang="ru"/>
              <a:t>AdaBoostClassifier</a:t>
            </a:r>
            <a:endParaRPr/>
          </a:p>
          <a:p>
            <a:pPr indent="-342900" lvl="0" marL="457200" rtl="0" algn="l">
              <a:spcBef>
                <a:spcPts val="0"/>
              </a:spcBef>
              <a:spcAft>
                <a:spcPts val="0"/>
              </a:spcAft>
              <a:buClr>
                <a:schemeClr val="dk2"/>
              </a:buClr>
              <a:buSzPts val="1800"/>
              <a:buFont typeface="Arial"/>
              <a:buAutoNum type="arabicPeriod"/>
            </a:pPr>
            <a:r>
              <a:rPr lang="ru"/>
              <a:t>XGBClassifier</a:t>
            </a:r>
            <a:endParaRPr/>
          </a:p>
          <a:p>
            <a:pPr indent="-342900" lvl="0" marL="457200" rtl="0" algn="l">
              <a:spcBef>
                <a:spcPts val="0"/>
              </a:spcBef>
              <a:spcAft>
                <a:spcPts val="0"/>
              </a:spcAft>
              <a:buClr>
                <a:schemeClr val="dk2"/>
              </a:buClr>
              <a:buSzPts val="1800"/>
              <a:buFont typeface="Arial"/>
              <a:buAutoNum type="arabicPeriod"/>
            </a:pPr>
            <a:r>
              <a:rPr lang="ru"/>
              <a:t>CatBoostClassifier</a:t>
            </a:r>
            <a:endParaRPr b="1" sz="120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Only train data. What to do?</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Only the training data was open to the competitors and the test data was closed. To check the result of work it was decided to use </a:t>
            </a:r>
            <a:r>
              <a:rPr b="1" lang="ru"/>
              <a:t>StratifiedKFold(n_splits=5, shuffle=True, random_state=42)</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Clr>
                <a:schemeClr val="dk1"/>
              </a:buClr>
              <a:buSzPct val="104761"/>
              <a:buFont typeface="Arial"/>
              <a:buNone/>
            </a:pPr>
            <a:r>
              <a:rPr lang="ru"/>
              <a:t>LogisticRegression</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ru"/>
              <a:t>LogisticRegression(penalty = 'elasticnet', solver = 'saga', l1_ratio = 0.5)</a:t>
            </a:r>
            <a:endParaRPr b="1"/>
          </a:p>
          <a:p>
            <a:pPr indent="-342900" lvl="0" marL="457200" rtl="0" algn="l">
              <a:spcBef>
                <a:spcPts val="0"/>
              </a:spcBef>
              <a:spcAft>
                <a:spcPts val="0"/>
              </a:spcAft>
              <a:buSzPts val="1800"/>
              <a:buChar char="●"/>
            </a:pPr>
            <a:r>
              <a:rPr lang="ru"/>
              <a:t>LogLoss: 0.6238</a:t>
            </a:r>
            <a:endParaRPr/>
          </a:p>
          <a:p>
            <a:pPr indent="-342900" lvl="0" marL="457200" rtl="0" algn="l">
              <a:spcBef>
                <a:spcPts val="0"/>
              </a:spcBef>
              <a:spcAft>
                <a:spcPts val="0"/>
              </a:spcAft>
              <a:buSzPts val="1800"/>
              <a:buChar char="●"/>
            </a:pPr>
            <a:r>
              <a:rPr lang="ru"/>
              <a:t>LogLoss: 0.5453</a:t>
            </a:r>
            <a:endParaRPr/>
          </a:p>
          <a:p>
            <a:pPr indent="-342900" lvl="0" marL="457200" rtl="0" algn="l">
              <a:spcBef>
                <a:spcPts val="0"/>
              </a:spcBef>
              <a:spcAft>
                <a:spcPts val="0"/>
              </a:spcAft>
              <a:buSzPts val="1800"/>
              <a:buChar char="●"/>
            </a:pPr>
            <a:r>
              <a:rPr lang="ru"/>
              <a:t>LogLoss:</a:t>
            </a:r>
            <a:r>
              <a:rPr lang="ru"/>
              <a:t> 0.4352</a:t>
            </a:r>
            <a:endParaRPr/>
          </a:p>
          <a:p>
            <a:pPr indent="-342900" lvl="0" marL="457200" rtl="0" algn="l">
              <a:spcBef>
                <a:spcPts val="0"/>
              </a:spcBef>
              <a:spcAft>
                <a:spcPts val="0"/>
              </a:spcAft>
              <a:buSzPts val="1800"/>
              <a:buChar char="●"/>
            </a:pPr>
            <a:r>
              <a:rPr lang="ru"/>
              <a:t>LogLoss: </a:t>
            </a:r>
            <a:r>
              <a:rPr lang="ru"/>
              <a:t>0.5002</a:t>
            </a:r>
            <a:endParaRPr/>
          </a:p>
          <a:p>
            <a:pPr indent="-342900" lvl="0" marL="457200" rtl="0" algn="l">
              <a:spcBef>
                <a:spcPts val="0"/>
              </a:spcBef>
              <a:spcAft>
                <a:spcPts val="0"/>
              </a:spcAft>
              <a:buSzPts val="1800"/>
              <a:buChar char="●"/>
            </a:pPr>
            <a:r>
              <a:rPr lang="ru"/>
              <a:t>LogLoss: </a:t>
            </a:r>
            <a:r>
              <a:rPr lang="ru"/>
              <a:t>0.4254</a:t>
            </a:r>
            <a:endParaRPr/>
          </a:p>
          <a:p>
            <a:pPr indent="-342900" lvl="0" marL="457200" rtl="0" algn="l">
              <a:spcBef>
                <a:spcPts val="0"/>
              </a:spcBef>
              <a:spcAft>
                <a:spcPts val="0"/>
              </a:spcAft>
              <a:buSzPts val="1800"/>
              <a:buChar char="●"/>
            </a:pPr>
            <a:r>
              <a:rPr b="1" lang="ru"/>
              <a:t>Mean score:  0.5060</a:t>
            </a:r>
            <a:endParaRPr b="1"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Overview of the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SVM</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ru"/>
              <a:t>SVC(probability=True)</a:t>
            </a:r>
            <a:endParaRPr b="1"/>
          </a:p>
          <a:p>
            <a:pPr indent="-342900" lvl="0" marL="457200" marR="0" rtl="0" algn="l">
              <a:lnSpc>
                <a:spcPct val="115000"/>
              </a:lnSpc>
              <a:spcBef>
                <a:spcPts val="1200"/>
              </a:spcBef>
              <a:spcAft>
                <a:spcPts val="0"/>
              </a:spcAft>
              <a:buSzPts val="1800"/>
              <a:buChar char="●"/>
            </a:pPr>
            <a:r>
              <a:rPr lang="ru"/>
              <a:t>LogLoss: 0.4213</a:t>
            </a:r>
            <a:endParaRPr/>
          </a:p>
          <a:p>
            <a:pPr indent="-342900" lvl="0" marL="457200" marR="0" rtl="0" algn="l">
              <a:lnSpc>
                <a:spcPct val="115000"/>
              </a:lnSpc>
              <a:spcBef>
                <a:spcPts val="0"/>
              </a:spcBef>
              <a:spcAft>
                <a:spcPts val="0"/>
              </a:spcAft>
              <a:buSzPts val="1800"/>
              <a:buChar char="●"/>
            </a:pPr>
            <a:r>
              <a:rPr lang="ru"/>
              <a:t>LogLoss: 0.4162</a:t>
            </a:r>
            <a:endParaRPr/>
          </a:p>
          <a:p>
            <a:pPr indent="-342900" lvl="0" marL="457200" marR="0" rtl="0" algn="l">
              <a:lnSpc>
                <a:spcPct val="115000"/>
              </a:lnSpc>
              <a:spcBef>
                <a:spcPts val="0"/>
              </a:spcBef>
              <a:spcAft>
                <a:spcPts val="0"/>
              </a:spcAft>
              <a:buSzPts val="1800"/>
              <a:buChar char="●"/>
            </a:pPr>
            <a:r>
              <a:rPr lang="ru"/>
              <a:t>LogLoss: 0.4241</a:t>
            </a:r>
            <a:endParaRPr/>
          </a:p>
          <a:p>
            <a:pPr indent="-342900" lvl="0" marL="457200" marR="0" rtl="0" algn="l">
              <a:lnSpc>
                <a:spcPct val="115000"/>
              </a:lnSpc>
              <a:spcBef>
                <a:spcPts val="0"/>
              </a:spcBef>
              <a:spcAft>
                <a:spcPts val="0"/>
              </a:spcAft>
              <a:buSzPts val="1800"/>
              <a:buChar char="●"/>
            </a:pPr>
            <a:r>
              <a:rPr lang="ru"/>
              <a:t>LogLoss: 0.5143</a:t>
            </a:r>
            <a:endParaRPr/>
          </a:p>
          <a:p>
            <a:pPr indent="-342900" lvl="0" marL="457200" marR="0" rtl="0" algn="l">
              <a:lnSpc>
                <a:spcPct val="115000"/>
              </a:lnSpc>
              <a:spcBef>
                <a:spcPts val="0"/>
              </a:spcBef>
              <a:spcAft>
                <a:spcPts val="0"/>
              </a:spcAft>
              <a:buSzPts val="1800"/>
              <a:buChar char="●"/>
            </a:pPr>
            <a:r>
              <a:rPr lang="ru"/>
              <a:t>LogLoss: 0.407</a:t>
            </a:r>
            <a:r>
              <a:rPr lang="ru"/>
              <a:t>0</a:t>
            </a:r>
            <a:endParaRPr/>
          </a:p>
          <a:p>
            <a:pPr indent="-342900" lvl="0" marL="457200" marR="0" rtl="0" algn="l">
              <a:lnSpc>
                <a:spcPct val="115000"/>
              </a:lnSpc>
              <a:spcBef>
                <a:spcPts val="0"/>
              </a:spcBef>
              <a:spcAft>
                <a:spcPts val="0"/>
              </a:spcAft>
              <a:buSzPts val="1800"/>
              <a:buChar char="●"/>
            </a:pPr>
            <a:r>
              <a:rPr b="1" lang="ru"/>
              <a:t>Mean score:  0.4366</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ru"/>
              <a:t>AdaBoostClassifier</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ru"/>
              <a:t>AdaBoostClassifier(random_state=42)</a:t>
            </a:r>
            <a:endParaRPr b="1"/>
          </a:p>
          <a:p>
            <a:pPr indent="-342900" lvl="0" marL="457200" rtl="0" algn="l">
              <a:spcBef>
                <a:spcPts val="0"/>
              </a:spcBef>
              <a:spcAft>
                <a:spcPts val="0"/>
              </a:spcAft>
              <a:buSzPts val="1800"/>
              <a:buChar char="●"/>
            </a:pPr>
            <a:r>
              <a:rPr lang="ru"/>
              <a:t>LogLoss: 0.5884</a:t>
            </a:r>
            <a:endParaRPr/>
          </a:p>
          <a:p>
            <a:pPr indent="-342900" lvl="0" marL="457200" rtl="0" algn="l">
              <a:spcBef>
                <a:spcPts val="0"/>
              </a:spcBef>
              <a:spcAft>
                <a:spcPts val="0"/>
              </a:spcAft>
              <a:buSzPts val="1800"/>
              <a:buChar char="●"/>
            </a:pPr>
            <a:r>
              <a:rPr lang="ru"/>
              <a:t>LogLoss: 0.6177</a:t>
            </a:r>
            <a:endParaRPr/>
          </a:p>
          <a:p>
            <a:pPr indent="-342900" lvl="0" marL="457200" rtl="0" algn="l">
              <a:spcBef>
                <a:spcPts val="0"/>
              </a:spcBef>
              <a:spcAft>
                <a:spcPts val="0"/>
              </a:spcAft>
              <a:buSzPts val="1800"/>
              <a:buChar char="●"/>
            </a:pPr>
            <a:r>
              <a:rPr lang="ru"/>
              <a:t>LogLoss: 0.6311</a:t>
            </a:r>
            <a:endParaRPr/>
          </a:p>
          <a:p>
            <a:pPr indent="-342900" lvl="0" marL="457200" rtl="0" algn="l">
              <a:spcBef>
                <a:spcPts val="0"/>
              </a:spcBef>
              <a:spcAft>
                <a:spcPts val="0"/>
              </a:spcAft>
              <a:buSzPts val="1800"/>
              <a:buChar char="●"/>
            </a:pPr>
            <a:r>
              <a:rPr lang="ru"/>
              <a:t>LogLoss: 0.6123</a:t>
            </a:r>
            <a:endParaRPr/>
          </a:p>
          <a:p>
            <a:pPr indent="-342900" lvl="0" marL="457200" rtl="0" algn="l">
              <a:spcBef>
                <a:spcPts val="0"/>
              </a:spcBef>
              <a:spcAft>
                <a:spcPts val="0"/>
              </a:spcAft>
              <a:buSzPts val="1800"/>
              <a:buChar char="●"/>
            </a:pPr>
            <a:r>
              <a:rPr lang="ru"/>
              <a:t>LogLoss: 0.6094</a:t>
            </a:r>
            <a:endParaRPr/>
          </a:p>
          <a:p>
            <a:pPr indent="-342900" lvl="0" marL="457200" rtl="0" algn="l">
              <a:spcBef>
                <a:spcPts val="0"/>
              </a:spcBef>
              <a:spcAft>
                <a:spcPts val="0"/>
              </a:spcAft>
              <a:buSzPts val="1800"/>
              <a:buChar char="●"/>
            </a:pPr>
            <a:r>
              <a:rPr b="1" lang="ru"/>
              <a:t>Mean score:  0.6118</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ru"/>
              <a:t>XGBClassifier</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ru"/>
              <a:t>XGBClassifier(n_jobs=-1, early_stopping_rounds=300,)</a:t>
            </a:r>
            <a:endParaRPr b="1"/>
          </a:p>
          <a:p>
            <a:pPr indent="-342900" lvl="0" marL="457200" rtl="0" algn="l">
              <a:spcBef>
                <a:spcPts val="0"/>
              </a:spcBef>
              <a:spcAft>
                <a:spcPts val="0"/>
              </a:spcAft>
              <a:buSzPts val="1800"/>
              <a:buChar char="●"/>
            </a:pPr>
            <a:r>
              <a:rPr lang="ru"/>
              <a:t>Log-loss: 0.1639</a:t>
            </a:r>
            <a:endParaRPr/>
          </a:p>
          <a:p>
            <a:pPr indent="-342900" lvl="0" marL="457200" rtl="0" algn="l">
              <a:spcBef>
                <a:spcPts val="0"/>
              </a:spcBef>
              <a:spcAft>
                <a:spcPts val="0"/>
              </a:spcAft>
              <a:buSzPts val="1800"/>
              <a:buChar char="●"/>
            </a:pPr>
            <a:r>
              <a:rPr lang="ru"/>
              <a:t>Log-loss: 0.1998</a:t>
            </a:r>
            <a:endParaRPr/>
          </a:p>
          <a:p>
            <a:pPr indent="-342900" lvl="0" marL="457200" rtl="0" algn="l">
              <a:spcBef>
                <a:spcPts val="0"/>
              </a:spcBef>
              <a:spcAft>
                <a:spcPts val="0"/>
              </a:spcAft>
              <a:buSzPts val="1800"/>
              <a:buChar char="●"/>
            </a:pPr>
            <a:r>
              <a:rPr lang="ru"/>
              <a:t>Log-loss: 0.1332</a:t>
            </a:r>
            <a:endParaRPr/>
          </a:p>
          <a:p>
            <a:pPr indent="-342900" lvl="0" marL="457200" rtl="0" algn="l">
              <a:spcBef>
                <a:spcPts val="0"/>
              </a:spcBef>
              <a:spcAft>
                <a:spcPts val="0"/>
              </a:spcAft>
              <a:buSzPts val="1800"/>
              <a:buChar char="●"/>
            </a:pPr>
            <a:r>
              <a:rPr lang="ru"/>
              <a:t>Log-loss: 0.2249</a:t>
            </a:r>
            <a:endParaRPr/>
          </a:p>
          <a:p>
            <a:pPr indent="-342900" lvl="0" marL="457200" rtl="0" algn="l">
              <a:spcBef>
                <a:spcPts val="0"/>
              </a:spcBef>
              <a:spcAft>
                <a:spcPts val="0"/>
              </a:spcAft>
              <a:buSzPts val="1800"/>
              <a:buChar char="●"/>
            </a:pPr>
            <a:r>
              <a:rPr lang="ru"/>
              <a:t>Log-loss: 0.2303</a:t>
            </a:r>
            <a:endParaRPr/>
          </a:p>
          <a:p>
            <a:pPr indent="-342900" lvl="0" marL="457200" rtl="0" algn="l">
              <a:spcBef>
                <a:spcPts val="0"/>
              </a:spcBef>
              <a:spcAft>
                <a:spcPts val="0"/>
              </a:spcAft>
              <a:buSzPts val="1800"/>
              <a:buChar char="●"/>
            </a:pPr>
            <a:r>
              <a:rPr b="1" lang="ru"/>
              <a:t>Mean score: </a:t>
            </a:r>
            <a:r>
              <a:rPr b="1" lang="ru"/>
              <a:t>0.1904</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Clr>
                <a:schemeClr val="dk1"/>
              </a:buClr>
              <a:buSzPct val="104761"/>
              <a:buFont typeface="Arial"/>
              <a:buNone/>
            </a:pPr>
            <a:r>
              <a:rPr lang="ru"/>
              <a:t>CatBoostClassifier</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b="1" lang="ru"/>
              <a:t>CatBoostClassifier(custom_loss=[metrics.Logloss()],random_seed=42,logging_level='Silent')</a:t>
            </a:r>
            <a:endParaRPr b="1"/>
          </a:p>
          <a:p>
            <a:pPr indent="-342900" lvl="0" marL="457200" rtl="0" algn="l">
              <a:spcBef>
                <a:spcPts val="0"/>
              </a:spcBef>
              <a:spcAft>
                <a:spcPts val="0"/>
              </a:spcAft>
              <a:buSzPts val="1800"/>
              <a:buChar char="●"/>
            </a:pPr>
            <a:r>
              <a:rPr lang="ru"/>
              <a:t>Log-loss:</a:t>
            </a:r>
            <a:r>
              <a:rPr lang="ru"/>
              <a:t>0.1627</a:t>
            </a:r>
            <a:endParaRPr/>
          </a:p>
          <a:p>
            <a:pPr indent="-342900" lvl="0" marL="457200" rtl="0" algn="l">
              <a:spcBef>
                <a:spcPts val="0"/>
              </a:spcBef>
              <a:spcAft>
                <a:spcPts val="0"/>
              </a:spcAft>
              <a:buSzPts val="1800"/>
              <a:buChar char="●"/>
            </a:pPr>
            <a:r>
              <a:rPr lang="ru"/>
              <a:t>Log-loss:</a:t>
            </a:r>
            <a:r>
              <a:rPr lang="ru"/>
              <a:t>0.1994</a:t>
            </a:r>
            <a:endParaRPr/>
          </a:p>
          <a:p>
            <a:pPr indent="-342900" lvl="0" marL="457200" rtl="0" algn="l">
              <a:spcBef>
                <a:spcPts val="0"/>
              </a:spcBef>
              <a:spcAft>
                <a:spcPts val="0"/>
              </a:spcAft>
              <a:buSzPts val="1800"/>
              <a:buChar char="●"/>
            </a:pPr>
            <a:r>
              <a:rPr lang="ru"/>
              <a:t>Log-loss:</a:t>
            </a:r>
            <a:r>
              <a:rPr lang="ru"/>
              <a:t>0.1576</a:t>
            </a:r>
            <a:endParaRPr/>
          </a:p>
          <a:p>
            <a:pPr indent="-342900" lvl="0" marL="457200" rtl="0" algn="l">
              <a:spcBef>
                <a:spcPts val="0"/>
              </a:spcBef>
              <a:spcAft>
                <a:spcPts val="0"/>
              </a:spcAft>
              <a:buSzPts val="1800"/>
              <a:buChar char="●"/>
            </a:pPr>
            <a:r>
              <a:rPr lang="ru"/>
              <a:t>Log-loss:</a:t>
            </a:r>
            <a:r>
              <a:rPr lang="ru"/>
              <a:t> 0.2175</a:t>
            </a:r>
            <a:endParaRPr/>
          </a:p>
          <a:p>
            <a:pPr indent="-342900" lvl="0" marL="457200" rtl="0" algn="l">
              <a:spcBef>
                <a:spcPts val="0"/>
              </a:spcBef>
              <a:spcAft>
                <a:spcPts val="0"/>
              </a:spcAft>
              <a:buSzPts val="1800"/>
              <a:buChar char="●"/>
            </a:pPr>
            <a:r>
              <a:rPr lang="ru"/>
              <a:t>Log-loss:</a:t>
            </a:r>
            <a:r>
              <a:rPr lang="ru"/>
              <a:t> 0.1659</a:t>
            </a:r>
            <a:endParaRPr/>
          </a:p>
          <a:p>
            <a:pPr indent="-342900" lvl="0" marL="457200" rtl="0" algn="l">
              <a:spcBef>
                <a:spcPts val="0"/>
              </a:spcBef>
              <a:spcAft>
                <a:spcPts val="0"/>
              </a:spcAft>
              <a:buSzPts val="1800"/>
              <a:buChar char="●"/>
            </a:pPr>
            <a:r>
              <a:rPr b="1" lang="ru"/>
              <a:t>Mean score: </a:t>
            </a:r>
            <a:r>
              <a:rPr b="1" lang="ru"/>
              <a:t>0.1806</a:t>
            </a:r>
            <a:endParaRPr b="1" sz="1050">
              <a:solidFill>
                <a:schemeClr val="accent2"/>
              </a:solidFill>
              <a:highlight>
                <a:srgbClr val="FFFFFF"/>
              </a:highlight>
            </a:endParaRPr>
          </a:p>
          <a:p>
            <a:pPr indent="0" lvl="0" marL="0" rtl="0" algn="l">
              <a:spcBef>
                <a:spcPts val="0"/>
              </a:spcBef>
              <a:spcAft>
                <a:spcPts val="1200"/>
              </a:spcAft>
              <a:buNone/>
            </a:pPr>
            <a:r>
              <a:t/>
            </a:r>
            <a:endParaRPr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best models</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best result was </a:t>
            </a:r>
            <a:r>
              <a:rPr lang="ru"/>
              <a:t>shown</a:t>
            </a:r>
            <a:r>
              <a:rPr lang="ru"/>
              <a:t> by </a:t>
            </a:r>
            <a:r>
              <a:rPr b="1" lang="ru"/>
              <a:t>CatBoostClassifier</a:t>
            </a:r>
            <a:r>
              <a:rPr lang="ru"/>
              <a:t>, which was be used to find better parameters to improve score.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56410"/>
              <a:buFont typeface="Arial"/>
              <a:buNone/>
            </a:pPr>
            <a:r>
              <a:rPr lang="ru" sz="1950">
                <a:solidFill>
                  <a:schemeClr val="accent2"/>
                </a:solidFill>
                <a:highlight>
                  <a:srgbClr val="FFFFFF"/>
                </a:highlight>
                <a:latin typeface="Roboto"/>
                <a:ea typeface="Roboto"/>
                <a:cs typeface="Roboto"/>
                <a:sym typeface="Roboto"/>
              </a:rPr>
              <a:t>GridSearchCV</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35714"/>
              </a:lnSpc>
              <a:spcBef>
                <a:spcPts val="0"/>
              </a:spcBef>
              <a:spcAft>
                <a:spcPts val="0"/>
              </a:spcAft>
              <a:buSzPts val="1800"/>
              <a:buChar char="●"/>
            </a:pPr>
            <a:r>
              <a:rPr lang="ru"/>
              <a:t>'depth': [</a:t>
            </a:r>
            <a:r>
              <a:rPr b="1" lang="ru"/>
              <a:t>4</a:t>
            </a:r>
            <a:r>
              <a:rPr lang="ru"/>
              <a:t>,6,8],</a:t>
            </a:r>
            <a:endParaRPr/>
          </a:p>
          <a:p>
            <a:pPr indent="-342900" lvl="0" marL="457200" rtl="0" algn="l">
              <a:lnSpc>
                <a:spcPct val="135714"/>
              </a:lnSpc>
              <a:spcBef>
                <a:spcPts val="0"/>
              </a:spcBef>
              <a:spcAft>
                <a:spcPts val="0"/>
              </a:spcAft>
              <a:buSzPts val="1800"/>
              <a:buChar char="●"/>
            </a:pPr>
            <a:r>
              <a:rPr lang="ru"/>
              <a:t>'learning_rate' : [0.005, </a:t>
            </a:r>
            <a:r>
              <a:rPr b="1" lang="ru"/>
              <a:t>0.01</a:t>
            </a:r>
            <a:r>
              <a:rPr lang="ru"/>
              <a:t>,0.03],</a:t>
            </a:r>
            <a:endParaRPr/>
          </a:p>
          <a:p>
            <a:pPr indent="-342900" lvl="0" marL="457200" rtl="0" algn="l">
              <a:lnSpc>
                <a:spcPct val="135714"/>
              </a:lnSpc>
              <a:spcBef>
                <a:spcPts val="0"/>
              </a:spcBef>
              <a:spcAft>
                <a:spcPts val="0"/>
              </a:spcAft>
              <a:buSzPts val="1800"/>
              <a:buChar char="●"/>
            </a:pPr>
            <a:r>
              <a:rPr lang="ru"/>
              <a:t>'iterations'    : [100, 500, </a:t>
            </a:r>
            <a:r>
              <a:rPr b="1" lang="ru"/>
              <a:t>1000</a:t>
            </a:r>
            <a:r>
              <a:rPr lang="ru"/>
              <a:t>]</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None/>
            </a:pPr>
            <a:r>
              <a:t/>
            </a:r>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Log-loss: </a:t>
            </a:r>
            <a:r>
              <a:rPr lang="ru"/>
              <a:t>0.1656</a:t>
            </a:r>
            <a:endParaRPr/>
          </a:p>
          <a:p>
            <a:pPr indent="-342900" lvl="0" marL="457200" rtl="0" algn="l">
              <a:spcBef>
                <a:spcPts val="0"/>
              </a:spcBef>
              <a:spcAft>
                <a:spcPts val="0"/>
              </a:spcAft>
              <a:buSzPts val="1800"/>
              <a:buChar char="●"/>
            </a:pPr>
            <a:r>
              <a:rPr lang="ru"/>
              <a:t>Log-loss: </a:t>
            </a:r>
            <a:r>
              <a:rPr lang="ru"/>
              <a:t>0.2037</a:t>
            </a:r>
            <a:endParaRPr/>
          </a:p>
          <a:p>
            <a:pPr indent="-342900" lvl="0" marL="457200" rtl="0" algn="l">
              <a:spcBef>
                <a:spcPts val="0"/>
              </a:spcBef>
              <a:spcAft>
                <a:spcPts val="0"/>
              </a:spcAft>
              <a:buSzPts val="1800"/>
              <a:buChar char="●"/>
            </a:pPr>
            <a:r>
              <a:rPr lang="ru"/>
              <a:t>Log-loss: </a:t>
            </a:r>
            <a:r>
              <a:rPr lang="ru"/>
              <a:t>0.1514</a:t>
            </a:r>
            <a:endParaRPr/>
          </a:p>
          <a:p>
            <a:pPr indent="-342900" lvl="0" marL="457200" rtl="0" algn="l">
              <a:spcBef>
                <a:spcPts val="0"/>
              </a:spcBef>
              <a:spcAft>
                <a:spcPts val="0"/>
              </a:spcAft>
              <a:buSzPts val="1800"/>
              <a:buChar char="●"/>
            </a:pPr>
            <a:r>
              <a:rPr lang="ru"/>
              <a:t>Log-loss:</a:t>
            </a:r>
            <a:r>
              <a:rPr lang="ru"/>
              <a:t>0.2162</a:t>
            </a:r>
            <a:endParaRPr/>
          </a:p>
          <a:p>
            <a:pPr indent="-342900" lvl="0" marL="457200" rtl="0" algn="l">
              <a:spcBef>
                <a:spcPts val="0"/>
              </a:spcBef>
              <a:spcAft>
                <a:spcPts val="0"/>
              </a:spcAft>
              <a:buSzPts val="1800"/>
              <a:buChar char="●"/>
            </a:pPr>
            <a:r>
              <a:rPr lang="ru"/>
              <a:t>Log-loss: </a:t>
            </a:r>
            <a:r>
              <a:rPr lang="ru"/>
              <a:t>0.1766</a:t>
            </a:r>
            <a:endParaRPr/>
          </a:p>
          <a:p>
            <a:pPr indent="-342900" lvl="0" marL="457200" rtl="0" algn="l">
              <a:spcBef>
                <a:spcPts val="0"/>
              </a:spcBef>
              <a:spcAft>
                <a:spcPts val="0"/>
              </a:spcAft>
              <a:buSzPts val="1800"/>
              <a:buChar char="●"/>
            </a:pPr>
            <a:r>
              <a:rPr b="1" lang="ru"/>
              <a:t>Mean score: </a:t>
            </a:r>
            <a:r>
              <a:rPr b="1" lang="ru"/>
              <a:t>0.1827</a:t>
            </a:r>
            <a:endParaRPr b="1" sz="1050">
              <a:solidFill>
                <a:schemeClr val="accent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accent2"/>
              </a:solidFill>
              <a:highlight>
                <a:srgbClr val="FFFFFF"/>
              </a:highlight>
            </a:endParaRPr>
          </a:p>
          <a:p>
            <a:pPr indent="0" lvl="0" marL="0" rtl="0" algn="l">
              <a:spcBef>
                <a:spcPts val="0"/>
              </a:spcBef>
              <a:spcAft>
                <a:spcPts val="1200"/>
              </a:spcAft>
              <a:buNone/>
            </a:pPr>
            <a:r>
              <a:t/>
            </a:r>
            <a:endParaRPr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Experiments 2.0</a:t>
            </a:r>
            <a:endParaRPr/>
          </a:p>
          <a:p>
            <a:pPr indent="0" lvl="0" marL="0" rtl="0" algn="ctr">
              <a:spcBef>
                <a:spcPts val="0"/>
              </a:spcBef>
              <a:spcAft>
                <a:spcPts val="0"/>
              </a:spcAft>
              <a:buNone/>
            </a:pPr>
            <a:r>
              <a:rPr lang="ru"/>
              <a:t>Imbalance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SMOTE </a:t>
            </a:r>
            <a:r>
              <a:rPr lang="ru"/>
              <a:t>(Synthetic Minority Oversampling Technique)</a:t>
            </a:r>
            <a:endParaRPr/>
          </a:p>
        </p:txBody>
      </p:sp>
      <p:sp>
        <p:nvSpPr>
          <p:cNvPr id="221" name="Google Shape;221;p40"/>
          <p:cNvSpPr txBox="1"/>
          <p:nvPr>
            <p:ph idx="1" type="body"/>
          </p:nvPr>
        </p:nvSpPr>
        <p:spPr>
          <a:xfrm>
            <a:off x="311700" y="1152475"/>
            <a:ext cx="8520600" cy="1566600"/>
          </a:xfrm>
          <a:prstGeom prst="rect">
            <a:avLst/>
          </a:prstGeom>
        </p:spPr>
        <p:txBody>
          <a:bodyPr anchorCtr="0" anchor="t" bIns="91425" lIns="91425" spcFirstLastPara="1" rIns="91425" wrap="square" tIns="91425">
            <a:normAutofit/>
          </a:bodyPr>
          <a:lstStyle/>
          <a:p>
            <a:pPr indent="0" lvl="0" marL="0" rtl="0" algn="l">
              <a:lnSpc>
                <a:spcPct val="160000"/>
              </a:lnSpc>
              <a:spcBef>
                <a:spcPts val="300"/>
              </a:spcBef>
              <a:spcAft>
                <a:spcPts val="0"/>
              </a:spcAft>
              <a:buNone/>
            </a:pPr>
            <a:r>
              <a:rPr lang="ru"/>
              <a:t>This algorithm is based on the idea of generating some number of artificial examples that would be similar to the existing ones in the minority class, while not </a:t>
            </a:r>
            <a:r>
              <a:rPr lang="ru"/>
              <a:t>duplication of</a:t>
            </a:r>
            <a:r>
              <a:rPr lang="ru"/>
              <a:t> them.</a:t>
            </a:r>
            <a:endParaRPr/>
          </a:p>
        </p:txBody>
      </p:sp>
      <p:pic>
        <p:nvPicPr>
          <p:cNvPr id="222" name="Google Shape;222;p40"/>
          <p:cNvPicPr preferRelativeResize="0"/>
          <p:nvPr/>
        </p:nvPicPr>
        <p:blipFill>
          <a:blip r:embed="rId3">
            <a:alphaModFix/>
          </a:blip>
          <a:stretch>
            <a:fillRect/>
          </a:stretch>
        </p:blipFill>
        <p:spPr>
          <a:xfrm>
            <a:off x="1679600" y="2438500"/>
            <a:ext cx="5626301" cy="2555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SMOTE</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Before examples:  612</a:t>
            </a:r>
            <a:endParaRPr/>
          </a:p>
          <a:p>
            <a:pPr indent="-342900" lvl="0" marL="457200" rtl="0" algn="l">
              <a:spcBef>
                <a:spcPts val="0"/>
              </a:spcBef>
              <a:spcAft>
                <a:spcPts val="0"/>
              </a:spcAft>
              <a:buSzPts val="1800"/>
              <a:buChar char="●"/>
            </a:pPr>
            <a:r>
              <a:rPr lang="ru"/>
              <a:t>After SMOTE examples:  1010</a:t>
            </a:r>
            <a:endParaRPr/>
          </a:p>
        </p:txBody>
      </p:sp>
      <p:pic>
        <p:nvPicPr>
          <p:cNvPr id="229" name="Google Shape;229;p41"/>
          <p:cNvPicPr preferRelativeResize="0"/>
          <p:nvPr/>
        </p:nvPicPr>
        <p:blipFill>
          <a:blip r:embed="rId3">
            <a:alphaModFix/>
          </a:blip>
          <a:stretch>
            <a:fillRect/>
          </a:stretch>
        </p:blipFill>
        <p:spPr>
          <a:xfrm>
            <a:off x="4057650" y="1152463"/>
            <a:ext cx="5086350" cy="362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2222"/>
              </a:lnSpc>
              <a:spcBef>
                <a:spcPts val="1800"/>
              </a:spcBef>
              <a:spcAft>
                <a:spcPts val="900"/>
              </a:spcAft>
              <a:buNone/>
            </a:pPr>
            <a:r>
              <a:rPr lang="ru"/>
              <a:t>Context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From heart disease and dementia to hearing loss and arthritis, aging is a risk factor for numerous diseases and complications. The growing field of bioinformatics includes research into interventions that can help slow and reverse biological aging and prevent major age-related ailments. </a:t>
            </a:r>
            <a:endParaRPr/>
          </a:p>
          <a:p>
            <a:pPr indent="0" lvl="0" marL="0" rtl="0" algn="l">
              <a:spcBef>
                <a:spcPts val="1200"/>
              </a:spcBef>
              <a:spcAft>
                <a:spcPts val="1200"/>
              </a:spcAft>
              <a:buNone/>
            </a:pPr>
            <a:r>
              <a:rPr lang="ru"/>
              <a:t>In this competition, participants will work with measurements of health characteristic data to solve critical problems in bioinformatics. Based on minimal training, a model will be created to predict if a person has any of three medical conditions.</a:t>
            </a:r>
            <a:endParaRPr sz="1050">
              <a:solidFill>
                <a:srgbClr val="3C4043"/>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Models</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Clr>
                <a:schemeClr val="dk2"/>
              </a:buClr>
              <a:buSzPts val="1800"/>
              <a:buFont typeface="Arial"/>
              <a:buAutoNum type="arabicPeriod"/>
            </a:pPr>
            <a:r>
              <a:rPr lang="ru"/>
              <a:t>LogisticRegression with elastic net penalty</a:t>
            </a:r>
            <a:endParaRPr/>
          </a:p>
          <a:p>
            <a:pPr indent="-342900" lvl="0" marL="457200" rtl="0" algn="l">
              <a:spcBef>
                <a:spcPts val="0"/>
              </a:spcBef>
              <a:spcAft>
                <a:spcPts val="0"/>
              </a:spcAft>
              <a:buClr>
                <a:schemeClr val="dk2"/>
              </a:buClr>
              <a:buSzPts val="1800"/>
              <a:buFont typeface="Arial"/>
              <a:buAutoNum type="arabicPeriod"/>
            </a:pPr>
            <a:r>
              <a:rPr lang="ru"/>
              <a:t>SVM</a:t>
            </a:r>
            <a:endParaRPr/>
          </a:p>
          <a:p>
            <a:pPr indent="-342900" lvl="0" marL="457200" rtl="0" algn="l">
              <a:spcBef>
                <a:spcPts val="0"/>
              </a:spcBef>
              <a:spcAft>
                <a:spcPts val="0"/>
              </a:spcAft>
              <a:buClr>
                <a:schemeClr val="dk2"/>
              </a:buClr>
              <a:buSzPts val="1800"/>
              <a:buFont typeface="Arial"/>
              <a:buAutoNum type="arabicPeriod"/>
            </a:pPr>
            <a:r>
              <a:rPr lang="ru"/>
              <a:t>AdaBoostClassifier</a:t>
            </a:r>
            <a:endParaRPr/>
          </a:p>
          <a:p>
            <a:pPr indent="-342900" lvl="0" marL="457200" rtl="0" algn="l">
              <a:spcBef>
                <a:spcPts val="0"/>
              </a:spcBef>
              <a:spcAft>
                <a:spcPts val="0"/>
              </a:spcAft>
              <a:buClr>
                <a:schemeClr val="dk2"/>
              </a:buClr>
              <a:buSzPts val="1800"/>
              <a:buFont typeface="Arial"/>
              <a:buAutoNum type="arabicPeriod"/>
            </a:pPr>
            <a:r>
              <a:rPr lang="ru"/>
              <a:t>XGBClassifier</a:t>
            </a:r>
            <a:endParaRPr/>
          </a:p>
          <a:p>
            <a:pPr indent="-342900" lvl="0" marL="457200" rtl="0" algn="l">
              <a:spcBef>
                <a:spcPts val="0"/>
              </a:spcBef>
              <a:spcAft>
                <a:spcPts val="0"/>
              </a:spcAft>
              <a:buClr>
                <a:schemeClr val="dk2"/>
              </a:buClr>
              <a:buSzPts val="1800"/>
              <a:buFont typeface="Arial"/>
              <a:buAutoNum type="arabicPeriod"/>
            </a:pPr>
            <a:r>
              <a:rPr lang="ru"/>
              <a:t>CatBoostClassifier</a:t>
            </a:r>
            <a:endParaRPr b="1" sz="1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ru"/>
              <a:t>LogisticRegression</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ru"/>
              <a:t>LogisticRegression(penalty = 'elasticnet', solver = 'saga', l1_ratio = 0.5)</a:t>
            </a:r>
            <a:endParaRPr b="1"/>
          </a:p>
          <a:p>
            <a:pPr indent="-342900" lvl="0" marL="457200" rtl="0" algn="l">
              <a:spcBef>
                <a:spcPts val="0"/>
              </a:spcBef>
              <a:spcAft>
                <a:spcPts val="0"/>
              </a:spcAft>
              <a:buSzPts val="1800"/>
              <a:buChar char="●"/>
            </a:pPr>
            <a:r>
              <a:rPr lang="ru"/>
              <a:t>LogLoss: 0.6141</a:t>
            </a:r>
            <a:endParaRPr/>
          </a:p>
          <a:p>
            <a:pPr indent="-342900" lvl="0" marL="457200" rtl="0" algn="l">
              <a:spcBef>
                <a:spcPts val="0"/>
              </a:spcBef>
              <a:spcAft>
                <a:spcPts val="0"/>
              </a:spcAft>
              <a:buSzPts val="1800"/>
              <a:buChar char="●"/>
            </a:pPr>
            <a:r>
              <a:rPr lang="ru"/>
              <a:t>LogLoss: 0.5796</a:t>
            </a:r>
            <a:endParaRPr/>
          </a:p>
          <a:p>
            <a:pPr indent="-342900" lvl="0" marL="457200" rtl="0" algn="l">
              <a:spcBef>
                <a:spcPts val="0"/>
              </a:spcBef>
              <a:spcAft>
                <a:spcPts val="0"/>
              </a:spcAft>
              <a:buSzPts val="1800"/>
              <a:buChar char="●"/>
            </a:pPr>
            <a:r>
              <a:rPr lang="ru"/>
              <a:t>LogLoss: 0.6063</a:t>
            </a:r>
            <a:endParaRPr/>
          </a:p>
          <a:p>
            <a:pPr indent="-342900" lvl="0" marL="457200" rtl="0" algn="l">
              <a:spcBef>
                <a:spcPts val="0"/>
              </a:spcBef>
              <a:spcAft>
                <a:spcPts val="0"/>
              </a:spcAft>
              <a:buSzPts val="1800"/>
              <a:buChar char="●"/>
            </a:pPr>
            <a:r>
              <a:rPr lang="ru"/>
              <a:t>LogLoss: 0.6569</a:t>
            </a:r>
            <a:endParaRPr/>
          </a:p>
          <a:p>
            <a:pPr indent="-342900" lvl="0" marL="457200" rtl="0" algn="l">
              <a:spcBef>
                <a:spcPts val="0"/>
              </a:spcBef>
              <a:spcAft>
                <a:spcPts val="0"/>
              </a:spcAft>
              <a:buSzPts val="1800"/>
              <a:buChar char="●"/>
            </a:pPr>
            <a:r>
              <a:rPr lang="ru"/>
              <a:t>LogLoss: 0.5907</a:t>
            </a:r>
            <a:endParaRPr/>
          </a:p>
          <a:p>
            <a:pPr indent="-342900" lvl="0" marL="457200" rtl="0" algn="l">
              <a:spcBef>
                <a:spcPts val="0"/>
              </a:spcBef>
              <a:spcAft>
                <a:spcPts val="0"/>
              </a:spcAft>
              <a:buSzPts val="1800"/>
              <a:buChar char="●"/>
            </a:pPr>
            <a:r>
              <a:rPr b="1" lang="ru"/>
              <a:t>Mean score:  0.6095</a:t>
            </a:r>
            <a:endParaRPr b="1"/>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SVM</a:t>
            </a:r>
            <a:endParaRPr/>
          </a:p>
        </p:txBody>
      </p:sp>
      <p:sp>
        <p:nvSpPr>
          <p:cNvPr id="247" name="Google Shape;247;p44"/>
          <p:cNvSpPr txBox="1"/>
          <p:nvPr>
            <p:ph idx="1" type="body"/>
          </p:nvPr>
        </p:nvSpPr>
        <p:spPr>
          <a:xfrm>
            <a:off x="311700" y="121425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ru"/>
              <a:t>SVC(probability=True)</a:t>
            </a:r>
            <a:endParaRPr b="1"/>
          </a:p>
          <a:p>
            <a:pPr indent="-342900" lvl="0" marL="457200" rtl="0" algn="l">
              <a:spcBef>
                <a:spcPts val="0"/>
              </a:spcBef>
              <a:spcAft>
                <a:spcPts val="0"/>
              </a:spcAft>
              <a:buSzPts val="1800"/>
              <a:buChar char="●"/>
            </a:pPr>
            <a:r>
              <a:rPr lang="ru"/>
              <a:t>LogLoss: 0.5839</a:t>
            </a:r>
            <a:endParaRPr/>
          </a:p>
          <a:p>
            <a:pPr indent="-342900" lvl="0" marL="457200" rtl="0" algn="l">
              <a:spcBef>
                <a:spcPts val="0"/>
              </a:spcBef>
              <a:spcAft>
                <a:spcPts val="0"/>
              </a:spcAft>
              <a:buSzPts val="1800"/>
              <a:buChar char="●"/>
            </a:pPr>
            <a:r>
              <a:rPr lang="ru"/>
              <a:t>LogLoss: 0.5551</a:t>
            </a:r>
            <a:endParaRPr/>
          </a:p>
          <a:p>
            <a:pPr indent="-342900" lvl="0" marL="457200" rtl="0" algn="l">
              <a:spcBef>
                <a:spcPts val="0"/>
              </a:spcBef>
              <a:spcAft>
                <a:spcPts val="0"/>
              </a:spcAft>
              <a:buSzPts val="1800"/>
              <a:buChar char="●"/>
            </a:pPr>
            <a:r>
              <a:rPr lang="ru"/>
              <a:t>LogLoss: 0.5814</a:t>
            </a:r>
            <a:endParaRPr/>
          </a:p>
          <a:p>
            <a:pPr indent="-342900" lvl="0" marL="457200" rtl="0" algn="l">
              <a:spcBef>
                <a:spcPts val="0"/>
              </a:spcBef>
              <a:spcAft>
                <a:spcPts val="0"/>
              </a:spcAft>
              <a:buSzPts val="1800"/>
              <a:buChar char="●"/>
            </a:pPr>
            <a:r>
              <a:rPr lang="ru"/>
              <a:t>LogLoss: 0.6065</a:t>
            </a:r>
            <a:endParaRPr/>
          </a:p>
          <a:p>
            <a:pPr indent="-342900" lvl="0" marL="457200" rtl="0" algn="l">
              <a:spcBef>
                <a:spcPts val="0"/>
              </a:spcBef>
              <a:spcAft>
                <a:spcPts val="0"/>
              </a:spcAft>
              <a:buSzPts val="1800"/>
              <a:buChar char="●"/>
            </a:pPr>
            <a:r>
              <a:rPr lang="ru"/>
              <a:t>LogLoss: 0.5834</a:t>
            </a:r>
            <a:endParaRPr/>
          </a:p>
          <a:p>
            <a:pPr indent="-342900" lvl="0" marL="457200" rtl="0" algn="l">
              <a:spcBef>
                <a:spcPts val="0"/>
              </a:spcBef>
              <a:spcAft>
                <a:spcPts val="0"/>
              </a:spcAft>
              <a:buSzPts val="1800"/>
              <a:buChar char="●"/>
            </a:pPr>
            <a:r>
              <a:rPr b="1" lang="ru"/>
              <a:t>Mean score:  0.5820</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ru"/>
              <a:t>AdaBoostClassifier</a:t>
            </a:r>
            <a:endParaRPr/>
          </a:p>
        </p:txBody>
      </p:sp>
      <p:sp>
        <p:nvSpPr>
          <p:cNvPr id="253" name="Google Shape;25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ru"/>
              <a:t>AdaBoostClassifier(random_state=42)</a:t>
            </a:r>
            <a:endParaRPr b="1"/>
          </a:p>
          <a:p>
            <a:pPr indent="-342900" lvl="0" marL="457200" rtl="0" algn="l">
              <a:spcBef>
                <a:spcPts val="0"/>
              </a:spcBef>
              <a:spcAft>
                <a:spcPts val="0"/>
              </a:spcAft>
              <a:buSzPts val="1800"/>
              <a:buChar char="●"/>
            </a:pPr>
            <a:r>
              <a:rPr lang="ru"/>
              <a:t>LogLoss: 0.6143</a:t>
            </a:r>
            <a:endParaRPr/>
          </a:p>
          <a:p>
            <a:pPr indent="-342900" lvl="0" marL="457200" rtl="0" algn="l">
              <a:spcBef>
                <a:spcPts val="0"/>
              </a:spcBef>
              <a:spcAft>
                <a:spcPts val="0"/>
              </a:spcAft>
              <a:buSzPts val="1800"/>
              <a:buChar char="●"/>
            </a:pPr>
            <a:r>
              <a:rPr lang="ru"/>
              <a:t>LogLoss: 0.6241</a:t>
            </a:r>
            <a:endParaRPr/>
          </a:p>
          <a:p>
            <a:pPr indent="-342900" lvl="0" marL="457200" rtl="0" algn="l">
              <a:spcBef>
                <a:spcPts val="0"/>
              </a:spcBef>
              <a:spcAft>
                <a:spcPts val="0"/>
              </a:spcAft>
              <a:buSzPts val="1800"/>
              <a:buChar char="●"/>
            </a:pPr>
            <a:r>
              <a:rPr lang="ru"/>
              <a:t>LogLoss: 0.6179</a:t>
            </a:r>
            <a:endParaRPr/>
          </a:p>
          <a:p>
            <a:pPr indent="-342900" lvl="0" marL="457200" rtl="0" algn="l">
              <a:spcBef>
                <a:spcPts val="0"/>
              </a:spcBef>
              <a:spcAft>
                <a:spcPts val="0"/>
              </a:spcAft>
              <a:buSzPts val="1800"/>
              <a:buChar char="●"/>
            </a:pPr>
            <a:r>
              <a:rPr lang="ru"/>
              <a:t>LogLoss: 0.6230</a:t>
            </a:r>
            <a:endParaRPr/>
          </a:p>
          <a:p>
            <a:pPr indent="-342900" lvl="0" marL="457200" rtl="0" algn="l">
              <a:spcBef>
                <a:spcPts val="0"/>
              </a:spcBef>
              <a:spcAft>
                <a:spcPts val="0"/>
              </a:spcAft>
              <a:buSzPts val="1800"/>
              <a:buChar char="●"/>
            </a:pPr>
            <a:r>
              <a:rPr lang="ru"/>
              <a:t>LogLoss: 0.6099</a:t>
            </a:r>
            <a:endParaRPr/>
          </a:p>
          <a:p>
            <a:pPr indent="-342900" lvl="0" marL="457200" rtl="0" algn="l">
              <a:spcBef>
                <a:spcPts val="0"/>
              </a:spcBef>
              <a:spcAft>
                <a:spcPts val="0"/>
              </a:spcAft>
              <a:buSzPts val="1800"/>
              <a:buChar char="●"/>
            </a:pPr>
            <a:r>
              <a:rPr b="1" lang="ru"/>
              <a:t>Mean score:  0.6178</a:t>
            </a:r>
            <a:endParaRPr b="1"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5714"/>
              </a:lnSpc>
              <a:spcBef>
                <a:spcPts val="0"/>
              </a:spcBef>
              <a:spcAft>
                <a:spcPts val="0"/>
              </a:spcAft>
              <a:buNone/>
            </a:pPr>
            <a:r>
              <a:rPr lang="ru"/>
              <a:t>XGBClassifier</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ru"/>
              <a:t>XGBClassifier(n_jobs=-1, early_stopping_rounds=300,)</a:t>
            </a:r>
            <a:endParaRPr b="1"/>
          </a:p>
          <a:p>
            <a:pPr indent="-342900" lvl="0" marL="457200" rtl="0" algn="l">
              <a:spcBef>
                <a:spcPts val="0"/>
              </a:spcBef>
              <a:spcAft>
                <a:spcPts val="0"/>
              </a:spcAft>
              <a:buSzPts val="1800"/>
              <a:buChar char="●"/>
            </a:pPr>
            <a:r>
              <a:rPr lang="ru"/>
              <a:t>Log-loss: 0.0835</a:t>
            </a:r>
            <a:endParaRPr/>
          </a:p>
          <a:p>
            <a:pPr indent="-342900" lvl="0" marL="457200" rtl="0" algn="l">
              <a:spcBef>
                <a:spcPts val="0"/>
              </a:spcBef>
              <a:spcAft>
                <a:spcPts val="0"/>
              </a:spcAft>
              <a:buSzPts val="1800"/>
              <a:buChar char="●"/>
            </a:pPr>
            <a:r>
              <a:rPr lang="ru"/>
              <a:t>Log-loss: 0.1647</a:t>
            </a:r>
            <a:endParaRPr/>
          </a:p>
          <a:p>
            <a:pPr indent="-342900" lvl="0" marL="457200" rtl="0" algn="l">
              <a:spcBef>
                <a:spcPts val="0"/>
              </a:spcBef>
              <a:spcAft>
                <a:spcPts val="0"/>
              </a:spcAft>
              <a:buSzPts val="1800"/>
              <a:buChar char="●"/>
            </a:pPr>
            <a:r>
              <a:rPr lang="ru"/>
              <a:t>Log-loss: 0.2608</a:t>
            </a:r>
            <a:endParaRPr/>
          </a:p>
          <a:p>
            <a:pPr indent="-342900" lvl="0" marL="457200" rtl="0" algn="l">
              <a:spcBef>
                <a:spcPts val="0"/>
              </a:spcBef>
              <a:spcAft>
                <a:spcPts val="0"/>
              </a:spcAft>
              <a:buSzPts val="1800"/>
              <a:buChar char="●"/>
            </a:pPr>
            <a:r>
              <a:rPr lang="ru"/>
              <a:t>Log-loss: 0.0480</a:t>
            </a:r>
            <a:endParaRPr/>
          </a:p>
          <a:p>
            <a:pPr indent="-342900" lvl="0" marL="457200" rtl="0" algn="l">
              <a:spcBef>
                <a:spcPts val="0"/>
              </a:spcBef>
              <a:spcAft>
                <a:spcPts val="0"/>
              </a:spcAft>
              <a:buSzPts val="1800"/>
              <a:buChar char="●"/>
            </a:pPr>
            <a:r>
              <a:rPr lang="ru"/>
              <a:t>Log-loss: 0.0759</a:t>
            </a:r>
            <a:endParaRPr/>
          </a:p>
          <a:p>
            <a:pPr indent="-342900" lvl="0" marL="457200" rtl="0" algn="l">
              <a:spcBef>
                <a:spcPts val="0"/>
              </a:spcBef>
              <a:spcAft>
                <a:spcPts val="0"/>
              </a:spcAft>
              <a:buSzPts val="1800"/>
              <a:buChar char="●"/>
            </a:pPr>
            <a:r>
              <a:rPr b="1" lang="ru"/>
              <a:t>Mean score: 0.1266</a:t>
            </a:r>
            <a:endParaRPr b="1"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35714"/>
              </a:lnSpc>
              <a:spcBef>
                <a:spcPts val="0"/>
              </a:spcBef>
              <a:spcAft>
                <a:spcPts val="0"/>
              </a:spcAft>
              <a:buNone/>
            </a:pPr>
            <a:r>
              <a:rPr lang="ru"/>
              <a:t>CatBoostClassifier</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65" name="Google Shape;26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ru"/>
              <a:t>CatBoostClassifier(custom_loss=[metrics.Logloss()],random_seed=42,logging_level='Silent')</a:t>
            </a:r>
            <a:endParaRPr/>
          </a:p>
          <a:p>
            <a:pPr indent="-342900" lvl="0" marL="457200" rtl="0" algn="l">
              <a:spcBef>
                <a:spcPts val="0"/>
              </a:spcBef>
              <a:spcAft>
                <a:spcPts val="0"/>
              </a:spcAft>
              <a:buSzPts val="1800"/>
              <a:buChar char="●"/>
            </a:pPr>
            <a:r>
              <a:rPr lang="ru"/>
              <a:t>Log-loss: 0.0655</a:t>
            </a:r>
            <a:endParaRPr/>
          </a:p>
          <a:p>
            <a:pPr indent="-342900" lvl="0" marL="457200" rtl="0" algn="l">
              <a:spcBef>
                <a:spcPts val="0"/>
              </a:spcBef>
              <a:spcAft>
                <a:spcPts val="0"/>
              </a:spcAft>
              <a:buSzPts val="1800"/>
              <a:buChar char="●"/>
            </a:pPr>
            <a:r>
              <a:rPr lang="ru"/>
              <a:t>Log-loss: 0.0988</a:t>
            </a:r>
            <a:endParaRPr/>
          </a:p>
          <a:p>
            <a:pPr indent="-342900" lvl="0" marL="457200" rtl="0" algn="l">
              <a:spcBef>
                <a:spcPts val="0"/>
              </a:spcBef>
              <a:spcAft>
                <a:spcPts val="0"/>
              </a:spcAft>
              <a:buSzPts val="1800"/>
              <a:buChar char="●"/>
            </a:pPr>
            <a:r>
              <a:rPr lang="ru"/>
              <a:t>Log-loss: 0.1882</a:t>
            </a:r>
            <a:endParaRPr/>
          </a:p>
          <a:p>
            <a:pPr indent="-342900" lvl="0" marL="457200" rtl="0" algn="l">
              <a:spcBef>
                <a:spcPts val="0"/>
              </a:spcBef>
              <a:spcAft>
                <a:spcPts val="0"/>
              </a:spcAft>
              <a:buSzPts val="1800"/>
              <a:buChar char="●"/>
            </a:pPr>
            <a:r>
              <a:rPr lang="ru"/>
              <a:t>Log-loss: 0.0363</a:t>
            </a:r>
            <a:endParaRPr/>
          </a:p>
          <a:p>
            <a:pPr indent="-342900" lvl="0" marL="457200" rtl="0" algn="l">
              <a:spcBef>
                <a:spcPts val="0"/>
              </a:spcBef>
              <a:spcAft>
                <a:spcPts val="0"/>
              </a:spcAft>
              <a:buSzPts val="1800"/>
              <a:buChar char="●"/>
            </a:pPr>
            <a:r>
              <a:rPr lang="ru"/>
              <a:t>Log-loss: 0.0544</a:t>
            </a:r>
            <a:endParaRPr/>
          </a:p>
          <a:p>
            <a:pPr indent="-342900" lvl="0" marL="457200" rtl="0" algn="l">
              <a:spcBef>
                <a:spcPts val="0"/>
              </a:spcBef>
              <a:spcAft>
                <a:spcPts val="0"/>
              </a:spcAft>
              <a:buSzPts val="1800"/>
              <a:buChar char="●"/>
            </a:pPr>
            <a:r>
              <a:rPr b="1" lang="ru"/>
              <a:t>Mean score: 0.0887</a:t>
            </a:r>
            <a:endParaRPr b="1" sz="1050">
              <a:solidFill>
                <a:schemeClr val="accent2"/>
              </a:solidFill>
              <a:highlight>
                <a:srgbClr val="FFFFFF"/>
              </a:highlight>
            </a:endParaRPr>
          </a:p>
          <a:p>
            <a:pPr indent="0" lvl="0" marL="0" rtl="0" algn="l">
              <a:spcBef>
                <a:spcPts val="0"/>
              </a:spcBef>
              <a:spcAft>
                <a:spcPts val="0"/>
              </a:spcAft>
              <a:buNone/>
            </a:pPr>
            <a:r>
              <a:t/>
            </a:r>
            <a:endParaRPr sz="1050">
              <a:solidFill>
                <a:schemeClr val="accent2"/>
              </a:solidFill>
              <a:highlight>
                <a:srgbClr val="FFFFFF"/>
              </a:highlight>
            </a:endParaRPr>
          </a:p>
          <a:p>
            <a:pPr indent="0" lvl="0" marL="0" rtl="0" algn="l">
              <a:spcBef>
                <a:spcPts val="0"/>
              </a:spcBef>
              <a:spcAft>
                <a:spcPts val="1200"/>
              </a:spcAft>
              <a:buNone/>
            </a:pPr>
            <a:r>
              <a:t/>
            </a:r>
            <a:endParaRPr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Comparison</a:t>
            </a:r>
            <a:endParaRPr/>
          </a:p>
        </p:txBody>
      </p:sp>
      <p:graphicFrame>
        <p:nvGraphicFramePr>
          <p:cNvPr id="271" name="Google Shape;271;p48"/>
          <p:cNvGraphicFramePr/>
          <p:nvPr/>
        </p:nvGraphicFramePr>
        <p:xfrm>
          <a:off x="776050" y="1150050"/>
          <a:ext cx="3000000" cy="3000000"/>
        </p:xfrm>
        <a:graphic>
          <a:graphicData uri="http://schemas.openxmlformats.org/drawingml/2006/table">
            <a:tbl>
              <a:tblPr>
                <a:noFill/>
                <a:tableStyleId>{6E3895BB-BE3B-41AB-B2BF-4148CFA66D27}</a:tableStyleId>
              </a:tblPr>
              <a:tblGrid>
                <a:gridCol w="2413000"/>
                <a:gridCol w="2413000"/>
                <a:gridCol w="2413000"/>
              </a:tblGrid>
              <a:tr h="381000">
                <a:tc>
                  <a:txBody>
                    <a:bodyPr/>
                    <a:lstStyle/>
                    <a:p>
                      <a:pPr indent="0" lvl="0" marL="0" rtl="0" algn="l">
                        <a:spcBef>
                          <a:spcPts val="0"/>
                        </a:spcBef>
                        <a:spcAft>
                          <a:spcPts val="0"/>
                        </a:spcAft>
                        <a:buNone/>
                      </a:pPr>
                      <a:r>
                        <a:rPr b="1" lang="ru" sz="1800">
                          <a:solidFill>
                            <a:schemeClr val="dk2"/>
                          </a:solidFill>
                        </a:rPr>
                        <a:t>Model</a:t>
                      </a:r>
                      <a:endParaRPr b="1" sz="1800">
                        <a:solidFill>
                          <a:schemeClr val="dk2"/>
                        </a:solidFill>
                      </a:endParaRPr>
                    </a:p>
                  </a:txBody>
                  <a:tcPr marT="91425" marB="91425" marR="91425" marL="91425"/>
                </a:tc>
                <a:tc>
                  <a:txBody>
                    <a:bodyPr/>
                    <a:lstStyle/>
                    <a:p>
                      <a:pPr indent="0" lvl="0" marL="0" rtl="0" algn="l">
                        <a:spcBef>
                          <a:spcPts val="0"/>
                        </a:spcBef>
                        <a:spcAft>
                          <a:spcPts val="0"/>
                        </a:spcAft>
                        <a:buNone/>
                      </a:pPr>
                      <a:r>
                        <a:rPr b="1" lang="ru" sz="1800">
                          <a:solidFill>
                            <a:schemeClr val="dk2"/>
                          </a:solidFill>
                        </a:rPr>
                        <a:t>Before SMOTE</a:t>
                      </a:r>
                      <a:endParaRPr b="1" sz="1800">
                        <a:solidFill>
                          <a:schemeClr val="dk2"/>
                        </a:solidFill>
                      </a:endParaRPr>
                    </a:p>
                  </a:txBody>
                  <a:tcPr marT="91425" marB="91425" marR="91425" marL="91425"/>
                </a:tc>
                <a:tc>
                  <a:txBody>
                    <a:bodyPr/>
                    <a:lstStyle/>
                    <a:p>
                      <a:pPr indent="0" lvl="0" marL="0" rtl="0" algn="l">
                        <a:spcBef>
                          <a:spcPts val="0"/>
                        </a:spcBef>
                        <a:spcAft>
                          <a:spcPts val="0"/>
                        </a:spcAft>
                        <a:buNone/>
                      </a:pPr>
                      <a:r>
                        <a:rPr b="1" lang="ru" sz="1800">
                          <a:solidFill>
                            <a:schemeClr val="dk2"/>
                          </a:solidFill>
                        </a:rPr>
                        <a:t>After SMOTE</a:t>
                      </a:r>
                      <a:endParaRPr b="1" sz="1800">
                        <a:solidFill>
                          <a:schemeClr val="dk2"/>
                        </a:solidFill>
                      </a:endParaRPr>
                    </a:p>
                  </a:txBody>
                  <a:tcPr marT="91425" marB="91425" marR="91425" marL="91425"/>
                </a:tc>
              </a:tr>
              <a:tr h="381000">
                <a:tc>
                  <a:txBody>
                    <a:bodyPr/>
                    <a:lstStyle/>
                    <a:p>
                      <a:pPr indent="0" lvl="0" marL="0" rtl="0" algn="l">
                        <a:lnSpc>
                          <a:spcPct val="115000"/>
                        </a:lnSpc>
                        <a:spcBef>
                          <a:spcPts val="600"/>
                        </a:spcBef>
                        <a:spcAft>
                          <a:spcPts val="1200"/>
                        </a:spcAft>
                        <a:buNone/>
                      </a:pPr>
                      <a:r>
                        <a:rPr b="1" lang="ru" sz="1800">
                          <a:solidFill>
                            <a:schemeClr val="dk2"/>
                          </a:solidFill>
                        </a:rPr>
                        <a:t>LogisticRegression with elastic net penalty</a:t>
                      </a:r>
                      <a:endParaRPr b="1"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0.5060</a:t>
                      </a:r>
                      <a:endParaRPr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0.6095</a:t>
                      </a:r>
                      <a:endParaRPr sz="1800">
                        <a:solidFill>
                          <a:schemeClr val="dk2"/>
                        </a:solidFill>
                      </a:endParaRPr>
                    </a:p>
                  </a:txBody>
                  <a:tcPr marT="91425" marB="91425" marR="91425" marL="91425"/>
                </a:tc>
              </a:tr>
              <a:tr h="381000">
                <a:tc>
                  <a:txBody>
                    <a:bodyPr/>
                    <a:lstStyle/>
                    <a:p>
                      <a:pPr indent="0" lvl="0" marL="0" rtl="0" algn="l">
                        <a:lnSpc>
                          <a:spcPct val="115000"/>
                        </a:lnSpc>
                        <a:spcBef>
                          <a:spcPts val="600"/>
                        </a:spcBef>
                        <a:spcAft>
                          <a:spcPts val="1200"/>
                        </a:spcAft>
                        <a:buNone/>
                      </a:pPr>
                      <a:r>
                        <a:rPr b="1" lang="ru" sz="1800">
                          <a:solidFill>
                            <a:schemeClr val="dk2"/>
                          </a:solidFill>
                        </a:rPr>
                        <a:t>SVM</a:t>
                      </a:r>
                      <a:endParaRPr b="1"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0.4366</a:t>
                      </a:r>
                      <a:endParaRPr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0.5820</a:t>
                      </a:r>
                      <a:endParaRPr sz="1800">
                        <a:solidFill>
                          <a:schemeClr val="dk2"/>
                        </a:solidFill>
                      </a:endParaRPr>
                    </a:p>
                  </a:txBody>
                  <a:tcPr marT="91425" marB="91425" marR="91425" marL="91425"/>
                </a:tc>
              </a:tr>
              <a:tr h="381000">
                <a:tc>
                  <a:txBody>
                    <a:bodyPr/>
                    <a:lstStyle/>
                    <a:p>
                      <a:pPr indent="0" lvl="0" marL="0" rtl="0" algn="l">
                        <a:lnSpc>
                          <a:spcPct val="115000"/>
                        </a:lnSpc>
                        <a:spcBef>
                          <a:spcPts val="600"/>
                        </a:spcBef>
                        <a:spcAft>
                          <a:spcPts val="1200"/>
                        </a:spcAft>
                        <a:buNone/>
                      </a:pPr>
                      <a:r>
                        <a:rPr b="1" lang="ru" sz="1800">
                          <a:solidFill>
                            <a:schemeClr val="dk2"/>
                          </a:solidFill>
                        </a:rPr>
                        <a:t>AdaBoostClassifier</a:t>
                      </a:r>
                      <a:endParaRPr b="1"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0.6118</a:t>
                      </a:r>
                      <a:endParaRPr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0.6178</a:t>
                      </a:r>
                      <a:endParaRPr sz="1800">
                        <a:solidFill>
                          <a:schemeClr val="dk2"/>
                        </a:solidFill>
                      </a:endParaRPr>
                    </a:p>
                  </a:txBody>
                  <a:tcPr marT="91425" marB="91425" marR="91425" marL="91425"/>
                </a:tc>
              </a:tr>
              <a:tr h="381000">
                <a:tc>
                  <a:txBody>
                    <a:bodyPr/>
                    <a:lstStyle/>
                    <a:p>
                      <a:pPr indent="0" lvl="0" marL="0" rtl="0" algn="l">
                        <a:lnSpc>
                          <a:spcPct val="115000"/>
                        </a:lnSpc>
                        <a:spcBef>
                          <a:spcPts val="600"/>
                        </a:spcBef>
                        <a:spcAft>
                          <a:spcPts val="1200"/>
                        </a:spcAft>
                        <a:buNone/>
                      </a:pPr>
                      <a:r>
                        <a:rPr b="1" lang="ru" sz="1800">
                          <a:solidFill>
                            <a:schemeClr val="dk2"/>
                          </a:solidFill>
                        </a:rPr>
                        <a:t>XGBClassifier</a:t>
                      </a:r>
                      <a:endParaRPr b="1"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0.1904</a:t>
                      </a:r>
                      <a:endParaRPr sz="1800">
                        <a:solidFill>
                          <a:schemeClr val="dk2"/>
                        </a:solidFill>
                      </a:endParaRPr>
                    </a:p>
                  </a:txBody>
                  <a:tcPr marT="91425" marB="91425" marR="91425" marL="91425"/>
                </a:tc>
                <a:tc>
                  <a:txBody>
                    <a:bodyPr/>
                    <a:lstStyle/>
                    <a:p>
                      <a:pPr indent="0" lvl="0" marL="0" rtl="0" algn="l">
                        <a:spcBef>
                          <a:spcPts val="0"/>
                        </a:spcBef>
                        <a:spcAft>
                          <a:spcPts val="0"/>
                        </a:spcAft>
                        <a:buNone/>
                      </a:pPr>
                      <a:r>
                        <a:rPr lang="ru" sz="1800">
                          <a:solidFill>
                            <a:schemeClr val="dk2"/>
                          </a:solidFill>
                        </a:rPr>
                        <a:t>0.1266</a:t>
                      </a:r>
                      <a:endParaRPr sz="1800">
                        <a:solidFill>
                          <a:schemeClr val="dk2"/>
                        </a:solidFill>
                      </a:endParaRPr>
                    </a:p>
                  </a:txBody>
                  <a:tcPr marT="91425" marB="91425" marR="91425" marL="91425"/>
                </a:tc>
              </a:tr>
              <a:tr h="381000">
                <a:tc>
                  <a:txBody>
                    <a:bodyPr/>
                    <a:lstStyle/>
                    <a:p>
                      <a:pPr indent="0" lvl="0" marL="0" rtl="0" algn="l">
                        <a:lnSpc>
                          <a:spcPct val="115000"/>
                        </a:lnSpc>
                        <a:spcBef>
                          <a:spcPts val="600"/>
                        </a:spcBef>
                        <a:spcAft>
                          <a:spcPts val="1200"/>
                        </a:spcAft>
                        <a:buNone/>
                      </a:pPr>
                      <a:r>
                        <a:rPr b="1" lang="ru" sz="1800">
                          <a:solidFill>
                            <a:schemeClr val="dk2"/>
                          </a:solidFill>
                        </a:rPr>
                        <a:t>CatBoostClassifier</a:t>
                      </a:r>
                      <a:endParaRPr b="1" sz="1800">
                        <a:solidFill>
                          <a:schemeClr val="dk2"/>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ru" sz="1800">
                          <a:solidFill>
                            <a:schemeClr val="dk2"/>
                          </a:solidFill>
                        </a:rPr>
                        <a:t>0.1806</a:t>
                      </a:r>
                      <a:endParaRPr sz="1800">
                        <a:solidFill>
                          <a:schemeClr val="dk2"/>
                        </a:solidFill>
                      </a:endParaRPr>
                    </a:p>
                    <a:p>
                      <a:pPr indent="0" lvl="0" marL="0" rtl="0" algn="l">
                        <a:spcBef>
                          <a:spcPts val="0"/>
                        </a:spcBef>
                        <a:spcAft>
                          <a:spcPts val="0"/>
                        </a:spcAft>
                        <a:buNone/>
                      </a:pPr>
                      <a:r>
                        <a:t/>
                      </a:r>
                      <a:endParaRPr sz="1800">
                        <a:solidFill>
                          <a:schemeClr val="dk2"/>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ru" sz="1800">
                          <a:solidFill>
                            <a:schemeClr val="dk2"/>
                          </a:solidFill>
                        </a:rPr>
                        <a:t>0.0887</a:t>
                      </a:r>
                      <a:endParaRPr sz="1800">
                        <a:solidFill>
                          <a:schemeClr val="dk2"/>
                        </a:solidFill>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Experiments 3.0</a:t>
            </a:r>
            <a:endParaRPr/>
          </a:p>
          <a:p>
            <a:pPr indent="0" lvl="0" marL="0" rtl="0" algn="ctr">
              <a:lnSpc>
                <a:spcPct val="135714"/>
              </a:lnSpc>
              <a:spcBef>
                <a:spcPts val="0"/>
              </a:spcBef>
              <a:spcAft>
                <a:spcPts val="0"/>
              </a:spcAft>
              <a:buClr>
                <a:schemeClr val="dk1"/>
              </a:buClr>
              <a:buSzPct val="104761"/>
              <a:buFont typeface="Arial"/>
              <a:buNone/>
            </a:pPr>
            <a:r>
              <a:rPr lang="ru"/>
              <a:t>Ensemble + SMOTE</a:t>
            </a:r>
            <a:endParaRPr sz="1050">
              <a:solidFill>
                <a:srgbClr val="0000FF"/>
              </a:solidFill>
              <a:highlight>
                <a:srgbClr val="F7F7F7"/>
              </a:highlight>
              <a:latin typeface="Courier New"/>
              <a:ea typeface="Courier New"/>
              <a:cs typeface="Courier New"/>
              <a:sym typeface="Courier New"/>
            </a:endParaRPr>
          </a:p>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Ensemble</a:t>
            </a:r>
            <a:endParaRPr/>
          </a:p>
        </p:txBody>
      </p:sp>
      <p:sp>
        <p:nvSpPr>
          <p:cNvPr id="282" name="Google Shape;28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ru"/>
              <a:t>XGBClassifier+CatBoostClassifier</a:t>
            </a:r>
            <a:endParaRPr b="1"/>
          </a:p>
          <a:p>
            <a:pPr indent="-295275" lvl="0" marL="457200" rtl="0" algn="l">
              <a:lnSpc>
                <a:spcPct val="135714"/>
              </a:lnSpc>
              <a:spcBef>
                <a:spcPts val="0"/>
              </a:spcBef>
              <a:spcAft>
                <a:spcPts val="0"/>
              </a:spcAft>
              <a:buClr>
                <a:schemeClr val="accent2"/>
              </a:buClr>
              <a:buSzPts val="1050"/>
              <a:buFont typeface="Courier New"/>
              <a:buChar char="●"/>
            </a:pPr>
            <a:r>
              <a:rPr lang="ru"/>
              <a:t>LogLoss: 0.0572</a:t>
            </a:r>
            <a:endParaRPr/>
          </a:p>
          <a:p>
            <a:pPr indent="-295275" lvl="0" marL="457200" rtl="0" algn="l">
              <a:lnSpc>
                <a:spcPct val="135714"/>
              </a:lnSpc>
              <a:spcBef>
                <a:spcPts val="0"/>
              </a:spcBef>
              <a:spcAft>
                <a:spcPts val="0"/>
              </a:spcAft>
              <a:buClr>
                <a:schemeClr val="accent2"/>
              </a:buClr>
              <a:buSzPts val="1050"/>
              <a:buFont typeface="Courier New"/>
              <a:buChar char="●"/>
            </a:pPr>
            <a:r>
              <a:rPr lang="ru"/>
              <a:t>LogLoss: 0.1180</a:t>
            </a:r>
            <a:endParaRPr/>
          </a:p>
          <a:p>
            <a:pPr indent="-295275" lvl="0" marL="457200" rtl="0" algn="l">
              <a:lnSpc>
                <a:spcPct val="135714"/>
              </a:lnSpc>
              <a:spcBef>
                <a:spcPts val="0"/>
              </a:spcBef>
              <a:spcAft>
                <a:spcPts val="0"/>
              </a:spcAft>
              <a:buClr>
                <a:schemeClr val="accent2"/>
              </a:buClr>
              <a:buSzPts val="1050"/>
              <a:buFont typeface="Courier New"/>
              <a:buChar char="●"/>
            </a:pPr>
            <a:r>
              <a:rPr lang="ru"/>
              <a:t>LogLoss: 0.1857</a:t>
            </a:r>
            <a:endParaRPr/>
          </a:p>
          <a:p>
            <a:pPr indent="-295275" lvl="0" marL="457200" rtl="0" algn="l">
              <a:lnSpc>
                <a:spcPct val="135714"/>
              </a:lnSpc>
              <a:spcBef>
                <a:spcPts val="0"/>
              </a:spcBef>
              <a:spcAft>
                <a:spcPts val="0"/>
              </a:spcAft>
              <a:buClr>
                <a:schemeClr val="accent2"/>
              </a:buClr>
              <a:buSzPts val="1050"/>
              <a:buFont typeface="Courier New"/>
              <a:buChar char="●"/>
            </a:pPr>
            <a:r>
              <a:rPr lang="ru"/>
              <a:t>LogLoss: 0.0566</a:t>
            </a:r>
            <a:endParaRPr/>
          </a:p>
          <a:p>
            <a:pPr indent="-295275" lvl="0" marL="457200" rtl="0" algn="l">
              <a:lnSpc>
                <a:spcPct val="135714"/>
              </a:lnSpc>
              <a:spcBef>
                <a:spcPts val="0"/>
              </a:spcBef>
              <a:spcAft>
                <a:spcPts val="0"/>
              </a:spcAft>
              <a:buClr>
                <a:schemeClr val="accent2"/>
              </a:buClr>
              <a:buSzPts val="1050"/>
              <a:buFont typeface="Courier New"/>
              <a:buChar char="●"/>
            </a:pPr>
            <a:r>
              <a:rPr lang="ru"/>
              <a:t>LogLoss: 0.1002</a:t>
            </a:r>
            <a:endParaRPr/>
          </a:p>
          <a:p>
            <a:pPr indent="-295275" lvl="0" marL="457200" rtl="0" algn="l">
              <a:lnSpc>
                <a:spcPct val="135714"/>
              </a:lnSpc>
              <a:spcBef>
                <a:spcPts val="0"/>
              </a:spcBef>
              <a:spcAft>
                <a:spcPts val="0"/>
              </a:spcAft>
              <a:buClr>
                <a:schemeClr val="accent2"/>
              </a:buClr>
              <a:buSzPts val="1050"/>
              <a:buFont typeface="Courier New"/>
              <a:buChar char="●"/>
            </a:pPr>
            <a:r>
              <a:rPr b="1" lang="ru"/>
              <a:t>Mean score:  0.1035</a:t>
            </a:r>
            <a:endParaRPr b="1"/>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Submission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Goal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goal of this competition is to predict if a person has any of three medical conditions. </a:t>
            </a:r>
            <a:endParaRPr/>
          </a:p>
          <a:p>
            <a:pPr indent="-342900" lvl="0" marL="457200" rtl="0" algn="l">
              <a:spcBef>
                <a:spcPts val="1200"/>
              </a:spcBef>
              <a:spcAft>
                <a:spcPts val="0"/>
              </a:spcAft>
              <a:buSzPts val="1800"/>
              <a:buChar char="●"/>
            </a:pPr>
            <a:r>
              <a:rPr lang="ru"/>
              <a:t>Class 1 - </a:t>
            </a:r>
            <a:r>
              <a:rPr lang="ru"/>
              <a:t>person has one or more of any of the three medical conditions</a:t>
            </a:r>
            <a:endParaRPr/>
          </a:p>
          <a:p>
            <a:pPr indent="-342900" lvl="0" marL="457200" rtl="0" algn="l">
              <a:spcBef>
                <a:spcPts val="0"/>
              </a:spcBef>
              <a:spcAft>
                <a:spcPts val="0"/>
              </a:spcAft>
              <a:buSzPts val="1800"/>
              <a:buChar char="●"/>
            </a:pPr>
            <a:r>
              <a:rPr lang="ru"/>
              <a:t>Class 0 - none of the three medical conditions</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Submission result</a:t>
            </a:r>
            <a:endParaRPr/>
          </a:p>
        </p:txBody>
      </p:sp>
      <p:sp>
        <p:nvSpPr>
          <p:cNvPr id="293" name="Google Shape;29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Without SMOTE</a:t>
            </a:r>
            <a:endParaRPr/>
          </a:p>
        </p:txBody>
      </p:sp>
      <p:pic>
        <p:nvPicPr>
          <p:cNvPr id="294" name="Google Shape;294;p52"/>
          <p:cNvPicPr preferRelativeResize="0"/>
          <p:nvPr/>
        </p:nvPicPr>
        <p:blipFill>
          <a:blip r:embed="rId3">
            <a:alphaModFix/>
          </a:blip>
          <a:stretch>
            <a:fillRect/>
          </a:stretch>
        </p:blipFill>
        <p:spPr>
          <a:xfrm>
            <a:off x="0" y="2485918"/>
            <a:ext cx="9144000" cy="665714"/>
          </a:xfrm>
          <a:prstGeom prst="rect">
            <a:avLst/>
          </a:prstGeom>
          <a:noFill/>
          <a:ln>
            <a:noFill/>
          </a:ln>
        </p:spPr>
      </p:pic>
      <p:pic>
        <p:nvPicPr>
          <p:cNvPr id="295" name="Google Shape;295;p52"/>
          <p:cNvPicPr preferRelativeResize="0"/>
          <p:nvPr/>
        </p:nvPicPr>
        <p:blipFill>
          <a:blip r:embed="rId4">
            <a:alphaModFix/>
          </a:blip>
          <a:stretch>
            <a:fillRect/>
          </a:stretch>
        </p:blipFill>
        <p:spPr>
          <a:xfrm>
            <a:off x="5971900" y="2117825"/>
            <a:ext cx="2392700" cy="368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Submission result</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With SMOTE</a:t>
            </a:r>
            <a:endParaRPr/>
          </a:p>
        </p:txBody>
      </p:sp>
      <p:pic>
        <p:nvPicPr>
          <p:cNvPr id="302" name="Google Shape;302;p53"/>
          <p:cNvPicPr preferRelativeResize="0"/>
          <p:nvPr/>
        </p:nvPicPr>
        <p:blipFill>
          <a:blip r:embed="rId3">
            <a:alphaModFix/>
          </a:blip>
          <a:stretch>
            <a:fillRect/>
          </a:stretch>
        </p:blipFill>
        <p:spPr>
          <a:xfrm>
            <a:off x="0" y="2435079"/>
            <a:ext cx="9144000" cy="851193"/>
          </a:xfrm>
          <a:prstGeom prst="rect">
            <a:avLst/>
          </a:prstGeom>
          <a:noFill/>
          <a:ln>
            <a:noFill/>
          </a:ln>
        </p:spPr>
      </p:pic>
      <p:pic>
        <p:nvPicPr>
          <p:cNvPr id="303" name="Google Shape;303;p53"/>
          <p:cNvPicPr preferRelativeResize="0"/>
          <p:nvPr/>
        </p:nvPicPr>
        <p:blipFill>
          <a:blip r:embed="rId4">
            <a:alphaModFix/>
          </a:blip>
          <a:stretch>
            <a:fillRect/>
          </a:stretch>
        </p:blipFill>
        <p:spPr>
          <a:xfrm>
            <a:off x="6751300" y="2155200"/>
            <a:ext cx="2392700" cy="368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Submission result</a:t>
            </a:r>
            <a:endParaRPr/>
          </a:p>
        </p:txBody>
      </p:sp>
      <p:sp>
        <p:nvSpPr>
          <p:cNvPr id="309" name="Google Shape;30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Ensemble+SMOTE</a:t>
            </a:r>
            <a:endParaRPr/>
          </a:p>
        </p:txBody>
      </p:sp>
      <p:pic>
        <p:nvPicPr>
          <p:cNvPr id="310" name="Google Shape;310;p54"/>
          <p:cNvPicPr preferRelativeResize="0"/>
          <p:nvPr/>
        </p:nvPicPr>
        <p:blipFill>
          <a:blip r:embed="rId3">
            <a:alphaModFix/>
          </a:blip>
          <a:stretch>
            <a:fillRect/>
          </a:stretch>
        </p:blipFill>
        <p:spPr>
          <a:xfrm>
            <a:off x="6751300" y="2155200"/>
            <a:ext cx="2392700" cy="368100"/>
          </a:xfrm>
          <a:prstGeom prst="rect">
            <a:avLst/>
          </a:prstGeom>
          <a:noFill/>
          <a:ln>
            <a:noFill/>
          </a:ln>
        </p:spPr>
      </p:pic>
      <p:pic>
        <p:nvPicPr>
          <p:cNvPr id="311" name="Google Shape;311;p54"/>
          <p:cNvPicPr preferRelativeResize="0"/>
          <p:nvPr/>
        </p:nvPicPr>
        <p:blipFill>
          <a:blip r:embed="rId4">
            <a:alphaModFix/>
          </a:blip>
          <a:stretch>
            <a:fillRect/>
          </a:stretch>
        </p:blipFill>
        <p:spPr>
          <a:xfrm>
            <a:off x="0" y="2534104"/>
            <a:ext cx="9144000" cy="6531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Leaderboard results (Private)</a:t>
            </a:r>
            <a:endParaRPr/>
          </a:p>
        </p:txBody>
      </p:sp>
      <p:sp>
        <p:nvSpPr>
          <p:cNvPr id="317" name="Google Shape;31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55"/>
          <p:cNvPicPr preferRelativeResize="0"/>
          <p:nvPr/>
        </p:nvPicPr>
        <p:blipFill>
          <a:blip r:embed="rId3">
            <a:alphaModFix/>
          </a:blip>
          <a:stretch>
            <a:fillRect/>
          </a:stretch>
        </p:blipFill>
        <p:spPr>
          <a:xfrm>
            <a:off x="0" y="1525576"/>
            <a:ext cx="9144000" cy="325689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Leaderboard results (Public)</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56"/>
          <p:cNvPicPr preferRelativeResize="0"/>
          <p:nvPr/>
        </p:nvPicPr>
        <p:blipFill>
          <a:blip r:embed="rId3">
            <a:alphaModFix/>
          </a:blip>
          <a:stretch>
            <a:fillRect/>
          </a:stretch>
        </p:blipFill>
        <p:spPr>
          <a:xfrm>
            <a:off x="269500" y="1222375"/>
            <a:ext cx="8839200" cy="3276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331" name="Google Shape;33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ru"/>
              <a:t>Use another</a:t>
            </a:r>
            <a:r>
              <a:rPr lang="ru"/>
              <a:t> ensemble models</a:t>
            </a:r>
            <a:endParaRPr/>
          </a:p>
          <a:p>
            <a:pPr indent="-342900" lvl="0" marL="457200" rtl="0" algn="l">
              <a:spcBef>
                <a:spcPts val="0"/>
              </a:spcBef>
              <a:spcAft>
                <a:spcPts val="0"/>
              </a:spcAft>
              <a:buSzPts val="1800"/>
              <a:buAutoNum type="arabicPeriod"/>
            </a:pPr>
            <a:r>
              <a:rPr lang="ru"/>
              <a:t>Split by time</a:t>
            </a:r>
            <a:endParaRPr/>
          </a:p>
          <a:p>
            <a:pPr indent="-342900" lvl="0" marL="457200" rtl="0" algn="l">
              <a:lnSpc>
                <a:spcPct val="170000"/>
              </a:lnSpc>
              <a:spcBef>
                <a:spcPts val="0"/>
              </a:spcBef>
              <a:spcAft>
                <a:spcPts val="0"/>
              </a:spcAft>
              <a:buSzPts val="1800"/>
              <a:buAutoNum type="arabicPeriod"/>
            </a:pPr>
            <a:r>
              <a:rPr lang="ru"/>
              <a:t>Use another sampling methods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Thank you for your attention!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Evaluation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Submissions are evaluated using a balanced logarithmic loss. The overall effect is such that each class is roughly equally important for the final score.</a:t>
            </a:r>
            <a:endParaRPr/>
          </a:p>
        </p:txBody>
      </p:sp>
      <p:pic>
        <p:nvPicPr>
          <p:cNvPr id="80" name="Google Shape;80;p17"/>
          <p:cNvPicPr preferRelativeResize="0"/>
          <p:nvPr/>
        </p:nvPicPr>
        <p:blipFill>
          <a:blip r:embed="rId3">
            <a:alphaModFix/>
          </a:blip>
          <a:stretch>
            <a:fillRect/>
          </a:stretch>
        </p:blipFill>
        <p:spPr>
          <a:xfrm>
            <a:off x="2043025" y="2746825"/>
            <a:ext cx="4581525" cy="76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Columns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5275" lvl="0" marL="533400" rtl="0" algn="l">
              <a:spcBef>
                <a:spcPts val="600"/>
              </a:spcBef>
              <a:spcAft>
                <a:spcPts val="0"/>
              </a:spcAft>
              <a:buClr>
                <a:srgbClr val="3C4043"/>
              </a:buClr>
              <a:buSzPts val="1050"/>
              <a:buChar char="○"/>
            </a:pPr>
            <a:r>
              <a:rPr b="1" lang="ru"/>
              <a:t>Id - </a:t>
            </a:r>
            <a:r>
              <a:rPr lang="ru"/>
              <a:t>Unique identifier for each observation.</a:t>
            </a:r>
            <a:endParaRPr/>
          </a:p>
          <a:p>
            <a:pPr indent="-295275" lvl="0" marL="533400" rtl="0" algn="l">
              <a:spcBef>
                <a:spcPts val="0"/>
              </a:spcBef>
              <a:spcAft>
                <a:spcPts val="0"/>
              </a:spcAft>
              <a:buClr>
                <a:srgbClr val="3C4043"/>
              </a:buClr>
              <a:buSzPts val="1050"/>
              <a:buChar char="○"/>
            </a:pPr>
            <a:r>
              <a:rPr b="1" lang="ru"/>
              <a:t>AB-GL</a:t>
            </a:r>
            <a:r>
              <a:rPr lang="ru"/>
              <a:t>  - 56 anonymized health characteristics. All are numeric except for EJ, which is categorical.</a:t>
            </a:r>
            <a:endParaRPr/>
          </a:p>
          <a:p>
            <a:pPr indent="-295275" lvl="0" marL="533400" rtl="0" algn="l">
              <a:spcBef>
                <a:spcPts val="0"/>
              </a:spcBef>
              <a:spcAft>
                <a:spcPts val="0"/>
              </a:spcAft>
              <a:buClr>
                <a:srgbClr val="3C4043"/>
              </a:buClr>
              <a:buSzPts val="1050"/>
              <a:buChar char="○"/>
            </a:pPr>
            <a:r>
              <a:rPr b="1" lang="ru"/>
              <a:t>Class</a:t>
            </a:r>
            <a:r>
              <a:rPr lang="ru"/>
              <a:t> - A binary target: 1 indicates the subject has been diagnosed with one of the three conditions, 0 indicates they have not.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050">
              <a:solidFill>
                <a:srgbClr val="3C4043"/>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Columns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ru"/>
              <a:t>Note: </a:t>
            </a:r>
            <a:r>
              <a:rPr lang="ru"/>
              <a:t>Organizations</a:t>
            </a:r>
            <a:r>
              <a:rPr lang="ru"/>
              <a:t> provide extra tables, which includes:</a:t>
            </a:r>
            <a:endParaRPr/>
          </a:p>
          <a:p>
            <a:pPr indent="-342900" lvl="0" marL="457200" rtl="0" algn="l">
              <a:spcBef>
                <a:spcPts val="600"/>
              </a:spcBef>
              <a:spcAft>
                <a:spcPts val="0"/>
              </a:spcAft>
              <a:buSzPts val="1800"/>
              <a:buChar char="●"/>
            </a:pPr>
            <a:r>
              <a:rPr lang="ru"/>
              <a:t>More details about target column: A (no </a:t>
            </a:r>
            <a:r>
              <a:rPr lang="ru"/>
              <a:t>disease</a:t>
            </a:r>
            <a:r>
              <a:rPr lang="ru"/>
              <a:t>), B, C, D (class 1)</a:t>
            </a:r>
            <a:endParaRPr/>
          </a:p>
          <a:p>
            <a:pPr indent="-342900" lvl="0" marL="457200" rtl="0" algn="l">
              <a:spcBef>
                <a:spcPts val="0"/>
              </a:spcBef>
              <a:spcAft>
                <a:spcPts val="0"/>
              </a:spcAft>
              <a:buSzPts val="1800"/>
              <a:buChar char="●"/>
            </a:pPr>
            <a:r>
              <a:rPr lang="ru"/>
              <a:t>Three experimental characteristics</a:t>
            </a:r>
            <a:endParaRPr/>
          </a:p>
          <a:p>
            <a:pPr indent="-342900" lvl="0" marL="457200" rtl="0" algn="l">
              <a:spcBef>
                <a:spcPts val="0"/>
              </a:spcBef>
              <a:spcAft>
                <a:spcPts val="0"/>
              </a:spcAft>
              <a:buSzPts val="1800"/>
              <a:buChar char="●"/>
            </a:pPr>
            <a:r>
              <a:rPr lang="ru"/>
              <a:t>The date the data for this subject was collected</a:t>
            </a:r>
            <a:endParaRPr sz="1050">
              <a:solidFill>
                <a:srgbClr val="3C4043"/>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Columns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Since the organisers anonymised the names of the columns, it is not clear what meaning they carry. The only thing that can be determined from the context of the contest is that they are related to the human parameters (age, weight, height and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