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1" r:id="rId9"/>
    <p:sldId id="262" r:id="rId10"/>
    <p:sldId id="270" r:id="rId11"/>
    <p:sldId id="263" r:id="rId12"/>
    <p:sldId id="268" r:id="rId13"/>
    <p:sldId id="269" r:id="rId14"/>
    <p:sldId id="264" r:id="rId15"/>
    <p:sldId id="265" r:id="rId16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c4033f8d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0c4033f8d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0642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8b606cc07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18b606cc07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8b606cc07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18b606cc07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7080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8b606cc07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18b606cc07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0860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2bf8da8b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c2bf8da8b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c2bf8da8be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c2bf8da8be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601cdab4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601cdab4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c4033f8d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0c4033f8d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c4033f8d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c4033f8d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0c4033f8d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0c4033f8d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0c4033f8d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0c4033f8d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204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cd7bb48e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cd7bb48e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03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cd7bb48e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cd7bb48e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c4033f8d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0c4033f8d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ream-kip-d4f.notion.site/0a46a8c3d65749e09ff2a290ce4ed992?v=f9a1db81bf62425c87a328f94da427f6&amp;pvs=4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5CD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392800" y="1537500"/>
            <a:ext cx="4222200" cy="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PRÉSENTATION</a:t>
            </a:r>
            <a:br>
              <a:rPr lang="fr" sz="3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fr" sz="3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fr" sz="31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Menu Maker by Qwenta</a:t>
            </a:r>
            <a:endParaRPr sz="31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15175" y="118275"/>
            <a:ext cx="23847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PARONNEAU Quentin</a:t>
            </a:r>
            <a:br>
              <a:rPr lang="fr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fr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02/08/2024 </a:t>
            </a:r>
            <a:endParaRPr sz="15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634" b="90076" l="9855" r="89916">
                        <a14:foregroundMark x1="67227" y1="9466" x2="67227" y2="9466"/>
                        <a14:foregroundMark x1="49962" y1="7634" x2="49962" y2="7634"/>
                        <a14:foregroundMark x1="19022" y1="71756" x2="19022" y2="71756"/>
                        <a14:foregroundMark x1="18258" y1="73130" x2="18258" y2="73130"/>
                        <a14:foregroundMark x1="20092" y1="77405" x2="20092" y2="77405"/>
                        <a14:foregroundMark x1="23071" y1="77405" x2="23071" y2="77405"/>
                        <a14:foregroundMark x1="23835" y1="73130" x2="23835" y2="73130"/>
                        <a14:foregroundMark x1="13827" y1="71756" x2="13827" y2="71756"/>
                        <a14:foregroundMark x1="13827" y1="71756" x2="13827" y2="71756"/>
                        <a14:foregroundMark x1="13827" y1="71756" x2="13827" y2="71756"/>
                        <a14:foregroundMark x1="14209" y1="74351" x2="15355" y2="79389"/>
                        <a14:foregroundMark x1="35218" y1="67328" x2="35218" y2="73130"/>
                        <a14:foregroundMark x1="35600" y1="73740" x2="35600" y2="79389"/>
                        <a14:foregroundMark x1="35982" y1="81832" x2="35982" y2="81832"/>
                        <a14:foregroundMark x1="41482" y1="80000" x2="41482" y2="80000"/>
                        <a14:foregroundMark x1="46982" y1="72366" x2="46982" y2="72366"/>
                        <a14:foregroundMark x1="43697" y1="81221" x2="43697" y2="81221"/>
                        <a14:foregroundMark x1="49962" y1="81221" x2="49962" y2="81221"/>
                        <a14:foregroundMark x1="49962" y1="81221" x2="49962" y2="74351"/>
                        <a14:foregroundMark x1="43697" y1="75573" x2="44079" y2="81221"/>
                        <a14:foregroundMark x1="45913" y1="83817" x2="45913" y2="83817"/>
                        <a14:foregroundMark x1="47746" y1="90076" x2="47746" y2="90076"/>
                        <a14:foregroundMark x1="41864" y1="77405" x2="41864" y2="77405"/>
                        <a14:foregroundMark x1="31933" y1="76183" x2="31933" y2="76183"/>
                        <a14:foregroundMark x1="28953" y1="78168" x2="28953" y2="78168"/>
                        <a14:foregroundMark x1="26356" y1="78779" x2="27120" y2="82443"/>
                        <a14:foregroundMark x1="53629" y1="77405" x2="56914" y2="78168"/>
                        <a14:foregroundMark x1="54698" y1="72366" x2="54698" y2="72366"/>
                        <a14:foregroundMark x1="55462" y1="84427" x2="55462" y2="84427"/>
                        <a14:foregroundMark x1="63942" y1="72366" x2="63942" y2="72366"/>
                        <a14:foregroundMark x1="65775" y1="73130" x2="66845" y2="79389"/>
                        <a14:foregroundMark x1="61345" y1="74351" x2="61345" y2="74351"/>
                        <a14:foregroundMark x1="61345" y1="80000" x2="61345" y2="80000"/>
                        <a14:foregroundMark x1="73027" y1="74046" x2="73109" y2="73130"/>
                        <a14:foregroundMark x1="72945" y1="74962" x2="73027" y2="74046"/>
                        <a14:foregroundMark x1="72040" y1="85038" x2="72179" y2="83486"/>
                        <a14:foregroundMark x1="74255" y1="84427" x2="74255" y2="84427"/>
                        <a14:foregroundMark x1="69824" y1="78779" x2="69824" y2="78779"/>
                        <a14:foregroundMark x1="77158" y1="75725" x2="77158" y2="78779"/>
                        <a14:foregroundMark x1="77005" y1="67481" x2="77005" y2="67481"/>
                        <a14:foregroundMark x1="83117" y1="71908" x2="81971" y2="71908"/>
                        <a14:foregroundMark x1="81131" y1="77099" x2="81131" y2="77099"/>
                        <a14:foregroundMark x1="80138" y1="77099" x2="80367" y2="80153"/>
                        <a14:backgroundMark x1="72040" y1="79389" x2="72040" y2="79389"/>
                        <a14:backgroundMark x1="72040" y1="77405" x2="72040" y2="77405"/>
                        <a14:backgroundMark x1="72727" y1="77405" x2="72727" y2="77405"/>
                        <a14:backgroundMark x1="72727" y1="78168" x2="72727" y2="78168"/>
                        <a14:backgroundMark x1="72422" y1="81832" x2="72422" y2="81832"/>
                        <a14:backgroundMark x1="72422" y1="79695" x2="73033" y2="79695"/>
                        <a14:backgroundMark x1="72040" y1="81832" x2="72651" y2="82443"/>
                        <a14:backgroundMark x1="72651" y1="77405" x2="73415" y2="76336"/>
                        <a14:backgroundMark x1="72804" y1="75725" x2="72804" y2="75725"/>
                        <a14:backgroundMark x1="72804" y1="74962" x2="72804" y2="74962"/>
                        <a14:backgroundMark x1="72804" y1="74962" x2="72804" y2="74962"/>
                        <a14:backgroundMark x1="72804" y1="74962" x2="72804" y2="78015"/>
                        <a14:backgroundMark x1="72804" y1="74046" x2="72804" y2="74046"/>
                        <a14:backgroundMark x1="72651" y1="74962" x2="72651" y2="7496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29425" y="0"/>
            <a:ext cx="2314575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400" u="sng" dirty="0">
                <a:latin typeface="Montserrat"/>
                <a:ea typeface="Montserrat"/>
                <a:cs typeface="Montserrat"/>
                <a:sym typeface="Montserrat"/>
              </a:rPr>
              <a:t>Spécifications techniques : Authentification</a:t>
            </a:r>
            <a:endParaRPr sz="2400" u="sng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0" y="0"/>
            <a:ext cx="4911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Présentation de l’usage du no-code</a:t>
            </a:r>
            <a:endParaRPr sz="100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E4EDAA68-D3F1-2CA9-05EC-02339BDB0F54}"/>
              </a:ext>
            </a:extLst>
          </p:cNvPr>
          <p:cNvGrpSpPr/>
          <p:nvPr/>
        </p:nvGrpSpPr>
        <p:grpSpPr>
          <a:xfrm>
            <a:off x="-4800" y="-9526"/>
            <a:ext cx="9153600" cy="445025"/>
            <a:chOff x="-4800" y="-1"/>
            <a:chExt cx="9153600" cy="445025"/>
          </a:xfrm>
        </p:grpSpPr>
        <p:sp>
          <p:nvSpPr>
            <p:cNvPr id="3" name="Google Shape;70;p15">
              <a:extLst>
                <a:ext uri="{FF2B5EF4-FFF2-40B4-BE49-F238E27FC236}">
                  <a16:creationId xmlns:a16="http://schemas.microsoft.com/office/drawing/2014/main" id="{2FCD2025-0B35-F49F-6D78-8D0254E5A40C}"/>
                </a:ext>
              </a:extLst>
            </p:cNvPr>
            <p:cNvSpPr/>
            <p:nvPr/>
          </p:nvSpPr>
          <p:spPr>
            <a:xfrm>
              <a:off x="-4800" y="-1"/>
              <a:ext cx="9153600" cy="445025"/>
            </a:xfrm>
            <a:prstGeom prst="rect">
              <a:avLst/>
            </a:prstGeom>
            <a:solidFill>
              <a:srgbClr val="FCE5CD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" name="Google Shape;56;p13">
              <a:extLst>
                <a:ext uri="{FF2B5EF4-FFF2-40B4-BE49-F238E27FC236}">
                  <a16:creationId xmlns:a16="http://schemas.microsoft.com/office/drawing/2014/main" id="{30E3BA32-4ED8-BCCD-F726-B95BD234D212}"/>
                </a:ext>
              </a:extLst>
            </p:cNvPr>
            <p:cNvPicPr preferRelativeResize="0"/>
            <p:nvPr/>
          </p:nvPicPr>
          <p:blipFill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7634" b="90076" l="9855" r="89916">
                          <a14:foregroundMark x1="67227" y1="9466" x2="67227" y2="9466"/>
                          <a14:foregroundMark x1="49962" y1="7634" x2="49962" y2="7634"/>
                          <a14:foregroundMark x1="19022" y1="71756" x2="19022" y2="71756"/>
                          <a14:foregroundMark x1="18258" y1="73130" x2="18258" y2="73130"/>
                          <a14:foregroundMark x1="20092" y1="77405" x2="20092" y2="77405"/>
                          <a14:foregroundMark x1="23071" y1="77405" x2="23071" y2="77405"/>
                          <a14:foregroundMark x1="23835" y1="73130" x2="23835" y2="73130"/>
                          <a14:foregroundMark x1="13827" y1="71756" x2="13827" y2="71756"/>
                          <a14:foregroundMark x1="13827" y1="71756" x2="13827" y2="71756"/>
                          <a14:foregroundMark x1="13827" y1="71756" x2="13827" y2="71756"/>
                          <a14:foregroundMark x1="14209" y1="74351" x2="15355" y2="79389"/>
                          <a14:foregroundMark x1="35218" y1="67328" x2="35218" y2="73130"/>
                          <a14:foregroundMark x1="35600" y1="73740" x2="35600" y2="79389"/>
                          <a14:foregroundMark x1="35982" y1="81832" x2="35982" y2="81832"/>
                          <a14:foregroundMark x1="41482" y1="80000" x2="41482" y2="80000"/>
                          <a14:foregroundMark x1="46982" y1="72366" x2="46982" y2="72366"/>
                          <a14:foregroundMark x1="43697" y1="81221" x2="43697" y2="81221"/>
                          <a14:foregroundMark x1="49962" y1="81221" x2="49962" y2="81221"/>
                          <a14:foregroundMark x1="49962" y1="81221" x2="49962" y2="74351"/>
                          <a14:foregroundMark x1="43697" y1="75573" x2="44079" y2="81221"/>
                          <a14:foregroundMark x1="45913" y1="83817" x2="45913" y2="83817"/>
                          <a14:foregroundMark x1="47746" y1="90076" x2="47746" y2="90076"/>
                          <a14:foregroundMark x1="41864" y1="77405" x2="41864" y2="77405"/>
                          <a14:foregroundMark x1="31933" y1="76183" x2="31933" y2="76183"/>
                          <a14:foregroundMark x1="28953" y1="78168" x2="28953" y2="78168"/>
                          <a14:foregroundMark x1="26356" y1="78779" x2="27120" y2="82443"/>
                          <a14:foregroundMark x1="53629" y1="77405" x2="56914" y2="78168"/>
                          <a14:foregroundMark x1="54698" y1="72366" x2="54698" y2="72366"/>
                          <a14:foregroundMark x1="55462" y1="84427" x2="55462" y2="84427"/>
                          <a14:foregroundMark x1="63942" y1="72366" x2="63942" y2="72366"/>
                          <a14:foregroundMark x1="65775" y1="73130" x2="66845" y2="79389"/>
                          <a14:foregroundMark x1="61345" y1="74351" x2="61345" y2="74351"/>
                          <a14:foregroundMark x1="61345" y1="80000" x2="61345" y2="80000"/>
                          <a14:foregroundMark x1="73027" y1="74046" x2="73109" y2="73130"/>
                          <a14:foregroundMark x1="72945" y1="74962" x2="73027" y2="74046"/>
                          <a14:foregroundMark x1="72040" y1="85038" x2="72179" y2="83486"/>
                          <a14:foregroundMark x1="74255" y1="84427" x2="74255" y2="84427"/>
                          <a14:foregroundMark x1="69824" y1="78779" x2="69824" y2="78779"/>
                          <a14:foregroundMark x1="77158" y1="75725" x2="77158" y2="78779"/>
                          <a14:foregroundMark x1="77005" y1="67481" x2="77005" y2="67481"/>
                          <a14:foregroundMark x1="83117" y1="71908" x2="81971" y2="71908"/>
                          <a14:foregroundMark x1="81131" y1="77099" x2="81131" y2="77099"/>
                          <a14:foregroundMark x1="80138" y1="77099" x2="80367" y2="80153"/>
                          <a14:backgroundMark x1="72040" y1="79389" x2="72040" y2="79389"/>
                          <a14:backgroundMark x1="72040" y1="77405" x2="72040" y2="77405"/>
                          <a14:backgroundMark x1="72727" y1="77405" x2="72727" y2="77405"/>
                          <a14:backgroundMark x1="72727" y1="78168" x2="72727" y2="78168"/>
                          <a14:backgroundMark x1="72422" y1="81832" x2="72422" y2="81832"/>
                          <a14:backgroundMark x1="72422" y1="79695" x2="73033" y2="79695"/>
                          <a14:backgroundMark x1="72040" y1="81832" x2="72651" y2="82443"/>
                          <a14:backgroundMark x1="72651" y1="77405" x2="73415" y2="76336"/>
                          <a14:backgroundMark x1="72804" y1="75725" x2="72804" y2="75725"/>
                          <a14:backgroundMark x1="72804" y1="74962" x2="72804" y2="74962"/>
                          <a14:backgroundMark x1="72804" y1="74962" x2="72804" y2="74962"/>
                          <a14:backgroundMark x1="72804" y1="74962" x2="72804" y2="78015"/>
                          <a14:backgroundMark x1="72804" y1="74046" x2="72804" y2="74046"/>
                          <a14:backgroundMark x1="72651" y1="74962" x2="72651" y2="7496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353425" y="0"/>
              <a:ext cx="790575" cy="4450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1D1722A-6CC0-AA78-5D30-F3363C1426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10</a:t>
            </a:fld>
            <a:endParaRPr lang="fr-FR"/>
          </a:p>
        </p:txBody>
      </p:sp>
      <p:sp>
        <p:nvSpPr>
          <p:cNvPr id="6" name="Google Shape;112;p20">
            <a:extLst>
              <a:ext uri="{FF2B5EF4-FFF2-40B4-BE49-F238E27FC236}">
                <a16:creationId xmlns:a16="http://schemas.microsoft.com/office/drawing/2014/main" id="{5C2D6104-2D5B-9AB5-7DE7-03C32E379BCD}"/>
              </a:ext>
            </a:extLst>
          </p:cNvPr>
          <p:cNvSpPr txBox="1">
            <a:spLocks/>
          </p:cNvSpPr>
          <p:nvPr/>
        </p:nvSpPr>
        <p:spPr>
          <a:xfrm>
            <a:off x="500558" y="1017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Tx/>
            </a:pPr>
            <a:r>
              <a:rPr lang="fr-FR" sz="1600" b="1" dirty="0">
                <a:solidFill>
                  <a:schemeClr val="tx1"/>
                </a:solidFill>
                <a:effectLst/>
                <a:latin typeface="Montserrat" panose="00000500000000000000" pitchFamily="2" charset="0"/>
                <a:ea typeface="Arial" panose="020B0604020202020204" pitchFamily="34" charset="0"/>
                <a:cs typeface="Arial" panose="020B0604020202020204" pitchFamily="34" charset="0"/>
              </a:rPr>
              <a:t>MongoDB : </a:t>
            </a:r>
            <a:r>
              <a:rPr lang="fr-FR" sz="1600" dirty="0">
                <a:solidFill>
                  <a:schemeClr val="tx1"/>
                </a:solidFill>
                <a:effectLst/>
                <a:latin typeface="Montserrat" panose="00000500000000000000" pitchFamily="2" charset="0"/>
                <a:ea typeface="Arial" panose="020B0604020202020204" pitchFamily="34" charset="0"/>
                <a:cs typeface="Arial" panose="020B0604020202020204" pitchFamily="34" charset="0"/>
              </a:rPr>
              <a:t>base de données flexible, facile à mettre en place et gère efficacement des données </a:t>
            </a:r>
            <a:r>
              <a:rPr lang="fr-FR" sz="1600" dirty="0">
                <a:solidFill>
                  <a:schemeClr val="tx1"/>
                </a:solidFill>
                <a:latin typeface="Montserrat" panose="00000500000000000000" pitchFamily="2" charset="0"/>
                <a:ea typeface="Arial" panose="020B0604020202020204" pitchFamily="34" charset="0"/>
                <a:cs typeface="Arial" panose="020B0604020202020204" pitchFamily="34" charset="0"/>
              </a:rPr>
              <a:t>non structurées</a:t>
            </a:r>
            <a:endParaRPr lang="fr-FR" sz="1600" dirty="0">
              <a:solidFill>
                <a:schemeClr val="tx1"/>
              </a:solidFill>
              <a:effectLst/>
              <a:latin typeface="Montserrat" panose="00000500000000000000" pitchFamily="2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fr-FR" sz="1600" dirty="0">
              <a:solidFill>
                <a:schemeClr val="tx1"/>
              </a:solidFill>
              <a:effectLst/>
              <a:latin typeface="Montserrat" panose="00000500000000000000" pitchFamily="2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</a:pPr>
            <a:r>
              <a:rPr lang="fr-FR" sz="1600" b="1" dirty="0">
                <a:solidFill>
                  <a:schemeClr val="tx1"/>
                </a:solidFill>
                <a:effectLst/>
                <a:latin typeface="Montserrat" panose="00000500000000000000" pitchFamily="2" charset="0"/>
                <a:ea typeface="Arial" panose="020B0604020202020204" pitchFamily="34" charset="0"/>
                <a:cs typeface="Arial" panose="020B0604020202020204" pitchFamily="34" charset="0"/>
              </a:rPr>
              <a:t>Bcrypt</a:t>
            </a:r>
            <a:r>
              <a:rPr lang="fr-FR" sz="1600" dirty="0">
                <a:solidFill>
                  <a:schemeClr val="tx1"/>
                </a:solidFill>
                <a:effectLst/>
                <a:latin typeface="Montserrat" panose="00000500000000000000" pitchFamily="2" charset="0"/>
                <a:ea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1600" dirty="0">
                <a:solidFill>
                  <a:schemeClr val="tx1"/>
                </a:solidFill>
                <a:latin typeface="Montserrat" panose="00000500000000000000" pitchFamily="2" charset="0"/>
              </a:rPr>
              <a:t>outil de hachage sécurisé, facile à implémenter, et protège efficacement les mots de passe des utilisateurs.</a:t>
            </a:r>
          </a:p>
          <a:p>
            <a:endParaRPr lang="fr-FR" sz="16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>
              <a:buClrTx/>
            </a:pPr>
            <a:r>
              <a:rPr lang="fr-FR" sz="1600" b="1" dirty="0">
                <a:solidFill>
                  <a:schemeClr val="tx1"/>
                </a:solidFill>
                <a:effectLst/>
                <a:latin typeface="Montserrat" panose="00000500000000000000" pitchFamily="2" charset="0"/>
                <a:ea typeface="Arial" panose="020B0604020202020204" pitchFamily="34" charset="0"/>
                <a:cs typeface="Arial" panose="020B0604020202020204" pitchFamily="34" charset="0"/>
              </a:rPr>
              <a:t>JWT </a:t>
            </a:r>
            <a:r>
              <a:rPr lang="fr-FR" sz="1600" dirty="0">
                <a:solidFill>
                  <a:schemeClr val="tx1"/>
                </a:solidFill>
                <a:effectLst/>
                <a:latin typeface="Montserrat" panose="00000500000000000000" pitchFamily="2" charset="0"/>
                <a:ea typeface="Arial" panose="020B0604020202020204" pitchFamily="34" charset="0"/>
                <a:cs typeface="Arial" panose="020B0604020202020204" pitchFamily="34" charset="0"/>
              </a:rPr>
              <a:t>: outil qui permet de générer et vérifier les tokens d’authentification</a:t>
            </a:r>
            <a:endParaRPr lang="fr-FR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80" name="Picture 12" descr="Modèle de conception de vecteur de logo d'icône d'ordinateur ...">
            <a:extLst>
              <a:ext uri="{FF2B5EF4-FFF2-40B4-BE49-F238E27FC236}">
                <a16:creationId xmlns:a16="http://schemas.microsoft.com/office/drawing/2014/main" id="{E14CE1A0-C33D-FCD2-4448-D883FB483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3016300"/>
            <a:ext cx="1552575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e 21">
            <a:extLst>
              <a:ext uri="{FF2B5EF4-FFF2-40B4-BE49-F238E27FC236}">
                <a16:creationId xmlns:a16="http://schemas.microsoft.com/office/drawing/2014/main" id="{F66347EB-4F25-9654-34FC-674CB679B09E}"/>
              </a:ext>
            </a:extLst>
          </p:cNvPr>
          <p:cNvGrpSpPr/>
          <p:nvPr/>
        </p:nvGrpSpPr>
        <p:grpSpPr>
          <a:xfrm>
            <a:off x="2050935" y="3355062"/>
            <a:ext cx="6226290" cy="600075"/>
            <a:chOff x="2876028" y="3181347"/>
            <a:chExt cx="4637646" cy="600075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D9255DE8-012A-9D5B-5EC5-D0B8C5775272}"/>
                </a:ext>
              </a:extLst>
            </p:cNvPr>
            <p:cNvSpPr/>
            <p:nvPr/>
          </p:nvSpPr>
          <p:spPr>
            <a:xfrm>
              <a:off x="3476026" y="3181347"/>
              <a:ext cx="1743075" cy="60007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Serveur d’authentification</a:t>
              </a:r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0DB32114-1CAA-B049-C821-C663C8AE377F}"/>
                </a:ext>
              </a:extLst>
            </p:cNvPr>
            <p:cNvSpPr/>
            <p:nvPr/>
          </p:nvSpPr>
          <p:spPr>
            <a:xfrm>
              <a:off x="5920087" y="3181347"/>
              <a:ext cx="1593587" cy="60007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MongoDB :</a:t>
              </a:r>
              <a:br>
                <a:rPr lang="fr-FR" dirty="0">
                  <a:solidFill>
                    <a:schemeClr val="tx1"/>
                  </a:solidFill>
                </a:rPr>
              </a:br>
              <a:r>
                <a:rPr lang="fr-FR" dirty="0">
                  <a:solidFill>
                    <a:schemeClr val="tx1"/>
                  </a:solidFill>
                </a:rPr>
                <a:t>Données d’utilisateurs</a:t>
              </a:r>
            </a:p>
          </p:txBody>
        </p: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C7054BBF-E23F-537E-D3C1-D50FCEFD6BF9}"/>
                </a:ext>
              </a:extLst>
            </p:cNvPr>
            <p:cNvCxnSpPr>
              <a:cxnSpLocks/>
            </p:cNvCxnSpPr>
            <p:nvPr/>
          </p:nvCxnSpPr>
          <p:spPr>
            <a:xfrm>
              <a:off x="2876028" y="3481384"/>
              <a:ext cx="46955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A5EF3FCC-3C9E-6ACF-FE77-9D066A63D91D}"/>
                </a:ext>
              </a:extLst>
            </p:cNvPr>
            <p:cNvCxnSpPr>
              <a:cxnSpLocks/>
            </p:cNvCxnSpPr>
            <p:nvPr/>
          </p:nvCxnSpPr>
          <p:spPr>
            <a:xfrm>
              <a:off x="5346716" y="3346635"/>
              <a:ext cx="467514" cy="702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FE4DBFF8-29F7-693A-6A8F-AAF36B257E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46716" y="3582154"/>
              <a:ext cx="46751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C2F80772-1491-55FB-B209-EE8076960443}"/>
              </a:ext>
            </a:extLst>
          </p:cNvPr>
          <p:cNvCxnSpPr>
            <a:cxnSpLocks/>
          </p:cNvCxnSpPr>
          <p:nvPr/>
        </p:nvCxnSpPr>
        <p:spPr>
          <a:xfrm>
            <a:off x="3918642" y="4038600"/>
            <a:ext cx="0" cy="23908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06CD9556-8B69-64E5-7B9F-C8BB005DAE2E}"/>
              </a:ext>
            </a:extLst>
          </p:cNvPr>
          <p:cNvSpPr txBox="1"/>
          <p:nvPr/>
        </p:nvSpPr>
        <p:spPr>
          <a:xfrm>
            <a:off x="5320783" y="3137369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Bcrypt</a:t>
            </a:r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CFE38567-7422-F605-5190-885BE52D7AF7}"/>
              </a:ext>
            </a:extLst>
          </p:cNvPr>
          <p:cNvGrpSpPr/>
          <p:nvPr/>
        </p:nvGrpSpPr>
        <p:grpSpPr>
          <a:xfrm>
            <a:off x="1813170" y="4277687"/>
            <a:ext cx="2621985" cy="738664"/>
            <a:chOff x="2498970" y="4277687"/>
            <a:chExt cx="2621985" cy="738664"/>
          </a:xfrm>
        </p:grpSpPr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AA704FCE-958C-9553-591E-AC4CE0CB1A5C}"/>
                </a:ext>
              </a:extLst>
            </p:cNvPr>
            <p:cNvSpPr txBox="1"/>
            <p:nvPr/>
          </p:nvSpPr>
          <p:spPr>
            <a:xfrm>
              <a:off x="4049829" y="4277687"/>
              <a:ext cx="107112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/>
                <a:t>Code de </a:t>
              </a:r>
            </a:p>
            <a:p>
              <a:pPr algn="ctr"/>
              <a:r>
                <a:rPr lang="fr-FR" dirty="0"/>
                <a:t>Vérification</a:t>
              </a:r>
            </a:p>
            <a:p>
              <a:pPr algn="ctr"/>
              <a:r>
                <a:rPr lang="fr-FR" dirty="0"/>
                <a:t>JWT</a:t>
              </a:r>
            </a:p>
          </p:txBody>
        </p:sp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2C659858-56E9-8EC3-C218-D019B78BF5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0790" y="4663217"/>
              <a:ext cx="65774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174" name="Picture 6">
              <a:extLst>
                <a:ext uri="{FF2B5EF4-FFF2-40B4-BE49-F238E27FC236}">
                  <a16:creationId xmlns:a16="http://schemas.microsoft.com/office/drawing/2014/main" id="{61617238-2039-B7EC-8A87-0B85EDD281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8970" y="4486743"/>
              <a:ext cx="352947" cy="3529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14366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400" u="sng" dirty="0">
                <a:latin typeface="Montserrat"/>
                <a:ea typeface="Montserrat"/>
                <a:cs typeface="Montserrat"/>
                <a:sym typeface="Montserrat"/>
              </a:rPr>
              <a:t>Veille Technologique : Classification</a:t>
            </a:r>
            <a:endParaRPr sz="2400" u="sng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311700" y="9619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fr" sz="18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Méthode de classification des sources : </a:t>
            </a:r>
          </a:p>
          <a:p>
            <a:pPr lvl="1" indent="-323850">
              <a:lnSpc>
                <a:spcPct val="150000"/>
              </a:lnSpc>
              <a:buClr>
                <a:srgbClr val="0D0D0D"/>
              </a:buClr>
              <a:buSzPts val="1500"/>
              <a:buFont typeface="Courier New" panose="02070309020205020404" pitchFamily="49" charset="0"/>
              <a:buChar char="o"/>
            </a:pPr>
            <a:r>
              <a:rPr lang="fr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sym typeface="Montserrat"/>
              </a:rPr>
              <a:t>Filtres : Dev web généraliste &amp; M</a:t>
            </a:r>
            <a:r>
              <a:rPr lang="fr-FR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sym typeface="Montserrat"/>
              </a:rPr>
              <a:t>e</a:t>
            </a:r>
            <a:r>
              <a:rPr lang="fr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sym typeface="Montserrat"/>
              </a:rPr>
              <a:t>nu Maker</a:t>
            </a:r>
          </a:p>
          <a:p>
            <a:pPr lvl="1" indent="-323850">
              <a:lnSpc>
                <a:spcPct val="150000"/>
              </a:lnSpc>
              <a:buClr>
                <a:srgbClr val="0D0D0D"/>
              </a:buClr>
              <a:buSzPts val="1500"/>
              <a:buFont typeface="Courier New" panose="02070309020205020404" pitchFamily="49" charset="0"/>
              <a:buChar char="o"/>
            </a:pPr>
            <a:r>
              <a:rPr lang="fr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sym typeface="Montserrat"/>
              </a:rPr>
              <a:t>Feeds : Différentes sources (articles, blogs, youtube etc.)</a:t>
            </a:r>
          </a:p>
          <a:p>
            <a:pPr lvl="1" indent="-323850">
              <a:lnSpc>
                <a:spcPct val="150000"/>
              </a:lnSpc>
              <a:buClr>
                <a:srgbClr val="0D0D0D"/>
              </a:buClr>
              <a:buSzPts val="1500"/>
              <a:buFont typeface="Courier New" panose="02070309020205020404" pitchFamily="49" charset="0"/>
              <a:buChar char="o"/>
            </a:pPr>
            <a:r>
              <a:rPr lang="fr" dirty="0">
                <a:solidFill>
                  <a:srgbClr val="0D0D0D"/>
                </a:solidFill>
                <a:highlight>
                  <a:srgbClr val="FFFFFF"/>
                </a:highlight>
                <a:latin typeface="Montserrat" panose="00000500000000000000" pitchFamily="2" charset="0"/>
                <a:sym typeface="Montserrat"/>
              </a:rPr>
              <a:t>Qualité : </a:t>
            </a:r>
            <a:r>
              <a:rPr lang="fr-FR" b="0" i="0" dirty="0">
                <a:solidFill>
                  <a:srgbClr val="271A38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fiables et pertinentes</a:t>
            </a:r>
            <a:endParaRPr lang="fr" dirty="0">
              <a:solidFill>
                <a:srgbClr val="0D0D0D"/>
              </a:solidFill>
              <a:highlight>
                <a:srgbClr val="FFFFFF"/>
              </a:highlight>
              <a:latin typeface="Montserrat" panose="00000500000000000000" pitchFamily="2" charset="0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0" y="0"/>
            <a:ext cx="4911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Présentation de l’usage du no-code</a:t>
            </a:r>
            <a:endParaRPr sz="100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7A2AE1B6-C07D-94B3-0A20-1AC4A8E54F97}"/>
              </a:ext>
            </a:extLst>
          </p:cNvPr>
          <p:cNvGrpSpPr/>
          <p:nvPr/>
        </p:nvGrpSpPr>
        <p:grpSpPr>
          <a:xfrm>
            <a:off x="-4800" y="-9526"/>
            <a:ext cx="9153600" cy="445025"/>
            <a:chOff x="-4800" y="-1"/>
            <a:chExt cx="9153600" cy="445025"/>
          </a:xfrm>
        </p:grpSpPr>
        <p:sp>
          <p:nvSpPr>
            <p:cNvPr id="3" name="Google Shape;70;p15">
              <a:extLst>
                <a:ext uri="{FF2B5EF4-FFF2-40B4-BE49-F238E27FC236}">
                  <a16:creationId xmlns:a16="http://schemas.microsoft.com/office/drawing/2014/main" id="{E80B4783-B6F6-3ACC-AC88-C4BFC4702F58}"/>
                </a:ext>
              </a:extLst>
            </p:cNvPr>
            <p:cNvSpPr/>
            <p:nvPr/>
          </p:nvSpPr>
          <p:spPr>
            <a:xfrm>
              <a:off x="-4800" y="-1"/>
              <a:ext cx="9153600" cy="445025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F7EDD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" name="Google Shape;56;p13">
              <a:extLst>
                <a:ext uri="{FF2B5EF4-FFF2-40B4-BE49-F238E27FC236}">
                  <a16:creationId xmlns:a16="http://schemas.microsoft.com/office/drawing/2014/main" id="{1D442E14-3C29-5DB6-782C-8E07C7E52E12}"/>
                </a:ext>
              </a:extLst>
            </p:cNvPr>
            <p:cNvPicPr preferRelativeResize="0"/>
            <p:nvPr/>
          </p:nvPicPr>
          <p:blipFill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7634" b="90076" l="9855" r="89916">
                          <a14:foregroundMark x1="67227" y1="9466" x2="67227" y2="9466"/>
                          <a14:foregroundMark x1="49962" y1="7634" x2="49962" y2="7634"/>
                          <a14:foregroundMark x1="19022" y1="71756" x2="19022" y2="71756"/>
                          <a14:foregroundMark x1="18258" y1="73130" x2="18258" y2="73130"/>
                          <a14:foregroundMark x1="20092" y1="77405" x2="20092" y2="77405"/>
                          <a14:foregroundMark x1="23071" y1="77405" x2="23071" y2="77405"/>
                          <a14:foregroundMark x1="23835" y1="73130" x2="23835" y2="73130"/>
                          <a14:foregroundMark x1="13827" y1="71756" x2="13827" y2="71756"/>
                          <a14:foregroundMark x1="13827" y1="71756" x2="13827" y2="71756"/>
                          <a14:foregroundMark x1="13827" y1="71756" x2="13827" y2="71756"/>
                          <a14:foregroundMark x1="14209" y1="74351" x2="15355" y2="79389"/>
                          <a14:foregroundMark x1="35218" y1="67328" x2="35218" y2="73130"/>
                          <a14:foregroundMark x1="35600" y1="73740" x2="35600" y2="79389"/>
                          <a14:foregroundMark x1="35982" y1="81832" x2="35982" y2="81832"/>
                          <a14:foregroundMark x1="41482" y1="80000" x2="41482" y2="80000"/>
                          <a14:foregroundMark x1="46982" y1="72366" x2="46982" y2="72366"/>
                          <a14:foregroundMark x1="43697" y1="81221" x2="43697" y2="81221"/>
                          <a14:foregroundMark x1="49962" y1="81221" x2="49962" y2="81221"/>
                          <a14:foregroundMark x1="49962" y1="81221" x2="49962" y2="74351"/>
                          <a14:foregroundMark x1="43697" y1="75573" x2="44079" y2="81221"/>
                          <a14:foregroundMark x1="45913" y1="83817" x2="45913" y2="83817"/>
                          <a14:foregroundMark x1="47746" y1="90076" x2="47746" y2="90076"/>
                          <a14:foregroundMark x1="41864" y1="77405" x2="41864" y2="77405"/>
                          <a14:foregroundMark x1="31933" y1="76183" x2="31933" y2="76183"/>
                          <a14:foregroundMark x1="28953" y1="78168" x2="28953" y2="78168"/>
                          <a14:foregroundMark x1="26356" y1="78779" x2="27120" y2="82443"/>
                          <a14:foregroundMark x1="53629" y1="77405" x2="56914" y2="78168"/>
                          <a14:foregroundMark x1="54698" y1="72366" x2="54698" y2="72366"/>
                          <a14:foregroundMark x1="55462" y1="84427" x2="55462" y2="84427"/>
                          <a14:foregroundMark x1="63942" y1="72366" x2="63942" y2="72366"/>
                          <a14:foregroundMark x1="65775" y1="73130" x2="66845" y2="79389"/>
                          <a14:foregroundMark x1="61345" y1="74351" x2="61345" y2="74351"/>
                          <a14:foregroundMark x1="61345" y1="80000" x2="61345" y2="80000"/>
                          <a14:foregroundMark x1="73027" y1="74046" x2="73109" y2="73130"/>
                          <a14:foregroundMark x1="72945" y1="74962" x2="73027" y2="74046"/>
                          <a14:foregroundMark x1="72040" y1="85038" x2="72179" y2="83486"/>
                          <a14:foregroundMark x1="74255" y1="84427" x2="74255" y2="84427"/>
                          <a14:foregroundMark x1="69824" y1="78779" x2="69824" y2="78779"/>
                          <a14:foregroundMark x1="77158" y1="75725" x2="77158" y2="78779"/>
                          <a14:foregroundMark x1="77005" y1="67481" x2="77005" y2="67481"/>
                          <a14:foregroundMark x1="83117" y1="71908" x2="81971" y2="71908"/>
                          <a14:foregroundMark x1="81131" y1="77099" x2="81131" y2="77099"/>
                          <a14:foregroundMark x1="80138" y1="77099" x2="80367" y2="80153"/>
                          <a14:backgroundMark x1="72040" y1="79389" x2="72040" y2="79389"/>
                          <a14:backgroundMark x1="72040" y1="77405" x2="72040" y2="77405"/>
                          <a14:backgroundMark x1="72727" y1="77405" x2="72727" y2="77405"/>
                          <a14:backgroundMark x1="72727" y1="78168" x2="72727" y2="78168"/>
                          <a14:backgroundMark x1="72422" y1="81832" x2="72422" y2="81832"/>
                          <a14:backgroundMark x1="72422" y1="79695" x2="73033" y2="79695"/>
                          <a14:backgroundMark x1="72040" y1="81832" x2="72651" y2="82443"/>
                          <a14:backgroundMark x1="72651" y1="77405" x2="73415" y2="76336"/>
                          <a14:backgroundMark x1="72804" y1="75725" x2="72804" y2="75725"/>
                          <a14:backgroundMark x1="72804" y1="74962" x2="72804" y2="74962"/>
                          <a14:backgroundMark x1="72804" y1="74962" x2="72804" y2="74962"/>
                          <a14:backgroundMark x1="72804" y1="74962" x2="72804" y2="78015"/>
                          <a14:backgroundMark x1="72804" y1="74046" x2="72804" y2="74046"/>
                          <a14:backgroundMark x1="72651" y1="74962" x2="72651" y2="7496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353425" y="0"/>
              <a:ext cx="790575" cy="4450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A624EA8-F63D-4B9F-176D-4A11423DF8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11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725CC07-8DB4-72DA-3E20-69978E929B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2849" y="617691"/>
            <a:ext cx="1897275" cy="427527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28F1648-0C8A-F71D-6D85-68EB9E8F5E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996" y="2819399"/>
            <a:ext cx="2161327" cy="207357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9A28C82-7E6E-6031-001D-25F5DA3643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4030" y="2819400"/>
            <a:ext cx="2019077" cy="207356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400" u="sng" dirty="0">
                <a:latin typeface="Montserrat"/>
                <a:ea typeface="Montserrat"/>
                <a:cs typeface="Montserrat"/>
                <a:sym typeface="Montserrat"/>
              </a:rPr>
              <a:t>Veille Technologique : Les sources</a:t>
            </a:r>
            <a:endParaRPr sz="2400" u="sng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0" y="0"/>
            <a:ext cx="4911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Présentation de l’usage du no-code</a:t>
            </a:r>
            <a:endParaRPr sz="100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7A2AE1B6-C07D-94B3-0A20-1AC4A8E54F97}"/>
              </a:ext>
            </a:extLst>
          </p:cNvPr>
          <p:cNvGrpSpPr/>
          <p:nvPr/>
        </p:nvGrpSpPr>
        <p:grpSpPr>
          <a:xfrm>
            <a:off x="-4800" y="-9526"/>
            <a:ext cx="9153600" cy="445025"/>
            <a:chOff x="-4800" y="-1"/>
            <a:chExt cx="9153600" cy="445025"/>
          </a:xfrm>
        </p:grpSpPr>
        <p:sp>
          <p:nvSpPr>
            <p:cNvPr id="3" name="Google Shape;70;p15">
              <a:extLst>
                <a:ext uri="{FF2B5EF4-FFF2-40B4-BE49-F238E27FC236}">
                  <a16:creationId xmlns:a16="http://schemas.microsoft.com/office/drawing/2014/main" id="{E80B4783-B6F6-3ACC-AC88-C4BFC4702F58}"/>
                </a:ext>
              </a:extLst>
            </p:cNvPr>
            <p:cNvSpPr/>
            <p:nvPr/>
          </p:nvSpPr>
          <p:spPr>
            <a:xfrm>
              <a:off x="-4800" y="-1"/>
              <a:ext cx="9153600" cy="445025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F7EDD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" name="Google Shape;56;p13">
              <a:extLst>
                <a:ext uri="{FF2B5EF4-FFF2-40B4-BE49-F238E27FC236}">
                  <a16:creationId xmlns:a16="http://schemas.microsoft.com/office/drawing/2014/main" id="{1D442E14-3C29-5DB6-782C-8E07C7E52E12}"/>
                </a:ext>
              </a:extLst>
            </p:cNvPr>
            <p:cNvPicPr preferRelativeResize="0"/>
            <p:nvPr/>
          </p:nvPicPr>
          <p:blipFill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7634" b="90076" l="9855" r="89916">
                          <a14:foregroundMark x1="67227" y1="9466" x2="67227" y2="9466"/>
                          <a14:foregroundMark x1="49962" y1="7634" x2="49962" y2="7634"/>
                          <a14:foregroundMark x1="19022" y1="71756" x2="19022" y2="71756"/>
                          <a14:foregroundMark x1="18258" y1="73130" x2="18258" y2="73130"/>
                          <a14:foregroundMark x1="20092" y1="77405" x2="20092" y2="77405"/>
                          <a14:foregroundMark x1="23071" y1="77405" x2="23071" y2="77405"/>
                          <a14:foregroundMark x1="23835" y1="73130" x2="23835" y2="73130"/>
                          <a14:foregroundMark x1="13827" y1="71756" x2="13827" y2="71756"/>
                          <a14:foregroundMark x1="13827" y1="71756" x2="13827" y2="71756"/>
                          <a14:foregroundMark x1="13827" y1="71756" x2="13827" y2="71756"/>
                          <a14:foregroundMark x1="14209" y1="74351" x2="15355" y2="79389"/>
                          <a14:foregroundMark x1="35218" y1="67328" x2="35218" y2="73130"/>
                          <a14:foregroundMark x1="35600" y1="73740" x2="35600" y2="79389"/>
                          <a14:foregroundMark x1="35982" y1="81832" x2="35982" y2="81832"/>
                          <a14:foregroundMark x1="41482" y1="80000" x2="41482" y2="80000"/>
                          <a14:foregroundMark x1="46982" y1="72366" x2="46982" y2="72366"/>
                          <a14:foregroundMark x1="43697" y1="81221" x2="43697" y2="81221"/>
                          <a14:foregroundMark x1="49962" y1="81221" x2="49962" y2="81221"/>
                          <a14:foregroundMark x1="49962" y1="81221" x2="49962" y2="74351"/>
                          <a14:foregroundMark x1="43697" y1="75573" x2="44079" y2="81221"/>
                          <a14:foregroundMark x1="45913" y1="83817" x2="45913" y2="83817"/>
                          <a14:foregroundMark x1="47746" y1="90076" x2="47746" y2="90076"/>
                          <a14:foregroundMark x1="41864" y1="77405" x2="41864" y2="77405"/>
                          <a14:foregroundMark x1="31933" y1="76183" x2="31933" y2="76183"/>
                          <a14:foregroundMark x1="28953" y1="78168" x2="28953" y2="78168"/>
                          <a14:foregroundMark x1="26356" y1="78779" x2="27120" y2="82443"/>
                          <a14:foregroundMark x1="53629" y1="77405" x2="56914" y2="78168"/>
                          <a14:foregroundMark x1="54698" y1="72366" x2="54698" y2="72366"/>
                          <a14:foregroundMark x1="55462" y1="84427" x2="55462" y2="84427"/>
                          <a14:foregroundMark x1="63942" y1="72366" x2="63942" y2="72366"/>
                          <a14:foregroundMark x1="65775" y1="73130" x2="66845" y2="79389"/>
                          <a14:foregroundMark x1="61345" y1="74351" x2="61345" y2="74351"/>
                          <a14:foregroundMark x1="61345" y1="80000" x2="61345" y2="80000"/>
                          <a14:foregroundMark x1="73027" y1="74046" x2="73109" y2="73130"/>
                          <a14:foregroundMark x1="72945" y1="74962" x2="73027" y2="74046"/>
                          <a14:foregroundMark x1="72040" y1="85038" x2="72179" y2="83486"/>
                          <a14:foregroundMark x1="74255" y1="84427" x2="74255" y2="84427"/>
                          <a14:foregroundMark x1="69824" y1="78779" x2="69824" y2="78779"/>
                          <a14:foregroundMark x1="77158" y1="75725" x2="77158" y2="78779"/>
                          <a14:foregroundMark x1="77005" y1="67481" x2="77005" y2="67481"/>
                          <a14:foregroundMark x1="83117" y1="71908" x2="81971" y2="71908"/>
                          <a14:foregroundMark x1="81131" y1="77099" x2="81131" y2="77099"/>
                          <a14:foregroundMark x1="80138" y1="77099" x2="80367" y2="80153"/>
                          <a14:backgroundMark x1="72040" y1="79389" x2="72040" y2="79389"/>
                          <a14:backgroundMark x1="72040" y1="77405" x2="72040" y2="77405"/>
                          <a14:backgroundMark x1="72727" y1="77405" x2="72727" y2="77405"/>
                          <a14:backgroundMark x1="72727" y1="78168" x2="72727" y2="78168"/>
                          <a14:backgroundMark x1="72422" y1="81832" x2="72422" y2="81832"/>
                          <a14:backgroundMark x1="72422" y1="79695" x2="73033" y2="79695"/>
                          <a14:backgroundMark x1="72040" y1="81832" x2="72651" y2="82443"/>
                          <a14:backgroundMark x1="72651" y1="77405" x2="73415" y2="76336"/>
                          <a14:backgroundMark x1="72804" y1="75725" x2="72804" y2="75725"/>
                          <a14:backgroundMark x1="72804" y1="74962" x2="72804" y2="74962"/>
                          <a14:backgroundMark x1="72804" y1="74962" x2="72804" y2="74962"/>
                          <a14:backgroundMark x1="72804" y1="74962" x2="72804" y2="78015"/>
                          <a14:backgroundMark x1="72804" y1="74046" x2="72804" y2="74046"/>
                          <a14:backgroundMark x1="72651" y1="74962" x2="72651" y2="7496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353425" y="0"/>
              <a:ext cx="790575" cy="4450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A624EA8-F63D-4B9F-176D-4A11423DF8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12</a:t>
            </a:fld>
            <a:endParaRPr lang="fr-FR"/>
          </a:p>
        </p:txBody>
      </p:sp>
      <p:sp>
        <p:nvSpPr>
          <p:cNvPr id="8" name="Google Shape;112;p20">
            <a:extLst>
              <a:ext uri="{FF2B5EF4-FFF2-40B4-BE49-F238E27FC236}">
                <a16:creationId xmlns:a16="http://schemas.microsoft.com/office/drawing/2014/main" id="{E7E4747F-CF5F-B63F-F576-5202C5CF2ED9}"/>
              </a:ext>
            </a:extLst>
          </p:cNvPr>
          <p:cNvSpPr txBox="1">
            <a:spLocks/>
          </p:cNvSpPr>
          <p:nvPr/>
        </p:nvSpPr>
        <p:spPr>
          <a:xfrm>
            <a:off x="311700" y="1112067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fr" sz="1500" b="1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#React sur Medium : </a:t>
            </a:r>
            <a:r>
              <a:rPr lang="fr" sz="15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Réseau social</a:t>
            </a:r>
          </a:p>
          <a:p>
            <a:pPr marL="914400" lvl="3" indent="-323850">
              <a:lnSpc>
                <a:spcPct val="150000"/>
              </a:lnSpc>
              <a:buClr>
                <a:srgbClr val="0D0D0D"/>
              </a:buClr>
              <a:buSzPts val="1500"/>
              <a:buFont typeface="Courier New" panose="02070309020205020404" pitchFamily="49" charset="0"/>
              <a:buChar char="o"/>
            </a:pPr>
            <a:r>
              <a:rPr lang="fr-FR" altLang="fr-FR" sz="1200" u="sng" dirty="0">
                <a:solidFill>
                  <a:schemeClr val="tx1"/>
                </a:solidFill>
                <a:latin typeface="Montserrat" panose="00000500000000000000" pitchFamily="2" charset="0"/>
              </a:rPr>
              <a:t>Contenu actualisé</a:t>
            </a:r>
            <a:r>
              <a:rPr lang="fr-FR" altLang="fr-FR" sz="1200" dirty="0">
                <a:solidFill>
                  <a:schemeClr val="tx1"/>
                </a:solidFill>
                <a:latin typeface="Montserrat" panose="00000500000000000000" pitchFamily="2" charset="0"/>
              </a:rPr>
              <a:t> : Accès aux dernières tendances et pratiques </a:t>
            </a:r>
            <a:r>
              <a:rPr lang="fr-FR" altLang="fr-FR" sz="1200" dirty="0" err="1">
                <a:solidFill>
                  <a:schemeClr val="tx1"/>
                </a:solidFill>
                <a:latin typeface="Montserrat" panose="00000500000000000000" pitchFamily="2" charset="0"/>
              </a:rPr>
              <a:t>React</a:t>
            </a:r>
            <a:r>
              <a:rPr lang="fr-FR" altLang="fr-FR" sz="1200" dirty="0">
                <a:solidFill>
                  <a:schemeClr val="tx1"/>
                </a:solidFill>
                <a:latin typeface="Montserrat" panose="00000500000000000000" pitchFamily="2" charset="0"/>
              </a:rPr>
              <a:t>, partagées par des développeurs expérimentés</a:t>
            </a:r>
          </a:p>
          <a:p>
            <a:pPr marL="914400" lvl="3" indent="-323850">
              <a:lnSpc>
                <a:spcPct val="150000"/>
              </a:lnSpc>
              <a:buClr>
                <a:srgbClr val="0D0D0D"/>
              </a:buClr>
              <a:buSzPts val="1500"/>
              <a:buFont typeface="Courier New" panose="02070309020205020404" pitchFamily="49" charset="0"/>
              <a:buChar char="o"/>
            </a:pPr>
            <a:r>
              <a:rPr lang="fr-FR" altLang="fr-FR" sz="1200" u="sng" dirty="0">
                <a:solidFill>
                  <a:schemeClr val="tx1"/>
                </a:solidFill>
                <a:latin typeface="Montserrat" panose="00000500000000000000" pitchFamily="2" charset="0"/>
              </a:rPr>
              <a:t>Réseautage</a:t>
            </a:r>
            <a:r>
              <a:rPr lang="fr-FR" altLang="fr-FR" sz="1200" dirty="0">
                <a:solidFill>
                  <a:schemeClr val="tx1"/>
                </a:solidFill>
                <a:latin typeface="Montserrat" panose="00000500000000000000" pitchFamily="2" charset="0"/>
              </a:rPr>
              <a:t> : Opportunité de connecter avec des experts et échanger des idées pertinentes pour le projet</a:t>
            </a:r>
            <a:endParaRPr lang="fr-FR" sz="1200" dirty="0">
              <a:solidFill>
                <a:schemeClr val="tx1"/>
              </a:solidFill>
              <a:highlight>
                <a:srgbClr val="FFFFFF"/>
              </a:highlight>
              <a:latin typeface="Montserrat" panose="00000500000000000000" pitchFamily="2" charset="0"/>
              <a:sym typeface="Montserrat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endParaRPr lang="fr" sz="1500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fr" sz="1500" b="1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 GitHub blog :</a:t>
            </a:r>
          </a:p>
          <a:p>
            <a:pPr lvl="1" indent="-323850">
              <a:lnSpc>
                <a:spcPct val="150000"/>
              </a:lnSpc>
              <a:buClr>
                <a:srgbClr val="0D0D0D"/>
              </a:buClr>
              <a:buSzPts val="1500"/>
              <a:buFont typeface="Courier New" panose="02070309020205020404" pitchFamily="49" charset="0"/>
              <a:buChar char="o"/>
            </a:pPr>
            <a:r>
              <a:rPr kumimoji="0" lang="fr-FR" altLang="fr-FR" sz="120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Mises à jour officielles</a:t>
            </a:r>
            <a:r>
              <a:rPr kumimoji="0" lang="fr-FR" altLang="fr-FR" sz="12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: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Accès direct aux dernières nouvelles et améliorations des outils GitHub, essentiels pour le développement.</a:t>
            </a:r>
          </a:p>
          <a:p>
            <a:pPr lvl="1" indent="-323850">
              <a:lnSpc>
                <a:spcPct val="150000"/>
              </a:lnSpc>
              <a:buClr>
                <a:srgbClr val="0D0D0D"/>
              </a:buClr>
              <a:buSzPts val="1500"/>
              <a:buFont typeface="Courier New" panose="02070309020205020404" pitchFamily="49" charset="0"/>
              <a:buChar char="o"/>
            </a:pPr>
            <a:r>
              <a:rPr kumimoji="0" lang="fr-FR" altLang="fr-FR" sz="120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Meilleures pratiques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: Apprenez des cas d'utilisation réels et des conseils d'experts pour optimiser vos workflows de projet. </a:t>
            </a:r>
          </a:p>
          <a:p>
            <a:pPr lvl="1" indent="-323850">
              <a:lnSpc>
                <a:spcPct val="150000"/>
              </a:lnSpc>
              <a:buClr>
                <a:srgbClr val="0D0D0D"/>
              </a:buClr>
              <a:buSzPts val="1500"/>
              <a:buFont typeface="Montserrat"/>
              <a:buChar char="●"/>
            </a:pPr>
            <a:endParaRPr lang="fr" sz="1100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907367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400" u="sng" dirty="0">
                <a:latin typeface="Montserrat"/>
                <a:ea typeface="Montserrat"/>
                <a:cs typeface="Montserrat"/>
                <a:sym typeface="Montserrat"/>
              </a:rPr>
              <a:t>Veille Technologique : Son rôle</a:t>
            </a:r>
            <a:endParaRPr sz="2400" u="sng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0" y="0"/>
            <a:ext cx="4911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Présentation de l’usage du no-code</a:t>
            </a:r>
            <a:endParaRPr sz="100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7A2AE1B6-C07D-94B3-0A20-1AC4A8E54F97}"/>
              </a:ext>
            </a:extLst>
          </p:cNvPr>
          <p:cNvGrpSpPr/>
          <p:nvPr/>
        </p:nvGrpSpPr>
        <p:grpSpPr>
          <a:xfrm>
            <a:off x="-4800" y="-9526"/>
            <a:ext cx="9153600" cy="445025"/>
            <a:chOff x="-4800" y="-1"/>
            <a:chExt cx="9153600" cy="445025"/>
          </a:xfrm>
        </p:grpSpPr>
        <p:sp>
          <p:nvSpPr>
            <p:cNvPr id="3" name="Google Shape;70;p15">
              <a:extLst>
                <a:ext uri="{FF2B5EF4-FFF2-40B4-BE49-F238E27FC236}">
                  <a16:creationId xmlns:a16="http://schemas.microsoft.com/office/drawing/2014/main" id="{E80B4783-B6F6-3ACC-AC88-C4BFC4702F58}"/>
                </a:ext>
              </a:extLst>
            </p:cNvPr>
            <p:cNvSpPr/>
            <p:nvPr/>
          </p:nvSpPr>
          <p:spPr>
            <a:xfrm>
              <a:off x="-4800" y="-1"/>
              <a:ext cx="9153600" cy="445025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F7EDD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" name="Google Shape;56;p13">
              <a:extLst>
                <a:ext uri="{FF2B5EF4-FFF2-40B4-BE49-F238E27FC236}">
                  <a16:creationId xmlns:a16="http://schemas.microsoft.com/office/drawing/2014/main" id="{1D442E14-3C29-5DB6-782C-8E07C7E52E12}"/>
                </a:ext>
              </a:extLst>
            </p:cNvPr>
            <p:cNvPicPr preferRelativeResize="0"/>
            <p:nvPr/>
          </p:nvPicPr>
          <p:blipFill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7634" b="90076" l="9855" r="89916">
                          <a14:foregroundMark x1="67227" y1="9466" x2="67227" y2="9466"/>
                          <a14:foregroundMark x1="49962" y1="7634" x2="49962" y2="7634"/>
                          <a14:foregroundMark x1="19022" y1="71756" x2="19022" y2="71756"/>
                          <a14:foregroundMark x1="18258" y1="73130" x2="18258" y2="73130"/>
                          <a14:foregroundMark x1="20092" y1="77405" x2="20092" y2="77405"/>
                          <a14:foregroundMark x1="23071" y1="77405" x2="23071" y2="77405"/>
                          <a14:foregroundMark x1="23835" y1="73130" x2="23835" y2="73130"/>
                          <a14:foregroundMark x1="13827" y1="71756" x2="13827" y2="71756"/>
                          <a14:foregroundMark x1="13827" y1="71756" x2="13827" y2="71756"/>
                          <a14:foregroundMark x1="13827" y1="71756" x2="13827" y2="71756"/>
                          <a14:foregroundMark x1="14209" y1="74351" x2="15355" y2="79389"/>
                          <a14:foregroundMark x1="35218" y1="67328" x2="35218" y2="73130"/>
                          <a14:foregroundMark x1="35600" y1="73740" x2="35600" y2="79389"/>
                          <a14:foregroundMark x1="35982" y1="81832" x2="35982" y2="81832"/>
                          <a14:foregroundMark x1="41482" y1="80000" x2="41482" y2="80000"/>
                          <a14:foregroundMark x1="46982" y1="72366" x2="46982" y2="72366"/>
                          <a14:foregroundMark x1="43697" y1="81221" x2="43697" y2="81221"/>
                          <a14:foregroundMark x1="49962" y1="81221" x2="49962" y2="81221"/>
                          <a14:foregroundMark x1="49962" y1="81221" x2="49962" y2="74351"/>
                          <a14:foregroundMark x1="43697" y1="75573" x2="44079" y2="81221"/>
                          <a14:foregroundMark x1="45913" y1="83817" x2="45913" y2="83817"/>
                          <a14:foregroundMark x1="47746" y1="90076" x2="47746" y2="90076"/>
                          <a14:foregroundMark x1="41864" y1="77405" x2="41864" y2="77405"/>
                          <a14:foregroundMark x1="31933" y1="76183" x2="31933" y2="76183"/>
                          <a14:foregroundMark x1="28953" y1="78168" x2="28953" y2="78168"/>
                          <a14:foregroundMark x1="26356" y1="78779" x2="27120" y2="82443"/>
                          <a14:foregroundMark x1="53629" y1="77405" x2="56914" y2="78168"/>
                          <a14:foregroundMark x1="54698" y1="72366" x2="54698" y2="72366"/>
                          <a14:foregroundMark x1="55462" y1="84427" x2="55462" y2="84427"/>
                          <a14:foregroundMark x1="63942" y1="72366" x2="63942" y2="72366"/>
                          <a14:foregroundMark x1="65775" y1="73130" x2="66845" y2="79389"/>
                          <a14:foregroundMark x1="61345" y1="74351" x2="61345" y2="74351"/>
                          <a14:foregroundMark x1="61345" y1="80000" x2="61345" y2="80000"/>
                          <a14:foregroundMark x1="73027" y1="74046" x2="73109" y2="73130"/>
                          <a14:foregroundMark x1="72945" y1="74962" x2="73027" y2="74046"/>
                          <a14:foregroundMark x1="72040" y1="85038" x2="72179" y2="83486"/>
                          <a14:foregroundMark x1="74255" y1="84427" x2="74255" y2="84427"/>
                          <a14:foregroundMark x1="69824" y1="78779" x2="69824" y2="78779"/>
                          <a14:foregroundMark x1="77158" y1="75725" x2="77158" y2="78779"/>
                          <a14:foregroundMark x1="77005" y1="67481" x2="77005" y2="67481"/>
                          <a14:foregroundMark x1="83117" y1="71908" x2="81971" y2="71908"/>
                          <a14:foregroundMark x1="81131" y1="77099" x2="81131" y2="77099"/>
                          <a14:foregroundMark x1="80138" y1="77099" x2="80367" y2="80153"/>
                          <a14:backgroundMark x1="72040" y1="79389" x2="72040" y2="79389"/>
                          <a14:backgroundMark x1="72040" y1="77405" x2="72040" y2="77405"/>
                          <a14:backgroundMark x1="72727" y1="77405" x2="72727" y2="77405"/>
                          <a14:backgroundMark x1="72727" y1="78168" x2="72727" y2="78168"/>
                          <a14:backgroundMark x1="72422" y1="81832" x2="72422" y2="81832"/>
                          <a14:backgroundMark x1="72422" y1="79695" x2="73033" y2="79695"/>
                          <a14:backgroundMark x1="72040" y1="81832" x2="72651" y2="82443"/>
                          <a14:backgroundMark x1="72651" y1="77405" x2="73415" y2="76336"/>
                          <a14:backgroundMark x1="72804" y1="75725" x2="72804" y2="75725"/>
                          <a14:backgroundMark x1="72804" y1="74962" x2="72804" y2="74962"/>
                          <a14:backgroundMark x1="72804" y1="74962" x2="72804" y2="74962"/>
                          <a14:backgroundMark x1="72804" y1="74962" x2="72804" y2="78015"/>
                          <a14:backgroundMark x1="72804" y1="74046" x2="72804" y2="74046"/>
                          <a14:backgroundMark x1="72651" y1="74962" x2="72651" y2="7496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353425" y="0"/>
              <a:ext cx="790575" cy="4450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A624EA8-F63D-4B9F-176D-4A11423DF8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13</a:t>
            </a:fld>
            <a:endParaRPr lang="fr-FR"/>
          </a:p>
        </p:txBody>
      </p:sp>
      <p:sp>
        <p:nvSpPr>
          <p:cNvPr id="8" name="Google Shape;112;p20">
            <a:extLst>
              <a:ext uri="{FF2B5EF4-FFF2-40B4-BE49-F238E27FC236}">
                <a16:creationId xmlns:a16="http://schemas.microsoft.com/office/drawing/2014/main" id="{E7E4747F-CF5F-B63F-F576-5202C5CF2ED9}"/>
              </a:ext>
            </a:extLst>
          </p:cNvPr>
          <p:cNvSpPr txBox="1">
            <a:spLocks/>
          </p:cNvSpPr>
          <p:nvPr/>
        </p:nvSpPr>
        <p:spPr>
          <a:xfrm>
            <a:off x="311700" y="1112067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fr-FR" altLang="fr-FR" sz="1600" b="1" u="sng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marL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fr-FR" altLang="fr-FR" sz="1600" b="1" u="sng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marL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fr-FR" altLang="fr-FR" sz="1600" b="1" u="sng" dirty="0">
                <a:solidFill>
                  <a:schemeClr val="tx1"/>
                </a:solidFill>
                <a:latin typeface="Montserrat" panose="00000500000000000000" pitchFamily="2" charset="0"/>
              </a:rPr>
              <a:t>Actualisation des connaissances : </a:t>
            </a:r>
            <a:r>
              <a:rPr lang="fr-FR" altLang="fr-FR" sz="1600" dirty="0">
                <a:solidFill>
                  <a:schemeClr val="tx1"/>
                </a:solidFill>
                <a:latin typeface="Montserrat" panose="00000500000000000000" pitchFamily="2" charset="0"/>
              </a:rPr>
              <a:t>Intégration des dernières technologies et pratiques pour améliorer la performance et la sécurité.</a:t>
            </a:r>
          </a:p>
          <a:p>
            <a:pPr marL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fr-FR" altLang="fr-FR" sz="16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marL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fr-FR" altLang="fr-FR" sz="16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marL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fr-FR" altLang="fr-FR" sz="1600" b="1" u="sng" dirty="0">
                <a:solidFill>
                  <a:schemeClr val="tx1"/>
                </a:solidFill>
                <a:latin typeface="Montserrat" panose="00000500000000000000" pitchFamily="2" charset="0"/>
              </a:rPr>
              <a:t>Inspiration fonctionnelle :</a:t>
            </a:r>
            <a:r>
              <a:rPr lang="fr-FR" altLang="fr-FR" sz="1600" dirty="0">
                <a:solidFill>
                  <a:schemeClr val="tx1"/>
                </a:solidFill>
                <a:latin typeface="Montserrat" panose="00000500000000000000" pitchFamily="2" charset="0"/>
              </a:rPr>
              <a:t> Identification des fonctionnalités essentielles et innovantes adaptées aux besoins du projet.</a:t>
            </a:r>
          </a:p>
          <a:p>
            <a:pPr marL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fr-FR" altLang="fr-FR" sz="16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marL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fr-FR" altLang="fr-FR" sz="16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marL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fr-FR" altLang="fr-FR" sz="1600" b="1" u="sng" dirty="0">
                <a:solidFill>
                  <a:schemeClr val="tx1"/>
                </a:solidFill>
                <a:latin typeface="Montserrat" panose="00000500000000000000" pitchFamily="2" charset="0"/>
              </a:rPr>
              <a:t>Meilleures pratiques : </a:t>
            </a:r>
            <a:r>
              <a:rPr lang="fr-FR" altLang="fr-FR" sz="1600" dirty="0">
                <a:solidFill>
                  <a:schemeClr val="tx1"/>
                </a:solidFill>
                <a:latin typeface="Montserrat" panose="00000500000000000000" pitchFamily="2" charset="0"/>
              </a:rPr>
              <a:t>Adoption de standards de développement éprouvés pour garantir un code maintenable et évolutif.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fr-FR" altLang="fr-FR" sz="1600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95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400" u="sng" dirty="0"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sz="2400" u="sng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0" y="0"/>
            <a:ext cx="4911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Présentation de l’usage du no-code</a:t>
            </a:r>
            <a:endParaRPr sz="100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E0355C3E-62B6-01A8-5D58-13D6EEC1BC7C}"/>
              </a:ext>
            </a:extLst>
          </p:cNvPr>
          <p:cNvGrpSpPr/>
          <p:nvPr/>
        </p:nvGrpSpPr>
        <p:grpSpPr>
          <a:xfrm>
            <a:off x="-4800" y="-9526"/>
            <a:ext cx="9153600" cy="445025"/>
            <a:chOff x="-4800" y="-1"/>
            <a:chExt cx="9153600" cy="445025"/>
          </a:xfrm>
        </p:grpSpPr>
        <p:sp>
          <p:nvSpPr>
            <p:cNvPr id="3" name="Google Shape;70;p15">
              <a:extLst>
                <a:ext uri="{FF2B5EF4-FFF2-40B4-BE49-F238E27FC236}">
                  <a16:creationId xmlns:a16="http://schemas.microsoft.com/office/drawing/2014/main" id="{6C67DD2D-CE0B-5CC9-B95F-FC6DFF746719}"/>
                </a:ext>
              </a:extLst>
            </p:cNvPr>
            <p:cNvSpPr/>
            <p:nvPr/>
          </p:nvSpPr>
          <p:spPr>
            <a:xfrm>
              <a:off x="-4800" y="-1"/>
              <a:ext cx="9153600" cy="445025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F7EDD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" name="Google Shape;56;p13">
              <a:extLst>
                <a:ext uri="{FF2B5EF4-FFF2-40B4-BE49-F238E27FC236}">
                  <a16:creationId xmlns:a16="http://schemas.microsoft.com/office/drawing/2014/main" id="{1431C80B-9B6C-DB97-2314-187B19D586ED}"/>
                </a:ext>
              </a:extLst>
            </p:cNvPr>
            <p:cNvPicPr preferRelativeResize="0"/>
            <p:nvPr/>
          </p:nvPicPr>
          <p:blipFill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7634" b="90076" l="9855" r="89916">
                          <a14:foregroundMark x1="67227" y1="9466" x2="67227" y2="9466"/>
                          <a14:foregroundMark x1="49962" y1="7634" x2="49962" y2="7634"/>
                          <a14:foregroundMark x1="19022" y1="71756" x2="19022" y2="71756"/>
                          <a14:foregroundMark x1="18258" y1="73130" x2="18258" y2="73130"/>
                          <a14:foregroundMark x1="20092" y1="77405" x2="20092" y2="77405"/>
                          <a14:foregroundMark x1="23071" y1="77405" x2="23071" y2="77405"/>
                          <a14:foregroundMark x1="23835" y1="73130" x2="23835" y2="73130"/>
                          <a14:foregroundMark x1="13827" y1="71756" x2="13827" y2="71756"/>
                          <a14:foregroundMark x1="13827" y1="71756" x2="13827" y2="71756"/>
                          <a14:foregroundMark x1="13827" y1="71756" x2="13827" y2="71756"/>
                          <a14:foregroundMark x1="14209" y1="74351" x2="15355" y2="79389"/>
                          <a14:foregroundMark x1="35218" y1="67328" x2="35218" y2="73130"/>
                          <a14:foregroundMark x1="35600" y1="73740" x2="35600" y2="79389"/>
                          <a14:foregroundMark x1="35982" y1="81832" x2="35982" y2="81832"/>
                          <a14:foregroundMark x1="41482" y1="80000" x2="41482" y2="80000"/>
                          <a14:foregroundMark x1="46982" y1="72366" x2="46982" y2="72366"/>
                          <a14:foregroundMark x1="43697" y1="81221" x2="43697" y2="81221"/>
                          <a14:foregroundMark x1="49962" y1="81221" x2="49962" y2="81221"/>
                          <a14:foregroundMark x1="49962" y1="81221" x2="49962" y2="74351"/>
                          <a14:foregroundMark x1="43697" y1="75573" x2="44079" y2="81221"/>
                          <a14:foregroundMark x1="45913" y1="83817" x2="45913" y2="83817"/>
                          <a14:foregroundMark x1="47746" y1="90076" x2="47746" y2="90076"/>
                          <a14:foregroundMark x1="41864" y1="77405" x2="41864" y2="77405"/>
                          <a14:foregroundMark x1="31933" y1="76183" x2="31933" y2="76183"/>
                          <a14:foregroundMark x1="28953" y1="78168" x2="28953" y2="78168"/>
                          <a14:foregroundMark x1="26356" y1="78779" x2="27120" y2="82443"/>
                          <a14:foregroundMark x1="53629" y1="77405" x2="56914" y2="78168"/>
                          <a14:foregroundMark x1="54698" y1="72366" x2="54698" y2="72366"/>
                          <a14:foregroundMark x1="55462" y1="84427" x2="55462" y2="84427"/>
                          <a14:foregroundMark x1="63942" y1="72366" x2="63942" y2="72366"/>
                          <a14:foregroundMark x1="65775" y1="73130" x2="66845" y2="79389"/>
                          <a14:foregroundMark x1="61345" y1="74351" x2="61345" y2="74351"/>
                          <a14:foregroundMark x1="61345" y1="80000" x2="61345" y2="80000"/>
                          <a14:foregroundMark x1="73027" y1="74046" x2="73109" y2="73130"/>
                          <a14:foregroundMark x1="72945" y1="74962" x2="73027" y2="74046"/>
                          <a14:foregroundMark x1="72040" y1="85038" x2="72179" y2="83486"/>
                          <a14:foregroundMark x1="74255" y1="84427" x2="74255" y2="84427"/>
                          <a14:foregroundMark x1="69824" y1="78779" x2="69824" y2="78779"/>
                          <a14:foregroundMark x1="77158" y1="75725" x2="77158" y2="78779"/>
                          <a14:foregroundMark x1="77005" y1="67481" x2="77005" y2="67481"/>
                          <a14:foregroundMark x1="83117" y1="71908" x2="81971" y2="71908"/>
                          <a14:foregroundMark x1="81131" y1="77099" x2="81131" y2="77099"/>
                          <a14:foregroundMark x1="80138" y1="77099" x2="80367" y2="80153"/>
                          <a14:backgroundMark x1="72040" y1="79389" x2="72040" y2="79389"/>
                          <a14:backgroundMark x1="72040" y1="77405" x2="72040" y2="77405"/>
                          <a14:backgroundMark x1="72727" y1="77405" x2="72727" y2="77405"/>
                          <a14:backgroundMark x1="72727" y1="78168" x2="72727" y2="78168"/>
                          <a14:backgroundMark x1="72422" y1="81832" x2="72422" y2="81832"/>
                          <a14:backgroundMark x1="72422" y1="79695" x2="73033" y2="79695"/>
                          <a14:backgroundMark x1="72040" y1="81832" x2="72651" y2="82443"/>
                          <a14:backgroundMark x1="72651" y1="77405" x2="73415" y2="76336"/>
                          <a14:backgroundMark x1="72804" y1="75725" x2="72804" y2="75725"/>
                          <a14:backgroundMark x1="72804" y1="74962" x2="72804" y2="74962"/>
                          <a14:backgroundMark x1="72804" y1="74962" x2="72804" y2="74962"/>
                          <a14:backgroundMark x1="72804" y1="74962" x2="72804" y2="78015"/>
                          <a14:backgroundMark x1="72804" y1="74046" x2="72804" y2="74046"/>
                          <a14:backgroundMark x1="72651" y1="74962" x2="72651" y2="7496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353425" y="0"/>
              <a:ext cx="790575" cy="4450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EEC210C-67E0-4824-829D-8A66CE3E75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14</a:t>
            </a:fld>
            <a:endParaRPr lang="fr-FR"/>
          </a:p>
        </p:txBody>
      </p:sp>
      <p:sp>
        <p:nvSpPr>
          <p:cNvPr id="6" name="Google Shape;112;p20">
            <a:extLst>
              <a:ext uri="{FF2B5EF4-FFF2-40B4-BE49-F238E27FC236}">
                <a16:creationId xmlns:a16="http://schemas.microsoft.com/office/drawing/2014/main" id="{361D8407-4BB4-3A07-87BB-DB5DD2637A18}"/>
              </a:ext>
            </a:extLst>
          </p:cNvPr>
          <p:cNvSpPr txBox="1">
            <a:spLocks/>
          </p:cNvSpPr>
          <p:nvPr/>
        </p:nvSpPr>
        <p:spPr>
          <a:xfrm>
            <a:off x="311700" y="1112067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fr" sz="1500" b="1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Compréhension globale du projet : </a:t>
            </a:r>
            <a:r>
              <a:rPr lang="fr" sz="15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Objectifs, maquettes</a:t>
            </a: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endParaRPr lang="fr" sz="1500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fr" sz="1500" b="1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Veille : </a:t>
            </a:r>
            <a:r>
              <a:rPr lang="fr" sz="15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Identification des sources et repérage de solutions techniques en lien avec Menu Maker</a:t>
            </a: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endParaRPr lang="fr" sz="1500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fr" sz="1500" b="1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Spécifications techniques : </a:t>
            </a:r>
            <a:r>
              <a:rPr lang="fr" sz="15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Choix des technologies, languages et bibliothèques adaptés aux besoins fonctionnels du projet</a:t>
            </a: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endParaRPr lang="fr" sz="1500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fr" sz="1500" b="1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Organisation des tâches : </a:t>
            </a:r>
            <a:r>
              <a:rPr lang="fr" sz="15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Répartition des tâches en fonction des User story, de la priorité et du degrès de complexité selon la méthode agile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5CD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/>
        </p:nvSpPr>
        <p:spPr>
          <a:xfrm>
            <a:off x="1550606" y="1516200"/>
            <a:ext cx="6042787" cy="257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Merci pour votre attention</a:t>
            </a:r>
            <a:br>
              <a:rPr lang="fr" sz="3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fr" sz="3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fr" sz="3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Avez-vous des questions ?</a:t>
            </a:r>
            <a:endParaRPr sz="35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115175" y="118275"/>
            <a:ext cx="23847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Google Shape;56;p13">
            <a:extLst>
              <a:ext uri="{FF2B5EF4-FFF2-40B4-BE49-F238E27FC236}">
                <a16:creationId xmlns:a16="http://schemas.microsoft.com/office/drawing/2014/main" id="{F0D396EF-786E-D0C2-D76B-C5AA23F43EFC}"/>
              </a:ext>
            </a:extLst>
          </p:cNvPr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634" b="90076" l="9855" r="89916">
                        <a14:foregroundMark x1="67227" y1="9466" x2="67227" y2="9466"/>
                        <a14:foregroundMark x1="49962" y1="7634" x2="49962" y2="7634"/>
                        <a14:foregroundMark x1="19022" y1="71756" x2="19022" y2="71756"/>
                        <a14:foregroundMark x1="18258" y1="73130" x2="18258" y2="73130"/>
                        <a14:foregroundMark x1="20092" y1="77405" x2="20092" y2="77405"/>
                        <a14:foregroundMark x1="23071" y1="77405" x2="23071" y2="77405"/>
                        <a14:foregroundMark x1="23835" y1="73130" x2="23835" y2="73130"/>
                        <a14:foregroundMark x1="13827" y1="71756" x2="13827" y2="71756"/>
                        <a14:foregroundMark x1="13827" y1="71756" x2="13827" y2="71756"/>
                        <a14:foregroundMark x1="13827" y1="71756" x2="13827" y2="71756"/>
                        <a14:foregroundMark x1="14209" y1="74351" x2="15355" y2="79389"/>
                        <a14:foregroundMark x1="35218" y1="67328" x2="35218" y2="73130"/>
                        <a14:foregroundMark x1="35600" y1="73740" x2="35600" y2="79389"/>
                        <a14:foregroundMark x1="35982" y1="81832" x2="35982" y2="81832"/>
                        <a14:foregroundMark x1="41482" y1="80000" x2="41482" y2="80000"/>
                        <a14:foregroundMark x1="46982" y1="72366" x2="46982" y2="72366"/>
                        <a14:foregroundMark x1="43697" y1="81221" x2="43697" y2="81221"/>
                        <a14:foregroundMark x1="49962" y1="81221" x2="49962" y2="81221"/>
                        <a14:foregroundMark x1="49962" y1="81221" x2="49962" y2="74351"/>
                        <a14:foregroundMark x1="43697" y1="75573" x2="44079" y2="81221"/>
                        <a14:foregroundMark x1="45913" y1="83817" x2="45913" y2="83817"/>
                        <a14:foregroundMark x1="47746" y1="90076" x2="47746" y2="90076"/>
                        <a14:foregroundMark x1="41864" y1="77405" x2="41864" y2="77405"/>
                        <a14:foregroundMark x1="31933" y1="76183" x2="31933" y2="76183"/>
                        <a14:foregroundMark x1="28953" y1="78168" x2="28953" y2="78168"/>
                        <a14:foregroundMark x1="26356" y1="78779" x2="27120" y2="82443"/>
                        <a14:foregroundMark x1="53629" y1="77405" x2="56914" y2="78168"/>
                        <a14:foregroundMark x1="54698" y1="72366" x2="54698" y2="72366"/>
                        <a14:foregroundMark x1="55462" y1="84427" x2="55462" y2="84427"/>
                        <a14:foregroundMark x1="63942" y1="72366" x2="63942" y2="72366"/>
                        <a14:foregroundMark x1="65775" y1="73130" x2="66845" y2="79389"/>
                        <a14:foregroundMark x1="61345" y1="74351" x2="61345" y2="74351"/>
                        <a14:foregroundMark x1="61345" y1="80000" x2="61345" y2="80000"/>
                        <a14:foregroundMark x1="73027" y1="74046" x2="73109" y2="73130"/>
                        <a14:foregroundMark x1="72945" y1="74962" x2="73027" y2="74046"/>
                        <a14:foregroundMark x1="72040" y1="85038" x2="72179" y2="83486"/>
                        <a14:foregroundMark x1="74255" y1="84427" x2="74255" y2="84427"/>
                        <a14:foregroundMark x1="69824" y1="78779" x2="69824" y2="78779"/>
                        <a14:foregroundMark x1="77158" y1="75725" x2="77158" y2="78779"/>
                        <a14:foregroundMark x1="77005" y1="67481" x2="77005" y2="67481"/>
                        <a14:foregroundMark x1="83117" y1="71908" x2="81971" y2="71908"/>
                        <a14:foregroundMark x1="81131" y1="77099" x2="81131" y2="77099"/>
                        <a14:foregroundMark x1="80138" y1="77099" x2="80367" y2="80153"/>
                        <a14:backgroundMark x1="72040" y1="79389" x2="72040" y2="79389"/>
                        <a14:backgroundMark x1="72040" y1="77405" x2="72040" y2="77405"/>
                        <a14:backgroundMark x1="72727" y1="77405" x2="72727" y2="77405"/>
                        <a14:backgroundMark x1="72727" y1="78168" x2="72727" y2="78168"/>
                        <a14:backgroundMark x1="72422" y1="81832" x2="72422" y2="81832"/>
                        <a14:backgroundMark x1="72422" y1="79695" x2="73033" y2="79695"/>
                        <a14:backgroundMark x1="72040" y1="81832" x2="72651" y2="82443"/>
                        <a14:backgroundMark x1="72651" y1="77405" x2="73415" y2="76336"/>
                        <a14:backgroundMark x1="72804" y1="75725" x2="72804" y2="75725"/>
                        <a14:backgroundMark x1="72804" y1="74962" x2="72804" y2="74962"/>
                        <a14:backgroundMark x1="72804" y1="74962" x2="72804" y2="74962"/>
                        <a14:backgroundMark x1="72804" y1="74962" x2="72804" y2="78015"/>
                        <a14:backgroundMark x1="72804" y1="74046" x2="72804" y2="74046"/>
                        <a14:backgroundMark x1="72651" y1="74962" x2="72651" y2="7496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29425" y="0"/>
            <a:ext cx="2314575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 dirty="0">
                <a:latin typeface="Montserrat"/>
                <a:ea typeface="Montserrat"/>
                <a:cs typeface="Montserrat"/>
                <a:sym typeface="Montserrat"/>
              </a:rPr>
              <a:t>Sommaire</a:t>
            </a:r>
            <a:endParaRPr u="sng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Contexte du projet</a:t>
            </a:r>
            <a:endParaRPr sz="1700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Aperçu de la maquette</a:t>
            </a:r>
            <a:endParaRPr sz="1700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Méthodologie utilisée</a:t>
            </a:r>
            <a:endParaRPr sz="1700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Tableau Kanban</a:t>
            </a:r>
            <a:endParaRPr sz="1700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Spécifications techniques</a:t>
            </a:r>
            <a:endParaRPr sz="1700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Veille technologique</a:t>
            </a:r>
            <a:endParaRPr sz="1700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Conclusion </a:t>
            </a:r>
            <a:endParaRPr sz="1700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Questions</a:t>
            </a:r>
            <a:endParaRPr sz="1700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CD366B3-D2C4-83A5-82F6-3DDC924C5D50}"/>
              </a:ext>
            </a:extLst>
          </p:cNvPr>
          <p:cNvGrpSpPr/>
          <p:nvPr/>
        </p:nvGrpSpPr>
        <p:grpSpPr>
          <a:xfrm>
            <a:off x="-4800" y="-9526"/>
            <a:ext cx="9153600" cy="445025"/>
            <a:chOff x="-4800" y="-1"/>
            <a:chExt cx="9153600" cy="445025"/>
          </a:xfrm>
        </p:grpSpPr>
        <p:sp>
          <p:nvSpPr>
            <p:cNvPr id="6" name="Google Shape;70;p15">
              <a:extLst>
                <a:ext uri="{FF2B5EF4-FFF2-40B4-BE49-F238E27FC236}">
                  <a16:creationId xmlns:a16="http://schemas.microsoft.com/office/drawing/2014/main" id="{ADD49F99-9ABF-34E4-6480-A9C6E51BA29E}"/>
                </a:ext>
              </a:extLst>
            </p:cNvPr>
            <p:cNvSpPr/>
            <p:nvPr/>
          </p:nvSpPr>
          <p:spPr>
            <a:xfrm>
              <a:off x="-4800" y="-1"/>
              <a:ext cx="9153600" cy="445025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F7EDD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7" name="Google Shape;56;p13">
              <a:extLst>
                <a:ext uri="{FF2B5EF4-FFF2-40B4-BE49-F238E27FC236}">
                  <a16:creationId xmlns:a16="http://schemas.microsoft.com/office/drawing/2014/main" id="{3E947353-9C29-C29A-1154-1A183C0972A4}"/>
                </a:ext>
              </a:extLst>
            </p:cNvPr>
            <p:cNvPicPr preferRelativeResize="0"/>
            <p:nvPr/>
          </p:nvPicPr>
          <p:blipFill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7634" b="90076" l="9855" r="89916">
                          <a14:foregroundMark x1="67227" y1="9466" x2="67227" y2="9466"/>
                          <a14:foregroundMark x1="49962" y1="7634" x2="49962" y2="7634"/>
                          <a14:foregroundMark x1="19022" y1="71756" x2="19022" y2="71756"/>
                          <a14:foregroundMark x1="18258" y1="73130" x2="18258" y2="73130"/>
                          <a14:foregroundMark x1="20092" y1="77405" x2="20092" y2="77405"/>
                          <a14:foregroundMark x1="23071" y1="77405" x2="23071" y2="77405"/>
                          <a14:foregroundMark x1="23835" y1="73130" x2="23835" y2="73130"/>
                          <a14:foregroundMark x1="13827" y1="71756" x2="13827" y2="71756"/>
                          <a14:foregroundMark x1="13827" y1="71756" x2="13827" y2="71756"/>
                          <a14:foregroundMark x1="13827" y1="71756" x2="13827" y2="71756"/>
                          <a14:foregroundMark x1="14209" y1="74351" x2="15355" y2="79389"/>
                          <a14:foregroundMark x1="35218" y1="67328" x2="35218" y2="73130"/>
                          <a14:foregroundMark x1="35600" y1="73740" x2="35600" y2="79389"/>
                          <a14:foregroundMark x1="35982" y1="81832" x2="35982" y2="81832"/>
                          <a14:foregroundMark x1="41482" y1="80000" x2="41482" y2="80000"/>
                          <a14:foregroundMark x1="46982" y1="72366" x2="46982" y2="72366"/>
                          <a14:foregroundMark x1="43697" y1="81221" x2="43697" y2="81221"/>
                          <a14:foregroundMark x1="49962" y1="81221" x2="49962" y2="81221"/>
                          <a14:foregroundMark x1="49962" y1="81221" x2="49962" y2="74351"/>
                          <a14:foregroundMark x1="43697" y1="75573" x2="44079" y2="81221"/>
                          <a14:foregroundMark x1="45913" y1="83817" x2="45913" y2="83817"/>
                          <a14:foregroundMark x1="47746" y1="90076" x2="47746" y2="90076"/>
                          <a14:foregroundMark x1="41864" y1="77405" x2="41864" y2="77405"/>
                          <a14:foregroundMark x1="31933" y1="76183" x2="31933" y2="76183"/>
                          <a14:foregroundMark x1="28953" y1="78168" x2="28953" y2="78168"/>
                          <a14:foregroundMark x1="26356" y1="78779" x2="27120" y2="82443"/>
                          <a14:foregroundMark x1="53629" y1="77405" x2="56914" y2="78168"/>
                          <a14:foregroundMark x1="54698" y1="72366" x2="54698" y2="72366"/>
                          <a14:foregroundMark x1="55462" y1="84427" x2="55462" y2="84427"/>
                          <a14:foregroundMark x1="63942" y1="72366" x2="63942" y2="72366"/>
                          <a14:foregroundMark x1="65775" y1="73130" x2="66845" y2="79389"/>
                          <a14:foregroundMark x1="61345" y1="74351" x2="61345" y2="74351"/>
                          <a14:foregroundMark x1="61345" y1="80000" x2="61345" y2="80000"/>
                          <a14:foregroundMark x1="73027" y1="74046" x2="73109" y2="73130"/>
                          <a14:foregroundMark x1="72945" y1="74962" x2="73027" y2="74046"/>
                          <a14:foregroundMark x1="72040" y1="85038" x2="72179" y2="83486"/>
                          <a14:foregroundMark x1="74255" y1="84427" x2="74255" y2="84427"/>
                          <a14:foregroundMark x1="69824" y1="78779" x2="69824" y2="78779"/>
                          <a14:foregroundMark x1="77158" y1="75725" x2="77158" y2="78779"/>
                          <a14:foregroundMark x1="77005" y1="67481" x2="77005" y2="67481"/>
                          <a14:foregroundMark x1="83117" y1="71908" x2="81971" y2="71908"/>
                          <a14:foregroundMark x1="81131" y1="77099" x2="81131" y2="77099"/>
                          <a14:foregroundMark x1="80138" y1="77099" x2="80367" y2="80153"/>
                          <a14:backgroundMark x1="72040" y1="79389" x2="72040" y2="79389"/>
                          <a14:backgroundMark x1="72040" y1="77405" x2="72040" y2="77405"/>
                          <a14:backgroundMark x1="72727" y1="77405" x2="72727" y2="77405"/>
                          <a14:backgroundMark x1="72727" y1="78168" x2="72727" y2="78168"/>
                          <a14:backgroundMark x1="72422" y1="81832" x2="72422" y2="81832"/>
                          <a14:backgroundMark x1="72422" y1="79695" x2="73033" y2="79695"/>
                          <a14:backgroundMark x1="72040" y1="81832" x2="72651" y2="82443"/>
                          <a14:backgroundMark x1="72651" y1="77405" x2="73415" y2="76336"/>
                          <a14:backgroundMark x1="72804" y1="75725" x2="72804" y2="75725"/>
                          <a14:backgroundMark x1="72804" y1="74962" x2="72804" y2="74962"/>
                          <a14:backgroundMark x1="72804" y1="74962" x2="72804" y2="74962"/>
                          <a14:backgroundMark x1="72804" y1="74962" x2="72804" y2="78015"/>
                          <a14:backgroundMark x1="72804" y1="74046" x2="72804" y2="74046"/>
                          <a14:backgroundMark x1="72651" y1="74962" x2="72651" y2="7496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353425" y="0"/>
              <a:ext cx="790575" cy="4450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117C387-9FB4-BFC1-7BDD-0B647ABD96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</a:t>
            </a:fld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400" u="sng" dirty="0">
                <a:latin typeface="Montserrat"/>
                <a:ea typeface="Montserrat"/>
                <a:cs typeface="Montserrat"/>
                <a:sym typeface="Montserrat"/>
              </a:rPr>
              <a:t>Contexte du Projet</a:t>
            </a:r>
            <a:endParaRPr sz="3600" u="sng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434775" y="1695125"/>
            <a:ext cx="8320500" cy="241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fr-FR" sz="1800" b="1" i="0" dirty="0">
                <a:solidFill>
                  <a:srgbClr val="271A38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Client : </a:t>
            </a:r>
            <a:r>
              <a:rPr lang="fr-FR" sz="1800" b="0" i="0" dirty="0" err="1">
                <a:solidFill>
                  <a:srgbClr val="271A38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Qwenta</a:t>
            </a:r>
            <a:endParaRPr lang="fr-FR" sz="1800" b="0" i="0" dirty="0">
              <a:solidFill>
                <a:srgbClr val="271A38"/>
              </a:solidFill>
              <a:effectLst/>
              <a:highlight>
                <a:srgbClr val="FFFFFF"/>
              </a:highlight>
              <a:latin typeface="Montserrat" panose="00000500000000000000" pitchFamily="2" charset="0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endParaRPr lang="fr-FR" sz="1800" b="0" i="0" dirty="0">
              <a:solidFill>
                <a:srgbClr val="271A38"/>
              </a:solidFill>
              <a:effectLst/>
              <a:highlight>
                <a:srgbClr val="FFFFFF"/>
              </a:highlight>
              <a:latin typeface="Montserrat" panose="00000500000000000000" pitchFamily="2" charset="0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fr-FR" sz="1800" b="1" dirty="0">
                <a:solidFill>
                  <a:srgbClr val="271A38"/>
                </a:solidFill>
                <a:highlight>
                  <a:srgbClr val="FFFFFF"/>
                </a:highlight>
                <a:latin typeface="Montserrat" panose="00000500000000000000" pitchFamily="2" charset="0"/>
              </a:rPr>
              <a:t>Nom du projet :</a:t>
            </a:r>
            <a:r>
              <a:rPr lang="fr-FR" sz="1800" b="1" i="0" dirty="0">
                <a:solidFill>
                  <a:srgbClr val="271A38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 </a:t>
            </a:r>
            <a:r>
              <a:rPr lang="fr-FR" sz="1800" b="0" i="0" dirty="0">
                <a:solidFill>
                  <a:srgbClr val="271A38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“Menu Maker”</a:t>
            </a: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endParaRPr lang="fr-FR" sz="1800" b="0" i="0" dirty="0">
              <a:solidFill>
                <a:srgbClr val="271A38"/>
              </a:solidFill>
              <a:effectLst/>
              <a:highlight>
                <a:srgbClr val="FFFFFF"/>
              </a:highlight>
              <a:latin typeface="Montserrat" panose="00000500000000000000" pitchFamily="2" charset="0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fr-FR" sz="1800" b="1" dirty="0">
                <a:solidFill>
                  <a:srgbClr val="271A38"/>
                </a:solidFill>
                <a:highlight>
                  <a:srgbClr val="FFFFFF"/>
                </a:highlight>
                <a:latin typeface="Montserrat" panose="00000500000000000000" pitchFamily="2" charset="0"/>
              </a:rPr>
              <a:t>Objectifs :</a:t>
            </a:r>
            <a:r>
              <a:rPr lang="fr-FR" sz="1800" b="1" i="0" dirty="0">
                <a:solidFill>
                  <a:srgbClr val="271A38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 </a:t>
            </a:r>
            <a:r>
              <a:rPr lang="fr-FR" sz="1800" b="0" i="0" dirty="0">
                <a:solidFill>
                  <a:srgbClr val="271A38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Générer des menus personnalisés en quelques clics</a:t>
            </a: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endParaRPr lang="fr-FR" sz="1800" b="0" i="0" dirty="0">
              <a:solidFill>
                <a:srgbClr val="271A38"/>
              </a:solidFill>
              <a:effectLst/>
              <a:highlight>
                <a:srgbClr val="FFFFFF"/>
              </a:highlight>
              <a:latin typeface="Montserrat" panose="00000500000000000000" pitchFamily="2" charset="0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fr-FR" sz="1800" b="1" dirty="0">
                <a:solidFill>
                  <a:srgbClr val="271A38"/>
                </a:solidFill>
                <a:highlight>
                  <a:srgbClr val="FFFFFF"/>
                </a:highlight>
                <a:latin typeface="Montserrat" panose="00000500000000000000" pitchFamily="2" charset="0"/>
              </a:rPr>
              <a:t>Mon rôle : </a:t>
            </a:r>
            <a:r>
              <a:rPr lang="fr-FR" sz="1800" dirty="0">
                <a:solidFill>
                  <a:srgbClr val="271A38"/>
                </a:solidFill>
                <a:highlight>
                  <a:srgbClr val="FFFFFF"/>
                </a:highlight>
                <a:latin typeface="Montserrat" panose="00000500000000000000" pitchFamily="2" charset="0"/>
              </a:rPr>
              <a:t>Développeur frontend</a:t>
            </a:r>
            <a:endParaRPr sz="1200" dirty="0">
              <a:latin typeface="Montserrat" panose="00000500000000000000" pitchFamily="2" charset="0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-4800" y="-9526"/>
            <a:ext cx="9153600" cy="445025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4DE8698-DE1B-27FA-FA79-3705016107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</a:t>
            </a:fld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fr" sz="2400" u="sng" dirty="0">
                <a:latin typeface="Montserrat"/>
                <a:ea typeface="Montserrat"/>
                <a:cs typeface="Montserrat"/>
                <a:sym typeface="Montserrat"/>
              </a:rPr>
              <a:t>Aperçu de la maquette</a:t>
            </a:r>
            <a:endParaRPr sz="2400" u="sng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endParaRPr sz="2000" u="sng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7BC9E60-A086-1E00-4255-C98CF2FFFFA5}"/>
              </a:ext>
            </a:extLst>
          </p:cNvPr>
          <p:cNvGrpSpPr/>
          <p:nvPr/>
        </p:nvGrpSpPr>
        <p:grpSpPr>
          <a:xfrm>
            <a:off x="-4800" y="-9526"/>
            <a:ext cx="9153600" cy="445025"/>
            <a:chOff x="-4800" y="-1"/>
            <a:chExt cx="9153600" cy="445025"/>
          </a:xfrm>
        </p:grpSpPr>
        <p:sp>
          <p:nvSpPr>
            <p:cNvPr id="4" name="Google Shape;70;p15">
              <a:extLst>
                <a:ext uri="{FF2B5EF4-FFF2-40B4-BE49-F238E27FC236}">
                  <a16:creationId xmlns:a16="http://schemas.microsoft.com/office/drawing/2014/main" id="{3397F4AF-CD05-04B5-993D-70AF5926B04F}"/>
                </a:ext>
              </a:extLst>
            </p:cNvPr>
            <p:cNvSpPr/>
            <p:nvPr/>
          </p:nvSpPr>
          <p:spPr>
            <a:xfrm>
              <a:off x="-4800" y="-1"/>
              <a:ext cx="9153600" cy="445025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F7EDD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" name="Google Shape;56;p13">
              <a:extLst>
                <a:ext uri="{FF2B5EF4-FFF2-40B4-BE49-F238E27FC236}">
                  <a16:creationId xmlns:a16="http://schemas.microsoft.com/office/drawing/2014/main" id="{7B60F7BC-D87F-7673-D19C-6DD05292E44F}"/>
                </a:ext>
              </a:extLst>
            </p:cNvPr>
            <p:cNvPicPr preferRelativeResize="0"/>
            <p:nvPr/>
          </p:nvPicPr>
          <p:blipFill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7634" b="90076" l="9855" r="89916">
                          <a14:foregroundMark x1="67227" y1="9466" x2="67227" y2="9466"/>
                          <a14:foregroundMark x1="49962" y1="7634" x2="49962" y2="7634"/>
                          <a14:foregroundMark x1="19022" y1="71756" x2="19022" y2="71756"/>
                          <a14:foregroundMark x1="18258" y1="73130" x2="18258" y2="73130"/>
                          <a14:foregroundMark x1="20092" y1="77405" x2="20092" y2="77405"/>
                          <a14:foregroundMark x1="23071" y1="77405" x2="23071" y2="77405"/>
                          <a14:foregroundMark x1="23835" y1="73130" x2="23835" y2="73130"/>
                          <a14:foregroundMark x1="13827" y1="71756" x2="13827" y2="71756"/>
                          <a14:foregroundMark x1="13827" y1="71756" x2="13827" y2="71756"/>
                          <a14:foregroundMark x1="13827" y1="71756" x2="13827" y2="71756"/>
                          <a14:foregroundMark x1="14209" y1="74351" x2="15355" y2="79389"/>
                          <a14:foregroundMark x1="35218" y1="67328" x2="35218" y2="73130"/>
                          <a14:foregroundMark x1="35600" y1="73740" x2="35600" y2="79389"/>
                          <a14:foregroundMark x1="35982" y1="81832" x2="35982" y2="81832"/>
                          <a14:foregroundMark x1="41482" y1="80000" x2="41482" y2="80000"/>
                          <a14:foregroundMark x1="46982" y1="72366" x2="46982" y2="72366"/>
                          <a14:foregroundMark x1="43697" y1="81221" x2="43697" y2="81221"/>
                          <a14:foregroundMark x1="49962" y1="81221" x2="49962" y2="81221"/>
                          <a14:foregroundMark x1="49962" y1="81221" x2="49962" y2="74351"/>
                          <a14:foregroundMark x1="43697" y1="75573" x2="44079" y2="81221"/>
                          <a14:foregroundMark x1="45913" y1="83817" x2="45913" y2="83817"/>
                          <a14:foregroundMark x1="47746" y1="90076" x2="47746" y2="90076"/>
                          <a14:foregroundMark x1="41864" y1="77405" x2="41864" y2="77405"/>
                          <a14:foregroundMark x1="31933" y1="76183" x2="31933" y2="76183"/>
                          <a14:foregroundMark x1="28953" y1="78168" x2="28953" y2="78168"/>
                          <a14:foregroundMark x1="26356" y1="78779" x2="27120" y2="82443"/>
                          <a14:foregroundMark x1="53629" y1="77405" x2="56914" y2="78168"/>
                          <a14:foregroundMark x1="54698" y1="72366" x2="54698" y2="72366"/>
                          <a14:foregroundMark x1="55462" y1="84427" x2="55462" y2="84427"/>
                          <a14:foregroundMark x1="63942" y1="72366" x2="63942" y2="72366"/>
                          <a14:foregroundMark x1="65775" y1="73130" x2="66845" y2="79389"/>
                          <a14:foregroundMark x1="61345" y1="74351" x2="61345" y2="74351"/>
                          <a14:foregroundMark x1="61345" y1="80000" x2="61345" y2="80000"/>
                          <a14:foregroundMark x1="73027" y1="74046" x2="73109" y2="73130"/>
                          <a14:foregroundMark x1="72945" y1="74962" x2="73027" y2="74046"/>
                          <a14:foregroundMark x1="72040" y1="85038" x2="72179" y2="83486"/>
                          <a14:foregroundMark x1="74255" y1="84427" x2="74255" y2="84427"/>
                          <a14:foregroundMark x1="69824" y1="78779" x2="69824" y2="78779"/>
                          <a14:foregroundMark x1="77158" y1="75725" x2="77158" y2="78779"/>
                          <a14:foregroundMark x1="77005" y1="67481" x2="77005" y2="67481"/>
                          <a14:foregroundMark x1="83117" y1="71908" x2="81971" y2="71908"/>
                          <a14:foregroundMark x1="81131" y1="77099" x2="81131" y2="77099"/>
                          <a14:foregroundMark x1="80138" y1="77099" x2="80367" y2="80153"/>
                          <a14:backgroundMark x1="72040" y1="79389" x2="72040" y2="79389"/>
                          <a14:backgroundMark x1="72040" y1="77405" x2="72040" y2="77405"/>
                          <a14:backgroundMark x1="72727" y1="77405" x2="72727" y2="77405"/>
                          <a14:backgroundMark x1="72727" y1="78168" x2="72727" y2="78168"/>
                          <a14:backgroundMark x1="72422" y1="81832" x2="72422" y2="81832"/>
                          <a14:backgroundMark x1="72422" y1="79695" x2="73033" y2="79695"/>
                          <a14:backgroundMark x1="72040" y1="81832" x2="72651" y2="82443"/>
                          <a14:backgroundMark x1="72651" y1="77405" x2="73415" y2="76336"/>
                          <a14:backgroundMark x1="72804" y1="75725" x2="72804" y2="75725"/>
                          <a14:backgroundMark x1="72804" y1="74962" x2="72804" y2="74962"/>
                          <a14:backgroundMark x1="72804" y1="74962" x2="72804" y2="74962"/>
                          <a14:backgroundMark x1="72804" y1="74962" x2="72804" y2="78015"/>
                          <a14:backgroundMark x1="72804" y1="74046" x2="72804" y2="74046"/>
                          <a14:backgroundMark x1="72651" y1="74962" x2="72651" y2="7496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353425" y="0"/>
              <a:ext cx="790575" cy="4450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91B82634-A969-3209-247E-20E62199B1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00" y="1322525"/>
            <a:ext cx="2012719" cy="29718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1363E61-EE08-A72A-A5E4-153C2FA948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0643" y="1745441"/>
            <a:ext cx="2998069" cy="2125967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B9A935B-62A0-054F-7042-5350737C38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8496" y="1741479"/>
            <a:ext cx="2998069" cy="2129929"/>
          </a:xfrm>
          <a:prstGeom prst="rect">
            <a:avLst/>
          </a:prstGeom>
        </p:spPr>
      </p:pic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CBC71FCF-A6C6-13F2-D7E7-3DAB7A6595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</a:t>
            </a:fld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400" u="sng" dirty="0">
                <a:latin typeface="Montserrat"/>
                <a:ea typeface="Montserrat"/>
                <a:cs typeface="Montserrat"/>
                <a:sym typeface="Montserrat"/>
              </a:rPr>
              <a:t>Méthodologie utilisée : méthode Agile</a:t>
            </a:r>
            <a:endParaRPr sz="3200" u="sng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925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ClrTx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Développement itératif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: Cycles continus de planification, exécution et évaluation</a:t>
            </a:r>
          </a:p>
          <a:p>
            <a:pPr marL="285750" indent="-285750">
              <a:buClrTx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Approche collaborative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: Amélioration de la communication et de l'implication des parties prenantes</a:t>
            </a: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None/>
            </a:pPr>
            <a:endParaRPr lang="fr" sz="1500" dirty="0">
              <a:solidFill>
                <a:srgbClr val="0D0D0D"/>
              </a:solidFill>
              <a:highlight>
                <a:srgbClr val="FFFFFF"/>
              </a:highlight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None/>
            </a:pPr>
            <a:endParaRPr lang="fr" sz="1500" dirty="0">
              <a:solidFill>
                <a:srgbClr val="0D0D0D"/>
              </a:solidFill>
              <a:highlight>
                <a:srgbClr val="FFFFFF"/>
              </a:highlight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None/>
            </a:pPr>
            <a:br>
              <a:rPr lang="fr" sz="1500" dirty="0">
                <a:solidFill>
                  <a:srgbClr val="0D0D0D"/>
                </a:solidFill>
                <a:highlight>
                  <a:srgbClr val="FFFFFF"/>
                </a:highlight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</a:br>
            <a:endParaRPr sz="1500" dirty="0">
              <a:solidFill>
                <a:srgbClr val="0D0D0D"/>
              </a:solidFill>
              <a:highlight>
                <a:srgbClr val="FFFFFF"/>
              </a:highlight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L="285750" indent="-285750"/>
            <a:r>
              <a:rPr kumimoji="0" lang="fr-FR" altLang="fr-FR" sz="160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Flexibilité et Adaptabilité : </a:t>
            </a:r>
          </a:p>
          <a:p>
            <a:pPr marL="285750" indent="-285750"/>
            <a:endParaRPr kumimoji="0" lang="fr-FR" altLang="fr-FR" sz="180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 marL="742950" lvl="1" indent="-285750"/>
            <a:r>
              <a:rPr lang="fr-FR" altLang="fr-FR" dirty="0">
                <a:solidFill>
                  <a:schemeClr val="tx1"/>
                </a:solidFill>
                <a:latin typeface="Montserrat" panose="00000500000000000000" pitchFamily="2" charset="0"/>
              </a:rPr>
              <a:t>Ajuster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les priorités</a:t>
            </a:r>
          </a:p>
          <a:p>
            <a:pPr marL="742950" lvl="1" indent="-285750"/>
            <a:r>
              <a:rPr lang="fr-FR" altLang="fr-FR" dirty="0">
                <a:solidFill>
                  <a:schemeClr val="tx1"/>
                </a:solidFill>
                <a:latin typeface="Montserrat" panose="00000500000000000000" pitchFamily="2" charset="0"/>
              </a:rPr>
              <a:t>Définir les fonctionnalités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en fonction des retours des utilisateurs</a:t>
            </a:r>
          </a:p>
          <a:p>
            <a:pPr marL="742950" lvl="1" indent="-285750"/>
            <a:r>
              <a:rPr lang="fr-FR" dirty="0">
                <a:solidFill>
                  <a:schemeClr val="tx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Exemple de pratique : Planning Poker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 marL="742950" lvl="1" indent="-285750"/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 marL="742950" lvl="1" indent="-285750"/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 marL="457200" lvl="1" indent="0">
              <a:buNone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 marL="742950" lvl="1" indent="-285750"/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AC537776-BF74-8C45-05BD-0324F6A36F80}"/>
              </a:ext>
            </a:extLst>
          </p:cNvPr>
          <p:cNvGrpSpPr/>
          <p:nvPr/>
        </p:nvGrpSpPr>
        <p:grpSpPr>
          <a:xfrm>
            <a:off x="-4800" y="-9526"/>
            <a:ext cx="9153600" cy="445025"/>
            <a:chOff x="-4800" y="-1"/>
            <a:chExt cx="9153600" cy="445025"/>
          </a:xfrm>
        </p:grpSpPr>
        <p:sp>
          <p:nvSpPr>
            <p:cNvPr id="3" name="Google Shape;70;p15">
              <a:extLst>
                <a:ext uri="{FF2B5EF4-FFF2-40B4-BE49-F238E27FC236}">
                  <a16:creationId xmlns:a16="http://schemas.microsoft.com/office/drawing/2014/main" id="{78470E40-3E17-5F1C-D31B-37C62F75C6C4}"/>
                </a:ext>
              </a:extLst>
            </p:cNvPr>
            <p:cNvSpPr/>
            <p:nvPr/>
          </p:nvSpPr>
          <p:spPr>
            <a:xfrm>
              <a:off x="-4800" y="-1"/>
              <a:ext cx="9153600" cy="445025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F7EDD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" name="Google Shape;56;p13">
              <a:extLst>
                <a:ext uri="{FF2B5EF4-FFF2-40B4-BE49-F238E27FC236}">
                  <a16:creationId xmlns:a16="http://schemas.microsoft.com/office/drawing/2014/main" id="{28B4CCC2-D326-3ECF-62F5-F0FEBE75CD49}"/>
                </a:ext>
              </a:extLst>
            </p:cNvPr>
            <p:cNvPicPr preferRelativeResize="0"/>
            <p:nvPr/>
          </p:nvPicPr>
          <p:blipFill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7634" b="90076" l="9855" r="89916">
                          <a14:foregroundMark x1="67227" y1="9466" x2="67227" y2="9466"/>
                          <a14:foregroundMark x1="49962" y1="7634" x2="49962" y2="7634"/>
                          <a14:foregroundMark x1="19022" y1="71756" x2="19022" y2="71756"/>
                          <a14:foregroundMark x1="18258" y1="73130" x2="18258" y2="73130"/>
                          <a14:foregroundMark x1="20092" y1="77405" x2="20092" y2="77405"/>
                          <a14:foregroundMark x1="23071" y1="77405" x2="23071" y2="77405"/>
                          <a14:foregroundMark x1="23835" y1="73130" x2="23835" y2="73130"/>
                          <a14:foregroundMark x1="13827" y1="71756" x2="13827" y2="71756"/>
                          <a14:foregroundMark x1="13827" y1="71756" x2="13827" y2="71756"/>
                          <a14:foregroundMark x1="13827" y1="71756" x2="13827" y2="71756"/>
                          <a14:foregroundMark x1="14209" y1="74351" x2="15355" y2="79389"/>
                          <a14:foregroundMark x1="35218" y1="67328" x2="35218" y2="73130"/>
                          <a14:foregroundMark x1="35600" y1="73740" x2="35600" y2="79389"/>
                          <a14:foregroundMark x1="35982" y1="81832" x2="35982" y2="81832"/>
                          <a14:foregroundMark x1="41482" y1="80000" x2="41482" y2="80000"/>
                          <a14:foregroundMark x1="46982" y1="72366" x2="46982" y2="72366"/>
                          <a14:foregroundMark x1="43697" y1="81221" x2="43697" y2="81221"/>
                          <a14:foregroundMark x1="49962" y1="81221" x2="49962" y2="81221"/>
                          <a14:foregroundMark x1="49962" y1="81221" x2="49962" y2="74351"/>
                          <a14:foregroundMark x1="43697" y1="75573" x2="44079" y2="81221"/>
                          <a14:foregroundMark x1="45913" y1="83817" x2="45913" y2="83817"/>
                          <a14:foregroundMark x1="47746" y1="90076" x2="47746" y2="90076"/>
                          <a14:foregroundMark x1="41864" y1="77405" x2="41864" y2="77405"/>
                          <a14:foregroundMark x1="31933" y1="76183" x2="31933" y2="76183"/>
                          <a14:foregroundMark x1="28953" y1="78168" x2="28953" y2="78168"/>
                          <a14:foregroundMark x1="26356" y1="78779" x2="27120" y2="82443"/>
                          <a14:foregroundMark x1="53629" y1="77405" x2="56914" y2="78168"/>
                          <a14:foregroundMark x1="54698" y1="72366" x2="54698" y2="72366"/>
                          <a14:foregroundMark x1="55462" y1="84427" x2="55462" y2="84427"/>
                          <a14:foregroundMark x1="63942" y1="72366" x2="63942" y2="72366"/>
                          <a14:foregroundMark x1="65775" y1="73130" x2="66845" y2="79389"/>
                          <a14:foregroundMark x1="61345" y1="74351" x2="61345" y2="74351"/>
                          <a14:foregroundMark x1="61345" y1="80000" x2="61345" y2="80000"/>
                          <a14:foregroundMark x1="73027" y1="74046" x2="73109" y2="73130"/>
                          <a14:foregroundMark x1="72945" y1="74962" x2="73027" y2="74046"/>
                          <a14:foregroundMark x1="72040" y1="85038" x2="72179" y2="83486"/>
                          <a14:foregroundMark x1="74255" y1="84427" x2="74255" y2="84427"/>
                          <a14:foregroundMark x1="69824" y1="78779" x2="69824" y2="78779"/>
                          <a14:foregroundMark x1="77158" y1="75725" x2="77158" y2="78779"/>
                          <a14:foregroundMark x1="77005" y1="67481" x2="77005" y2="67481"/>
                          <a14:foregroundMark x1="83117" y1="71908" x2="81971" y2="71908"/>
                          <a14:foregroundMark x1="81131" y1="77099" x2="81131" y2="77099"/>
                          <a14:foregroundMark x1="80138" y1="77099" x2="80367" y2="80153"/>
                          <a14:backgroundMark x1="72040" y1="79389" x2="72040" y2="79389"/>
                          <a14:backgroundMark x1="72040" y1="77405" x2="72040" y2="77405"/>
                          <a14:backgroundMark x1="72727" y1="77405" x2="72727" y2="77405"/>
                          <a14:backgroundMark x1="72727" y1="78168" x2="72727" y2="78168"/>
                          <a14:backgroundMark x1="72422" y1="81832" x2="72422" y2="81832"/>
                          <a14:backgroundMark x1="72422" y1="79695" x2="73033" y2="79695"/>
                          <a14:backgroundMark x1="72040" y1="81832" x2="72651" y2="82443"/>
                          <a14:backgroundMark x1="72651" y1="77405" x2="73415" y2="76336"/>
                          <a14:backgroundMark x1="72804" y1="75725" x2="72804" y2="75725"/>
                          <a14:backgroundMark x1="72804" y1="74962" x2="72804" y2="74962"/>
                          <a14:backgroundMark x1="72804" y1="74962" x2="72804" y2="74962"/>
                          <a14:backgroundMark x1="72804" y1="74962" x2="72804" y2="78015"/>
                          <a14:backgroundMark x1="72804" y1="74046" x2="72804" y2="74046"/>
                          <a14:backgroundMark x1="72651" y1="74962" x2="72651" y2="7496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353425" y="0"/>
              <a:ext cx="790575" cy="4450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32" name="Picture 8" descr="Méthode agile : 6 112 images, photos de stock, objets 3D et images  vectorielles | Shutterstock">
            <a:extLst>
              <a:ext uri="{FF2B5EF4-FFF2-40B4-BE49-F238E27FC236}">
                <a16:creationId xmlns:a16="http://schemas.microsoft.com/office/drawing/2014/main" id="{D0A66FCF-BF22-F0A6-534D-35CF17C97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525" y="2075724"/>
            <a:ext cx="2457450" cy="176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11D0B0F-42E8-3022-93A7-86DDEED278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5</a:t>
            </a:fld>
            <a:endParaRPr lang="fr-F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400" u="sng" dirty="0">
                <a:latin typeface="Montserrat"/>
                <a:ea typeface="Montserrat"/>
                <a:cs typeface="Montserrat"/>
                <a:sym typeface="Montserrat"/>
              </a:rPr>
              <a:t>Méthodologie utilisée : Les Sprints</a:t>
            </a:r>
            <a:endParaRPr sz="3200" u="sng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925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ClrTx/>
            </a:pPr>
            <a:r>
              <a:rPr lang="fr-FR" sz="1600" b="1" dirty="0">
                <a:solidFill>
                  <a:schemeClr val="tx1"/>
                </a:solidFill>
                <a:latin typeface="Montserrat" panose="00000500000000000000" pitchFamily="2" charset="0"/>
              </a:rPr>
              <a:t>Réunions quotidiennes : </a:t>
            </a:r>
            <a:r>
              <a:rPr lang="fr-FR" sz="1600" dirty="0">
                <a:solidFill>
                  <a:schemeClr val="tx1"/>
                </a:solidFill>
                <a:latin typeface="Montserrat" panose="00000500000000000000" pitchFamily="2" charset="0"/>
              </a:rPr>
              <a:t>Synchronisation rapide des équipes sur les objectifs et obstacles</a:t>
            </a:r>
          </a:p>
          <a:p>
            <a:pPr marL="285750" indent="-285750">
              <a:buClrTx/>
            </a:pPr>
            <a:r>
              <a:rPr lang="fr-FR" sz="1600" b="1" dirty="0">
                <a:solidFill>
                  <a:schemeClr val="tx1"/>
                </a:solidFill>
                <a:latin typeface="Montserrat" panose="00000500000000000000" pitchFamily="2" charset="0"/>
              </a:rPr>
              <a:t>Sprints courts : </a:t>
            </a:r>
            <a:r>
              <a:rPr lang="fr-FR" sz="1600" dirty="0">
                <a:solidFill>
                  <a:schemeClr val="tx1"/>
                </a:solidFill>
                <a:latin typeface="Montserrat" panose="00000500000000000000" pitchFamily="2" charset="0"/>
              </a:rPr>
              <a:t>Développement itératif en cycles courts pour des livraisons fréquentes.</a:t>
            </a:r>
          </a:p>
          <a:p>
            <a:pPr marL="0" indent="0">
              <a:buNone/>
            </a:pPr>
            <a:endParaRPr lang="fr-FR" altLang="fr-FR" dirty="0">
              <a:latin typeface="Montserrat" panose="00000500000000000000" pitchFamily="2" charset="0"/>
            </a:endParaRPr>
          </a:p>
          <a:p>
            <a:pPr marL="285750" indent="-285750">
              <a:buClrTx/>
            </a:pPr>
            <a:r>
              <a:rPr kumimoji="0" lang="fr-FR" altLang="fr-FR" sz="160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Livraisons Fréquentes et Améliorations Continues</a:t>
            </a:r>
          </a:p>
          <a:p>
            <a:pPr marL="285750" indent="-285750"/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 marL="742950" lvl="1" indent="-285750"/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Livraisons de versions régulières</a:t>
            </a:r>
          </a:p>
          <a:p>
            <a:pPr marL="742950" lvl="1" indent="-285750"/>
            <a:r>
              <a:rPr lang="fr-FR" altLang="fr-FR" dirty="0">
                <a:solidFill>
                  <a:schemeClr val="tx1"/>
                </a:solidFill>
                <a:latin typeface="Montserrat" panose="00000500000000000000" pitchFamily="2" charset="0"/>
              </a:rPr>
              <a:t>A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méliorations continues pour maximiser la valeur client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AC537776-BF74-8C45-05BD-0324F6A36F80}"/>
              </a:ext>
            </a:extLst>
          </p:cNvPr>
          <p:cNvGrpSpPr/>
          <p:nvPr/>
        </p:nvGrpSpPr>
        <p:grpSpPr>
          <a:xfrm>
            <a:off x="-4800" y="-9526"/>
            <a:ext cx="9153600" cy="445025"/>
            <a:chOff x="-4800" y="-1"/>
            <a:chExt cx="9153600" cy="445025"/>
          </a:xfrm>
        </p:grpSpPr>
        <p:sp>
          <p:nvSpPr>
            <p:cNvPr id="3" name="Google Shape;70;p15">
              <a:extLst>
                <a:ext uri="{FF2B5EF4-FFF2-40B4-BE49-F238E27FC236}">
                  <a16:creationId xmlns:a16="http://schemas.microsoft.com/office/drawing/2014/main" id="{78470E40-3E17-5F1C-D31B-37C62F75C6C4}"/>
                </a:ext>
              </a:extLst>
            </p:cNvPr>
            <p:cNvSpPr/>
            <p:nvPr/>
          </p:nvSpPr>
          <p:spPr>
            <a:xfrm>
              <a:off x="-4800" y="-1"/>
              <a:ext cx="9153600" cy="445025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F7EDD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" name="Google Shape;56;p13">
              <a:extLst>
                <a:ext uri="{FF2B5EF4-FFF2-40B4-BE49-F238E27FC236}">
                  <a16:creationId xmlns:a16="http://schemas.microsoft.com/office/drawing/2014/main" id="{28B4CCC2-D326-3ECF-62F5-F0FEBE75CD49}"/>
                </a:ext>
              </a:extLst>
            </p:cNvPr>
            <p:cNvPicPr preferRelativeResize="0"/>
            <p:nvPr/>
          </p:nvPicPr>
          <p:blipFill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7634" b="90076" l="9855" r="89916">
                          <a14:foregroundMark x1="67227" y1="9466" x2="67227" y2="9466"/>
                          <a14:foregroundMark x1="49962" y1="7634" x2="49962" y2="7634"/>
                          <a14:foregroundMark x1="19022" y1="71756" x2="19022" y2="71756"/>
                          <a14:foregroundMark x1="18258" y1="73130" x2="18258" y2="73130"/>
                          <a14:foregroundMark x1="20092" y1="77405" x2="20092" y2="77405"/>
                          <a14:foregroundMark x1="23071" y1="77405" x2="23071" y2="77405"/>
                          <a14:foregroundMark x1="23835" y1="73130" x2="23835" y2="73130"/>
                          <a14:foregroundMark x1="13827" y1="71756" x2="13827" y2="71756"/>
                          <a14:foregroundMark x1="13827" y1="71756" x2="13827" y2="71756"/>
                          <a14:foregroundMark x1="13827" y1="71756" x2="13827" y2="71756"/>
                          <a14:foregroundMark x1="14209" y1="74351" x2="15355" y2="79389"/>
                          <a14:foregroundMark x1="35218" y1="67328" x2="35218" y2="73130"/>
                          <a14:foregroundMark x1="35600" y1="73740" x2="35600" y2="79389"/>
                          <a14:foregroundMark x1="35982" y1="81832" x2="35982" y2="81832"/>
                          <a14:foregroundMark x1="41482" y1="80000" x2="41482" y2="80000"/>
                          <a14:foregroundMark x1="46982" y1="72366" x2="46982" y2="72366"/>
                          <a14:foregroundMark x1="43697" y1="81221" x2="43697" y2="81221"/>
                          <a14:foregroundMark x1="49962" y1="81221" x2="49962" y2="81221"/>
                          <a14:foregroundMark x1="49962" y1="81221" x2="49962" y2="74351"/>
                          <a14:foregroundMark x1="43697" y1="75573" x2="44079" y2="81221"/>
                          <a14:foregroundMark x1="45913" y1="83817" x2="45913" y2="83817"/>
                          <a14:foregroundMark x1="47746" y1="90076" x2="47746" y2="90076"/>
                          <a14:foregroundMark x1="41864" y1="77405" x2="41864" y2="77405"/>
                          <a14:foregroundMark x1="31933" y1="76183" x2="31933" y2="76183"/>
                          <a14:foregroundMark x1="28953" y1="78168" x2="28953" y2="78168"/>
                          <a14:foregroundMark x1="26356" y1="78779" x2="27120" y2="82443"/>
                          <a14:foregroundMark x1="53629" y1="77405" x2="56914" y2="78168"/>
                          <a14:foregroundMark x1="54698" y1="72366" x2="54698" y2="72366"/>
                          <a14:foregroundMark x1="55462" y1="84427" x2="55462" y2="84427"/>
                          <a14:foregroundMark x1="63942" y1="72366" x2="63942" y2="72366"/>
                          <a14:foregroundMark x1="65775" y1="73130" x2="66845" y2="79389"/>
                          <a14:foregroundMark x1="61345" y1="74351" x2="61345" y2="74351"/>
                          <a14:foregroundMark x1="61345" y1="80000" x2="61345" y2="80000"/>
                          <a14:foregroundMark x1="73027" y1="74046" x2="73109" y2="73130"/>
                          <a14:foregroundMark x1="72945" y1="74962" x2="73027" y2="74046"/>
                          <a14:foregroundMark x1="72040" y1="85038" x2="72179" y2="83486"/>
                          <a14:foregroundMark x1="74255" y1="84427" x2="74255" y2="84427"/>
                          <a14:foregroundMark x1="69824" y1="78779" x2="69824" y2="78779"/>
                          <a14:foregroundMark x1="77158" y1="75725" x2="77158" y2="78779"/>
                          <a14:foregroundMark x1="77005" y1="67481" x2="77005" y2="67481"/>
                          <a14:foregroundMark x1="83117" y1="71908" x2="81971" y2="71908"/>
                          <a14:foregroundMark x1="81131" y1="77099" x2="81131" y2="77099"/>
                          <a14:foregroundMark x1="80138" y1="77099" x2="80367" y2="80153"/>
                          <a14:backgroundMark x1="72040" y1="79389" x2="72040" y2="79389"/>
                          <a14:backgroundMark x1="72040" y1="77405" x2="72040" y2="77405"/>
                          <a14:backgroundMark x1="72727" y1="77405" x2="72727" y2="77405"/>
                          <a14:backgroundMark x1="72727" y1="78168" x2="72727" y2="78168"/>
                          <a14:backgroundMark x1="72422" y1="81832" x2="72422" y2="81832"/>
                          <a14:backgroundMark x1="72422" y1="79695" x2="73033" y2="79695"/>
                          <a14:backgroundMark x1="72040" y1="81832" x2="72651" y2="82443"/>
                          <a14:backgroundMark x1="72651" y1="77405" x2="73415" y2="76336"/>
                          <a14:backgroundMark x1="72804" y1="75725" x2="72804" y2="75725"/>
                          <a14:backgroundMark x1="72804" y1="74962" x2="72804" y2="74962"/>
                          <a14:backgroundMark x1="72804" y1="74962" x2="72804" y2="74962"/>
                          <a14:backgroundMark x1="72804" y1="74962" x2="72804" y2="78015"/>
                          <a14:backgroundMark x1="72804" y1="74046" x2="72804" y2="74046"/>
                          <a14:backgroundMark x1="72651" y1="74962" x2="72651" y2="7496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353425" y="0"/>
              <a:ext cx="790575" cy="4450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50" name="Picture 2" descr="Qu'est ce qu'un sprint en méthode agile et scrum ? - Chef-de-projet.fr">
            <a:extLst>
              <a:ext uri="{FF2B5EF4-FFF2-40B4-BE49-F238E27FC236}">
                <a16:creationId xmlns:a16="http://schemas.microsoft.com/office/drawing/2014/main" id="{13F04D83-3E52-F3EC-B83D-144A94B483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01" b="4000"/>
          <a:stretch/>
        </p:blipFill>
        <p:spPr bwMode="auto">
          <a:xfrm>
            <a:off x="2372779" y="3855107"/>
            <a:ext cx="4038600" cy="98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9D031D0-3435-888D-ACBE-A3C5443EFE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2270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400" u="sng" dirty="0">
                <a:latin typeface="Montserrat"/>
                <a:ea typeface="Montserrat"/>
                <a:cs typeface="Montserrat"/>
                <a:sym typeface="Montserrat"/>
              </a:rPr>
              <a:t>Suivi du projet avec le Kanban : Décomposition</a:t>
            </a:r>
            <a:endParaRPr sz="3200" u="sng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428212" y="1084700"/>
            <a:ext cx="8320500" cy="530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fr-FR" sz="15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Tâches et User Story : </a:t>
            </a:r>
            <a:r>
              <a:rPr lang="fr-FR" sz="15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  <a:hlinkClick r:id="rId3"/>
              </a:rPr>
              <a:t>Lien Kanban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CBEADCC3-7112-0BBE-A0FC-836AA9B5631B}"/>
              </a:ext>
            </a:extLst>
          </p:cNvPr>
          <p:cNvGrpSpPr/>
          <p:nvPr/>
        </p:nvGrpSpPr>
        <p:grpSpPr>
          <a:xfrm>
            <a:off x="-4800" y="-9526"/>
            <a:ext cx="9153600" cy="445025"/>
            <a:chOff x="-4800" y="-1"/>
            <a:chExt cx="9153600" cy="445025"/>
          </a:xfrm>
        </p:grpSpPr>
        <p:sp>
          <p:nvSpPr>
            <p:cNvPr id="3" name="Google Shape;70;p15">
              <a:extLst>
                <a:ext uri="{FF2B5EF4-FFF2-40B4-BE49-F238E27FC236}">
                  <a16:creationId xmlns:a16="http://schemas.microsoft.com/office/drawing/2014/main" id="{976A4B3E-7F16-202A-5F09-87633391F3AA}"/>
                </a:ext>
              </a:extLst>
            </p:cNvPr>
            <p:cNvSpPr/>
            <p:nvPr/>
          </p:nvSpPr>
          <p:spPr>
            <a:xfrm>
              <a:off x="-4800" y="-1"/>
              <a:ext cx="9153600" cy="445025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F7EDD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" name="Google Shape;56;p13">
              <a:extLst>
                <a:ext uri="{FF2B5EF4-FFF2-40B4-BE49-F238E27FC236}">
                  <a16:creationId xmlns:a16="http://schemas.microsoft.com/office/drawing/2014/main" id="{AFFE9E5F-2399-978E-ED01-2C94D7BC4A21}"/>
                </a:ext>
              </a:extLst>
            </p:cNvPr>
            <p:cNvPicPr preferRelativeResize="0"/>
            <p:nvPr/>
          </p:nvPicPr>
          <p:blipFill>
            <a:blip r:embed="rId4">
              <a:alphaModFix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7634" b="90076" l="9855" r="89916">
                          <a14:foregroundMark x1="67227" y1="9466" x2="67227" y2="9466"/>
                          <a14:foregroundMark x1="49962" y1="7634" x2="49962" y2="7634"/>
                          <a14:foregroundMark x1="19022" y1="71756" x2="19022" y2="71756"/>
                          <a14:foregroundMark x1="18258" y1="73130" x2="18258" y2="73130"/>
                          <a14:foregroundMark x1="20092" y1="77405" x2="20092" y2="77405"/>
                          <a14:foregroundMark x1="23071" y1="77405" x2="23071" y2="77405"/>
                          <a14:foregroundMark x1="23835" y1="73130" x2="23835" y2="73130"/>
                          <a14:foregroundMark x1="13827" y1="71756" x2="13827" y2="71756"/>
                          <a14:foregroundMark x1="13827" y1="71756" x2="13827" y2="71756"/>
                          <a14:foregroundMark x1="13827" y1="71756" x2="13827" y2="71756"/>
                          <a14:foregroundMark x1="14209" y1="74351" x2="15355" y2="79389"/>
                          <a14:foregroundMark x1="35218" y1="67328" x2="35218" y2="73130"/>
                          <a14:foregroundMark x1="35600" y1="73740" x2="35600" y2="79389"/>
                          <a14:foregroundMark x1="35982" y1="81832" x2="35982" y2="81832"/>
                          <a14:foregroundMark x1="41482" y1="80000" x2="41482" y2="80000"/>
                          <a14:foregroundMark x1="46982" y1="72366" x2="46982" y2="72366"/>
                          <a14:foregroundMark x1="43697" y1="81221" x2="43697" y2="81221"/>
                          <a14:foregroundMark x1="49962" y1="81221" x2="49962" y2="81221"/>
                          <a14:foregroundMark x1="49962" y1="81221" x2="49962" y2="74351"/>
                          <a14:foregroundMark x1="43697" y1="75573" x2="44079" y2="81221"/>
                          <a14:foregroundMark x1="45913" y1="83817" x2="45913" y2="83817"/>
                          <a14:foregroundMark x1="47746" y1="90076" x2="47746" y2="90076"/>
                          <a14:foregroundMark x1="41864" y1="77405" x2="41864" y2="77405"/>
                          <a14:foregroundMark x1="31933" y1="76183" x2="31933" y2="76183"/>
                          <a14:foregroundMark x1="28953" y1="78168" x2="28953" y2="78168"/>
                          <a14:foregroundMark x1="26356" y1="78779" x2="27120" y2="82443"/>
                          <a14:foregroundMark x1="53629" y1="77405" x2="56914" y2="78168"/>
                          <a14:foregroundMark x1="54698" y1="72366" x2="54698" y2="72366"/>
                          <a14:foregroundMark x1="55462" y1="84427" x2="55462" y2="84427"/>
                          <a14:foregroundMark x1="63942" y1="72366" x2="63942" y2="72366"/>
                          <a14:foregroundMark x1="65775" y1="73130" x2="66845" y2="79389"/>
                          <a14:foregroundMark x1="61345" y1="74351" x2="61345" y2="74351"/>
                          <a14:foregroundMark x1="61345" y1="80000" x2="61345" y2="80000"/>
                          <a14:foregroundMark x1="73027" y1="74046" x2="73109" y2="73130"/>
                          <a14:foregroundMark x1="72945" y1="74962" x2="73027" y2="74046"/>
                          <a14:foregroundMark x1="72040" y1="85038" x2="72179" y2="83486"/>
                          <a14:foregroundMark x1="74255" y1="84427" x2="74255" y2="84427"/>
                          <a14:foregroundMark x1="69824" y1="78779" x2="69824" y2="78779"/>
                          <a14:foregroundMark x1="77158" y1="75725" x2="77158" y2="78779"/>
                          <a14:foregroundMark x1="77005" y1="67481" x2="77005" y2="67481"/>
                          <a14:foregroundMark x1="83117" y1="71908" x2="81971" y2="71908"/>
                          <a14:foregroundMark x1="81131" y1="77099" x2="81131" y2="77099"/>
                          <a14:foregroundMark x1="80138" y1="77099" x2="80367" y2="80153"/>
                          <a14:backgroundMark x1="72040" y1="79389" x2="72040" y2="79389"/>
                          <a14:backgroundMark x1="72040" y1="77405" x2="72040" y2="77405"/>
                          <a14:backgroundMark x1="72727" y1="77405" x2="72727" y2="77405"/>
                          <a14:backgroundMark x1="72727" y1="78168" x2="72727" y2="78168"/>
                          <a14:backgroundMark x1="72422" y1="81832" x2="72422" y2="81832"/>
                          <a14:backgroundMark x1="72422" y1="79695" x2="73033" y2="79695"/>
                          <a14:backgroundMark x1="72040" y1="81832" x2="72651" y2="82443"/>
                          <a14:backgroundMark x1="72651" y1="77405" x2="73415" y2="76336"/>
                          <a14:backgroundMark x1="72804" y1="75725" x2="72804" y2="75725"/>
                          <a14:backgroundMark x1="72804" y1="74962" x2="72804" y2="74962"/>
                          <a14:backgroundMark x1="72804" y1="74962" x2="72804" y2="74962"/>
                          <a14:backgroundMark x1="72804" y1="74962" x2="72804" y2="78015"/>
                          <a14:backgroundMark x1="72804" y1="74046" x2="72804" y2="74046"/>
                          <a14:backgroundMark x1="72651" y1="74962" x2="72651" y2="7496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353425" y="0"/>
              <a:ext cx="790575" cy="4450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" name="Image 4">
            <a:extLst>
              <a:ext uri="{FF2B5EF4-FFF2-40B4-BE49-F238E27FC236}">
                <a16:creationId xmlns:a16="http://schemas.microsoft.com/office/drawing/2014/main" id="{8F4A21C5-590E-4A1B-9273-3FD37A34A7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450" y="1752341"/>
            <a:ext cx="3623107" cy="305534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D774112-2BF0-FE70-3C1F-68CE5CDD03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9282" y="1753526"/>
            <a:ext cx="3142268" cy="3052975"/>
          </a:xfrm>
          <a:prstGeom prst="rect">
            <a:avLst/>
          </a:prstGeom>
        </p:spPr>
      </p:pic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9AE593E-A631-0B78-D2C5-7FB9E8E3E1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153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85;p17">
            <a:extLst>
              <a:ext uri="{FF2B5EF4-FFF2-40B4-BE49-F238E27FC236}">
                <a16:creationId xmlns:a16="http://schemas.microsoft.com/office/drawing/2014/main" id="{88AD467C-B27C-C6BC-12D0-5E12AC1E1146}"/>
              </a:ext>
            </a:extLst>
          </p:cNvPr>
          <p:cNvSpPr txBox="1">
            <a:spLocks/>
          </p:cNvSpPr>
          <p:nvPr/>
        </p:nvSpPr>
        <p:spPr>
          <a:xfrm>
            <a:off x="311700" y="1031150"/>
            <a:ext cx="8520600" cy="392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endParaRPr lang="fr-FR" sz="1500" u="sng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endParaRPr lang="fr-FR" sz="1500" u="sng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endParaRPr lang="fr-FR" sz="1500" u="sng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endParaRPr lang="fr-FR" sz="1500" u="sng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endParaRPr lang="fr-FR" sz="1500" u="sng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endParaRPr lang="fr-FR" sz="1500" u="sng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endParaRPr lang="fr-FR" sz="1400" b="1" u="sng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endParaRPr lang="fr-FR" sz="1400" b="1" u="sng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fr-FR" sz="1400" b="1" u="sng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Avantages :</a:t>
            </a:r>
          </a:p>
          <a:p>
            <a:pPr marL="914400" lvl="2" indent="-323850">
              <a:lnSpc>
                <a:spcPct val="150000"/>
              </a:lnSpc>
              <a:buClr>
                <a:srgbClr val="0D0D0D"/>
              </a:buClr>
              <a:buSzPts val="1500"/>
              <a:buFont typeface="Courier New" panose="02070309020205020404" pitchFamily="49" charset="0"/>
              <a:buChar char="o"/>
            </a:pPr>
            <a:r>
              <a:rPr kumimoji="0" lang="fr-FR" altLang="fr-FR" sz="120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Visualisation des tâches :</a:t>
            </a:r>
            <a:r>
              <a:rPr kumimoji="0" lang="fr-FR" altLang="fr-FR" sz="12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Permet de suivre l'avancement des tâches en un coup d'œil.</a:t>
            </a:r>
          </a:p>
          <a:p>
            <a:pPr marL="914400" lvl="2" indent="-323850">
              <a:lnSpc>
                <a:spcPct val="150000"/>
              </a:lnSpc>
              <a:buClr>
                <a:srgbClr val="0D0D0D"/>
              </a:buClr>
              <a:buSzPts val="1500"/>
              <a:buFont typeface="Courier New" panose="02070309020205020404" pitchFamily="49" charset="0"/>
              <a:buChar char="o"/>
            </a:pPr>
            <a:r>
              <a:rPr kumimoji="0" lang="fr-FR" altLang="fr-FR" sz="120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Coordination d'équipe :</a:t>
            </a:r>
            <a:r>
              <a:rPr kumimoji="0" lang="fr-FR" altLang="fr-FR" sz="12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Facilite la répartition du travail et la communication entre les membres. </a:t>
            </a:r>
          </a:p>
          <a:p>
            <a:pPr marL="0" indent="0">
              <a:spcBef>
                <a:spcPts val="1200"/>
              </a:spcBef>
              <a:buFont typeface="Arial"/>
              <a:buNone/>
            </a:pPr>
            <a:endParaRPr lang="fr-FR" dirty="0">
              <a:latin typeface="Montserrat"/>
              <a:ea typeface="Montserrat"/>
              <a:cs typeface="Montserrat"/>
              <a:sym typeface="Montserrat"/>
            </a:endParaRPr>
          </a:p>
          <a:p>
            <a:pPr indent="0">
              <a:spcBef>
                <a:spcPts val="1200"/>
              </a:spcBef>
              <a:spcAft>
                <a:spcPts val="1200"/>
              </a:spcAft>
              <a:buFont typeface="Arial"/>
              <a:buNone/>
            </a:pPr>
            <a:endParaRPr lang="fr-FR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400" u="sng" dirty="0">
                <a:latin typeface="Montserrat"/>
                <a:ea typeface="Montserrat"/>
                <a:cs typeface="Montserrat"/>
                <a:sym typeface="Montserrat"/>
              </a:rPr>
              <a:t>Suivi du projet avec le Kanban : Vue globale</a:t>
            </a:r>
            <a:endParaRPr sz="3200" u="sng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CBEADCC3-7112-0BBE-A0FC-836AA9B5631B}"/>
              </a:ext>
            </a:extLst>
          </p:cNvPr>
          <p:cNvGrpSpPr/>
          <p:nvPr/>
        </p:nvGrpSpPr>
        <p:grpSpPr>
          <a:xfrm>
            <a:off x="-4800" y="-9526"/>
            <a:ext cx="9153600" cy="445025"/>
            <a:chOff x="-4800" y="-1"/>
            <a:chExt cx="9153600" cy="445025"/>
          </a:xfrm>
        </p:grpSpPr>
        <p:sp>
          <p:nvSpPr>
            <p:cNvPr id="3" name="Google Shape;70;p15">
              <a:extLst>
                <a:ext uri="{FF2B5EF4-FFF2-40B4-BE49-F238E27FC236}">
                  <a16:creationId xmlns:a16="http://schemas.microsoft.com/office/drawing/2014/main" id="{976A4B3E-7F16-202A-5F09-87633391F3AA}"/>
                </a:ext>
              </a:extLst>
            </p:cNvPr>
            <p:cNvSpPr/>
            <p:nvPr/>
          </p:nvSpPr>
          <p:spPr>
            <a:xfrm>
              <a:off x="-4800" y="-1"/>
              <a:ext cx="9153600" cy="445025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F7EDD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" name="Google Shape;56;p13">
              <a:extLst>
                <a:ext uri="{FF2B5EF4-FFF2-40B4-BE49-F238E27FC236}">
                  <a16:creationId xmlns:a16="http://schemas.microsoft.com/office/drawing/2014/main" id="{AFFE9E5F-2399-978E-ED01-2C94D7BC4A21}"/>
                </a:ext>
              </a:extLst>
            </p:cNvPr>
            <p:cNvPicPr preferRelativeResize="0"/>
            <p:nvPr/>
          </p:nvPicPr>
          <p:blipFill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7634" b="90076" l="9855" r="89916">
                          <a14:foregroundMark x1="67227" y1="9466" x2="67227" y2="9466"/>
                          <a14:foregroundMark x1="49962" y1="7634" x2="49962" y2="7634"/>
                          <a14:foregroundMark x1="19022" y1="71756" x2="19022" y2="71756"/>
                          <a14:foregroundMark x1="18258" y1="73130" x2="18258" y2="73130"/>
                          <a14:foregroundMark x1="20092" y1="77405" x2="20092" y2="77405"/>
                          <a14:foregroundMark x1="23071" y1="77405" x2="23071" y2="77405"/>
                          <a14:foregroundMark x1="23835" y1="73130" x2="23835" y2="73130"/>
                          <a14:foregroundMark x1="13827" y1="71756" x2="13827" y2="71756"/>
                          <a14:foregroundMark x1="13827" y1="71756" x2="13827" y2="71756"/>
                          <a14:foregroundMark x1="13827" y1="71756" x2="13827" y2="71756"/>
                          <a14:foregroundMark x1="14209" y1="74351" x2="15355" y2="79389"/>
                          <a14:foregroundMark x1="35218" y1="67328" x2="35218" y2="73130"/>
                          <a14:foregroundMark x1="35600" y1="73740" x2="35600" y2="79389"/>
                          <a14:foregroundMark x1="35982" y1="81832" x2="35982" y2="81832"/>
                          <a14:foregroundMark x1="41482" y1="80000" x2="41482" y2="80000"/>
                          <a14:foregroundMark x1="46982" y1="72366" x2="46982" y2="72366"/>
                          <a14:foregroundMark x1="43697" y1="81221" x2="43697" y2="81221"/>
                          <a14:foregroundMark x1="49962" y1="81221" x2="49962" y2="81221"/>
                          <a14:foregroundMark x1="49962" y1="81221" x2="49962" y2="74351"/>
                          <a14:foregroundMark x1="43697" y1="75573" x2="44079" y2="81221"/>
                          <a14:foregroundMark x1="45913" y1="83817" x2="45913" y2="83817"/>
                          <a14:foregroundMark x1="47746" y1="90076" x2="47746" y2="90076"/>
                          <a14:foregroundMark x1="41864" y1="77405" x2="41864" y2="77405"/>
                          <a14:foregroundMark x1="31933" y1="76183" x2="31933" y2="76183"/>
                          <a14:foregroundMark x1="28953" y1="78168" x2="28953" y2="78168"/>
                          <a14:foregroundMark x1="26356" y1="78779" x2="27120" y2="82443"/>
                          <a14:foregroundMark x1="53629" y1="77405" x2="56914" y2="78168"/>
                          <a14:foregroundMark x1="54698" y1="72366" x2="54698" y2="72366"/>
                          <a14:foregroundMark x1="55462" y1="84427" x2="55462" y2="84427"/>
                          <a14:foregroundMark x1="63942" y1="72366" x2="63942" y2="72366"/>
                          <a14:foregroundMark x1="65775" y1="73130" x2="66845" y2="79389"/>
                          <a14:foregroundMark x1="61345" y1="74351" x2="61345" y2="74351"/>
                          <a14:foregroundMark x1="61345" y1="80000" x2="61345" y2="80000"/>
                          <a14:foregroundMark x1="73027" y1="74046" x2="73109" y2="73130"/>
                          <a14:foregroundMark x1="72945" y1="74962" x2="73027" y2="74046"/>
                          <a14:foregroundMark x1="72040" y1="85038" x2="72179" y2="83486"/>
                          <a14:foregroundMark x1="74255" y1="84427" x2="74255" y2="84427"/>
                          <a14:foregroundMark x1="69824" y1="78779" x2="69824" y2="78779"/>
                          <a14:foregroundMark x1="77158" y1="75725" x2="77158" y2="78779"/>
                          <a14:foregroundMark x1="77005" y1="67481" x2="77005" y2="67481"/>
                          <a14:foregroundMark x1="83117" y1="71908" x2="81971" y2="71908"/>
                          <a14:foregroundMark x1="81131" y1="77099" x2="81131" y2="77099"/>
                          <a14:foregroundMark x1="80138" y1="77099" x2="80367" y2="80153"/>
                          <a14:backgroundMark x1="72040" y1="79389" x2="72040" y2="79389"/>
                          <a14:backgroundMark x1="72040" y1="77405" x2="72040" y2="77405"/>
                          <a14:backgroundMark x1="72727" y1="77405" x2="72727" y2="77405"/>
                          <a14:backgroundMark x1="72727" y1="78168" x2="72727" y2="78168"/>
                          <a14:backgroundMark x1="72422" y1="81832" x2="72422" y2="81832"/>
                          <a14:backgroundMark x1="72422" y1="79695" x2="73033" y2="79695"/>
                          <a14:backgroundMark x1="72040" y1="81832" x2="72651" y2="82443"/>
                          <a14:backgroundMark x1="72651" y1="77405" x2="73415" y2="76336"/>
                          <a14:backgroundMark x1="72804" y1="75725" x2="72804" y2="75725"/>
                          <a14:backgroundMark x1="72804" y1="74962" x2="72804" y2="74962"/>
                          <a14:backgroundMark x1="72804" y1="74962" x2="72804" y2="74962"/>
                          <a14:backgroundMark x1="72804" y1="74962" x2="72804" y2="78015"/>
                          <a14:backgroundMark x1="72804" y1="74046" x2="72804" y2="74046"/>
                          <a14:backgroundMark x1="72651" y1="74962" x2="72651" y2="7496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353425" y="0"/>
              <a:ext cx="790575" cy="4450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D7ED8E49-14C9-5D35-0C2D-86CF3EF942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9949" r="5905"/>
          <a:stretch/>
        </p:blipFill>
        <p:spPr>
          <a:xfrm>
            <a:off x="941662" y="1036776"/>
            <a:ext cx="7260675" cy="2691565"/>
          </a:xfrm>
          <a:prstGeom prst="rect">
            <a:avLst/>
          </a:prstGeom>
        </p:spPr>
      </p:pic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E22F2475-76DA-0D4D-CD6A-8821CA6534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8</a:t>
            </a:fld>
            <a:endParaRPr lang="fr-F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400" u="sng" dirty="0">
                <a:latin typeface="Montserrat"/>
                <a:ea typeface="Montserrat"/>
                <a:cs typeface="Montserrat"/>
                <a:sym typeface="Montserrat"/>
              </a:rPr>
              <a:t>Spécifications techniques</a:t>
            </a:r>
            <a:endParaRPr sz="2400" u="sng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0" y="0"/>
            <a:ext cx="4911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Présentation de l’usage du no-code</a:t>
            </a:r>
            <a:endParaRPr sz="100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E4EDAA68-D3F1-2CA9-05EC-02339BDB0F54}"/>
              </a:ext>
            </a:extLst>
          </p:cNvPr>
          <p:cNvGrpSpPr/>
          <p:nvPr/>
        </p:nvGrpSpPr>
        <p:grpSpPr>
          <a:xfrm>
            <a:off x="-4800" y="-9526"/>
            <a:ext cx="9153600" cy="445025"/>
            <a:chOff x="-4800" y="-1"/>
            <a:chExt cx="9153600" cy="445025"/>
          </a:xfrm>
        </p:grpSpPr>
        <p:sp>
          <p:nvSpPr>
            <p:cNvPr id="3" name="Google Shape;70;p15">
              <a:extLst>
                <a:ext uri="{FF2B5EF4-FFF2-40B4-BE49-F238E27FC236}">
                  <a16:creationId xmlns:a16="http://schemas.microsoft.com/office/drawing/2014/main" id="{2FCD2025-0B35-F49F-6D78-8D0254E5A40C}"/>
                </a:ext>
              </a:extLst>
            </p:cNvPr>
            <p:cNvSpPr/>
            <p:nvPr/>
          </p:nvSpPr>
          <p:spPr>
            <a:xfrm>
              <a:off x="-4800" y="-1"/>
              <a:ext cx="9153600" cy="445025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F7EDD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" name="Google Shape;56;p13">
              <a:extLst>
                <a:ext uri="{FF2B5EF4-FFF2-40B4-BE49-F238E27FC236}">
                  <a16:creationId xmlns:a16="http://schemas.microsoft.com/office/drawing/2014/main" id="{30E3BA32-4ED8-BCCD-F726-B95BD234D212}"/>
                </a:ext>
              </a:extLst>
            </p:cNvPr>
            <p:cNvPicPr preferRelativeResize="0"/>
            <p:nvPr/>
          </p:nvPicPr>
          <p:blipFill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7634" b="90076" l="9855" r="89916">
                          <a14:foregroundMark x1="67227" y1="9466" x2="67227" y2="9466"/>
                          <a14:foregroundMark x1="49962" y1="7634" x2="49962" y2="7634"/>
                          <a14:foregroundMark x1="19022" y1="71756" x2="19022" y2="71756"/>
                          <a14:foregroundMark x1="18258" y1="73130" x2="18258" y2="73130"/>
                          <a14:foregroundMark x1="20092" y1="77405" x2="20092" y2="77405"/>
                          <a14:foregroundMark x1="23071" y1="77405" x2="23071" y2="77405"/>
                          <a14:foregroundMark x1="23835" y1="73130" x2="23835" y2="73130"/>
                          <a14:foregroundMark x1="13827" y1="71756" x2="13827" y2="71756"/>
                          <a14:foregroundMark x1="13827" y1="71756" x2="13827" y2="71756"/>
                          <a14:foregroundMark x1="13827" y1="71756" x2="13827" y2="71756"/>
                          <a14:foregroundMark x1="14209" y1="74351" x2="15355" y2="79389"/>
                          <a14:foregroundMark x1="35218" y1="67328" x2="35218" y2="73130"/>
                          <a14:foregroundMark x1="35600" y1="73740" x2="35600" y2="79389"/>
                          <a14:foregroundMark x1="35982" y1="81832" x2="35982" y2="81832"/>
                          <a14:foregroundMark x1="41482" y1="80000" x2="41482" y2="80000"/>
                          <a14:foregroundMark x1="46982" y1="72366" x2="46982" y2="72366"/>
                          <a14:foregroundMark x1="43697" y1="81221" x2="43697" y2="81221"/>
                          <a14:foregroundMark x1="49962" y1="81221" x2="49962" y2="81221"/>
                          <a14:foregroundMark x1="49962" y1="81221" x2="49962" y2="74351"/>
                          <a14:foregroundMark x1="43697" y1="75573" x2="44079" y2="81221"/>
                          <a14:foregroundMark x1="45913" y1="83817" x2="45913" y2="83817"/>
                          <a14:foregroundMark x1="47746" y1="90076" x2="47746" y2="90076"/>
                          <a14:foregroundMark x1="41864" y1="77405" x2="41864" y2="77405"/>
                          <a14:foregroundMark x1="31933" y1="76183" x2="31933" y2="76183"/>
                          <a14:foregroundMark x1="28953" y1="78168" x2="28953" y2="78168"/>
                          <a14:foregroundMark x1="26356" y1="78779" x2="27120" y2="82443"/>
                          <a14:foregroundMark x1="53629" y1="77405" x2="56914" y2="78168"/>
                          <a14:foregroundMark x1="54698" y1="72366" x2="54698" y2="72366"/>
                          <a14:foregroundMark x1="55462" y1="84427" x2="55462" y2="84427"/>
                          <a14:foregroundMark x1="63942" y1="72366" x2="63942" y2="72366"/>
                          <a14:foregroundMark x1="65775" y1="73130" x2="66845" y2="79389"/>
                          <a14:foregroundMark x1="61345" y1="74351" x2="61345" y2="74351"/>
                          <a14:foregroundMark x1="61345" y1="80000" x2="61345" y2="80000"/>
                          <a14:foregroundMark x1="73027" y1="74046" x2="73109" y2="73130"/>
                          <a14:foregroundMark x1="72945" y1="74962" x2="73027" y2="74046"/>
                          <a14:foregroundMark x1="72040" y1="85038" x2="72179" y2="83486"/>
                          <a14:foregroundMark x1="74255" y1="84427" x2="74255" y2="84427"/>
                          <a14:foregroundMark x1="69824" y1="78779" x2="69824" y2="78779"/>
                          <a14:foregroundMark x1="77158" y1="75725" x2="77158" y2="78779"/>
                          <a14:foregroundMark x1="77005" y1="67481" x2="77005" y2="67481"/>
                          <a14:foregroundMark x1="83117" y1="71908" x2="81971" y2="71908"/>
                          <a14:foregroundMark x1="81131" y1="77099" x2="81131" y2="77099"/>
                          <a14:foregroundMark x1="80138" y1="77099" x2="80367" y2="80153"/>
                          <a14:backgroundMark x1="72040" y1="79389" x2="72040" y2="79389"/>
                          <a14:backgroundMark x1="72040" y1="77405" x2="72040" y2="77405"/>
                          <a14:backgroundMark x1="72727" y1="77405" x2="72727" y2="77405"/>
                          <a14:backgroundMark x1="72727" y1="78168" x2="72727" y2="78168"/>
                          <a14:backgroundMark x1="72422" y1="81832" x2="72422" y2="81832"/>
                          <a14:backgroundMark x1="72422" y1="79695" x2="73033" y2="79695"/>
                          <a14:backgroundMark x1="72040" y1="81832" x2="72651" y2="82443"/>
                          <a14:backgroundMark x1="72651" y1="77405" x2="73415" y2="76336"/>
                          <a14:backgroundMark x1="72804" y1="75725" x2="72804" y2="75725"/>
                          <a14:backgroundMark x1="72804" y1="74962" x2="72804" y2="74962"/>
                          <a14:backgroundMark x1="72804" y1="74962" x2="72804" y2="74962"/>
                          <a14:backgroundMark x1="72804" y1="74962" x2="72804" y2="78015"/>
                          <a14:backgroundMark x1="72804" y1="74046" x2="72804" y2="74046"/>
                          <a14:backgroundMark x1="72651" y1="74962" x2="72651" y2="7496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353425" y="0"/>
              <a:ext cx="790575" cy="4450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1D1722A-6CC0-AA78-5D30-F3363C1426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9</a:t>
            </a:fld>
            <a:endParaRPr lang="fr-FR"/>
          </a:p>
        </p:txBody>
      </p:sp>
      <p:sp>
        <p:nvSpPr>
          <p:cNvPr id="7" name="Google Shape;85;p17">
            <a:extLst>
              <a:ext uri="{FF2B5EF4-FFF2-40B4-BE49-F238E27FC236}">
                <a16:creationId xmlns:a16="http://schemas.microsoft.com/office/drawing/2014/main" id="{2105D7DB-BF13-64CB-DA0D-897D2ADCAFCA}"/>
              </a:ext>
            </a:extLst>
          </p:cNvPr>
          <p:cNvSpPr txBox="1">
            <a:spLocks/>
          </p:cNvSpPr>
          <p:nvPr/>
        </p:nvSpPr>
        <p:spPr>
          <a:xfrm>
            <a:off x="311700" y="1031150"/>
            <a:ext cx="8520600" cy="392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fr-FR" sz="1600" b="1" u="sng" dirty="0">
                <a:solidFill>
                  <a:srgbClr val="0D0D0D"/>
                </a:solidFill>
                <a:highlight>
                  <a:srgbClr val="FFFFFF"/>
                </a:highlight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Frontend : </a:t>
            </a:r>
            <a:r>
              <a:rPr lang="fr-FR" sz="1600" b="1" u="sng" dirty="0" err="1">
                <a:solidFill>
                  <a:srgbClr val="0D0D0D"/>
                </a:solidFill>
                <a:highlight>
                  <a:srgbClr val="FFFFFF"/>
                </a:highlight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React</a:t>
            </a:r>
            <a:endParaRPr lang="fr-FR" sz="1600" b="1" u="sng" dirty="0">
              <a:solidFill>
                <a:srgbClr val="0D0D0D"/>
              </a:solidFill>
              <a:highlight>
                <a:srgbClr val="FFFFFF"/>
              </a:highlight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lvl="1" indent="-323850">
              <a:lnSpc>
                <a:spcPct val="150000"/>
              </a:lnSpc>
              <a:buClr>
                <a:srgbClr val="0D0D0D"/>
              </a:buClr>
              <a:buSzPts val="1500"/>
              <a:buFont typeface="Courier New" panose="02070309020205020404" pitchFamily="49" charset="0"/>
              <a:buChar char="o"/>
            </a:pPr>
            <a:r>
              <a:rPr kumimoji="0" lang="fr-FR" altLang="fr-F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React</a:t>
            </a: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facilite la création d’interfaces utilisateur dynamiques et réactives avec des composants réutilisables</a:t>
            </a:r>
          </a:p>
          <a:p>
            <a:pPr lvl="1" indent="-323850">
              <a:lnSpc>
                <a:spcPct val="150000"/>
              </a:lnSpc>
              <a:buClr>
                <a:srgbClr val="0D0D0D"/>
              </a:buClr>
              <a:buSzPts val="1500"/>
              <a:buFont typeface="Courier New" panose="02070309020205020404" pitchFamily="49" charset="0"/>
              <a:buChar char="o"/>
            </a:pP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Il améliore les performances grâce à un rendu efficace et une mise à jour rapide des éléments de l’interface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 lvl="1" indent="-323850">
              <a:lnSpc>
                <a:spcPct val="150000"/>
              </a:lnSpc>
              <a:buClr>
                <a:srgbClr val="0D0D0D"/>
              </a:buClr>
              <a:buSzPts val="1500"/>
              <a:buFont typeface="Courier New" panose="02070309020205020404" pitchFamily="49" charset="0"/>
              <a:buChar char="o"/>
            </a:pPr>
            <a:endParaRPr lang="fr-FR" sz="1200" b="1" u="sng" dirty="0">
              <a:solidFill>
                <a:srgbClr val="0D0D0D"/>
              </a:solidFill>
              <a:highlight>
                <a:srgbClr val="FFFFFF"/>
              </a:highlight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fr-FR" sz="1600" b="1" u="sng" dirty="0">
                <a:solidFill>
                  <a:srgbClr val="0D0D0D"/>
                </a:solidFill>
                <a:highlight>
                  <a:srgbClr val="FFFFFF"/>
                </a:highlight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Backend : Node.js &amp; Express</a:t>
            </a:r>
          </a:p>
          <a:p>
            <a:pPr marL="914400" lvl="2" indent="-323850">
              <a:lnSpc>
                <a:spcPct val="150000"/>
              </a:lnSpc>
              <a:buClr>
                <a:srgbClr val="0D0D0D"/>
              </a:buClr>
              <a:buSzPts val="1500"/>
              <a:buFont typeface="Courier New" panose="02070309020205020404" pitchFamily="49" charset="0"/>
              <a:buChar char="o"/>
            </a:pPr>
            <a:r>
              <a:rPr kumimoji="0" lang="fr-FR" altLang="fr-FR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Node.js </a:t>
            </a: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rend le site rapide et réactif en traitant plusieurs demandes à la fois</a:t>
            </a:r>
          </a:p>
          <a:p>
            <a:pPr marL="914400" lvl="2" indent="-323850">
              <a:lnSpc>
                <a:spcPct val="150000"/>
              </a:lnSpc>
              <a:buClr>
                <a:srgbClr val="0D0D0D"/>
              </a:buClr>
              <a:buSzPts val="1500"/>
              <a:buFont typeface="Courier New" panose="02070309020205020404" pitchFamily="49" charset="0"/>
              <a:buChar char="o"/>
            </a:pPr>
            <a:r>
              <a:rPr kumimoji="0" lang="fr-FR" altLang="fr-FR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Express </a:t>
            </a: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simplifie l'organisation et l'ajout de fonctionnalités en utilisant le même langage pour tout le site</a:t>
            </a: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endParaRPr lang="fr-FR" sz="1600" b="1" u="sng" dirty="0">
              <a:solidFill>
                <a:srgbClr val="0D0D0D"/>
              </a:solidFill>
              <a:highlight>
                <a:srgbClr val="FFFFFF"/>
              </a:highlight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fr-FR" sz="1600" b="1" u="sng" dirty="0">
                <a:solidFill>
                  <a:srgbClr val="0D0D0D"/>
                </a:solidFill>
                <a:highlight>
                  <a:srgbClr val="FFFFFF"/>
                </a:highlight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Base de données : MongoDB</a:t>
            </a:r>
          </a:p>
          <a:p>
            <a:pPr marL="914400" lvl="2" indent="-323850">
              <a:lnSpc>
                <a:spcPct val="150000"/>
              </a:lnSpc>
              <a:buClr>
                <a:srgbClr val="0D0D0D"/>
              </a:buClr>
              <a:buSzPts val="1500"/>
              <a:buFont typeface="Courier New" panose="02070309020205020404" pitchFamily="49" charset="0"/>
              <a:buChar char="o"/>
            </a:pPr>
            <a:r>
              <a:rPr lang="fr-FR" altLang="fr-FR" dirty="0">
                <a:solidFill>
                  <a:schemeClr val="tx1"/>
                </a:solidFill>
                <a:latin typeface="Montserrat" panose="00000500000000000000" pitchFamily="2" charset="0"/>
              </a:rPr>
              <a:t>F</a:t>
            </a: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lexible et s'adapte facilement aux changements pour des applications web dynamiques</a:t>
            </a:r>
          </a:p>
          <a:p>
            <a:pPr marL="914400" lvl="2" indent="-323850">
              <a:lnSpc>
                <a:spcPct val="150000"/>
              </a:lnSpc>
              <a:buClr>
                <a:srgbClr val="0D0D0D"/>
              </a:buClr>
              <a:buSzPts val="1500"/>
              <a:buFont typeface="Courier New" panose="02070309020205020404" pitchFamily="49" charset="0"/>
              <a:buChar char="o"/>
            </a:pP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Il gère efficacement de grandes quantités de données, parfait pour des applications avec beaucoup de trafic</a:t>
            </a:r>
          </a:p>
          <a:p>
            <a:pPr marL="457200" lvl="1" indent="-323850">
              <a:lnSpc>
                <a:spcPct val="150000"/>
              </a:lnSpc>
              <a:buClr>
                <a:srgbClr val="0D0D0D"/>
              </a:buClr>
              <a:buSzPts val="1500"/>
              <a:buFont typeface="Courier New" panose="02070309020205020404" pitchFamily="49" charset="0"/>
              <a:buChar char="o"/>
            </a:pP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-323850">
              <a:lnSpc>
                <a:spcPct val="150000"/>
              </a:lnSpc>
              <a:buClr>
                <a:srgbClr val="0D0D0D"/>
              </a:buClr>
              <a:buSzPts val="1500"/>
              <a:buFont typeface="Courier New" panose="02070309020205020404" pitchFamily="49" charset="0"/>
              <a:buChar char="o"/>
            </a:pPr>
            <a:endParaRPr lang="fr-FR" altLang="fr-F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914400" lvl="2" indent="-323850">
              <a:lnSpc>
                <a:spcPct val="150000"/>
              </a:lnSpc>
              <a:buClr>
                <a:srgbClr val="0D0D0D"/>
              </a:buClr>
              <a:buSzPts val="1500"/>
              <a:buFont typeface="Courier New" panose="02070309020205020404" pitchFamily="49" charset="0"/>
              <a:buChar char="o"/>
            </a:pPr>
            <a:endParaRPr lang="fr-FR" altLang="fr-F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lvl="1" indent="-323850">
              <a:lnSpc>
                <a:spcPct val="150000"/>
              </a:lnSpc>
              <a:buClr>
                <a:srgbClr val="0D0D0D"/>
              </a:buClr>
              <a:buSzPts val="1500"/>
              <a:buFont typeface="Courier New" panose="02070309020205020404" pitchFamily="49" charset="0"/>
              <a:buChar char="o"/>
            </a:pPr>
            <a:endParaRPr kumimoji="0" lang="fr-FR" altLang="fr-FR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lvl="2" indent="-323850">
              <a:lnSpc>
                <a:spcPct val="150000"/>
              </a:lnSpc>
              <a:buClr>
                <a:srgbClr val="0D0D0D"/>
              </a:buClr>
              <a:buSzPts val="1500"/>
              <a:buFont typeface="Courier New" panose="02070309020205020404" pitchFamily="49" charset="0"/>
              <a:buChar char="o"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690</Words>
  <Application>Microsoft Office PowerPoint</Application>
  <PresentationFormat>Affichage à l'écran (16:9)</PresentationFormat>
  <Paragraphs>141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Courier New</vt:lpstr>
      <vt:lpstr>Arial</vt:lpstr>
      <vt:lpstr>Montserrat</vt:lpstr>
      <vt:lpstr>Simple Light</vt:lpstr>
      <vt:lpstr>Présentation PowerPoint</vt:lpstr>
      <vt:lpstr>Sommaire</vt:lpstr>
      <vt:lpstr>Contexte du Projet</vt:lpstr>
      <vt:lpstr>Aperçu de la maquette </vt:lpstr>
      <vt:lpstr>Méthodologie utilisée : méthode Agile</vt:lpstr>
      <vt:lpstr>Méthodologie utilisée : Les Sprints</vt:lpstr>
      <vt:lpstr>Suivi du projet avec le Kanban : Décomposition</vt:lpstr>
      <vt:lpstr>Suivi du projet avec le Kanban : Vue globale</vt:lpstr>
      <vt:lpstr>Spécifications techniques</vt:lpstr>
      <vt:lpstr>Spécifications techniques : Authentification</vt:lpstr>
      <vt:lpstr>Veille Technologique : Classification</vt:lpstr>
      <vt:lpstr>Veille Technologique : Les sources</vt:lpstr>
      <vt:lpstr>Veille Technologique : Son rôle</vt:lpstr>
      <vt:lpstr>Conclusion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PARONNEAU Juliette</cp:lastModifiedBy>
  <cp:revision>7</cp:revision>
  <dcterms:modified xsi:type="dcterms:W3CDTF">2024-08-12T09:32:33Z</dcterms:modified>
</cp:coreProperties>
</file>