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7"/>
  </p:notesMasterIdLst>
  <p:handoutMasterIdLst>
    <p:handoutMasterId r:id="rId48"/>
  </p:handoutMasterIdLst>
  <p:sldIdLst>
    <p:sldId id="331" r:id="rId2"/>
    <p:sldId id="332" r:id="rId3"/>
    <p:sldId id="333" r:id="rId4"/>
    <p:sldId id="334" r:id="rId5"/>
    <p:sldId id="418" r:id="rId6"/>
    <p:sldId id="335" r:id="rId7"/>
    <p:sldId id="337" r:id="rId8"/>
    <p:sldId id="381" r:id="rId9"/>
    <p:sldId id="340" r:id="rId10"/>
    <p:sldId id="341" r:id="rId11"/>
    <p:sldId id="342" r:id="rId12"/>
    <p:sldId id="343" r:id="rId13"/>
    <p:sldId id="344" r:id="rId14"/>
    <p:sldId id="345" r:id="rId15"/>
    <p:sldId id="383"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419" r:id="rId29"/>
    <p:sldId id="360" r:id="rId30"/>
    <p:sldId id="42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B69AA-3E97-400F-8227-BDD923428475}" v="5" dt="2022-03-23T17:28:00.6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6" autoAdjust="0"/>
    <p:restoredTop sz="94635"/>
  </p:normalViewPr>
  <p:slideViewPr>
    <p:cSldViewPr snapToGrid="0">
      <p:cViewPr varScale="1">
        <p:scale>
          <a:sx n="65" d="100"/>
          <a:sy n="65" d="100"/>
        </p:scale>
        <p:origin x="1372" y="6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ige, Judi" userId="8877ca70-2753-47e6-94dc-e416309bcd8d" providerId="ADAL" clId="{327B69AA-3E97-400F-8227-BDD923428475}"/>
    <pc:docChg chg="undo redo custSel modSld">
      <pc:chgData name="Paige, Judi" userId="8877ca70-2753-47e6-94dc-e416309bcd8d" providerId="ADAL" clId="{327B69AA-3E97-400F-8227-BDD923428475}" dt="2022-03-23T17:28:00.632" v="173" actId="1076"/>
      <pc:docMkLst>
        <pc:docMk/>
      </pc:docMkLst>
      <pc:sldChg chg="modSp mod">
        <pc:chgData name="Paige, Judi" userId="8877ca70-2753-47e6-94dc-e416309bcd8d" providerId="ADAL" clId="{327B69AA-3E97-400F-8227-BDD923428475}" dt="2022-03-23T15:54:20.266" v="59" actId="20577"/>
        <pc:sldMkLst>
          <pc:docMk/>
          <pc:sldMk cId="0" sldId="335"/>
        </pc:sldMkLst>
        <pc:spChg chg="mod">
          <ac:chgData name="Paige, Judi" userId="8877ca70-2753-47e6-94dc-e416309bcd8d" providerId="ADAL" clId="{327B69AA-3E97-400F-8227-BDD923428475}" dt="2022-03-23T15:54:20.266" v="59" actId="20577"/>
          <ac:spMkLst>
            <pc:docMk/>
            <pc:sldMk cId="0" sldId="335"/>
            <ac:spMk id="13314" creationId="{F4824E8A-1421-4BF0-9A60-6CA3F5021CE8}"/>
          </ac:spMkLst>
        </pc:spChg>
      </pc:sldChg>
      <pc:sldChg chg="modSp mod">
        <pc:chgData name="Paige, Judi" userId="8877ca70-2753-47e6-94dc-e416309bcd8d" providerId="ADAL" clId="{327B69AA-3E97-400F-8227-BDD923428475}" dt="2022-03-23T15:53:47.130" v="57" actId="20577"/>
        <pc:sldMkLst>
          <pc:docMk/>
          <pc:sldMk cId="0" sldId="337"/>
        </pc:sldMkLst>
        <pc:spChg chg="mod">
          <ac:chgData name="Paige, Judi" userId="8877ca70-2753-47e6-94dc-e416309bcd8d" providerId="ADAL" clId="{327B69AA-3E97-400F-8227-BDD923428475}" dt="2022-03-23T15:53:47.130" v="57" actId="20577"/>
          <ac:spMkLst>
            <pc:docMk/>
            <pc:sldMk cId="0" sldId="337"/>
            <ac:spMk id="15362" creationId="{97E50AC4-3665-4FFE-B1D6-0D72C5ECE804}"/>
          </ac:spMkLst>
        </pc:spChg>
      </pc:sldChg>
      <pc:sldChg chg="modSp">
        <pc:chgData name="Paige, Judi" userId="8877ca70-2753-47e6-94dc-e416309bcd8d" providerId="ADAL" clId="{327B69AA-3E97-400F-8227-BDD923428475}" dt="2022-03-23T17:28:00.632" v="173" actId="1076"/>
        <pc:sldMkLst>
          <pc:docMk/>
          <pc:sldMk cId="0" sldId="340"/>
        </pc:sldMkLst>
        <pc:spChg chg="mod">
          <ac:chgData name="Paige, Judi" userId="8877ca70-2753-47e6-94dc-e416309bcd8d" providerId="ADAL" clId="{327B69AA-3E97-400F-8227-BDD923428475}" dt="2022-03-23T17:28:00.632" v="173" actId="1076"/>
          <ac:spMkLst>
            <pc:docMk/>
            <pc:sldMk cId="0" sldId="340"/>
            <ac:spMk id="17409" creationId="{837C291A-9445-4721-B361-26FE27F4113C}"/>
          </ac:spMkLst>
        </pc:spChg>
      </pc:sldChg>
      <pc:sldChg chg="modSp">
        <pc:chgData name="Paige, Judi" userId="8877ca70-2753-47e6-94dc-e416309bcd8d" providerId="ADAL" clId="{327B69AA-3E97-400F-8227-BDD923428475}" dt="2022-03-23T17:27:44.373" v="171" actId="1076"/>
        <pc:sldMkLst>
          <pc:docMk/>
          <pc:sldMk cId="0" sldId="341"/>
        </pc:sldMkLst>
        <pc:spChg chg="mod">
          <ac:chgData name="Paige, Judi" userId="8877ca70-2753-47e6-94dc-e416309bcd8d" providerId="ADAL" clId="{327B69AA-3E97-400F-8227-BDD923428475}" dt="2022-03-23T17:27:44.373" v="171" actId="1076"/>
          <ac:spMkLst>
            <pc:docMk/>
            <pc:sldMk cId="0" sldId="341"/>
            <ac:spMk id="19457" creationId="{C1FE1CF9-67CC-4C8B-A23E-E3989C148625}"/>
          </ac:spMkLst>
        </pc:spChg>
      </pc:sldChg>
      <pc:sldChg chg="modSp mod">
        <pc:chgData name="Paige, Judi" userId="8877ca70-2753-47e6-94dc-e416309bcd8d" providerId="ADAL" clId="{327B69AA-3E97-400F-8227-BDD923428475}" dt="2022-03-23T15:57:12.609" v="75" actId="20577"/>
        <pc:sldMkLst>
          <pc:docMk/>
          <pc:sldMk cId="0" sldId="344"/>
        </pc:sldMkLst>
        <pc:spChg chg="mod">
          <ac:chgData name="Paige, Judi" userId="8877ca70-2753-47e6-94dc-e416309bcd8d" providerId="ADAL" clId="{327B69AA-3E97-400F-8227-BDD923428475}" dt="2022-03-23T15:57:12.609" v="75" actId="20577"/>
          <ac:spMkLst>
            <pc:docMk/>
            <pc:sldMk cId="0" sldId="344"/>
            <ac:spMk id="25602" creationId="{248F74CB-A637-4326-83AD-A85531E46B2E}"/>
          </ac:spMkLst>
        </pc:spChg>
      </pc:sldChg>
      <pc:sldChg chg="modSp mod">
        <pc:chgData name="Paige, Judi" userId="8877ca70-2753-47e6-94dc-e416309bcd8d" providerId="ADAL" clId="{327B69AA-3E97-400F-8227-BDD923428475}" dt="2022-03-23T15:58:37.785" v="89" actId="20577"/>
        <pc:sldMkLst>
          <pc:docMk/>
          <pc:sldMk cId="0" sldId="349"/>
        </pc:sldMkLst>
        <pc:spChg chg="mod">
          <ac:chgData name="Paige, Judi" userId="8877ca70-2753-47e6-94dc-e416309bcd8d" providerId="ADAL" clId="{327B69AA-3E97-400F-8227-BDD923428475}" dt="2022-03-23T15:58:37.785" v="89" actId="20577"/>
          <ac:spMkLst>
            <pc:docMk/>
            <pc:sldMk cId="0" sldId="349"/>
            <ac:spMk id="31746" creationId="{EFC0A195-78EA-410E-9026-C9CEFE55CB37}"/>
          </ac:spMkLst>
        </pc:spChg>
      </pc:sldChg>
      <pc:sldChg chg="modSp mod">
        <pc:chgData name="Paige, Judi" userId="8877ca70-2753-47e6-94dc-e416309bcd8d" providerId="ADAL" clId="{327B69AA-3E97-400F-8227-BDD923428475}" dt="2022-03-23T17:18:29.694" v="93" actId="20577"/>
        <pc:sldMkLst>
          <pc:docMk/>
          <pc:sldMk cId="0" sldId="353"/>
        </pc:sldMkLst>
        <pc:spChg chg="mod">
          <ac:chgData name="Paige, Judi" userId="8877ca70-2753-47e6-94dc-e416309bcd8d" providerId="ADAL" clId="{327B69AA-3E97-400F-8227-BDD923428475}" dt="2022-03-23T17:18:29.694" v="93" actId="20577"/>
          <ac:spMkLst>
            <pc:docMk/>
            <pc:sldMk cId="0" sldId="353"/>
            <ac:spMk id="39938" creationId="{86FC01CE-3998-490A-BDE6-3A6213797806}"/>
          </ac:spMkLst>
        </pc:spChg>
      </pc:sldChg>
      <pc:sldChg chg="modSp mod">
        <pc:chgData name="Paige, Judi" userId="8877ca70-2753-47e6-94dc-e416309bcd8d" providerId="ADAL" clId="{327B69AA-3E97-400F-8227-BDD923428475}" dt="2022-03-23T17:18:51.292" v="94" actId="20577"/>
        <pc:sldMkLst>
          <pc:docMk/>
          <pc:sldMk cId="0" sldId="356"/>
        </pc:sldMkLst>
        <pc:spChg chg="mod">
          <ac:chgData name="Paige, Judi" userId="8877ca70-2753-47e6-94dc-e416309bcd8d" providerId="ADAL" clId="{327B69AA-3E97-400F-8227-BDD923428475}" dt="2022-03-23T17:18:51.292" v="94" actId="20577"/>
          <ac:spMkLst>
            <pc:docMk/>
            <pc:sldMk cId="0" sldId="356"/>
            <ac:spMk id="46082" creationId="{0A7AE779-FF63-41A9-B5BD-D519561ABD9E}"/>
          </ac:spMkLst>
        </pc:spChg>
      </pc:sldChg>
      <pc:sldChg chg="modSp mod">
        <pc:chgData name="Paige, Judi" userId="8877ca70-2753-47e6-94dc-e416309bcd8d" providerId="ADAL" clId="{327B69AA-3E97-400F-8227-BDD923428475}" dt="2022-03-23T17:20:07.547" v="98" actId="20577"/>
        <pc:sldMkLst>
          <pc:docMk/>
          <pc:sldMk cId="0" sldId="357"/>
        </pc:sldMkLst>
        <pc:spChg chg="mod">
          <ac:chgData name="Paige, Judi" userId="8877ca70-2753-47e6-94dc-e416309bcd8d" providerId="ADAL" clId="{327B69AA-3E97-400F-8227-BDD923428475}" dt="2022-03-23T17:20:07.547" v="98" actId="20577"/>
          <ac:spMkLst>
            <pc:docMk/>
            <pc:sldMk cId="0" sldId="357"/>
            <ac:spMk id="48130" creationId="{D051B137-35A8-4BCD-B97B-829EA95E2680}"/>
          </ac:spMkLst>
        </pc:spChg>
      </pc:sldChg>
      <pc:sldChg chg="modSp mod">
        <pc:chgData name="Paige, Judi" userId="8877ca70-2753-47e6-94dc-e416309bcd8d" providerId="ADAL" clId="{327B69AA-3E97-400F-8227-BDD923428475}" dt="2022-03-23T17:19:30.095" v="97" actId="20577"/>
        <pc:sldMkLst>
          <pc:docMk/>
          <pc:sldMk cId="0" sldId="358"/>
        </pc:sldMkLst>
        <pc:spChg chg="mod">
          <ac:chgData name="Paige, Judi" userId="8877ca70-2753-47e6-94dc-e416309bcd8d" providerId="ADAL" clId="{327B69AA-3E97-400F-8227-BDD923428475}" dt="2022-03-23T17:19:30.095" v="97" actId="20577"/>
          <ac:spMkLst>
            <pc:docMk/>
            <pc:sldMk cId="0" sldId="358"/>
            <ac:spMk id="50178" creationId="{9D3FB76A-D010-4081-9D81-A9865380F002}"/>
          </ac:spMkLst>
        </pc:spChg>
      </pc:sldChg>
      <pc:sldChg chg="modSp mod">
        <pc:chgData name="Paige, Judi" userId="8877ca70-2753-47e6-94dc-e416309bcd8d" providerId="ADAL" clId="{327B69AA-3E97-400F-8227-BDD923428475}" dt="2022-03-23T17:20:46.461" v="104" actId="20577"/>
        <pc:sldMkLst>
          <pc:docMk/>
          <pc:sldMk cId="0" sldId="360"/>
        </pc:sldMkLst>
        <pc:spChg chg="mod">
          <ac:chgData name="Paige, Judi" userId="8877ca70-2753-47e6-94dc-e416309bcd8d" providerId="ADAL" clId="{327B69AA-3E97-400F-8227-BDD923428475}" dt="2022-03-23T17:20:46.461" v="104" actId="20577"/>
          <ac:spMkLst>
            <pc:docMk/>
            <pc:sldMk cId="0" sldId="360"/>
            <ac:spMk id="54274" creationId="{778FADBB-9076-4FBD-93D9-F75ADC967EFF}"/>
          </ac:spMkLst>
        </pc:spChg>
      </pc:sldChg>
      <pc:sldChg chg="modSp mod">
        <pc:chgData name="Paige, Judi" userId="8877ca70-2753-47e6-94dc-e416309bcd8d" providerId="ADAL" clId="{327B69AA-3E97-400F-8227-BDD923428475}" dt="2022-03-23T17:21:24.971" v="112" actId="20577"/>
        <pc:sldMkLst>
          <pc:docMk/>
          <pc:sldMk cId="0" sldId="361"/>
        </pc:sldMkLst>
        <pc:spChg chg="mod">
          <ac:chgData name="Paige, Judi" userId="8877ca70-2753-47e6-94dc-e416309bcd8d" providerId="ADAL" clId="{327B69AA-3E97-400F-8227-BDD923428475}" dt="2022-03-23T17:21:24.971" v="112" actId="20577"/>
          <ac:spMkLst>
            <pc:docMk/>
            <pc:sldMk cId="0" sldId="361"/>
            <ac:spMk id="56322" creationId="{F9D491DD-A38E-475F-8906-6128AD1F3862}"/>
          </ac:spMkLst>
        </pc:spChg>
      </pc:sldChg>
      <pc:sldChg chg="modSp mod">
        <pc:chgData name="Paige, Judi" userId="8877ca70-2753-47e6-94dc-e416309bcd8d" providerId="ADAL" clId="{327B69AA-3E97-400F-8227-BDD923428475}" dt="2022-03-23T17:22:07.116" v="124" actId="20577"/>
        <pc:sldMkLst>
          <pc:docMk/>
          <pc:sldMk cId="0" sldId="362"/>
        </pc:sldMkLst>
        <pc:spChg chg="mod">
          <ac:chgData name="Paige, Judi" userId="8877ca70-2753-47e6-94dc-e416309bcd8d" providerId="ADAL" clId="{327B69AA-3E97-400F-8227-BDD923428475}" dt="2022-03-23T17:22:07.116" v="124" actId="20577"/>
          <ac:spMkLst>
            <pc:docMk/>
            <pc:sldMk cId="0" sldId="362"/>
            <ac:spMk id="58370" creationId="{43FB620B-ED3D-4487-B4B3-8D8C1990193B}"/>
          </ac:spMkLst>
        </pc:spChg>
      </pc:sldChg>
      <pc:sldChg chg="modSp mod">
        <pc:chgData name="Paige, Judi" userId="8877ca70-2753-47e6-94dc-e416309bcd8d" providerId="ADAL" clId="{327B69AA-3E97-400F-8227-BDD923428475}" dt="2022-03-23T17:23:01.564" v="136" actId="20577"/>
        <pc:sldMkLst>
          <pc:docMk/>
          <pc:sldMk cId="0" sldId="363"/>
        </pc:sldMkLst>
        <pc:spChg chg="mod">
          <ac:chgData name="Paige, Judi" userId="8877ca70-2753-47e6-94dc-e416309bcd8d" providerId="ADAL" clId="{327B69AA-3E97-400F-8227-BDD923428475}" dt="2022-03-23T17:23:01.564" v="136" actId="20577"/>
          <ac:spMkLst>
            <pc:docMk/>
            <pc:sldMk cId="0" sldId="363"/>
            <ac:spMk id="60418" creationId="{5866BF7C-1FA0-4840-882A-7A5E6F0E9A18}"/>
          </ac:spMkLst>
        </pc:spChg>
      </pc:sldChg>
      <pc:sldChg chg="modSp mod">
        <pc:chgData name="Paige, Judi" userId="8877ca70-2753-47e6-94dc-e416309bcd8d" providerId="ADAL" clId="{327B69AA-3E97-400F-8227-BDD923428475}" dt="2022-03-23T17:23:22.948" v="140" actId="20577"/>
        <pc:sldMkLst>
          <pc:docMk/>
          <pc:sldMk cId="0" sldId="365"/>
        </pc:sldMkLst>
        <pc:spChg chg="mod">
          <ac:chgData name="Paige, Judi" userId="8877ca70-2753-47e6-94dc-e416309bcd8d" providerId="ADAL" clId="{327B69AA-3E97-400F-8227-BDD923428475}" dt="2022-03-23T17:23:22.948" v="140" actId="20577"/>
          <ac:spMkLst>
            <pc:docMk/>
            <pc:sldMk cId="0" sldId="365"/>
            <ac:spMk id="64514" creationId="{9A96C6DF-1521-4C97-AEB7-B25DA22EF839}"/>
          </ac:spMkLst>
        </pc:spChg>
      </pc:sldChg>
      <pc:sldChg chg="modSp mod">
        <pc:chgData name="Paige, Judi" userId="8877ca70-2753-47e6-94dc-e416309bcd8d" providerId="ADAL" clId="{327B69AA-3E97-400F-8227-BDD923428475}" dt="2022-03-23T17:24:34.565" v="141" actId="20577"/>
        <pc:sldMkLst>
          <pc:docMk/>
          <pc:sldMk cId="0" sldId="367"/>
        </pc:sldMkLst>
        <pc:spChg chg="mod">
          <ac:chgData name="Paige, Judi" userId="8877ca70-2753-47e6-94dc-e416309bcd8d" providerId="ADAL" clId="{327B69AA-3E97-400F-8227-BDD923428475}" dt="2022-03-23T17:24:34.565" v="141" actId="20577"/>
          <ac:spMkLst>
            <pc:docMk/>
            <pc:sldMk cId="0" sldId="367"/>
            <ac:spMk id="68610" creationId="{A408F457-CD45-48AA-8181-E44F8AA0A577}"/>
          </ac:spMkLst>
        </pc:spChg>
      </pc:sldChg>
      <pc:sldChg chg="modSp mod">
        <pc:chgData name="Paige, Judi" userId="8877ca70-2753-47e6-94dc-e416309bcd8d" providerId="ADAL" clId="{327B69AA-3E97-400F-8227-BDD923428475}" dt="2022-03-23T17:24:54.372" v="142" actId="20577"/>
        <pc:sldMkLst>
          <pc:docMk/>
          <pc:sldMk cId="0" sldId="369"/>
        </pc:sldMkLst>
        <pc:spChg chg="mod">
          <ac:chgData name="Paige, Judi" userId="8877ca70-2753-47e6-94dc-e416309bcd8d" providerId="ADAL" clId="{327B69AA-3E97-400F-8227-BDD923428475}" dt="2022-03-23T17:24:54.372" v="142" actId="20577"/>
          <ac:spMkLst>
            <pc:docMk/>
            <pc:sldMk cId="0" sldId="369"/>
            <ac:spMk id="72706" creationId="{1590227E-597D-4241-9B48-CEE17B87BD41}"/>
          </ac:spMkLst>
        </pc:spChg>
      </pc:sldChg>
      <pc:sldChg chg="modSp mod">
        <pc:chgData name="Paige, Judi" userId="8877ca70-2753-47e6-94dc-e416309bcd8d" providerId="ADAL" clId="{327B69AA-3E97-400F-8227-BDD923428475}" dt="2022-03-23T17:25:51.195" v="157" actId="20577"/>
        <pc:sldMkLst>
          <pc:docMk/>
          <pc:sldMk cId="0" sldId="370"/>
        </pc:sldMkLst>
        <pc:spChg chg="mod">
          <ac:chgData name="Paige, Judi" userId="8877ca70-2753-47e6-94dc-e416309bcd8d" providerId="ADAL" clId="{327B69AA-3E97-400F-8227-BDD923428475}" dt="2022-03-23T17:25:51.195" v="157" actId="20577"/>
          <ac:spMkLst>
            <pc:docMk/>
            <pc:sldMk cId="0" sldId="370"/>
            <ac:spMk id="74754" creationId="{CBEDF2A5-8F09-4357-9519-FCAE0F3F3B32}"/>
          </ac:spMkLst>
        </pc:spChg>
      </pc:sldChg>
      <pc:sldChg chg="modSp mod">
        <pc:chgData name="Paige, Judi" userId="8877ca70-2753-47e6-94dc-e416309bcd8d" providerId="ADAL" clId="{327B69AA-3E97-400F-8227-BDD923428475}" dt="2022-03-23T17:26:32.779" v="170" actId="20577"/>
        <pc:sldMkLst>
          <pc:docMk/>
          <pc:sldMk cId="0" sldId="371"/>
        </pc:sldMkLst>
        <pc:spChg chg="mod">
          <ac:chgData name="Paige, Judi" userId="8877ca70-2753-47e6-94dc-e416309bcd8d" providerId="ADAL" clId="{327B69AA-3E97-400F-8227-BDD923428475}" dt="2022-03-23T17:26:32.779" v="170" actId="20577"/>
          <ac:spMkLst>
            <pc:docMk/>
            <pc:sldMk cId="0" sldId="371"/>
            <ac:spMk id="76802" creationId="{198FFF5E-8931-4A8B-8BF7-20846C289136}"/>
          </ac:spMkLst>
        </pc:spChg>
      </pc:sldChg>
      <pc:sldChg chg="modSp mod">
        <pc:chgData name="Paige, Judi" userId="8877ca70-2753-47e6-94dc-e416309bcd8d" providerId="ADAL" clId="{327B69AA-3E97-400F-8227-BDD923428475}" dt="2022-03-23T15:56:30.954" v="72" actId="947"/>
        <pc:sldMkLst>
          <pc:docMk/>
          <pc:sldMk cId="0" sldId="381"/>
        </pc:sldMkLst>
        <pc:spChg chg="mod">
          <ac:chgData name="Paige, Judi" userId="8877ca70-2753-47e6-94dc-e416309bcd8d" providerId="ADAL" clId="{327B69AA-3E97-400F-8227-BDD923428475}" dt="2022-03-23T15:56:30.954" v="72" actId="947"/>
          <ac:spMkLst>
            <pc:docMk/>
            <pc:sldMk cId="0" sldId="381"/>
            <ac:spMk id="91138" creationId="{66863360-8218-4F9C-99FE-9BE85325DE12}"/>
          </ac:spMkLst>
        </pc:spChg>
      </pc:sldChg>
      <pc:sldChg chg="modSp mod">
        <pc:chgData name="Paige, Judi" userId="8877ca70-2753-47e6-94dc-e416309bcd8d" providerId="ADAL" clId="{327B69AA-3E97-400F-8227-BDD923428475}" dt="2022-03-23T15:51:35.132" v="23" actId="114"/>
        <pc:sldMkLst>
          <pc:docMk/>
          <pc:sldMk cId="0" sldId="418"/>
        </pc:sldMkLst>
        <pc:spChg chg="mod">
          <ac:chgData name="Paige, Judi" userId="8877ca70-2753-47e6-94dc-e416309bcd8d" providerId="ADAL" clId="{327B69AA-3E97-400F-8227-BDD923428475}" dt="2022-03-23T15:51:35.132" v="23" actId="114"/>
          <ac:spMkLst>
            <pc:docMk/>
            <pc:sldMk cId="0" sldId="418"/>
            <ac:spMk id="57346" creationId="{5ED238E1-E3E6-41E4-AE23-2237E43D6A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57CCCA0-48FF-49B9-A81B-A3AA031DB3AE}"/>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56684F4D-30DF-4BAD-8B6E-B450802D514D}"/>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DE87A7CF-DA4E-40B2-A46B-B171BEBFD7F4}"/>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1BAD7235-1FED-4C76-86CF-CA7E8C6271BA}"/>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smtClean="0">
                <a:latin typeface="Helvetica" charset="0"/>
                <a:ea typeface="MS PGothic" charset="-128"/>
              </a:defRPr>
            </a:lvl1pPr>
          </a:lstStyle>
          <a:p>
            <a:pPr>
              <a:defRPr/>
            </a:pPr>
            <a:fld id="{15FB2A04-1989-43F8-A1CA-48ECCECD274F}"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2650461-F8FA-4EC9-961B-07ADBB023C1C}"/>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80E5BD76-7D57-4BB9-B88E-0E6DC0CDF863}"/>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E5272630-4094-4E90-A63E-0495C021B59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63F933E7-8229-4DE7-9E50-6467D80561B1}"/>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BE11052-68AA-4FFB-BCC0-9A147F9D34FD}"/>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22CD8673-A829-446C-9245-DC4B35A5D770}"/>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smtClean="0">
                <a:latin typeface="Times New Roman" charset="0"/>
                <a:ea typeface="MS PGothic" charset="-128"/>
              </a:defRPr>
            </a:lvl1pPr>
          </a:lstStyle>
          <a:p>
            <a:pPr>
              <a:defRPr/>
            </a:pPr>
            <a:fld id="{690704E8-AF53-4555-9777-1ADF916834F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6AC06DF3-9AE2-41AA-9CBA-13E1929E3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AC1245-D4B7-4BF8-9C7C-5CCEA50EE6B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6F68B959-C08D-438B-A2B9-0BE8A788A2C9}"/>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BA0B3EA2-4E30-4C2D-A22C-A8F69CD23A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2DC06A2-6609-45C8-BDEC-A716F778D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B62495-4ED4-41CA-BD1C-15D6C682AAAD}"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B340B1FD-4D5A-405F-BAC9-0F32DCF3A4B7}"/>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9FBEA20-FF0E-408A-AFC5-16ED6CDFE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89F2254-CEAC-49B1-BE0A-D6CB96F43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D41B5E-17FB-4D46-9362-847B144758B3}"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4B1FD14C-9281-442C-8C41-64B3BE63764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594DEA45-1A08-4C66-97F7-6168200CE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9A353AA0-75CC-497D-91B9-904D63A07C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6E1ECD-C743-4D6B-BD89-29F8B07C8DD9}"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9367321B-5D3F-40F6-873F-A0784A9360A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27737192-9A86-4917-AA29-F5DDF1F61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3D1CD0EC-DA42-4B0A-91AE-C322FFF59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385A92-FB98-4E13-B633-A2409733F709}"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A14F7186-B838-47BD-BB46-FCF66D59FA2F}"/>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C57AA80-DBC4-41A7-B1E2-378433EB6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79311C47-F7AB-46DF-911B-8A18B25975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5BC7FA-2A8F-4C00-BF8D-85AE95F3803B}"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4BACDE31-FAC6-484D-B679-84D4734C971A}"/>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F1C660C-85C3-44DC-B351-84A7FEC205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D30CC9D-7DD3-44B2-A8FC-073E926D4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0FE232-0859-4FEB-B794-69908630F257}"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23748D27-ADCC-4859-912A-07FA2680136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E5E0810E-A480-4FF7-B73F-667996217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7028435-25E6-4A3F-B20A-EB7193F77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533BA6-63EA-4C8E-83D6-D75ED0A0DEDD}"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60FDCA58-DEE3-4954-8951-F43ECB200C64}"/>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346113F0-86BE-41CA-9B9F-A08D697B7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2665131B-02A1-4089-8A6A-3ECBBEBF69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3F69B1-EE3C-4C05-93FA-4501AC790494}"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233FA0CE-6439-42A3-9DCD-EA87FF718DB4}"/>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CE0A33F4-52D6-4093-86D6-67B742B18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6792FF15-7A49-43D0-A115-585E2200E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2923B9-B579-4C76-9C8F-F75E541564F1}"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CD7888D-A9DA-4CC5-A90D-5319A897CFD0}"/>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E4F605D-F0FE-4CA7-A649-128C342B29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37DD703A-9D9B-4A3C-94E4-94F0519663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CCD7ED-0622-4446-BEE7-FC6134B518E5}"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5EED2E36-0063-4F32-BEBB-00285C49C25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952F800A-2C32-447C-A000-2690B96256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3E49DA5C-9C96-455B-BD41-985D1B07C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F77E98-83BC-45F0-9564-A2CA759AE191}"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EA8B14E3-EAA5-468B-8771-F49BC03DE1A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E6443A0-E601-4FA9-AF8A-86ED17B9E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C3333D1D-E65D-4B89-8425-6E44461ABA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2AD3C6-3796-443F-BEF1-D7BB5126679A}"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60D8270D-05F7-42B0-9BA1-8DD9811B93C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1ECF7658-4FEB-4CBF-80D9-CB99F52E4A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975D2170-B7E7-4E3E-9E59-992D46F816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E1D3FD-B35A-4DBF-B791-BA5787967C2A}"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28803E2A-E437-4C89-A1E5-9341B9B6B614}"/>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942161F1-20B1-4BA8-BDB3-5D756C52D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A4AF2CC2-7843-4103-B4FD-A7AAC6D1D6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24F6B0-400A-4243-88CD-37282AB90F11}"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C1843D4D-D422-4E71-885E-FB6A7F165B2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49A406CF-8133-4241-A273-A716941B1C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628516B-41BA-4A5F-B9F6-4374FDE052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586326-4BC7-4B67-B6D0-BCE4326A5AA3}"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70E7C568-95D9-4222-9AF6-17DB50942FA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A40EED6A-BEA4-4846-8DD6-49230CEDD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F916C152-73D8-464B-99EE-F6F1FA4B1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929230-05BF-4F8E-AAC6-9C2CABFA3A36}"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9BA3C69-44B1-47E2-A112-EC9A898C7FDC}"/>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836193AF-01D3-4E16-BA42-54D7E3B299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DE0041D-EB20-44A4-B890-E4F7209FD8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44A5C6-97A1-4829-A483-FFE95AC41A7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FCB85357-8A0A-45B1-93B2-226D274F658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46F5FF3A-C78E-4E91-9558-6F09843B9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C5AB899-77D3-455F-9B21-6A69A2B369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394D91-CE4B-4811-9F12-1C1C3BA044FD}"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52DB2037-C37A-4CA1-BD76-5F7585DE66BD}"/>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07AB9C24-6195-4426-8F5C-F51C8B6148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FCF99593-3D61-45EC-AE3E-666EA11677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47E08D-E788-4793-A447-675472F508F1}"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8F011B3B-A08E-470C-A349-615B552E8C82}"/>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0EC2961-88E3-4417-B379-0A1B1AAAF9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30159211-0323-4C37-9CD9-29B8BAD080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CE425D2-AF5D-4132-9A2F-C7A3D296DE2A}"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59394" name="Rectangle 2">
            <a:extLst>
              <a:ext uri="{FF2B5EF4-FFF2-40B4-BE49-F238E27FC236}">
                <a16:creationId xmlns:a16="http://schemas.microsoft.com/office/drawing/2014/main" id="{8B34BB0D-33CC-42F0-82C9-4C7D28821B0F}"/>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06996B81-6007-4913-82D9-A0BE6BDC1E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FAC21EC5-CA2D-46EA-97C3-F21B8C2A09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A33DEFD-8CE8-4151-BD0F-A1B90B603367}"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39EAC599-FAF6-4398-BBBD-0FB3C67A4835}"/>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CF563622-5D37-42A4-B057-9D3EA55C5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1132B9CC-18EE-4478-8D12-79FCC5CB9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27E375-79F8-453D-B390-C386C8FE8BB0}"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D46E798B-69C3-4350-B87E-8BCD5B93D3E6}"/>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CC55E9DD-8D6A-4B1C-8480-D1203C92F1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D6E12682-9701-4F39-BB3E-92E4FC21C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98336-7757-4016-8252-3D560ED463A8}"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63490" name="Rectangle 2">
            <a:extLst>
              <a:ext uri="{FF2B5EF4-FFF2-40B4-BE49-F238E27FC236}">
                <a16:creationId xmlns:a16="http://schemas.microsoft.com/office/drawing/2014/main" id="{FE593242-7A5A-4B00-BA3E-61851F35DF6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F75FE67-284F-41B4-A1B6-F34F94944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7961B956-A0C3-490F-AA7C-63E1D3F15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4E0DDC-DEED-4536-B61A-5F0C9D5EB9D2}"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2E350ED2-0623-4ED7-B1A2-C3ED08545029}"/>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025808C0-0E5E-4B5C-8D23-736C3CFF2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902642F4-E0F8-4929-B08E-262907331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CEC565-1F79-4ED9-AF48-6877F7383DF8}"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67586" name="Rectangle 2">
            <a:extLst>
              <a:ext uri="{FF2B5EF4-FFF2-40B4-BE49-F238E27FC236}">
                <a16:creationId xmlns:a16="http://schemas.microsoft.com/office/drawing/2014/main" id="{8E27F7D9-8FBC-41BD-A75A-49ABD406C915}"/>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B2EC3AE3-96CA-4114-B784-44078F699D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3DE3335-3CD8-4BE6-8520-4541D24D5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F74AF4-5110-4B4D-8D5F-3D303766ACDC}"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69634" name="Rectangle 2">
            <a:extLst>
              <a:ext uri="{FF2B5EF4-FFF2-40B4-BE49-F238E27FC236}">
                <a16:creationId xmlns:a16="http://schemas.microsoft.com/office/drawing/2014/main" id="{CD171C36-DE07-41E4-B9A5-C9C9558E4CD9}"/>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732FE629-FE3C-488F-8CC2-E0AB0D48F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C4B30BFB-1565-48F8-9931-E4896EF52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584267-1E93-4193-AB8C-7CE8D18E655B}"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71682" name="Rectangle 2">
            <a:extLst>
              <a:ext uri="{FF2B5EF4-FFF2-40B4-BE49-F238E27FC236}">
                <a16:creationId xmlns:a16="http://schemas.microsoft.com/office/drawing/2014/main" id="{5D799F1C-1708-4226-A08B-131126238D91}"/>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C8D6CD20-A953-4B1C-8FD6-2765356120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7EFC8381-020E-475F-9CBF-F1C9278751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BB14BB-F15E-4364-9A5F-D46CF6966674}"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73730" name="Rectangle 2">
            <a:extLst>
              <a:ext uri="{FF2B5EF4-FFF2-40B4-BE49-F238E27FC236}">
                <a16:creationId xmlns:a16="http://schemas.microsoft.com/office/drawing/2014/main" id="{E839460C-E25F-4936-8FC3-1571CCB8EF0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A1B5A7B-2C6F-4732-B6FF-6CAE4DD68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A973F4B-8029-49E1-8C56-41A7E9240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B14046-5666-41B3-886D-062DE8244CAC}"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75778" name="Rectangle 2">
            <a:extLst>
              <a:ext uri="{FF2B5EF4-FFF2-40B4-BE49-F238E27FC236}">
                <a16:creationId xmlns:a16="http://schemas.microsoft.com/office/drawing/2014/main" id="{B0F8AA49-F542-42B6-975E-C7F0EFD76C26}"/>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26BCD7B1-5B82-46B6-AA4C-B0F269BAC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1CEC2E7B-5B2B-4EB2-AAAD-E5691A6ED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A80C5E-8E4D-4DA5-A27C-ECDA1D1CE610}"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E1E57FEC-A475-42F5-B967-B10F8AB19ACC}"/>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648F885B-5E1A-4E3A-B4EE-EBC0DC8DB0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49EC4C22-398C-4206-BB0C-E5D96B849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FE1507-F8C6-4550-9308-FC6BF0D09833}"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8DB72F6-E0EC-4635-B4F5-D9ECFAF7C420}"/>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B98D8344-5E35-4121-8B1D-84F0EB7D9F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04A8DED5-9BEB-4215-BE0F-7C846434F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925D9D-7534-4064-99E1-C9780FC489DC}"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0D493A7-4A45-4901-915C-EC9EF0A6617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1F78BDF-9E0C-4AA4-8E28-044D8E9941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AD5D30B1-CAA9-4C7E-82FB-CACCC63DF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C752A8-8EC3-41CB-8B59-F3DE3C42BF38}"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FA5E4639-96B8-4F2E-9BDC-7323C84004D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256AD8A-0021-4843-A1C4-5D5EB55E5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11BBF78D-E4AF-4A4D-839B-A0D51076B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B419FD-7D0A-4AA8-B70F-F67AF9A664FE}"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E5BDA589-16EC-4BAC-BF6D-353F0ABD110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DAF7CE04-5998-40E0-8D26-F2F518625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7A3C8EC-B1D6-4E88-BD43-3582AB965A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7BAD9A3-4FA1-4968-95B7-8DD9DB52AB80}"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0A48504-0C82-4A63-A6BD-6647B10740AD}"/>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0AAF36EC-FFD6-4C4B-AA91-C9F49D483B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9DFB9DE9-23F1-4586-8476-EB7515F086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4D9A07-B147-4B83-A52B-9062A420958D}"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4990E245-8548-4FEA-8094-0CB87CE4012A}"/>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90ACF84F-14F0-44C1-87FE-68D25CB11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1A421C3-D251-468B-8986-49310FCBB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32B5525-892E-4BC9-B86F-030983BEA0EC}"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87EA6A59-C89E-4757-AE6C-872BEFC906EA}"/>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EEA8330E-5E62-48F6-9094-D7C8ED9BC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01DA7AD-4F6A-4E73-A41B-D405F5B104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66DD38-3EB5-4134-B79D-C9C4288F343A}"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10E0A80F-DF39-4281-9C9A-11DBE79103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5B6E452F-C003-4903-85A5-DF124EC5F9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2145F13D-850B-4ECD-9C54-CC94AB539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46B475-1E8C-4550-ADF8-00CA85A1A0DB}"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19B6270F-5D7E-4AAA-BF78-BAA8346E9150}"/>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7E5F964-17B3-45FA-9C56-980A57069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9B880B0A-F9CB-4811-9094-7618A750CB0C}"/>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7B5C8F79-181C-4400-9D32-679CEAFB736C}"/>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6FA2F0A4-C9BA-432E-83F3-2EBF639BDFB7}"/>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244A7E6B-BD9D-4F33-9EFE-7C39BF1313AC}"/>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F89A2D9F-C175-44B2-A1F3-85F5B478591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06BF961-D67A-4284-A8BD-4B2D4188F745}"/>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744C0E95-7E00-42CF-9971-510C5CA39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29AB6F1-A51F-46BF-BDB8-E69C92C6B7A1}"/>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4884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775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348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129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8646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55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359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612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611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48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637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F0EE328B-BE68-481B-A918-E117CF2E63D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FDD82269-6038-4DC7-9DB9-33CC07A962BC}"/>
              </a:ext>
            </a:extLst>
          </p:cNvPr>
          <p:cNvSpPr>
            <a:spLocks noGrp="1" noChangeArrowheads="1"/>
          </p:cNvSpPr>
          <p:nvPr>
            <p:ph type="title"/>
          </p:nvPr>
        </p:nvSpPr>
        <p:spPr bwMode="auto">
          <a:xfrm>
            <a:off x="457200" y="242645"/>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45F423CC-D04E-4FEB-90EB-369DCBB9349C}"/>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DCBC97BB-8A12-40A3-B5F2-69DC51018C42}"/>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EDBF570C-E8F3-4209-82B7-AC2D000885FA}"/>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5AD91054-EF57-4D49-A1B2-120B5F4B47C7}"/>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898CF2C6-6AD0-42E6-B742-6900D0AE630C}"/>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52438FC-02CE-45C2-B0C5-D0E79E96C314}"/>
              </a:ext>
            </a:extLst>
          </p:cNvPr>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a:solidFill>
                  <a:srgbClr val="006699"/>
                </a:solidFill>
                <a:latin typeface="Helvetica" charset="0"/>
              </a:rPr>
              <a:t>8.</a:t>
            </a:r>
            <a:fld id="{40D0A5C9-1564-450C-8B21-348FDB204F4D}" type="slidenum">
              <a:rPr lang="en-US" altLang="en-US" sz="1000" b="1" smtClean="0">
                <a:solidFill>
                  <a:srgbClr val="006699"/>
                </a:solidFill>
                <a:latin typeface="Helvetica" charset="0"/>
              </a:rPr>
              <a:pPr algn="ctr">
                <a:spcBef>
                  <a:spcPct val="50000"/>
                </a:spcBef>
                <a:defRPr/>
              </a:pPr>
              <a:t>‹#›</a:t>
            </a:fld>
            <a:endParaRPr lang="en-US" altLang="en-US" sz="1000" b="1">
              <a:solidFill>
                <a:srgbClr val="006699"/>
              </a:solidFill>
              <a:latin typeface="Helvetica" charset="0"/>
            </a:endParaRPr>
          </a:p>
        </p:txBody>
      </p:sp>
      <p:sp>
        <p:nvSpPr>
          <p:cNvPr id="1034" name="Text Box 10">
            <a:extLst>
              <a:ext uri="{FF2B5EF4-FFF2-40B4-BE49-F238E27FC236}">
                <a16:creationId xmlns:a16="http://schemas.microsoft.com/office/drawing/2014/main" id="{ECAF5650-E826-4410-A822-722A1D588A59}"/>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F924BF04-C0A2-4C41-BCF7-E1064F22721F}"/>
              </a:ext>
            </a:extLst>
          </p:cNvPr>
          <p:cNvSpPr txBox="1">
            <a:spLocks noChangeArrowheads="1"/>
          </p:cNvSpPr>
          <p:nvPr/>
        </p:nvSpPr>
        <p:spPr bwMode="auto">
          <a:xfrm>
            <a:off x="185738" y="6603879"/>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2C30FAE5-2DCB-4F75-996C-0AB71A93DD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3" r:id="rId1"/>
    <p:sldLayoutId id="2147484073" r:id="rId2"/>
    <p:sldLayoutId id="2147484074" r:id="rId3"/>
    <p:sldLayoutId id="2147484075" r:id="rId4"/>
    <p:sldLayoutId id="2147484076" r:id="rId5"/>
    <p:sldLayoutId id="2147484077" r:id="rId6"/>
    <p:sldLayoutId id="2147484078" r:id="rId7"/>
    <p:sldLayoutId id="2147484079" r:id="rId8"/>
    <p:sldLayoutId id="2147484080" r:id="rId9"/>
    <p:sldLayoutId id="2147484081" r:id="rId10"/>
    <p:sldLayoutId id="2147484082"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285750" indent="-28575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3FFF3FEB-4621-4BB0-8381-30D0EE5065E7}"/>
              </a:ext>
            </a:extLst>
          </p:cNvPr>
          <p:cNvSpPr>
            <a:spLocks noGrp="1" noChangeArrowheads="1"/>
          </p:cNvSpPr>
          <p:nvPr>
            <p:ph type="ctrTitle"/>
          </p:nvPr>
        </p:nvSpPr>
        <p:spPr>
          <a:xfrm>
            <a:off x="685800" y="868363"/>
            <a:ext cx="7772400" cy="2127250"/>
          </a:xfrm>
        </p:spPr>
        <p:txBody>
          <a:bodyPr/>
          <a:lstStyle/>
          <a:p>
            <a:pPr eaLnBrk="1" hangingPunct="1"/>
            <a:r>
              <a:rPr lang="en-US" altLang="en-US"/>
              <a:t>Chapter 8:  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1FE1CF9-67CC-4C8B-A23E-E3989C148625}"/>
              </a:ext>
            </a:extLst>
          </p:cNvPr>
          <p:cNvSpPr>
            <a:spLocks noGrp="1" noChangeArrowheads="1"/>
          </p:cNvSpPr>
          <p:nvPr>
            <p:ph type="title"/>
          </p:nvPr>
        </p:nvSpPr>
        <p:spPr>
          <a:xfrm>
            <a:off x="945594" y="346641"/>
            <a:ext cx="7913497" cy="457200"/>
          </a:xfrm>
        </p:spPr>
        <p:txBody>
          <a:bodyPr/>
          <a:lstStyle/>
          <a:p>
            <a:pPr eaLnBrk="1" hangingPunct="1"/>
            <a:r>
              <a:rPr lang="en-US" altLang="en-US" dirty="0"/>
              <a:t>Graph with a Cycle But no Deadlock</a:t>
            </a:r>
          </a:p>
        </p:txBody>
      </p:sp>
      <p:pic>
        <p:nvPicPr>
          <p:cNvPr id="19458" name="Picture 1">
            <a:extLst>
              <a:ext uri="{FF2B5EF4-FFF2-40B4-BE49-F238E27FC236}">
                <a16:creationId xmlns:a16="http://schemas.microsoft.com/office/drawing/2014/main" id="{CC72185A-FCE6-4038-BA8E-B2DF5B5E46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1216" y="1423143"/>
            <a:ext cx="3248633" cy="414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F368CA74-5723-4606-85F5-095271A5A3FF}"/>
              </a:ext>
            </a:extLst>
          </p:cNvPr>
          <p:cNvSpPr>
            <a:spLocks noGrp="1" noChangeArrowheads="1"/>
          </p:cNvSpPr>
          <p:nvPr>
            <p:ph type="title"/>
          </p:nvPr>
        </p:nvSpPr>
        <p:spPr>
          <a:xfrm>
            <a:off x="457200" y="236379"/>
            <a:ext cx="8229600" cy="576263"/>
          </a:xfrm>
        </p:spPr>
        <p:txBody>
          <a:bodyPr/>
          <a:lstStyle/>
          <a:p>
            <a:pPr eaLnBrk="1" hangingPunct="1"/>
            <a:r>
              <a:rPr lang="en-US" altLang="en-US" dirty="0"/>
              <a:t>Basic Facts</a:t>
            </a:r>
          </a:p>
        </p:txBody>
      </p:sp>
      <p:sp>
        <p:nvSpPr>
          <p:cNvPr id="21506" name="Rectangle 3">
            <a:extLst>
              <a:ext uri="{FF2B5EF4-FFF2-40B4-BE49-F238E27FC236}">
                <a16:creationId xmlns:a16="http://schemas.microsoft.com/office/drawing/2014/main" id="{7CA9EB25-8907-4C31-9562-78429BD390F6}"/>
              </a:ext>
            </a:extLst>
          </p:cNvPr>
          <p:cNvSpPr>
            <a:spLocks noGrp="1" noChangeArrowheads="1"/>
          </p:cNvSpPr>
          <p:nvPr>
            <p:ph type="body" idx="1"/>
          </p:nvPr>
        </p:nvSpPr>
        <p:spPr>
          <a:xfrm>
            <a:off x="865188" y="1217613"/>
            <a:ext cx="7635000" cy="4400550"/>
          </a:xfrm>
        </p:spPr>
        <p:txBody>
          <a:bodyPr/>
          <a:lstStyle/>
          <a:p>
            <a:r>
              <a:rPr lang="en-US" altLang="en-US" dirty="0"/>
              <a:t>If graph contains no cycles </a:t>
            </a:r>
            <a:r>
              <a:rPr lang="en-US" altLang="en-US" dirty="0">
                <a:sym typeface="Symbol" panose="05050102010706020507" pitchFamily="18" charset="2"/>
              </a:rPr>
              <a:t> no deadlock</a:t>
            </a:r>
          </a:p>
          <a:p>
            <a:r>
              <a:rPr lang="en-US" altLang="en-US" dirty="0">
                <a:sym typeface="Symbol" panose="05050102010706020507" pitchFamily="18" charset="2"/>
              </a:rPr>
              <a:t>If graph contains a cycle </a:t>
            </a:r>
          </a:p>
          <a:p>
            <a:pPr lvl="1"/>
            <a:r>
              <a:rPr lang="en-US" altLang="en-US" dirty="0">
                <a:sym typeface="Symbol" panose="05050102010706020507" pitchFamily="18" charset="2"/>
              </a:rPr>
              <a:t>if only one instance per resource type, then deadlock</a:t>
            </a:r>
          </a:p>
          <a:p>
            <a:pPr lvl="1"/>
            <a:r>
              <a:rPr lang="en-US" altLang="en-US" dirty="0">
                <a:sym typeface="Symbol" panose="05050102010706020507" pitchFamily="18" charset="2"/>
              </a:rPr>
              <a:t>if several instances per resource type, possibility of deadlock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E6DC195-A097-4489-91F0-082398196992}"/>
              </a:ext>
            </a:extLst>
          </p:cNvPr>
          <p:cNvSpPr>
            <a:spLocks noGrp="1" noChangeArrowheads="1"/>
          </p:cNvSpPr>
          <p:nvPr>
            <p:ph type="title"/>
          </p:nvPr>
        </p:nvSpPr>
        <p:spPr>
          <a:xfrm>
            <a:off x="1109663" y="214313"/>
            <a:ext cx="7577137" cy="576262"/>
          </a:xfrm>
        </p:spPr>
        <p:txBody>
          <a:bodyPr/>
          <a:lstStyle/>
          <a:p>
            <a:pPr eaLnBrk="1" hangingPunct="1"/>
            <a:r>
              <a:rPr lang="en-US" altLang="en-US" dirty="0"/>
              <a:t>Methods for Handling Deadlocks</a:t>
            </a:r>
          </a:p>
        </p:txBody>
      </p:sp>
      <p:sp>
        <p:nvSpPr>
          <p:cNvPr id="23554" name="Rectangle 3">
            <a:extLst>
              <a:ext uri="{FF2B5EF4-FFF2-40B4-BE49-F238E27FC236}">
                <a16:creationId xmlns:a16="http://schemas.microsoft.com/office/drawing/2014/main" id="{0B1974F3-B27D-4398-888B-6020EB15EEA0}"/>
              </a:ext>
            </a:extLst>
          </p:cNvPr>
          <p:cNvSpPr>
            <a:spLocks noGrp="1" noChangeArrowheads="1"/>
          </p:cNvSpPr>
          <p:nvPr>
            <p:ph type="body" idx="1"/>
          </p:nvPr>
        </p:nvSpPr>
        <p:spPr>
          <a:xfrm>
            <a:off x="882649" y="1198563"/>
            <a:ext cx="7577137" cy="3295650"/>
          </a:xfrm>
        </p:spPr>
        <p:txBody>
          <a:bodyPr/>
          <a:lstStyle/>
          <a:p>
            <a:r>
              <a:rPr lang="en-US" altLang="en-US" dirty="0"/>
              <a:t>Ensure that the system will </a:t>
            </a:r>
            <a:r>
              <a:rPr lang="en-US" altLang="en-US" b="1" dirty="0">
                <a:solidFill>
                  <a:srgbClr val="006699"/>
                </a:solidFill>
                <a:latin typeface="+mj-lt"/>
              </a:rPr>
              <a:t>never</a:t>
            </a:r>
            <a:r>
              <a:rPr lang="en-US" altLang="en-US" dirty="0"/>
              <a:t> enter a deadlock state:</a:t>
            </a:r>
          </a:p>
          <a:p>
            <a:pPr lvl="1"/>
            <a:r>
              <a:rPr lang="en-US" altLang="en-US" dirty="0"/>
              <a:t>Deadlock prevention</a:t>
            </a:r>
          </a:p>
          <a:p>
            <a:pPr lvl="1"/>
            <a:r>
              <a:rPr lang="en-US" altLang="en-US" dirty="0"/>
              <a:t>Deadlock avoidance</a:t>
            </a:r>
          </a:p>
          <a:p>
            <a:r>
              <a:rPr lang="en-US" altLang="en-US" dirty="0"/>
              <a:t>Allow the system to enter a deadlock state and then recover</a:t>
            </a:r>
          </a:p>
          <a:p>
            <a:r>
              <a:rPr lang="en-US" altLang="en-US" dirty="0"/>
              <a:t>Ignore the problem and pretend that deadlocks never occur in the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a16="http://schemas.microsoft.com/office/drawing/2014/main" id="{93884E20-FE6E-43AF-8F05-40E2C3E8FF19}"/>
              </a:ext>
            </a:extLst>
          </p:cNvPr>
          <p:cNvSpPr>
            <a:spLocks noGrp="1" noChangeArrowheads="1"/>
          </p:cNvSpPr>
          <p:nvPr>
            <p:ph type="title"/>
          </p:nvPr>
        </p:nvSpPr>
        <p:spPr>
          <a:xfrm>
            <a:off x="885825" y="226431"/>
            <a:ext cx="7800975" cy="576262"/>
          </a:xfrm>
        </p:spPr>
        <p:txBody>
          <a:bodyPr/>
          <a:lstStyle/>
          <a:p>
            <a:pPr eaLnBrk="1" hangingPunct="1"/>
            <a:r>
              <a:rPr lang="en-US" altLang="en-US" dirty="0"/>
              <a:t>Deadlock Prevention</a:t>
            </a:r>
          </a:p>
        </p:txBody>
      </p:sp>
      <p:sp>
        <p:nvSpPr>
          <p:cNvPr id="25602" name="Rectangle 1027">
            <a:extLst>
              <a:ext uri="{FF2B5EF4-FFF2-40B4-BE49-F238E27FC236}">
                <a16:creationId xmlns:a16="http://schemas.microsoft.com/office/drawing/2014/main" id="{248F74CB-A637-4326-83AD-A85531E46B2E}"/>
              </a:ext>
            </a:extLst>
          </p:cNvPr>
          <p:cNvSpPr>
            <a:spLocks noGrp="1" noChangeArrowheads="1"/>
          </p:cNvSpPr>
          <p:nvPr>
            <p:ph type="body" idx="1"/>
          </p:nvPr>
        </p:nvSpPr>
        <p:spPr>
          <a:xfrm>
            <a:off x="1253773" y="1717511"/>
            <a:ext cx="7237084" cy="3822700"/>
          </a:xfrm>
        </p:spPr>
        <p:txBody>
          <a:bodyPr/>
          <a:lstStyle/>
          <a:p>
            <a:r>
              <a:rPr lang="en-US" altLang="en-US" b="1" dirty="0"/>
              <a:t>Mutual Exclusion</a:t>
            </a:r>
            <a:r>
              <a:rPr lang="en-US" altLang="en-US" dirty="0"/>
              <a:t> – </a:t>
            </a:r>
            <a:r>
              <a:rPr lang="en-US" altLang="en-US" sz="1000" dirty="0"/>
              <a:t>Mutual exclusion is a concept in concurrent programming and operating systems that ensures that only one process at a time can access a particular resource or a critical section of code. This principle is crucial for non-sharable resources, which are resources that cannot be simultaneously used or accessed by multiple processes.</a:t>
            </a:r>
          </a:p>
          <a:p>
            <a:pPr marL="0" indent="0">
              <a:buNone/>
            </a:pPr>
            <a:r>
              <a:rPr lang="en-US" altLang="en-US" sz="1000" dirty="0"/>
              <a:t>For example, if a process is writing to a file, it wouldn't want another process to simultaneously write to the same file because it could lead to data corruption or inconsistency. In such cases, mutual exclusion ensures that only one process can access the file for writing at any given time.</a:t>
            </a:r>
          </a:p>
          <a:p>
            <a:pPr marL="0" indent="0">
              <a:buNone/>
            </a:pPr>
            <a:r>
              <a:rPr lang="en-US" altLang="en-US" sz="1000" dirty="0"/>
              <a:t>On the other hand, for sharable resources such as read-only files or read-only memory segments, mutual exclusion is not required because multiple processes can safely access these resources concurrently without the risk of interference or data corruption. Since these resources are not modified during the access, there is no need to enforce mutual exclusion for them</a:t>
            </a:r>
            <a:r>
              <a:rPr lang="en-US" altLang="en-US" dirty="0"/>
              <a:t>.</a:t>
            </a:r>
          </a:p>
          <a:p>
            <a:r>
              <a:rPr lang="en-US" altLang="en-US" sz="1200" b="1" dirty="0"/>
              <a:t>The "Hold and Wait" condition in resource allocation refers to a situation </a:t>
            </a:r>
            <a:r>
              <a:rPr lang="en-US" altLang="en-US" sz="1050" b="1" dirty="0"/>
              <a:t>where a process holds allocated resources while waiting for additional resources. This condition can lead to inefficiency and potential problems like deadlock.</a:t>
            </a:r>
          </a:p>
          <a:p>
            <a:r>
              <a:rPr lang="en-US" altLang="en-US" sz="1050" b="1" dirty="0"/>
              <a:t>There are two approaches to addressing the "Hold and Wait" condition:</a:t>
            </a:r>
          </a:p>
          <a:p>
            <a:r>
              <a:rPr lang="en-US" altLang="en-US" sz="1050" b="1" dirty="0"/>
              <a:t>Pre-allocation: This approach requires a thread to request and be allocated all its required resources before it begins execution. This means that a thread cannot start executing until it has acquired all the resources it needs to complete its task. While this approach can avoid deadlock situations, it may lead to low resource utilization because resources allocated to a thread might remain unused for some time.</a:t>
            </a:r>
          </a:p>
          <a:p>
            <a:r>
              <a:rPr lang="en-US" altLang="en-US" sz="1050" b="1" dirty="0"/>
              <a:t>No pre-allocation: Alternatively, a system can allow a thread to request resources only when the thread has none allocated to it. This means that a thread must release all its currently held resources before requesting new ones. While this approach can improve resource utilization, it also introduces the risk of starvation, where a thread may never get the resources it needs if other threads constantly request and acquire resources before it</a:t>
            </a:r>
            <a:endParaRPr lang="en-US" altLang="en-US" sz="1050" dirty="0"/>
          </a:p>
        </p:txBody>
      </p:sp>
      <p:sp>
        <p:nvSpPr>
          <p:cNvPr id="25603" name="Text Box 1028">
            <a:extLst>
              <a:ext uri="{FF2B5EF4-FFF2-40B4-BE49-F238E27FC236}">
                <a16:creationId xmlns:a16="http://schemas.microsoft.com/office/drawing/2014/main" id="{9845B2D7-F006-41D6-8929-1B9EF427F899}"/>
              </a:ext>
            </a:extLst>
          </p:cNvPr>
          <p:cNvSpPr txBox="1">
            <a:spLocks noChangeArrowheads="1"/>
          </p:cNvSpPr>
          <p:nvPr/>
        </p:nvSpPr>
        <p:spPr bwMode="auto">
          <a:xfrm>
            <a:off x="885826" y="1196734"/>
            <a:ext cx="78009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Invalidate one of the four necessary conditions for deadlock: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5E79F7A0-88E3-48D2-89FF-125D5DE02D67}"/>
              </a:ext>
            </a:extLst>
          </p:cNvPr>
          <p:cNvSpPr>
            <a:spLocks noGrp="1" noChangeArrowheads="1"/>
          </p:cNvSpPr>
          <p:nvPr>
            <p:ph type="title"/>
          </p:nvPr>
        </p:nvSpPr>
        <p:spPr>
          <a:xfrm>
            <a:off x="1003300" y="232005"/>
            <a:ext cx="7683500" cy="576262"/>
          </a:xfrm>
        </p:spPr>
        <p:txBody>
          <a:bodyPr/>
          <a:lstStyle/>
          <a:p>
            <a:pPr eaLnBrk="1" hangingPunct="1"/>
            <a:r>
              <a:rPr lang="en-US" altLang="en-US" dirty="0"/>
              <a:t>Deadlock Prevention (Cont.)</a:t>
            </a:r>
          </a:p>
        </p:txBody>
      </p:sp>
      <p:sp>
        <p:nvSpPr>
          <p:cNvPr id="27650" name="Rectangle 1027">
            <a:extLst>
              <a:ext uri="{FF2B5EF4-FFF2-40B4-BE49-F238E27FC236}">
                <a16:creationId xmlns:a16="http://schemas.microsoft.com/office/drawing/2014/main" id="{D9A7966E-2C18-4BF6-AF61-56D535306101}"/>
              </a:ext>
            </a:extLst>
          </p:cNvPr>
          <p:cNvSpPr>
            <a:spLocks noGrp="1" noChangeArrowheads="1"/>
          </p:cNvSpPr>
          <p:nvPr>
            <p:ph type="body" idx="1"/>
          </p:nvPr>
        </p:nvSpPr>
        <p:spPr>
          <a:xfrm>
            <a:off x="838200" y="1085853"/>
            <a:ext cx="7683500" cy="4446588"/>
          </a:xfrm>
        </p:spPr>
        <p:txBody>
          <a:bodyPr/>
          <a:lstStyle/>
          <a:p>
            <a:pPr marL="0" indent="0">
              <a:buNone/>
            </a:pPr>
            <a:r>
              <a:rPr lang="en-US" altLang="en-US" b="1" dirty="0"/>
              <a:t>No Preemption</a:t>
            </a:r>
            <a:r>
              <a:rPr lang="en-US" altLang="en-US" dirty="0"/>
              <a:t>:</a:t>
            </a:r>
          </a:p>
          <a:p>
            <a:pPr marL="457200" lvl="1" indent="0">
              <a:buNone/>
            </a:pPr>
            <a:r>
              <a:rPr lang="en-US" altLang="en-US" sz="1200" dirty="0"/>
              <a:t>If a process that is holding some resources requests another resource that cannot be immediately allocated to it, then all resources currently being held are released . This step ensures that resources are not held unnecessarily by a process that cannot make progress.</a:t>
            </a:r>
          </a:p>
          <a:p>
            <a:pPr marL="457200" lvl="1" indent="0">
              <a:buNone/>
            </a:pPr>
            <a:r>
              <a:rPr lang="en-US" altLang="en-US" sz="1200" dirty="0"/>
              <a:t>Preempted resources are added to the list of resources for which the process is waiting  This means that the process is now waiting not only for the new resources it requested but also for the resources it previously held and released.</a:t>
            </a:r>
          </a:p>
          <a:p>
            <a:pPr marL="457200" lvl="1" indent="0">
              <a:buNone/>
            </a:pPr>
            <a:r>
              <a:rPr lang="en-US" altLang="en-US" sz="1200" dirty="0"/>
              <a:t>Process will be restarted only when it can regain its old resources, as well as the new ones that it is requesting</a:t>
            </a:r>
          </a:p>
          <a:p>
            <a:r>
              <a:rPr lang="en-US" altLang="en-US" b="1" dirty="0"/>
              <a:t>Circular Wait:</a:t>
            </a:r>
          </a:p>
          <a:p>
            <a:pPr lvl="1"/>
            <a:r>
              <a:rPr lang="en-US" altLang="en-US" dirty="0"/>
              <a:t>Impose a total ordering of all resource types, and require that each thread requests resources in an increasing order of enumeration</a:t>
            </a:r>
          </a:p>
          <a:p>
            <a:pPr lvl="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C9BCC94F-DF14-4CEF-B307-FFDB8B7BDCE4}"/>
              </a:ext>
            </a:extLst>
          </p:cNvPr>
          <p:cNvSpPr>
            <a:spLocks noGrp="1"/>
          </p:cNvSpPr>
          <p:nvPr>
            <p:ph type="title"/>
          </p:nvPr>
        </p:nvSpPr>
        <p:spPr/>
        <p:txBody>
          <a:bodyPr/>
          <a:lstStyle/>
          <a:p>
            <a:r>
              <a:rPr lang="en-US" altLang="en-US"/>
              <a:t>Circular Wait</a:t>
            </a:r>
          </a:p>
        </p:txBody>
      </p:sp>
      <p:sp>
        <p:nvSpPr>
          <p:cNvPr id="92162" name="Content Placeholder 2">
            <a:extLst>
              <a:ext uri="{FF2B5EF4-FFF2-40B4-BE49-F238E27FC236}">
                <a16:creationId xmlns:a16="http://schemas.microsoft.com/office/drawing/2014/main" id="{58AB02F0-3B68-482D-A95F-2D1605DF330A}"/>
              </a:ext>
            </a:extLst>
          </p:cNvPr>
          <p:cNvSpPr>
            <a:spLocks noGrp="1"/>
          </p:cNvSpPr>
          <p:nvPr>
            <p:ph idx="1"/>
          </p:nvPr>
        </p:nvSpPr>
        <p:spPr>
          <a:xfrm>
            <a:off x="806450" y="1233488"/>
            <a:ext cx="8229600" cy="4810125"/>
          </a:xfrm>
        </p:spPr>
        <p:txBody>
          <a:bodyPr/>
          <a:lstStyle/>
          <a:p>
            <a:r>
              <a:rPr lang="en-US" altLang="en-US" dirty="0"/>
              <a:t>Invalidating the circular wait condition is most common.</a:t>
            </a:r>
          </a:p>
          <a:p>
            <a:r>
              <a:rPr lang="en-US" altLang="en-US" dirty="0"/>
              <a:t>Simply assign each resource (i.e., mutex locks) a unique number.</a:t>
            </a:r>
          </a:p>
          <a:p>
            <a:r>
              <a:rPr lang="en-US" altLang="en-US" dirty="0"/>
              <a:t>Resources must be acquired in order.</a:t>
            </a:r>
          </a:p>
          <a:p>
            <a:r>
              <a:rPr lang="en-US" altLang="en-US" dirty="0"/>
              <a:t>If:</a:t>
            </a:r>
            <a:br>
              <a:rPr lang="en-US" altLang="en-US" dirty="0"/>
            </a:br>
            <a:br>
              <a:rPr lang="en-US" altLang="en-US" dirty="0"/>
            </a:br>
            <a:r>
              <a:rPr lang="en-US" altLang="en-US" b="1" dirty="0" err="1">
                <a:latin typeface="Courier New" panose="02070309020205020404" pitchFamily="49" charset="0"/>
                <a:cs typeface="Courier New" panose="02070309020205020404" pitchFamily="49" charset="0"/>
              </a:rPr>
              <a:t>first_mutex</a:t>
            </a:r>
            <a:r>
              <a:rPr lang="en-US" altLang="en-US" b="1" dirty="0">
                <a:latin typeface="Courier New" panose="02070309020205020404" pitchFamily="49" charset="0"/>
                <a:cs typeface="Courier New" panose="02070309020205020404" pitchFamily="49" charset="0"/>
              </a:rPr>
              <a:t> = 1</a:t>
            </a:r>
            <a:br>
              <a:rPr lang="en-US" altLang="en-US" b="1" dirty="0">
                <a:latin typeface="Courier New" panose="02070309020205020404" pitchFamily="49" charset="0"/>
                <a:cs typeface="Courier New" panose="02070309020205020404" pitchFamily="49" charset="0"/>
              </a:rPr>
            </a:br>
            <a:r>
              <a:rPr lang="en-US" altLang="en-US" b="1" dirty="0" err="1">
                <a:latin typeface="Courier New" panose="02070309020205020404" pitchFamily="49" charset="0"/>
                <a:cs typeface="Courier New" panose="02070309020205020404" pitchFamily="49" charset="0"/>
              </a:rPr>
              <a:t>second_mutex</a:t>
            </a:r>
            <a:r>
              <a:rPr lang="en-US" altLang="en-US" b="1" dirty="0">
                <a:latin typeface="Courier New" panose="02070309020205020404" pitchFamily="49" charset="0"/>
                <a:cs typeface="Courier New" panose="02070309020205020404" pitchFamily="49" charset="0"/>
              </a:rPr>
              <a:t> = 5</a:t>
            </a:r>
            <a:br>
              <a:rPr lang="en-US" altLang="en-US" b="1" dirty="0">
                <a:latin typeface="Courier New" panose="02070309020205020404" pitchFamily="49" charset="0"/>
                <a:cs typeface="Courier New" panose="02070309020205020404" pitchFamily="49" charset="0"/>
              </a:rPr>
            </a:br>
            <a:br>
              <a:rPr lang="en-US" altLang="en-US" dirty="0"/>
            </a:br>
            <a:r>
              <a:rPr lang="en-US" altLang="en-US" dirty="0"/>
              <a:t>code for </a:t>
            </a:r>
            <a:r>
              <a:rPr lang="en-US" altLang="en-US" b="1" dirty="0" err="1">
                <a:latin typeface="Courier New" panose="02070309020205020404" pitchFamily="49" charset="0"/>
                <a:cs typeface="Courier New" panose="02070309020205020404" pitchFamily="49" charset="0"/>
              </a:rPr>
              <a:t>thread_two</a:t>
            </a:r>
            <a:r>
              <a:rPr lang="en-US" altLang="en-US" dirty="0"/>
              <a:t> could not be </a:t>
            </a:r>
            <a:br>
              <a:rPr lang="en-US" altLang="en-US" dirty="0"/>
            </a:br>
            <a:r>
              <a:rPr lang="en-US" altLang="en-US" dirty="0"/>
              <a:t>written as follows:</a:t>
            </a:r>
          </a:p>
        </p:txBody>
      </p:sp>
      <p:pic>
        <p:nvPicPr>
          <p:cNvPr id="92163" name="Content Placeholder 4">
            <a:extLst>
              <a:ext uri="{FF2B5EF4-FFF2-40B4-BE49-F238E27FC236}">
                <a16:creationId xmlns:a16="http://schemas.microsoft.com/office/drawing/2014/main" id="{211EEBA5-828D-4DE4-9727-3740CF9D02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8450" y="2011363"/>
            <a:ext cx="30988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164" name="Straight Arrow Connector 5">
            <a:extLst>
              <a:ext uri="{FF2B5EF4-FFF2-40B4-BE49-F238E27FC236}">
                <a16:creationId xmlns:a16="http://schemas.microsoft.com/office/drawing/2014/main" id="{6FD34B5C-0025-47BD-A2A2-5E565E3A223F}"/>
              </a:ext>
            </a:extLst>
          </p:cNvPr>
          <p:cNvCxnSpPr>
            <a:cxnSpLocks noChangeShapeType="1"/>
          </p:cNvCxnSpPr>
          <p:nvPr/>
        </p:nvCxnSpPr>
        <p:spPr bwMode="auto">
          <a:xfrm>
            <a:off x="3163888" y="4160838"/>
            <a:ext cx="2214562" cy="576262"/>
          </a:xfrm>
          <a:prstGeom prst="straightConnector1">
            <a:avLst/>
          </a:prstGeom>
          <a:noFill/>
          <a:ln w="9525">
            <a:solidFill>
              <a:schemeClr val="tx1"/>
            </a:solidFill>
            <a:round/>
            <a:headEn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CAFFD0F5-6606-4126-85B7-48E43CCCD1EB}"/>
              </a:ext>
            </a:extLst>
          </p:cNvPr>
          <p:cNvSpPr>
            <a:spLocks noGrp="1" noChangeArrowheads="1"/>
          </p:cNvSpPr>
          <p:nvPr>
            <p:ph type="title"/>
          </p:nvPr>
        </p:nvSpPr>
        <p:spPr>
          <a:xfrm>
            <a:off x="923925" y="226431"/>
            <a:ext cx="7762875" cy="576262"/>
          </a:xfrm>
        </p:spPr>
        <p:txBody>
          <a:bodyPr/>
          <a:lstStyle/>
          <a:p>
            <a:pPr eaLnBrk="1" hangingPunct="1"/>
            <a:r>
              <a:rPr lang="en-US" altLang="en-US" dirty="0"/>
              <a:t>Deadlock Avoidance</a:t>
            </a:r>
          </a:p>
        </p:txBody>
      </p:sp>
      <p:sp>
        <p:nvSpPr>
          <p:cNvPr id="29698" name="Rectangle 3">
            <a:extLst>
              <a:ext uri="{FF2B5EF4-FFF2-40B4-BE49-F238E27FC236}">
                <a16:creationId xmlns:a16="http://schemas.microsoft.com/office/drawing/2014/main" id="{F316B56B-E9C7-4926-A854-188C569231A1}"/>
              </a:ext>
            </a:extLst>
          </p:cNvPr>
          <p:cNvSpPr>
            <a:spLocks noGrp="1" noChangeArrowheads="1"/>
          </p:cNvSpPr>
          <p:nvPr>
            <p:ph type="body" idx="1"/>
          </p:nvPr>
        </p:nvSpPr>
        <p:spPr>
          <a:xfrm>
            <a:off x="1240971" y="1814513"/>
            <a:ext cx="7296539" cy="3783012"/>
          </a:xfrm>
        </p:spPr>
        <p:txBody>
          <a:bodyPr/>
          <a:lstStyle/>
          <a:p>
            <a:r>
              <a:rPr lang="en-US" altLang="en-US" dirty="0"/>
              <a:t>Simplest and most useful model requires that each process declare the </a:t>
            </a:r>
            <a:r>
              <a:rPr lang="en-US" altLang="en-US" b="1" i="1" dirty="0"/>
              <a:t>maximum number</a:t>
            </a:r>
            <a:r>
              <a:rPr lang="en-US" altLang="en-US" b="1" dirty="0"/>
              <a:t> </a:t>
            </a:r>
            <a:r>
              <a:rPr lang="en-US" altLang="en-US" dirty="0"/>
              <a:t>of resources of each type that it may need</a:t>
            </a:r>
          </a:p>
          <a:p>
            <a:r>
              <a:rPr lang="en-US" altLang="en-US" dirty="0"/>
              <a:t>The deadlock-avoidance algorithm dynamically examines the resource-allocation state to ensure that there can never be a circular-wait condition</a:t>
            </a:r>
          </a:p>
          <a:p>
            <a:r>
              <a:rPr lang="en-US" altLang="en-US" dirty="0"/>
              <a:t>Resource-allocation </a:t>
            </a:r>
            <a:r>
              <a:rPr lang="en-US" altLang="en-US" i="1" dirty="0"/>
              <a:t>state</a:t>
            </a:r>
            <a:r>
              <a:rPr lang="en-US" altLang="en-US" dirty="0"/>
              <a:t> is defined by the number of available and allocated resources, and the maximum demands of the processes</a:t>
            </a:r>
          </a:p>
        </p:txBody>
      </p:sp>
      <p:sp>
        <p:nvSpPr>
          <p:cNvPr id="29699" name="Text Box 4">
            <a:extLst>
              <a:ext uri="{FF2B5EF4-FFF2-40B4-BE49-F238E27FC236}">
                <a16:creationId xmlns:a16="http://schemas.microsoft.com/office/drawing/2014/main" id="{19AE85A0-D9E0-41AE-B1B3-22E783F9DC68}"/>
              </a:ext>
            </a:extLst>
          </p:cNvPr>
          <p:cNvSpPr txBox="1">
            <a:spLocks noChangeArrowheads="1"/>
          </p:cNvSpPr>
          <p:nvPr/>
        </p:nvSpPr>
        <p:spPr bwMode="auto">
          <a:xfrm>
            <a:off x="858417" y="1098550"/>
            <a:ext cx="767909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Requires that the system has some additional </a:t>
            </a:r>
            <a:r>
              <a:rPr kumimoji="0" lang="en-US" altLang="en-US" b="1" i="1" dirty="0"/>
              <a:t>a priori </a:t>
            </a:r>
            <a:r>
              <a:rPr kumimoji="0" lang="en-US" altLang="en-US" dirty="0"/>
              <a:t>information </a:t>
            </a:r>
            <a:br>
              <a:rPr kumimoji="0" lang="en-US" altLang="en-US" dirty="0"/>
            </a:br>
            <a:r>
              <a:rPr kumimoji="0" lang="en-US" altLang="en-US" dirty="0"/>
              <a:t>available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60134717-6B8D-4E64-9AC7-D74C60478870}"/>
              </a:ext>
            </a:extLst>
          </p:cNvPr>
          <p:cNvSpPr>
            <a:spLocks noGrp="1" noChangeArrowheads="1"/>
          </p:cNvSpPr>
          <p:nvPr>
            <p:ph type="title"/>
          </p:nvPr>
        </p:nvSpPr>
        <p:spPr>
          <a:xfrm>
            <a:off x="457200" y="229835"/>
            <a:ext cx="8229600" cy="576263"/>
          </a:xfrm>
        </p:spPr>
        <p:txBody>
          <a:bodyPr/>
          <a:lstStyle/>
          <a:p>
            <a:pPr eaLnBrk="1" hangingPunct="1"/>
            <a:r>
              <a:rPr lang="en-US" altLang="en-US" dirty="0"/>
              <a:t>Safe State</a:t>
            </a:r>
          </a:p>
        </p:txBody>
      </p:sp>
      <p:sp>
        <p:nvSpPr>
          <p:cNvPr id="31746" name="Rectangle 3">
            <a:extLst>
              <a:ext uri="{FF2B5EF4-FFF2-40B4-BE49-F238E27FC236}">
                <a16:creationId xmlns:a16="http://schemas.microsoft.com/office/drawing/2014/main" id="{EFC0A195-78EA-410E-9026-C9CEFE55CB37}"/>
              </a:ext>
            </a:extLst>
          </p:cNvPr>
          <p:cNvSpPr>
            <a:spLocks noGrp="1" noChangeArrowheads="1"/>
          </p:cNvSpPr>
          <p:nvPr>
            <p:ph type="body" idx="1"/>
          </p:nvPr>
        </p:nvSpPr>
        <p:spPr>
          <a:xfrm>
            <a:off x="919163" y="1165225"/>
            <a:ext cx="7310438" cy="4914562"/>
          </a:xfrm>
        </p:spPr>
        <p:txBody>
          <a:bodyPr/>
          <a:lstStyle/>
          <a:p>
            <a:pPr marL="0" indent="0">
              <a:buNone/>
            </a:pPr>
            <a:endParaRPr lang="en-US" altLang="en-US" sz="1200" dirty="0"/>
          </a:p>
          <a:p>
            <a:pPr marL="0" indent="0">
              <a:buNone/>
            </a:pPr>
            <a:r>
              <a:rPr lang="en-US" altLang="en-US" sz="1200" dirty="0"/>
              <a:t>Thread/Process Requesting Resources: When a thread or process (denoted as Pi) requests an available resource from the system, the system must make a decision whether immediate allocation of that resource will leave the system in a safe state or risk deadlock.</a:t>
            </a:r>
          </a:p>
          <a:p>
            <a:pPr marL="0" indent="0">
              <a:buNone/>
            </a:pPr>
            <a:r>
              <a:rPr lang="en-US" altLang="en-US" sz="1200" dirty="0"/>
              <a:t>Safe State Criteria:</a:t>
            </a:r>
          </a:p>
          <a:p>
            <a:pPr marL="0" indent="0">
              <a:buNone/>
            </a:pPr>
            <a:r>
              <a:rPr lang="en-US" altLang="en-US" sz="1200" dirty="0"/>
              <a:t>Sequence of Processes: There exists a sequence of all processes (denoted as &lt;P1, P2, ..., </a:t>
            </a:r>
            <a:r>
              <a:rPr lang="en-US" altLang="en-US" sz="1200" dirty="0" err="1"/>
              <a:t>Pn</a:t>
            </a:r>
            <a:r>
              <a:rPr lang="en-US" altLang="en-US" sz="1200" dirty="0"/>
              <a:t>&gt;) in the system.</a:t>
            </a:r>
          </a:p>
          <a:p>
            <a:pPr marL="0" indent="0">
              <a:buNone/>
            </a:pPr>
            <a:r>
              <a:rPr lang="en-US" altLang="en-US" sz="1200" dirty="0"/>
              <a:t>Resource Satisfaction for Pi: For each process Pi in the sequence, the resources that Pi can still request must be satisfied by the currently available resources plus the resources held by all preceding processes </a:t>
            </a:r>
            <a:r>
              <a:rPr lang="en-US" altLang="en-US" sz="1200" dirty="0" err="1"/>
              <a:t>Pj</a:t>
            </a:r>
            <a:r>
              <a:rPr lang="en-US" altLang="en-US" sz="1200" dirty="0"/>
              <a:t> (where j &lt; </a:t>
            </a:r>
            <a:r>
              <a:rPr lang="en-US" altLang="en-US" sz="1200" dirty="0" err="1"/>
              <a:t>i</a:t>
            </a:r>
            <a:r>
              <a:rPr lang="en-US" altLang="en-US" sz="1200" dirty="0"/>
              <a:t>).</a:t>
            </a:r>
          </a:p>
          <a:p>
            <a:pPr marL="0" indent="0">
              <a:buNone/>
            </a:pPr>
            <a:r>
              <a:rPr lang="en-US" altLang="en-US" sz="1200" dirty="0"/>
              <a:t>Waiting for Resources: If the resources needed by process Pi are not immediately available, Pi can wait until all preceding processes </a:t>
            </a:r>
            <a:r>
              <a:rPr lang="en-US" altLang="en-US" sz="1200" dirty="0" err="1"/>
              <a:t>Pj</a:t>
            </a:r>
            <a:r>
              <a:rPr lang="en-US" altLang="en-US" sz="1200" dirty="0"/>
              <a:t> have finished their execution and released their resources.</a:t>
            </a:r>
          </a:p>
          <a:p>
            <a:pPr marL="0" indent="0">
              <a:buNone/>
            </a:pPr>
            <a:r>
              <a:rPr lang="en-US" altLang="en-US" sz="1200" dirty="0"/>
              <a:t>Resource Allocation and Release: When process </a:t>
            </a:r>
            <a:r>
              <a:rPr lang="en-US" altLang="en-US" sz="1200" dirty="0" err="1"/>
              <a:t>Pj</a:t>
            </a:r>
            <a:r>
              <a:rPr lang="en-US" altLang="en-US" sz="1200" dirty="0"/>
              <a:t> finishes its execution, Pi can obtain the needed resources, execute, return the allocated resources upon completion, and then terminate.</a:t>
            </a:r>
          </a:p>
          <a:p>
            <a:pPr marL="0" indent="0">
              <a:buNone/>
            </a:pPr>
            <a:r>
              <a:rPr lang="en-US" altLang="en-US" sz="1200" dirty="0"/>
              <a:t>Safe Termination and Transition: Upon termination of Pi, process Pi+1 in the sequence can obtain its needed resources and continue the process, ensuring a smooth transition without deadlock or resource conflicts.</a:t>
            </a:r>
          </a:p>
          <a:p>
            <a:pPr marL="0" indent="0">
              <a:buNone/>
            </a:pPr>
            <a:r>
              <a:rPr lang="en-US" altLang="en-US" sz="1200" dirty="0"/>
              <a:t>Deadlock Avoidance: By following the criteria for a safe state, the system can avoid deadlock situations where processes are indefinitely blocked waiting for resources held by other processes, leading to a system-wide deadlock.</a:t>
            </a:r>
          </a:p>
          <a:p>
            <a:pPr marL="0" indent="0">
              <a:buNone/>
            </a:pPr>
            <a:endParaRPr lang="en-US" altLang="en-US" sz="900" dirty="0"/>
          </a:p>
        </p:txBody>
      </p:sp>
      <p:sp>
        <p:nvSpPr>
          <p:cNvPr id="7" name="Rectangle 6">
            <a:extLst>
              <a:ext uri="{FF2B5EF4-FFF2-40B4-BE49-F238E27FC236}">
                <a16:creationId xmlns:a16="http://schemas.microsoft.com/office/drawing/2014/main" id="{4C455DC4-8818-B0F4-6CF6-85D8745857AB}"/>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9E27B5FF-B4F4-4F92-A75E-BC83298532DA}"/>
              </a:ext>
            </a:extLst>
          </p:cNvPr>
          <p:cNvSpPr>
            <a:spLocks noGrp="1" noChangeArrowheads="1"/>
          </p:cNvSpPr>
          <p:nvPr>
            <p:ph type="title"/>
          </p:nvPr>
        </p:nvSpPr>
        <p:spPr>
          <a:xfrm>
            <a:off x="457200" y="236379"/>
            <a:ext cx="8229600" cy="576263"/>
          </a:xfrm>
        </p:spPr>
        <p:txBody>
          <a:bodyPr/>
          <a:lstStyle/>
          <a:p>
            <a:pPr eaLnBrk="1" hangingPunct="1"/>
            <a:r>
              <a:rPr lang="en-US" altLang="en-US" dirty="0"/>
              <a:t>Basic Facts</a:t>
            </a:r>
          </a:p>
        </p:txBody>
      </p:sp>
      <p:sp>
        <p:nvSpPr>
          <p:cNvPr id="33794" name="Rectangle 3">
            <a:extLst>
              <a:ext uri="{FF2B5EF4-FFF2-40B4-BE49-F238E27FC236}">
                <a16:creationId xmlns:a16="http://schemas.microsoft.com/office/drawing/2014/main" id="{015BDF1D-C0EA-4FC7-A293-BF12CBE7CCDF}"/>
              </a:ext>
            </a:extLst>
          </p:cNvPr>
          <p:cNvSpPr>
            <a:spLocks noGrp="1" noChangeArrowheads="1"/>
          </p:cNvSpPr>
          <p:nvPr>
            <p:ph type="body" idx="1"/>
          </p:nvPr>
        </p:nvSpPr>
        <p:spPr>
          <a:xfrm>
            <a:off x="922337" y="1190625"/>
            <a:ext cx="7652495" cy="4414838"/>
          </a:xfrm>
        </p:spPr>
        <p:txBody>
          <a:bodyPr/>
          <a:lstStyle/>
          <a:p>
            <a:r>
              <a:rPr lang="en-US" altLang="en-US" dirty="0"/>
              <a:t>If a system is in safe state </a:t>
            </a:r>
            <a:r>
              <a:rPr lang="en-US" altLang="en-US" dirty="0">
                <a:sym typeface="Symbol" panose="05050102010706020507" pitchFamily="18" charset="2"/>
              </a:rPr>
              <a:t> no deadlocks</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If a system is in unsafe state  possibility of deadlock</a:t>
            </a:r>
            <a:br>
              <a:rPr lang="en-US" altLang="en-US" dirty="0">
                <a:sym typeface="Symbol" panose="05050102010706020507" pitchFamily="18" charset="2"/>
              </a:rPr>
            </a:br>
            <a:endParaRPr lang="en-US" altLang="en-US" dirty="0">
              <a:sym typeface="Symbol" panose="05050102010706020507" pitchFamily="18" charset="2"/>
            </a:endParaRPr>
          </a:p>
          <a:p>
            <a:r>
              <a:rPr lang="en-US" altLang="en-US" dirty="0">
                <a:sym typeface="Symbol" panose="05050102010706020507" pitchFamily="18" charset="2"/>
              </a:rPr>
              <a:t>Avoidance  ensure that a system will never enter an unsafe state.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8833C35E-A99A-45F7-A732-34E0D4573E53}"/>
              </a:ext>
            </a:extLst>
          </p:cNvPr>
          <p:cNvSpPr>
            <a:spLocks noGrp="1" noChangeArrowheads="1"/>
          </p:cNvSpPr>
          <p:nvPr>
            <p:ph type="title"/>
          </p:nvPr>
        </p:nvSpPr>
        <p:spPr>
          <a:xfrm>
            <a:off x="846138" y="225461"/>
            <a:ext cx="7840662" cy="576262"/>
          </a:xfrm>
        </p:spPr>
        <p:txBody>
          <a:bodyPr/>
          <a:lstStyle/>
          <a:p>
            <a:pPr eaLnBrk="1" hangingPunct="1"/>
            <a:r>
              <a:rPr lang="en-US" altLang="en-US" dirty="0"/>
              <a:t>Safe, Unsafe, Deadlock State </a:t>
            </a:r>
          </a:p>
        </p:txBody>
      </p:sp>
      <p:pic>
        <p:nvPicPr>
          <p:cNvPr id="35842" name="Picture 1">
            <a:extLst>
              <a:ext uri="{FF2B5EF4-FFF2-40B4-BE49-F238E27FC236}">
                <a16:creationId xmlns:a16="http://schemas.microsoft.com/office/drawing/2014/main" id="{138FEED4-3700-4E13-BB16-66A99CC6B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462088"/>
            <a:ext cx="4352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20AB209-B0F9-420A-89E6-E8E9E50B2ABD}"/>
              </a:ext>
            </a:extLst>
          </p:cNvPr>
          <p:cNvSpPr>
            <a:spLocks noGrp="1" noChangeArrowheads="1"/>
          </p:cNvSpPr>
          <p:nvPr>
            <p:ph type="title"/>
          </p:nvPr>
        </p:nvSpPr>
        <p:spPr>
          <a:xfrm>
            <a:off x="806450" y="225461"/>
            <a:ext cx="788035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1D54AC39-219B-4A2F-8A80-B3261E1F1575}"/>
              </a:ext>
            </a:extLst>
          </p:cNvPr>
          <p:cNvSpPr>
            <a:spLocks noGrp="1" noChangeArrowheads="1"/>
          </p:cNvSpPr>
          <p:nvPr>
            <p:ph type="body" idx="1"/>
          </p:nvPr>
        </p:nvSpPr>
        <p:spPr>
          <a:xfrm>
            <a:off x="806450" y="1309170"/>
            <a:ext cx="7588250" cy="4530725"/>
          </a:xfrm>
        </p:spPr>
        <p:txBody>
          <a:bodyPr/>
          <a:lstStyle/>
          <a:p>
            <a:r>
              <a:rPr lang="en-US" altLang="en-US" dirty="0"/>
              <a:t>System Model</a:t>
            </a:r>
          </a:p>
          <a:p>
            <a:r>
              <a:rPr lang="en-US" altLang="en-US" dirty="0"/>
              <a:t>Deadlock Characterization</a:t>
            </a:r>
          </a:p>
          <a:p>
            <a:r>
              <a:rPr lang="en-US" altLang="en-US" dirty="0"/>
              <a:t>Methods for Handling Deadlocks</a:t>
            </a:r>
          </a:p>
          <a:p>
            <a:r>
              <a:rPr lang="en-US" altLang="en-US" dirty="0"/>
              <a:t>Deadlock Prevention</a:t>
            </a:r>
          </a:p>
          <a:p>
            <a:r>
              <a:rPr lang="en-US" altLang="en-US" dirty="0"/>
              <a:t>Deadlock Avoidance</a:t>
            </a:r>
          </a:p>
          <a:p>
            <a:r>
              <a:rPr lang="en-US" altLang="en-US" dirty="0"/>
              <a:t>Deadlock Detection </a:t>
            </a:r>
          </a:p>
          <a:p>
            <a:r>
              <a:rPr lang="en-US" altLang="en-US" dirty="0"/>
              <a:t>Recovery from Deadlock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D3210E7-ED94-41D3-A580-4892C80D7718}"/>
              </a:ext>
            </a:extLst>
          </p:cNvPr>
          <p:cNvSpPr>
            <a:spLocks noGrp="1" noChangeArrowheads="1"/>
          </p:cNvSpPr>
          <p:nvPr>
            <p:ph type="title"/>
          </p:nvPr>
        </p:nvSpPr>
        <p:spPr>
          <a:xfrm>
            <a:off x="1041400" y="241336"/>
            <a:ext cx="7645400" cy="576262"/>
          </a:xfrm>
        </p:spPr>
        <p:txBody>
          <a:bodyPr/>
          <a:lstStyle/>
          <a:p>
            <a:pPr eaLnBrk="1" hangingPunct="1"/>
            <a:r>
              <a:rPr lang="en-US" altLang="en-US" dirty="0"/>
              <a:t>Avoidance Algorithms</a:t>
            </a:r>
          </a:p>
        </p:txBody>
      </p:sp>
      <p:sp>
        <p:nvSpPr>
          <p:cNvPr id="37890" name="Rectangle 3">
            <a:extLst>
              <a:ext uri="{FF2B5EF4-FFF2-40B4-BE49-F238E27FC236}">
                <a16:creationId xmlns:a16="http://schemas.microsoft.com/office/drawing/2014/main" id="{03BE1552-DFDD-4C2D-ABAD-33391FB8DAF6}"/>
              </a:ext>
            </a:extLst>
          </p:cNvPr>
          <p:cNvSpPr>
            <a:spLocks noGrp="1" noChangeArrowheads="1"/>
          </p:cNvSpPr>
          <p:nvPr>
            <p:ph type="body" idx="1"/>
          </p:nvPr>
        </p:nvSpPr>
        <p:spPr>
          <a:xfrm>
            <a:off x="906463" y="1171575"/>
            <a:ext cx="6659562" cy="4483100"/>
          </a:xfrm>
        </p:spPr>
        <p:txBody>
          <a:bodyPr/>
          <a:lstStyle/>
          <a:p>
            <a:r>
              <a:rPr lang="en-US" altLang="en-US" dirty="0"/>
              <a:t>Single instance of a resource type</a:t>
            </a:r>
          </a:p>
          <a:p>
            <a:pPr lvl="1"/>
            <a:r>
              <a:rPr lang="en-US" altLang="en-US" dirty="0"/>
              <a:t>Use a resource-allocation graph</a:t>
            </a:r>
          </a:p>
          <a:p>
            <a:pPr lvl="1">
              <a:buFont typeface="Monotype Sorts" pitchFamily="-84" charset="2"/>
              <a:buNone/>
            </a:pPr>
            <a:endParaRPr lang="en-US" altLang="en-US" dirty="0"/>
          </a:p>
          <a:p>
            <a:r>
              <a:rPr lang="en-US" altLang="en-US" dirty="0"/>
              <a:t>Multiple instances of a resource type</a:t>
            </a:r>
          </a:p>
          <a:p>
            <a:pPr lvl="1"/>
            <a:r>
              <a:rPr lang="en-US" altLang="en-US" dirty="0"/>
              <a:t> Use the Banker</a:t>
            </a:r>
            <a:r>
              <a:rPr lang="ja-JP" altLang="en-US" dirty="0"/>
              <a:t>’</a:t>
            </a:r>
            <a:r>
              <a:rPr lang="en-US" altLang="ja-JP" dirty="0"/>
              <a:t>s Algorithm</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462E1847-7FBC-4E3E-907B-AD5F78E08F0D}"/>
              </a:ext>
            </a:extLst>
          </p:cNvPr>
          <p:cNvSpPr>
            <a:spLocks noGrp="1" noChangeArrowheads="1"/>
          </p:cNvSpPr>
          <p:nvPr>
            <p:ph type="title"/>
          </p:nvPr>
        </p:nvSpPr>
        <p:spPr>
          <a:xfrm>
            <a:off x="983989" y="235762"/>
            <a:ext cx="7831138" cy="576262"/>
          </a:xfrm>
        </p:spPr>
        <p:txBody>
          <a:bodyPr/>
          <a:lstStyle/>
          <a:p>
            <a:pPr eaLnBrk="1" hangingPunct="1"/>
            <a:r>
              <a:rPr lang="en-US" altLang="en-US" dirty="0"/>
              <a:t>Resource-Allocation Graph Scheme</a:t>
            </a:r>
          </a:p>
        </p:txBody>
      </p:sp>
      <p:sp>
        <p:nvSpPr>
          <p:cNvPr id="39938" name="Rectangle 3">
            <a:extLst>
              <a:ext uri="{FF2B5EF4-FFF2-40B4-BE49-F238E27FC236}">
                <a16:creationId xmlns:a16="http://schemas.microsoft.com/office/drawing/2014/main" id="{86FC01CE-3998-490A-BDE6-3A6213797806}"/>
              </a:ext>
            </a:extLst>
          </p:cNvPr>
          <p:cNvSpPr>
            <a:spLocks noGrp="1" noChangeArrowheads="1"/>
          </p:cNvSpPr>
          <p:nvPr>
            <p:ph type="body" idx="1"/>
          </p:nvPr>
        </p:nvSpPr>
        <p:spPr>
          <a:xfrm>
            <a:off x="858837" y="1155700"/>
            <a:ext cx="7457849" cy="4483100"/>
          </a:xfrm>
        </p:spPr>
        <p:txBody>
          <a:bodyPr/>
          <a:lstStyle/>
          <a:p>
            <a:r>
              <a:rPr lang="en-US" altLang="en-US" b="1" dirty="0">
                <a:solidFill>
                  <a:srgbClr val="006699"/>
                </a:solidFill>
                <a:latin typeface="+mj-lt"/>
              </a:rPr>
              <a:t>Claim edge </a:t>
            </a:r>
            <a:r>
              <a:rPr lang="en-US" altLang="en-US" i="1" dirty="0"/>
              <a:t>P</a:t>
            </a:r>
            <a:r>
              <a:rPr lang="en-US" altLang="en-US" i="1" baseline="-25000" dirty="0"/>
              <a:t>i</a:t>
            </a:r>
            <a:r>
              <a:rPr lang="en-US" altLang="en-US" dirty="0"/>
              <a:t> </a:t>
            </a:r>
            <a:r>
              <a:rPr lang="en-US" altLang="en-US" dirty="0">
                <a:sym typeface="Symbol" panose="05050102010706020507" pitchFamily="18" charset="2"/>
              </a:rPr>
              <a:t> </a:t>
            </a:r>
            <a:r>
              <a:rPr lang="en-US" altLang="en-US" i="1" dirty="0" err="1">
                <a:sym typeface="Symbol" panose="05050102010706020507" pitchFamily="18" charset="2"/>
              </a:rPr>
              <a:t>R</a:t>
            </a:r>
            <a:r>
              <a:rPr lang="en-US" altLang="en-US" i="1" baseline="-25000" dirty="0" err="1">
                <a:sym typeface="Symbol" panose="05050102010706020507" pitchFamily="18" charset="2"/>
              </a:rPr>
              <a:t>j</a:t>
            </a:r>
            <a:r>
              <a:rPr lang="en-US" altLang="en-US" dirty="0">
                <a:sym typeface="Symbol" panose="05050102010706020507" pitchFamily="18" charset="2"/>
              </a:rPr>
              <a:t> indicated that process </a:t>
            </a:r>
            <a:r>
              <a:rPr lang="en-US" altLang="en-US" i="1" dirty="0" err="1">
                <a:sym typeface="Symbol" panose="05050102010706020507" pitchFamily="18" charset="2"/>
              </a:rPr>
              <a:t>P</a:t>
            </a:r>
            <a:r>
              <a:rPr lang="en-US" altLang="en-US" i="1" baseline="-25000" dirty="0" err="1">
                <a:sym typeface="Symbol" panose="05050102010706020507" pitchFamily="18" charset="2"/>
              </a:rPr>
              <a:t>j</a:t>
            </a:r>
            <a:r>
              <a:rPr lang="en-US" altLang="en-US" dirty="0">
                <a:sym typeface="Symbol" panose="05050102010706020507" pitchFamily="18" charset="2"/>
              </a:rPr>
              <a:t> may request resource </a:t>
            </a:r>
            <a:r>
              <a:rPr lang="en-US" altLang="en-US" i="1" dirty="0" err="1">
                <a:sym typeface="Symbol" panose="05050102010706020507" pitchFamily="18" charset="2"/>
              </a:rPr>
              <a:t>R</a:t>
            </a:r>
            <a:r>
              <a:rPr lang="en-US" altLang="en-US" i="1" baseline="-25000" dirty="0" err="1">
                <a:sym typeface="Symbol" panose="05050102010706020507" pitchFamily="18" charset="2"/>
              </a:rPr>
              <a:t>j</a:t>
            </a:r>
            <a:r>
              <a:rPr lang="en-US" altLang="en-US" dirty="0">
                <a:sym typeface="Symbol" panose="05050102010706020507" pitchFamily="18" charset="2"/>
              </a:rPr>
              <a:t>; represented by a dashed line</a:t>
            </a:r>
          </a:p>
          <a:p>
            <a:r>
              <a:rPr lang="en-US" altLang="en-US" dirty="0">
                <a:sym typeface="Symbol" panose="05050102010706020507" pitchFamily="18" charset="2"/>
              </a:rPr>
              <a:t>Claim edge converts to request edge when a </a:t>
            </a:r>
            <a:r>
              <a:rPr lang="en-US" altLang="en-US" dirty="0"/>
              <a:t>thread</a:t>
            </a:r>
            <a:r>
              <a:rPr lang="en-US" altLang="en-US" dirty="0">
                <a:sym typeface="Symbol" panose="05050102010706020507" pitchFamily="18" charset="2"/>
              </a:rPr>
              <a:t> requests a resource</a:t>
            </a:r>
          </a:p>
          <a:p>
            <a:r>
              <a:rPr lang="en-US" altLang="en-US" dirty="0">
                <a:sym typeface="Symbol" panose="05050102010706020507" pitchFamily="18" charset="2"/>
              </a:rPr>
              <a:t>Request edge converted to an assignment edge when the  resource is allocated to the </a:t>
            </a:r>
            <a:r>
              <a:rPr lang="en-US" altLang="en-US" dirty="0"/>
              <a:t>thread</a:t>
            </a:r>
            <a:endParaRPr lang="en-US" altLang="en-US" dirty="0">
              <a:sym typeface="Symbol" panose="05050102010706020507" pitchFamily="18" charset="2"/>
            </a:endParaRPr>
          </a:p>
          <a:p>
            <a:r>
              <a:rPr lang="en-US" altLang="en-US" dirty="0">
                <a:sym typeface="Symbol" panose="05050102010706020507" pitchFamily="18" charset="2"/>
              </a:rPr>
              <a:t>When a resource is released by a</a:t>
            </a:r>
            <a:r>
              <a:rPr lang="en-US" altLang="en-US" dirty="0"/>
              <a:t> thread</a:t>
            </a:r>
            <a:r>
              <a:rPr lang="en-US" altLang="en-US" dirty="0">
                <a:sym typeface="Symbol" panose="05050102010706020507" pitchFamily="18" charset="2"/>
              </a:rPr>
              <a:t>, assignment edge reconverts to a claim edge</a:t>
            </a:r>
          </a:p>
          <a:p>
            <a:r>
              <a:rPr lang="en-US" altLang="en-US" dirty="0">
                <a:sym typeface="Symbol" panose="05050102010706020507" pitchFamily="18" charset="2"/>
              </a:rPr>
              <a:t>Resources must be claimed </a:t>
            </a:r>
            <a:r>
              <a:rPr lang="en-US" altLang="en-US" i="1" dirty="0">
                <a:sym typeface="Symbol" panose="05050102010706020507" pitchFamily="18" charset="2"/>
              </a:rPr>
              <a:t>a priori</a:t>
            </a:r>
            <a:r>
              <a:rPr lang="en-US" altLang="en-US" dirty="0">
                <a:sym typeface="Symbol" panose="05050102010706020507" pitchFamily="18" charset="2"/>
              </a:rPr>
              <a:t> in the system</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169641F8-B5ED-4701-ADC4-AF8830265D8A}"/>
              </a:ext>
            </a:extLst>
          </p:cNvPr>
          <p:cNvSpPr>
            <a:spLocks noGrp="1" noChangeArrowheads="1"/>
          </p:cNvSpPr>
          <p:nvPr>
            <p:ph type="title"/>
          </p:nvPr>
        </p:nvSpPr>
        <p:spPr>
          <a:xfrm>
            <a:off x="564079" y="355636"/>
            <a:ext cx="8224837" cy="457200"/>
          </a:xfrm>
        </p:spPr>
        <p:txBody>
          <a:bodyPr/>
          <a:lstStyle/>
          <a:p>
            <a:pPr eaLnBrk="1" hangingPunct="1"/>
            <a:r>
              <a:rPr lang="en-US" altLang="en-US" dirty="0"/>
              <a:t>Resource-Allocation Graph</a:t>
            </a:r>
          </a:p>
        </p:txBody>
      </p:sp>
      <p:pic>
        <p:nvPicPr>
          <p:cNvPr id="41986" name="Picture 1">
            <a:extLst>
              <a:ext uri="{FF2B5EF4-FFF2-40B4-BE49-F238E27FC236}">
                <a16:creationId xmlns:a16="http://schemas.microsoft.com/office/drawing/2014/main" id="{971D754B-5ADF-443C-9EFE-EC7015D917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8077" y="1423696"/>
            <a:ext cx="3662363"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FB73D6D1-D7A9-4A37-BC41-6815A8C70DF7}"/>
              </a:ext>
            </a:extLst>
          </p:cNvPr>
          <p:cNvSpPr>
            <a:spLocks noGrp="1" noChangeArrowheads="1"/>
          </p:cNvSpPr>
          <p:nvPr>
            <p:ph type="title"/>
          </p:nvPr>
        </p:nvSpPr>
        <p:spPr>
          <a:xfrm>
            <a:off x="907952" y="353656"/>
            <a:ext cx="8243887" cy="457200"/>
          </a:xfrm>
        </p:spPr>
        <p:txBody>
          <a:bodyPr/>
          <a:lstStyle/>
          <a:p>
            <a:pPr eaLnBrk="1" hangingPunct="1"/>
            <a:r>
              <a:rPr lang="en-US" altLang="en-US" sz="2800" dirty="0"/>
              <a:t>Unsafe State In Resource-Allocation Graph</a:t>
            </a:r>
          </a:p>
        </p:txBody>
      </p:sp>
      <p:pic>
        <p:nvPicPr>
          <p:cNvPr id="44034" name="Picture 1">
            <a:extLst>
              <a:ext uri="{FF2B5EF4-FFF2-40B4-BE49-F238E27FC236}">
                <a16:creationId xmlns:a16="http://schemas.microsoft.com/office/drawing/2014/main" id="{F5B9B755-77BC-48DD-8A47-C57BD11236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9875" y="1438275"/>
            <a:ext cx="39020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0FB8F846-16AC-4967-ACDC-17AEF923DCDF}"/>
              </a:ext>
            </a:extLst>
          </p:cNvPr>
          <p:cNvSpPr>
            <a:spLocks noGrp="1" noChangeArrowheads="1"/>
          </p:cNvSpPr>
          <p:nvPr>
            <p:ph type="title"/>
          </p:nvPr>
        </p:nvSpPr>
        <p:spPr>
          <a:xfrm>
            <a:off x="1032747" y="234792"/>
            <a:ext cx="7656512" cy="576262"/>
          </a:xfrm>
        </p:spPr>
        <p:txBody>
          <a:bodyPr/>
          <a:lstStyle/>
          <a:p>
            <a:pPr eaLnBrk="1" hangingPunct="1"/>
            <a:r>
              <a:rPr lang="en-US" altLang="en-US" dirty="0"/>
              <a:t>Resource-Allocation Graph Algorithm</a:t>
            </a:r>
          </a:p>
        </p:txBody>
      </p:sp>
      <p:sp>
        <p:nvSpPr>
          <p:cNvPr id="46082" name="Rectangle 3">
            <a:extLst>
              <a:ext uri="{FF2B5EF4-FFF2-40B4-BE49-F238E27FC236}">
                <a16:creationId xmlns:a16="http://schemas.microsoft.com/office/drawing/2014/main" id="{0A7AE779-FF63-41A9-B5BD-D519561ABD9E}"/>
              </a:ext>
            </a:extLst>
          </p:cNvPr>
          <p:cNvSpPr>
            <a:spLocks noGrp="1" noChangeArrowheads="1"/>
          </p:cNvSpPr>
          <p:nvPr>
            <p:ph type="body" idx="1"/>
          </p:nvPr>
        </p:nvSpPr>
        <p:spPr>
          <a:xfrm>
            <a:off x="825015" y="1187450"/>
            <a:ext cx="7656512" cy="4303713"/>
          </a:xfrm>
        </p:spPr>
        <p:txBody>
          <a:bodyPr/>
          <a:lstStyle/>
          <a:p>
            <a:r>
              <a:rPr lang="en-US" altLang="en-US" dirty="0"/>
              <a:t>Suppose that process</a:t>
            </a:r>
            <a:r>
              <a:rPr lang="en-US" altLang="en-US" i="1" dirty="0"/>
              <a:t> P</a:t>
            </a:r>
            <a:r>
              <a:rPr lang="en-US" altLang="en-US" i="1" baseline="-25000" dirty="0"/>
              <a:t>i</a:t>
            </a:r>
            <a:r>
              <a:rPr lang="en-US" altLang="en-US" dirty="0"/>
              <a:t> requests a resource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i="1" baseline="-25000" dirty="0">
              <a:sym typeface="Symbol" panose="05050102010706020507" pitchFamily="18" charset="2"/>
            </a:endParaRPr>
          </a:p>
          <a:p>
            <a:r>
              <a:rPr lang="en-US" altLang="en-US" dirty="0">
                <a:sym typeface="Symbol" panose="05050102010706020507" pitchFamily="18" charset="2"/>
              </a:rPr>
              <a:t>The request can be granted only if converting the request edge to an assignment edge does not result in the formation of a cycle in the resource allocation graph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29A3144D-3E55-44DD-99C2-5A8149921420}"/>
              </a:ext>
            </a:extLst>
          </p:cNvPr>
          <p:cNvSpPr>
            <a:spLocks noGrp="1" noChangeArrowheads="1"/>
          </p:cNvSpPr>
          <p:nvPr>
            <p:ph type="title"/>
          </p:nvPr>
        </p:nvSpPr>
        <p:spPr>
          <a:xfrm>
            <a:off x="914400" y="238549"/>
            <a:ext cx="7772400" cy="576262"/>
          </a:xfrm>
        </p:spPr>
        <p:txBody>
          <a:bodyPr/>
          <a:lstStyle/>
          <a:p>
            <a:pPr eaLnBrk="1" hangingPunct="1"/>
            <a:r>
              <a:rPr lang="en-US" altLang="en-US" dirty="0"/>
              <a:t>Banker’s Algorithm</a:t>
            </a:r>
          </a:p>
        </p:txBody>
      </p:sp>
      <p:sp>
        <p:nvSpPr>
          <p:cNvPr id="48130" name="Rectangle 3">
            <a:extLst>
              <a:ext uri="{FF2B5EF4-FFF2-40B4-BE49-F238E27FC236}">
                <a16:creationId xmlns:a16="http://schemas.microsoft.com/office/drawing/2014/main" id="{D051B137-35A8-4BCD-B97B-829EA95E2680}"/>
              </a:ext>
            </a:extLst>
          </p:cNvPr>
          <p:cNvSpPr>
            <a:spLocks noGrp="1" noChangeArrowheads="1"/>
          </p:cNvSpPr>
          <p:nvPr>
            <p:ph type="body" idx="1"/>
          </p:nvPr>
        </p:nvSpPr>
        <p:spPr>
          <a:xfrm>
            <a:off x="858838" y="1128713"/>
            <a:ext cx="7706664" cy="4441825"/>
          </a:xfrm>
        </p:spPr>
        <p:txBody>
          <a:bodyPr/>
          <a:lstStyle/>
          <a:p>
            <a:r>
              <a:rPr lang="en-US" altLang="en-US" dirty="0"/>
              <a:t>Multiple instances of resources</a:t>
            </a:r>
          </a:p>
          <a:p>
            <a:r>
              <a:rPr lang="en-US" altLang="en-US" dirty="0"/>
              <a:t>Each thread must a priori claim maximum use</a:t>
            </a:r>
          </a:p>
          <a:p>
            <a:r>
              <a:rPr lang="en-US" altLang="en-US" dirty="0"/>
              <a:t>When a thread requests a resource, it may have to wait  </a:t>
            </a:r>
          </a:p>
          <a:p>
            <a:r>
              <a:rPr lang="en-US" altLang="en-US" dirty="0"/>
              <a:t>When a thread gets all its resources it must return them in a finite amount of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87FA0DF4-BE04-4A21-8DF8-1258C2593E40}"/>
              </a:ext>
            </a:extLst>
          </p:cNvPr>
          <p:cNvSpPr>
            <a:spLocks noGrp="1" noChangeArrowheads="1"/>
          </p:cNvSpPr>
          <p:nvPr>
            <p:ph type="title"/>
          </p:nvPr>
        </p:nvSpPr>
        <p:spPr>
          <a:xfrm>
            <a:off x="1064237" y="383009"/>
            <a:ext cx="7586662" cy="431800"/>
          </a:xfrm>
        </p:spPr>
        <p:txBody>
          <a:bodyPr/>
          <a:lstStyle/>
          <a:p>
            <a:pPr eaLnBrk="1" hangingPunct="1"/>
            <a:r>
              <a:rPr lang="en-US" altLang="en-US" sz="2800" dirty="0"/>
              <a:t>Data Structures for the Banker</a:t>
            </a:r>
            <a:r>
              <a:rPr lang="ja-JP" altLang="en-US" sz="2800" dirty="0"/>
              <a:t>’</a:t>
            </a:r>
            <a:r>
              <a:rPr lang="en-US" altLang="ja-JP" sz="2800" dirty="0"/>
              <a:t>s Algorithm </a:t>
            </a:r>
            <a:endParaRPr lang="en-US" altLang="en-US" sz="2800" dirty="0"/>
          </a:p>
        </p:txBody>
      </p:sp>
      <p:sp>
        <p:nvSpPr>
          <p:cNvPr id="50178" name="Rectangle 3">
            <a:extLst>
              <a:ext uri="{FF2B5EF4-FFF2-40B4-BE49-F238E27FC236}">
                <a16:creationId xmlns:a16="http://schemas.microsoft.com/office/drawing/2014/main" id="{9D3FB76A-D010-4081-9D81-A9865380F002}"/>
              </a:ext>
            </a:extLst>
          </p:cNvPr>
          <p:cNvSpPr>
            <a:spLocks noGrp="1" noChangeArrowheads="1"/>
          </p:cNvSpPr>
          <p:nvPr>
            <p:ph type="body" idx="1"/>
          </p:nvPr>
        </p:nvSpPr>
        <p:spPr>
          <a:xfrm>
            <a:off x="1192213" y="1654175"/>
            <a:ext cx="7370762" cy="4387850"/>
          </a:xfrm>
        </p:spPr>
        <p:txBody>
          <a:bodyPr/>
          <a:lstStyle/>
          <a:p>
            <a:r>
              <a:rPr lang="en-US" altLang="en-US" b="1" dirty="0"/>
              <a:t>Available</a:t>
            </a:r>
            <a:r>
              <a:rPr lang="en-US" altLang="en-US" i="1" dirty="0"/>
              <a:t>:</a:t>
            </a:r>
            <a:r>
              <a:rPr lang="en-US" altLang="en-US" dirty="0"/>
              <a:t>  Vector of length </a:t>
            </a:r>
            <a:r>
              <a:rPr lang="en-US" altLang="en-US" i="1" dirty="0"/>
              <a:t>m</a:t>
            </a:r>
            <a:r>
              <a:rPr lang="en-US" altLang="en-US" dirty="0"/>
              <a:t>. If available [</a:t>
            </a:r>
            <a:r>
              <a:rPr lang="en-US" altLang="en-US" i="1" dirty="0"/>
              <a:t>j</a:t>
            </a:r>
            <a:r>
              <a:rPr lang="en-US" altLang="en-US" dirty="0"/>
              <a:t>] = </a:t>
            </a:r>
            <a:r>
              <a:rPr lang="en-US" altLang="en-US" i="1" dirty="0"/>
              <a:t>k</a:t>
            </a:r>
            <a:r>
              <a:rPr lang="en-US" altLang="en-US" dirty="0"/>
              <a:t>, there are</a:t>
            </a:r>
            <a:r>
              <a:rPr lang="en-US" altLang="en-US" i="1" dirty="0"/>
              <a:t> k</a:t>
            </a:r>
            <a:r>
              <a:rPr lang="en-US" altLang="en-US" dirty="0"/>
              <a:t> instances of resource type </a:t>
            </a:r>
            <a:r>
              <a:rPr lang="en-US" altLang="en-US" i="1" dirty="0" err="1"/>
              <a:t>R</a:t>
            </a:r>
            <a:r>
              <a:rPr lang="en-US" altLang="en-US" i="1" baseline="-25000" dirty="0" err="1"/>
              <a:t>j</a:t>
            </a:r>
            <a:r>
              <a:rPr lang="en-US" altLang="en-US" baseline="-25000" dirty="0"/>
              <a:t>  </a:t>
            </a:r>
            <a:r>
              <a:rPr lang="en-US" altLang="en-US" dirty="0"/>
              <a:t>available, For example, if Available[j] = k, it means there are k instances of resource type </a:t>
            </a:r>
            <a:r>
              <a:rPr lang="en-US" altLang="en-US" dirty="0" err="1"/>
              <a:t>Rj</a:t>
            </a:r>
            <a:r>
              <a:rPr lang="en-US" altLang="en-US" dirty="0"/>
              <a:t> available for allocation.</a:t>
            </a:r>
          </a:p>
          <a:p>
            <a:endParaRPr lang="en-US" altLang="en-US" sz="800" dirty="0"/>
          </a:p>
          <a:p>
            <a:r>
              <a:rPr lang="en-US" altLang="en-US" b="1" dirty="0">
                <a:solidFill>
                  <a:srgbClr val="000000"/>
                </a:solidFill>
              </a:rPr>
              <a:t>Max</a:t>
            </a:r>
            <a:r>
              <a:rPr lang="en-US" altLang="en-US" i="1" dirty="0"/>
              <a:t>: n x m</a:t>
            </a:r>
            <a:r>
              <a:rPr lang="en-US" altLang="en-US" dirty="0"/>
              <a:t> matrix.  If </a:t>
            </a:r>
            <a:r>
              <a:rPr lang="en-US" altLang="en-US" i="1" dirty="0"/>
              <a:t>Max </a:t>
            </a:r>
            <a:r>
              <a:rPr lang="en-US" altLang="en-US" dirty="0"/>
              <a:t>[</a:t>
            </a:r>
            <a:r>
              <a:rPr lang="en-US" altLang="en-US" i="1" dirty="0" err="1"/>
              <a:t>i,j</a:t>
            </a:r>
            <a:r>
              <a:rPr lang="en-US" altLang="en-US" dirty="0"/>
              <a:t>] = </a:t>
            </a:r>
            <a:r>
              <a:rPr lang="en-US" altLang="en-US" i="1" dirty="0"/>
              <a:t>k</a:t>
            </a:r>
            <a:r>
              <a:rPr lang="en-US" altLang="en-US" dirty="0"/>
              <a:t>, then  For example, if Max[</a:t>
            </a:r>
            <a:r>
              <a:rPr lang="en-US" altLang="en-US" dirty="0" err="1"/>
              <a:t>i</a:t>
            </a:r>
            <a:r>
              <a:rPr lang="en-US" altLang="en-US" dirty="0"/>
              <a:t>, j] = k, it means process Ti may request up to k instances of resource type </a:t>
            </a:r>
            <a:r>
              <a:rPr lang="en-US" altLang="en-US" dirty="0" err="1"/>
              <a:t>Rj</a:t>
            </a:r>
            <a:endParaRPr lang="en-US" altLang="en-US" i="1" baseline="-25000" dirty="0"/>
          </a:p>
          <a:p>
            <a:r>
              <a:rPr lang="en-US" altLang="en-US" sz="800" i="1" baseline="-25000" dirty="0"/>
              <a:t> </a:t>
            </a:r>
          </a:p>
          <a:p>
            <a:r>
              <a:rPr lang="en-US" altLang="en-US" b="1" dirty="0">
                <a:solidFill>
                  <a:srgbClr val="000000"/>
                </a:solidFill>
              </a:rPr>
              <a:t>Allocation</a:t>
            </a:r>
            <a:r>
              <a:rPr lang="en-US" altLang="en-US" i="1" dirty="0"/>
              <a:t>:  n </a:t>
            </a:r>
            <a:r>
              <a:rPr lang="en-US" altLang="en-US" dirty="0"/>
              <a:t>x</a:t>
            </a:r>
            <a:r>
              <a:rPr lang="en-US" altLang="en-US" i="1" dirty="0"/>
              <a:t> m</a:t>
            </a:r>
            <a:r>
              <a:rPr lang="en-US" altLang="en-US" dirty="0"/>
              <a:t> matrix For example, if Allocation[</a:t>
            </a:r>
            <a:r>
              <a:rPr lang="en-US" altLang="en-US" dirty="0" err="1"/>
              <a:t>i</a:t>
            </a:r>
            <a:r>
              <a:rPr lang="en-US" altLang="en-US" dirty="0"/>
              <a:t>, j] = k, it means process Ti currently holds k instances of resource type </a:t>
            </a:r>
            <a:r>
              <a:rPr lang="en-US" altLang="en-US" dirty="0" err="1"/>
              <a:t>Rj</a:t>
            </a:r>
            <a:r>
              <a:rPr lang="en-US" altLang="en-US" dirty="0"/>
              <a:t>.</a:t>
            </a:r>
            <a:endParaRPr lang="en-US" altLang="en-US" sz="800" i="1" baseline="-25000" dirty="0"/>
          </a:p>
          <a:p>
            <a:r>
              <a:rPr lang="en-US" altLang="en-US" b="1" dirty="0">
                <a:solidFill>
                  <a:srgbClr val="000000"/>
                </a:solidFill>
              </a:rPr>
              <a:t>Need</a:t>
            </a:r>
            <a:r>
              <a:rPr lang="en-US" altLang="en-US" i="1" dirty="0"/>
              <a:t>:  n </a:t>
            </a:r>
            <a:r>
              <a:rPr lang="en-US" altLang="en-US" dirty="0"/>
              <a:t>x</a:t>
            </a:r>
            <a:r>
              <a:rPr lang="en-US" altLang="en-US" i="1" dirty="0"/>
              <a:t> m</a:t>
            </a:r>
            <a:r>
              <a:rPr lang="en-US" altLang="en-US" dirty="0"/>
              <a:t> matrix. If </a:t>
            </a:r>
            <a:r>
              <a:rPr lang="en-US" altLang="en-US" i="1" dirty="0"/>
              <a:t>Need</a:t>
            </a:r>
            <a:r>
              <a:rPr lang="en-US" altLang="en-US" dirty="0"/>
              <a:t>[</a:t>
            </a:r>
            <a:r>
              <a:rPr lang="en-US" altLang="en-US" i="1" dirty="0" err="1"/>
              <a:t>i,j</a:t>
            </a:r>
            <a:r>
              <a:rPr lang="en-US" altLang="en-US" dirty="0"/>
              <a:t>] =</a:t>
            </a:r>
            <a:r>
              <a:rPr lang="en-US" altLang="en-US" i="1" dirty="0"/>
              <a:t> k</a:t>
            </a:r>
            <a:r>
              <a:rPr lang="en-US" altLang="en-US" dirty="0"/>
              <a:t>, then</a:t>
            </a:r>
            <a:r>
              <a:rPr lang="en-US" altLang="en-US" i="1" dirty="0"/>
              <a:t> </a:t>
            </a:r>
            <a:r>
              <a:rPr lang="en-US" altLang="en-US" i="1" dirty="0" err="1"/>
              <a:t>T</a:t>
            </a:r>
            <a:r>
              <a:rPr lang="en-US" altLang="en-US" i="1" baseline="-25000" dirty="0" err="1"/>
              <a:t>i</a:t>
            </a:r>
            <a:r>
              <a:rPr lang="en-US" altLang="en-US" dirty="0"/>
              <a:t> may need </a:t>
            </a:r>
            <a:r>
              <a:rPr lang="en-US" altLang="en-US" i="1" dirty="0"/>
              <a:t>k</a:t>
            </a:r>
            <a:r>
              <a:rPr lang="en-US" altLang="en-US" dirty="0"/>
              <a:t> more instances of </a:t>
            </a:r>
            <a:r>
              <a:rPr lang="en-US" altLang="en-US" i="1" dirty="0" err="1"/>
              <a:t>R</a:t>
            </a:r>
            <a:r>
              <a:rPr lang="en-US" altLang="en-US" i="1" baseline="-25000" dirty="0" err="1"/>
              <a:t>j</a:t>
            </a:r>
            <a:r>
              <a:rPr lang="en-US" altLang="en-US" baseline="-25000" dirty="0"/>
              <a:t> </a:t>
            </a:r>
            <a:r>
              <a:rPr lang="en-US" altLang="en-US" dirty="0"/>
              <a:t>to complete its task</a:t>
            </a:r>
          </a:p>
          <a:p>
            <a:pPr lvl="2">
              <a:buFont typeface="Webdings" panose="05030102010509060703" pitchFamily="18" charset="2"/>
              <a:buNone/>
            </a:pPr>
            <a:br>
              <a:rPr lang="en-US" altLang="en-US" dirty="0"/>
            </a:br>
            <a:r>
              <a:rPr lang="en-US" altLang="en-US" i="1" dirty="0"/>
              <a:t>Need</a:t>
            </a:r>
            <a:r>
              <a:rPr lang="en-US" altLang="en-US" dirty="0"/>
              <a:t> [</a:t>
            </a:r>
            <a:r>
              <a:rPr lang="en-US" altLang="en-US" i="1" dirty="0" err="1"/>
              <a:t>i,j</a:t>
            </a:r>
            <a:r>
              <a:rPr lang="en-US" altLang="en-US" i="1" dirty="0"/>
              <a:t>]</a:t>
            </a:r>
            <a:r>
              <a:rPr lang="en-US" altLang="en-US" dirty="0"/>
              <a:t> = </a:t>
            </a:r>
            <a:r>
              <a:rPr lang="en-US" altLang="en-US" i="1" dirty="0"/>
              <a:t>Max</a:t>
            </a:r>
            <a:r>
              <a:rPr lang="en-US" altLang="en-US" dirty="0"/>
              <a:t>[</a:t>
            </a:r>
            <a:r>
              <a:rPr lang="en-US" altLang="en-US" i="1" dirty="0" err="1"/>
              <a:t>i,j</a:t>
            </a:r>
            <a:r>
              <a:rPr lang="en-US" altLang="en-US" dirty="0"/>
              <a:t>] – </a:t>
            </a:r>
            <a:r>
              <a:rPr lang="en-US" altLang="en-US" i="1" dirty="0"/>
              <a:t>Allocation</a:t>
            </a:r>
            <a:r>
              <a:rPr lang="en-US" altLang="en-US" dirty="0"/>
              <a:t> [</a:t>
            </a:r>
            <a:r>
              <a:rPr lang="en-US" altLang="en-US" i="1" dirty="0" err="1"/>
              <a:t>i,j</a:t>
            </a:r>
            <a:r>
              <a:rPr lang="en-US" altLang="en-US" dirty="0"/>
              <a:t>]</a:t>
            </a:r>
          </a:p>
        </p:txBody>
      </p:sp>
      <p:sp>
        <p:nvSpPr>
          <p:cNvPr id="50179" name="Text Box 4">
            <a:extLst>
              <a:ext uri="{FF2B5EF4-FFF2-40B4-BE49-F238E27FC236}">
                <a16:creationId xmlns:a16="http://schemas.microsoft.com/office/drawing/2014/main" id="{AE86C5C3-E474-4D7C-8E73-3297B5AF2937}"/>
              </a:ext>
            </a:extLst>
          </p:cNvPr>
          <p:cNvSpPr txBox="1">
            <a:spLocks noChangeArrowheads="1"/>
          </p:cNvSpPr>
          <p:nvPr/>
        </p:nvSpPr>
        <p:spPr bwMode="auto">
          <a:xfrm>
            <a:off x="950913" y="1108075"/>
            <a:ext cx="693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dirty="0"/>
              <a:t>Let </a:t>
            </a:r>
            <a:r>
              <a:rPr kumimoji="0" lang="en-US" altLang="en-US" i="1" dirty="0"/>
              <a:t>n</a:t>
            </a:r>
            <a:r>
              <a:rPr kumimoji="0" lang="en-US" altLang="en-US" dirty="0"/>
              <a:t> = number of processes, and </a:t>
            </a:r>
            <a:r>
              <a:rPr kumimoji="0" lang="en-US" altLang="en-US" i="1" dirty="0"/>
              <a:t>m </a:t>
            </a:r>
            <a:r>
              <a:rPr kumimoji="0" lang="en-US" altLang="en-US" dirty="0"/>
              <a:t>= number of resources types.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2790C097-F637-4E56-9DE9-9732B5BC1693}"/>
              </a:ext>
            </a:extLst>
          </p:cNvPr>
          <p:cNvSpPr>
            <a:spLocks noGrp="1" noChangeArrowheads="1"/>
          </p:cNvSpPr>
          <p:nvPr>
            <p:ph type="title"/>
          </p:nvPr>
        </p:nvSpPr>
        <p:spPr>
          <a:xfrm>
            <a:off x="457200" y="232005"/>
            <a:ext cx="8229600" cy="576262"/>
          </a:xfrm>
        </p:spPr>
        <p:txBody>
          <a:bodyPr/>
          <a:lstStyle/>
          <a:p>
            <a:pPr eaLnBrk="1" hangingPunct="1"/>
            <a:r>
              <a:rPr lang="en-US" altLang="en-US" dirty="0"/>
              <a:t>Safety Algorithm</a:t>
            </a:r>
          </a:p>
        </p:txBody>
      </p:sp>
      <p:sp>
        <p:nvSpPr>
          <p:cNvPr id="52226" name="Rectangle 3">
            <a:extLst>
              <a:ext uri="{FF2B5EF4-FFF2-40B4-BE49-F238E27FC236}">
                <a16:creationId xmlns:a16="http://schemas.microsoft.com/office/drawing/2014/main" id="{3636911B-2CB1-426E-842A-DA9B0800644E}"/>
              </a:ext>
            </a:extLst>
          </p:cNvPr>
          <p:cNvSpPr>
            <a:spLocks noGrp="1" noChangeArrowheads="1"/>
          </p:cNvSpPr>
          <p:nvPr>
            <p:ph type="body" idx="1"/>
          </p:nvPr>
        </p:nvSpPr>
        <p:spPr>
          <a:xfrm>
            <a:off x="885825" y="1157288"/>
            <a:ext cx="7372350" cy="4943475"/>
          </a:xfrm>
        </p:spPr>
        <p:txBody>
          <a:bodyPr/>
          <a:lstStyle/>
          <a:p>
            <a:pPr marL="0" indent="0">
              <a:buNone/>
            </a:pPr>
            <a:endParaRPr lang="en-US" altLang="en-US" sz="1200" dirty="0"/>
          </a:p>
          <a:p>
            <a:pPr marL="0" indent="0">
              <a:buNone/>
            </a:pPr>
            <a:r>
              <a:rPr lang="en-US" altLang="en-US" sz="1200" dirty="0"/>
              <a:t>The algorithm you've outlined is indeed the Banker's Algorithm for deadlock avoidance in operating systems. Let's break down each step:</a:t>
            </a:r>
          </a:p>
          <a:p>
            <a:pPr marL="0" indent="0">
              <a:buNone/>
            </a:pPr>
            <a:endParaRPr lang="en-US" altLang="en-US" sz="1200" dirty="0"/>
          </a:p>
          <a:p>
            <a:pPr marL="0" indent="0">
              <a:buNone/>
            </a:pPr>
            <a:r>
              <a:rPr lang="en-US" altLang="en-US" sz="1200" dirty="0"/>
              <a:t>Initialization:</a:t>
            </a:r>
          </a:p>
          <a:p>
            <a:pPr marL="0" indent="0">
              <a:buNone/>
            </a:pPr>
            <a:r>
              <a:rPr lang="en-US" altLang="en-US" sz="1200" dirty="0"/>
              <a:t>Work is initialized as a vector of length m, where m is the number of resource types. Work is set equal to Available initially.</a:t>
            </a:r>
          </a:p>
          <a:p>
            <a:pPr marL="0" indent="0">
              <a:buNone/>
            </a:pPr>
            <a:r>
              <a:rPr lang="en-US" altLang="en-US" sz="1200" dirty="0"/>
              <a:t>Finish is initialized as a vector of length n, where n is the number of processes. Each element of Finish is initially set to false.</a:t>
            </a:r>
          </a:p>
          <a:p>
            <a:pPr marL="0" indent="0">
              <a:buNone/>
            </a:pPr>
            <a:r>
              <a:rPr lang="en-US" altLang="en-US" sz="1200" dirty="0"/>
              <a:t>Finding an Appropriate Process i:</a:t>
            </a:r>
          </a:p>
          <a:p>
            <a:pPr marL="0" indent="0">
              <a:buNone/>
            </a:pPr>
            <a:r>
              <a:rPr lang="en-US" altLang="en-US" sz="1200" dirty="0"/>
              <a:t>Iterate through the processes (</a:t>
            </a:r>
            <a:r>
              <a:rPr lang="en-US" altLang="en-US" sz="1200" dirty="0" err="1"/>
              <a:t>i</a:t>
            </a:r>
            <a:r>
              <a:rPr lang="en-US" altLang="en-US" sz="1200" dirty="0"/>
              <a:t>) and check if both conditions are satisfied:</a:t>
            </a:r>
          </a:p>
          <a:p>
            <a:pPr marL="0" indent="0">
              <a:buNone/>
            </a:pPr>
            <a:r>
              <a:rPr lang="en-US" altLang="en-US" sz="1200" dirty="0"/>
              <a:t>(a) Finish[</a:t>
            </a:r>
            <a:r>
              <a:rPr lang="en-US" altLang="en-US" sz="1200" dirty="0" err="1"/>
              <a:t>i</a:t>
            </a:r>
            <a:r>
              <a:rPr lang="en-US" altLang="en-US" sz="1200" dirty="0"/>
              <a:t>] = false: Ensures that process </a:t>
            </a:r>
            <a:r>
              <a:rPr lang="en-US" altLang="en-US" sz="1200" dirty="0" err="1"/>
              <a:t>i</a:t>
            </a:r>
            <a:r>
              <a:rPr lang="en-US" altLang="en-US" sz="1200" dirty="0"/>
              <a:t> has not yet finished executing.</a:t>
            </a:r>
          </a:p>
          <a:p>
            <a:pPr marL="0" indent="0">
              <a:buNone/>
            </a:pPr>
            <a:r>
              <a:rPr lang="en-US" altLang="en-US" sz="1200" dirty="0"/>
              <a:t>(b) Need[</a:t>
            </a:r>
            <a:r>
              <a:rPr lang="en-US" altLang="en-US" sz="1200" dirty="0" err="1"/>
              <a:t>i</a:t>
            </a:r>
            <a:r>
              <a:rPr lang="en-US" altLang="en-US" sz="1200" dirty="0"/>
              <a:t>] ≤ Work: Ensures that the resources needed by process </a:t>
            </a:r>
            <a:r>
              <a:rPr lang="en-US" altLang="en-US" sz="1200" dirty="0" err="1"/>
              <a:t>i</a:t>
            </a:r>
            <a:r>
              <a:rPr lang="en-US" altLang="en-US" sz="1200" dirty="0"/>
              <a:t> are available in Work.</a:t>
            </a:r>
          </a:p>
          <a:p>
            <a:pPr marL="0" indent="0">
              <a:buNone/>
            </a:pPr>
            <a:r>
              <a:rPr lang="en-US" altLang="en-US" sz="1200" dirty="0"/>
              <a:t>Allocation of Resources to Process i:</a:t>
            </a:r>
          </a:p>
          <a:p>
            <a:pPr marL="0" indent="0">
              <a:buNone/>
            </a:pPr>
            <a:r>
              <a:rPr lang="en-US" altLang="en-US" sz="1200" dirty="0"/>
              <a:t>If a process </a:t>
            </a:r>
            <a:r>
              <a:rPr lang="en-US" altLang="en-US" sz="1200" dirty="0" err="1"/>
              <a:t>i</a:t>
            </a:r>
            <a:r>
              <a:rPr lang="en-US" altLang="en-US" sz="1200" dirty="0"/>
              <a:t> is found that satisfies both conditions, allocate resources to process i:</a:t>
            </a:r>
          </a:p>
          <a:p>
            <a:pPr marL="0" indent="0">
              <a:buNone/>
            </a:pPr>
            <a:r>
              <a:rPr lang="en-US" altLang="en-US" sz="1200" dirty="0"/>
              <a:t>Work = Work + Allocation[</a:t>
            </a:r>
            <a:r>
              <a:rPr lang="en-US" altLang="en-US" sz="1200" dirty="0" err="1"/>
              <a:t>i</a:t>
            </a:r>
            <a:r>
              <a:rPr lang="en-US" altLang="en-US" sz="1200" dirty="0"/>
              <a:t>]: Update Work to reflect the allocation of resources to process </a:t>
            </a:r>
            <a:r>
              <a:rPr lang="en-US" altLang="en-US" sz="1200" dirty="0" err="1"/>
              <a:t>i</a:t>
            </a:r>
            <a:r>
              <a:rPr lang="en-US" altLang="en-US" sz="1200" dirty="0"/>
              <a:t>.</a:t>
            </a:r>
          </a:p>
          <a:p>
            <a:pPr marL="0" indent="0">
              <a:buNone/>
            </a:pPr>
            <a:r>
              <a:rPr lang="en-US" altLang="en-US" sz="1200" dirty="0"/>
              <a:t>Finish[</a:t>
            </a:r>
            <a:r>
              <a:rPr lang="en-US" altLang="en-US" sz="1200" dirty="0" err="1"/>
              <a:t>i</a:t>
            </a:r>
            <a:r>
              <a:rPr lang="en-US" altLang="en-US" sz="1200" dirty="0"/>
              <a:t>] = true: Mark process </a:t>
            </a:r>
            <a:r>
              <a:rPr lang="en-US" altLang="en-US" sz="1200" dirty="0" err="1"/>
              <a:t>i</a:t>
            </a:r>
            <a:r>
              <a:rPr lang="en-US" altLang="en-US" sz="1200" dirty="0"/>
              <a:t> as finished.</a:t>
            </a:r>
          </a:p>
          <a:p>
            <a:pPr marL="0" indent="0">
              <a:buNone/>
            </a:pPr>
            <a:r>
              <a:rPr lang="en-US" altLang="en-US" sz="1200" dirty="0"/>
              <a:t>Safety Check:</a:t>
            </a:r>
          </a:p>
          <a:p>
            <a:pPr marL="0" indent="0">
              <a:buNone/>
            </a:pPr>
            <a:r>
              <a:rPr lang="en-US" altLang="en-US" sz="1200" dirty="0"/>
              <a:t>After allocating resources to process </a:t>
            </a:r>
            <a:r>
              <a:rPr lang="en-US" altLang="en-US" sz="1200" dirty="0" err="1"/>
              <a:t>i</a:t>
            </a:r>
            <a:r>
              <a:rPr lang="en-US" altLang="en-US" sz="1200" dirty="0"/>
              <a:t>, check if all processes are now finished (Finish[</a:t>
            </a:r>
            <a:r>
              <a:rPr lang="en-US" altLang="en-US" sz="1200" dirty="0" err="1"/>
              <a:t>i</a:t>
            </a:r>
            <a:r>
              <a:rPr lang="en-US" altLang="en-US" sz="1200" dirty="0"/>
              <a:t>] = true for all </a:t>
            </a:r>
            <a:r>
              <a:rPr lang="en-US" altLang="en-US" sz="1200" dirty="0" err="1"/>
              <a:t>i</a:t>
            </a:r>
            <a:r>
              <a:rPr lang="en-US" altLang="en-US" sz="1200" dirty="0"/>
              <a:t>).</a:t>
            </a:r>
          </a:p>
          <a:p>
            <a:pPr marL="0" indent="0">
              <a:buNone/>
            </a:pPr>
            <a:r>
              <a:rPr lang="en-US" altLang="en-US" sz="1200" dirty="0"/>
              <a:t>If all processes are finished, the system is in a safe state (no deadlock)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2327-09FD-016E-0E26-21F0DD99E161}"/>
              </a:ext>
            </a:extLst>
          </p:cNvPr>
          <p:cNvSpPr>
            <a:spLocks noGrp="1"/>
          </p:cNvSpPr>
          <p:nvPr>
            <p:ph type="title"/>
          </p:nvPr>
        </p:nvSpPr>
        <p:spPr/>
        <p:txBody>
          <a:bodyPr/>
          <a:lstStyle/>
          <a:p>
            <a:r>
              <a:rPr lang="en-US" dirty="0"/>
              <a:t>Continue: another syntax</a:t>
            </a:r>
          </a:p>
        </p:txBody>
      </p:sp>
      <p:sp>
        <p:nvSpPr>
          <p:cNvPr id="3" name="Content Placeholder 2">
            <a:extLst>
              <a:ext uri="{FF2B5EF4-FFF2-40B4-BE49-F238E27FC236}">
                <a16:creationId xmlns:a16="http://schemas.microsoft.com/office/drawing/2014/main" id="{1DD66C05-9288-081B-FCBE-C907B3105060}"/>
              </a:ext>
            </a:extLst>
          </p:cNvPr>
          <p:cNvSpPr>
            <a:spLocks noGrp="1"/>
          </p:cNvSpPr>
          <p:nvPr>
            <p:ph idx="1"/>
          </p:nvPr>
        </p:nvSpPr>
        <p:spPr/>
        <p:txBody>
          <a:bodyPr/>
          <a:lstStyle/>
          <a:p>
            <a:pPr marL="0" indent="0">
              <a:buNone/>
            </a:pPr>
            <a:r>
              <a:rPr lang="en-US" sz="1400" dirty="0"/>
              <a:t>User</a:t>
            </a:r>
          </a:p>
          <a:p>
            <a:pPr marL="0" indent="0">
              <a:buNone/>
            </a:pPr>
            <a:r>
              <a:rPr lang="en-US" sz="1400" dirty="0"/>
              <a:t>1. Let Work and Finish be vectors of length m and n, respectively.  Initialize:</a:t>
            </a:r>
          </a:p>
          <a:p>
            <a:pPr marL="0" indent="0">
              <a:buNone/>
            </a:pPr>
            <a:r>
              <a:rPr lang="en-US" sz="1400" dirty="0"/>
              <a:t>Work = Available</a:t>
            </a:r>
          </a:p>
          <a:p>
            <a:pPr marL="0" indent="0">
              <a:buNone/>
            </a:pPr>
            <a:r>
              <a:rPr lang="en-US" sz="1400" dirty="0"/>
              <a:t>Finish [</a:t>
            </a:r>
            <a:r>
              <a:rPr lang="en-US" sz="1400" dirty="0" err="1"/>
              <a:t>i</a:t>
            </a:r>
            <a:r>
              <a:rPr lang="en-US" sz="1400" dirty="0"/>
              <a:t>] = false for </a:t>
            </a:r>
            <a:r>
              <a:rPr lang="en-US" sz="1400" dirty="0" err="1"/>
              <a:t>i</a:t>
            </a:r>
            <a:r>
              <a:rPr lang="en-US" sz="1400" dirty="0"/>
              <a:t> = 0, 1, …, n- 1</a:t>
            </a:r>
          </a:p>
          <a:p>
            <a:pPr marL="0" indent="0">
              <a:buNone/>
            </a:pPr>
            <a:endParaRPr lang="en-US" sz="1400" dirty="0"/>
          </a:p>
          <a:p>
            <a:pPr marL="0" indent="0">
              <a:buNone/>
            </a:pPr>
            <a:r>
              <a:rPr lang="en-US" sz="1400" dirty="0"/>
              <a:t>2.Find an </a:t>
            </a:r>
            <a:r>
              <a:rPr lang="en-US" sz="1400" dirty="0" err="1"/>
              <a:t>i</a:t>
            </a:r>
            <a:r>
              <a:rPr lang="en-US" sz="1400" dirty="0"/>
              <a:t> such that both: </a:t>
            </a:r>
          </a:p>
          <a:p>
            <a:pPr marL="0" indent="0">
              <a:buNone/>
            </a:pPr>
            <a:r>
              <a:rPr lang="en-US" sz="1400" dirty="0"/>
              <a:t>  (a) Finish [</a:t>
            </a:r>
            <a:r>
              <a:rPr lang="en-US" sz="1400" dirty="0" err="1"/>
              <a:t>i</a:t>
            </a:r>
            <a:r>
              <a:rPr lang="en-US" sz="1400" dirty="0"/>
              <a:t>] = false</a:t>
            </a:r>
          </a:p>
          <a:p>
            <a:pPr marL="0" indent="0">
              <a:buNone/>
            </a:pPr>
            <a:r>
              <a:rPr lang="en-US" sz="1400" dirty="0"/>
              <a:t>  (b) </a:t>
            </a:r>
            <a:r>
              <a:rPr lang="en-US" sz="1400" dirty="0" err="1"/>
              <a:t>Needi</a:t>
            </a:r>
            <a:r>
              <a:rPr lang="en-US" sz="1400" dirty="0"/>
              <a:t>  Work</a:t>
            </a:r>
          </a:p>
          <a:p>
            <a:pPr marL="0" indent="0">
              <a:buNone/>
            </a:pPr>
            <a:r>
              <a:rPr lang="en-US" sz="1400" dirty="0"/>
              <a:t>   If no such </a:t>
            </a:r>
            <a:r>
              <a:rPr lang="en-US" sz="1400" dirty="0" err="1"/>
              <a:t>i</a:t>
            </a:r>
            <a:r>
              <a:rPr lang="en-US" sz="1400" dirty="0"/>
              <a:t> exists, go to step 4</a:t>
            </a:r>
          </a:p>
          <a:p>
            <a:pPr marL="0" indent="0">
              <a:buNone/>
            </a:pPr>
            <a:endParaRPr lang="en-US" sz="1400" dirty="0"/>
          </a:p>
          <a:p>
            <a:pPr marL="0" indent="0">
              <a:buNone/>
            </a:pPr>
            <a:r>
              <a:rPr lang="en-US" sz="1400" dirty="0"/>
              <a:t> 3.Work = Work + </a:t>
            </a:r>
            <a:r>
              <a:rPr lang="en-US" sz="1400" dirty="0" err="1"/>
              <a:t>Allocationi</a:t>
            </a:r>
            <a:endParaRPr lang="en-US" sz="1400" dirty="0"/>
          </a:p>
          <a:p>
            <a:pPr marL="0" indent="0">
              <a:buNone/>
            </a:pPr>
            <a:r>
              <a:rPr lang="en-US" sz="1400" dirty="0"/>
              <a:t> Finish[</a:t>
            </a:r>
            <a:r>
              <a:rPr lang="en-US" sz="1400" dirty="0" err="1"/>
              <a:t>i</a:t>
            </a:r>
            <a:r>
              <a:rPr lang="en-US" sz="1400" dirty="0"/>
              <a:t>] = true</a:t>
            </a:r>
          </a:p>
          <a:p>
            <a:pPr marL="0" indent="0">
              <a:buNone/>
            </a:pPr>
            <a:r>
              <a:rPr lang="en-US" sz="1400" dirty="0"/>
              <a:t>  go to step 2</a:t>
            </a:r>
          </a:p>
          <a:p>
            <a:pPr marL="0" indent="0">
              <a:buNone/>
            </a:pPr>
            <a:endParaRPr lang="en-US" sz="1400" dirty="0"/>
          </a:p>
          <a:p>
            <a:pPr marL="0" indent="0">
              <a:buNone/>
            </a:pPr>
            <a:r>
              <a:rPr lang="en-US" sz="1400" dirty="0"/>
              <a:t>4. Finish [</a:t>
            </a:r>
            <a:r>
              <a:rPr lang="en-US" sz="1400" dirty="0" err="1"/>
              <a:t>i</a:t>
            </a:r>
            <a:r>
              <a:rPr lang="en-US" sz="1400" dirty="0"/>
              <a:t>] == true for all </a:t>
            </a:r>
            <a:r>
              <a:rPr lang="en-US" sz="1400" dirty="0" err="1"/>
              <a:t>i</a:t>
            </a:r>
            <a:r>
              <a:rPr lang="en-US" sz="1400" dirty="0"/>
              <a:t>, then the system is in a safe state</a:t>
            </a:r>
          </a:p>
        </p:txBody>
      </p:sp>
      <p:pic>
        <p:nvPicPr>
          <p:cNvPr id="3073" name="Picture 1" descr="User">
            <a:extLst>
              <a:ext uri="{FF2B5EF4-FFF2-40B4-BE49-F238E27FC236}">
                <a16:creationId xmlns:a16="http://schemas.microsoft.com/office/drawing/2014/main" id="{055058B6-7228-8D24-FBDD-2E28C4A97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46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AD555E4E-D656-4473-9631-EC334BFD82B2}"/>
              </a:ext>
            </a:extLst>
          </p:cNvPr>
          <p:cNvSpPr>
            <a:spLocks noGrp="1" noChangeArrowheads="1"/>
          </p:cNvSpPr>
          <p:nvPr>
            <p:ph type="title"/>
          </p:nvPr>
        </p:nvSpPr>
        <p:spPr>
          <a:xfrm>
            <a:off x="899951" y="353078"/>
            <a:ext cx="7924800" cy="457200"/>
          </a:xfrm>
        </p:spPr>
        <p:txBody>
          <a:bodyPr/>
          <a:lstStyle/>
          <a:p>
            <a:pPr eaLnBrk="1" hangingPunct="1"/>
            <a:r>
              <a:rPr lang="en-US" altLang="en-US" sz="2800" dirty="0"/>
              <a:t>Resource-Request Algorithm for Process </a:t>
            </a:r>
            <a:r>
              <a:rPr lang="en-US" altLang="en-US" sz="2800" i="1" dirty="0"/>
              <a:t>P</a:t>
            </a:r>
            <a:r>
              <a:rPr lang="en-US" altLang="en-US" sz="2800" i="1" baseline="-25000" dirty="0"/>
              <a:t>i</a:t>
            </a:r>
            <a:endParaRPr lang="en-US" altLang="en-US" sz="2800" dirty="0"/>
          </a:p>
        </p:txBody>
      </p:sp>
      <p:sp>
        <p:nvSpPr>
          <p:cNvPr id="54274" name="Rectangle 3">
            <a:extLst>
              <a:ext uri="{FF2B5EF4-FFF2-40B4-BE49-F238E27FC236}">
                <a16:creationId xmlns:a16="http://schemas.microsoft.com/office/drawing/2014/main" id="{778FADBB-9076-4FBD-93D9-F75ADC967EFF}"/>
              </a:ext>
            </a:extLst>
          </p:cNvPr>
          <p:cNvSpPr>
            <a:spLocks noGrp="1" noChangeArrowheads="1"/>
          </p:cNvSpPr>
          <p:nvPr>
            <p:ph type="body" idx="1"/>
          </p:nvPr>
        </p:nvSpPr>
        <p:spPr>
          <a:xfrm>
            <a:off x="822325" y="1114425"/>
            <a:ext cx="7642225" cy="4686300"/>
          </a:xfrm>
        </p:spPr>
        <p:txBody>
          <a:bodyPr/>
          <a:lstStyle/>
          <a:p>
            <a:pPr>
              <a:buFont typeface="Monotype Sorts" pitchFamily="-84" charset="2"/>
              <a:buNone/>
            </a:pPr>
            <a:r>
              <a:rPr lang="en-US" altLang="en-US" b="1" i="1" dirty="0"/>
              <a:t>     </a:t>
            </a:r>
            <a:r>
              <a:rPr lang="en-US" altLang="en-US" b="1" i="1" dirty="0" err="1"/>
              <a:t>Request</a:t>
            </a:r>
            <a:r>
              <a:rPr lang="en-US" altLang="en-US" b="1" i="1" baseline="-25000" dirty="0" err="1"/>
              <a:t>i</a:t>
            </a:r>
            <a:r>
              <a:rPr lang="en-US" altLang="en-US" dirty="0"/>
              <a:t> = request vector for process </a:t>
            </a:r>
            <a:r>
              <a:rPr lang="en-US" altLang="en-US" b="1" i="1" dirty="0"/>
              <a:t>P</a:t>
            </a:r>
            <a:r>
              <a:rPr lang="en-US" altLang="en-US" b="1" i="1" baseline="-25000" dirty="0"/>
              <a:t>i</a:t>
            </a:r>
            <a:r>
              <a:rPr lang="en-US" altLang="en-US" dirty="0"/>
              <a:t>.  If </a:t>
            </a:r>
            <a:r>
              <a:rPr lang="en-US" altLang="en-US" b="1" i="1" dirty="0" err="1"/>
              <a:t>Request</a:t>
            </a:r>
            <a:r>
              <a:rPr lang="en-US" altLang="en-US" b="1" i="1" baseline="-25000" dirty="0" err="1"/>
              <a:t>i</a:t>
            </a:r>
            <a:r>
              <a:rPr lang="en-US" altLang="en-US" b="1" baseline="-25000" dirty="0"/>
              <a:t> </a:t>
            </a:r>
            <a:r>
              <a:rPr lang="en-US" altLang="en-US" b="1" dirty="0"/>
              <a:t>[</a:t>
            </a:r>
            <a:r>
              <a:rPr lang="en-US" altLang="en-US" b="1" i="1" dirty="0"/>
              <a:t>j</a:t>
            </a:r>
            <a:r>
              <a:rPr lang="en-US" altLang="en-US" b="1" dirty="0"/>
              <a:t>] = </a:t>
            </a:r>
            <a:r>
              <a:rPr lang="en-US" altLang="en-US" b="1" i="1" dirty="0"/>
              <a:t>k</a:t>
            </a:r>
            <a:r>
              <a:rPr lang="en-US" altLang="en-US" b="1" dirty="0"/>
              <a:t> </a:t>
            </a:r>
            <a:r>
              <a:rPr lang="en-US" altLang="en-US" dirty="0"/>
              <a:t>then process </a:t>
            </a:r>
            <a:r>
              <a:rPr lang="en-US" altLang="en-US" b="1" i="1" dirty="0" err="1"/>
              <a:t>T</a:t>
            </a:r>
            <a:r>
              <a:rPr lang="en-US" altLang="en-US" b="1" i="1" baseline="-25000" dirty="0" err="1"/>
              <a:t>i</a:t>
            </a:r>
            <a:r>
              <a:rPr lang="en-US" altLang="en-US" dirty="0"/>
              <a:t> wants </a:t>
            </a:r>
            <a:r>
              <a:rPr lang="en-US" altLang="en-US" b="1" i="1" dirty="0"/>
              <a:t>k</a:t>
            </a:r>
            <a:r>
              <a:rPr lang="en-US" altLang="en-US" dirty="0"/>
              <a:t> instances of resource type </a:t>
            </a:r>
            <a:r>
              <a:rPr lang="en-US" altLang="en-US" b="1" i="1" dirty="0" err="1"/>
              <a:t>R</a:t>
            </a:r>
            <a:r>
              <a:rPr lang="en-US" altLang="en-US" b="1" i="1" baseline="-25000" dirty="0" err="1"/>
              <a:t>j</a:t>
            </a:r>
            <a:endParaRPr lang="en-US" altLang="en-US" b="1" baseline="-25000" dirty="0"/>
          </a:p>
          <a:p>
            <a:pPr marL="800100" lvl="1" indent="-342900">
              <a:buFont typeface="+mj-lt"/>
              <a:buAutoNum type="arabicPeriod"/>
            </a:pPr>
            <a:r>
              <a:rPr lang="en-US" altLang="en-US" dirty="0"/>
              <a:t>If </a:t>
            </a:r>
            <a:r>
              <a:rPr lang="en-US" altLang="en-US" b="1" i="1" dirty="0" err="1"/>
              <a:t>Request</a:t>
            </a:r>
            <a:r>
              <a:rPr lang="en-US" altLang="en-US" b="1" i="1" baseline="-25000" dirty="0" err="1"/>
              <a:t>i</a:t>
            </a:r>
            <a:r>
              <a:rPr lang="en-US" altLang="en-US" b="1" i="1" dirty="0"/>
              <a:t> </a:t>
            </a:r>
            <a:r>
              <a:rPr lang="en-US" altLang="en-US" b="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i="1" dirty="0">
                <a:sym typeface="Symbol" panose="05050102010706020507" pitchFamily="18" charset="2"/>
              </a:rPr>
              <a:t> </a:t>
            </a:r>
            <a:r>
              <a:rPr lang="en-US" altLang="en-US" dirty="0">
                <a:sym typeface="Symbol" panose="05050102010706020507" pitchFamily="18" charset="2"/>
              </a:rPr>
              <a:t>go to step 2.  Otherwise, raise error condition, since process has exceeded its maximum claim</a:t>
            </a:r>
          </a:p>
          <a:p>
            <a:pPr marL="800100" lvl="1" indent="-342900">
              <a:buFont typeface="+mj-lt"/>
              <a:buAutoNum type="arabicPeriod"/>
            </a:pPr>
            <a:r>
              <a:rPr lang="en-US" altLang="en-US" dirty="0">
                <a:sym typeface="Symbol" panose="05050102010706020507" pitchFamily="18" charset="2"/>
              </a:rPr>
              <a:t>If </a:t>
            </a:r>
            <a:r>
              <a:rPr lang="en-US" altLang="en-US" b="1" i="1" dirty="0" err="1"/>
              <a:t>Request</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Available</a:t>
            </a:r>
            <a:r>
              <a:rPr lang="en-US" altLang="en-US" dirty="0">
                <a:sym typeface="Symbol" panose="05050102010706020507" pitchFamily="18" charset="2"/>
              </a:rPr>
              <a:t>, go to step 3.  Otherwise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dirty="0">
                <a:sym typeface="Symbol" panose="05050102010706020507" pitchFamily="18" charset="2"/>
              </a:rPr>
              <a:t>  must wait, since resources are not available</a:t>
            </a:r>
          </a:p>
          <a:p>
            <a:pPr marL="800100" lvl="1" indent="-342900">
              <a:buFont typeface="+mj-lt"/>
              <a:buAutoNum type="arabicPeriod"/>
            </a:pPr>
            <a:r>
              <a:rPr lang="en-US" altLang="en-US" dirty="0">
                <a:sym typeface="Symbol" panose="05050102010706020507" pitchFamily="18" charset="2"/>
              </a:rPr>
              <a:t>Pretend to allocate requested resources to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dirty="0">
                <a:sym typeface="Symbol" panose="05050102010706020507" pitchFamily="18" charset="2"/>
              </a:rPr>
              <a:t> by modifying the state as follows:</a:t>
            </a:r>
          </a:p>
          <a:p>
            <a:pPr lvl="3">
              <a:buFontTx/>
              <a:buNone/>
            </a:pPr>
            <a:r>
              <a:rPr lang="en-US" altLang="en-US" dirty="0">
                <a:sym typeface="Symbol" panose="05050102010706020507" pitchFamily="18" charset="2"/>
              </a:rPr>
              <a:t>		</a:t>
            </a:r>
            <a:r>
              <a:rPr lang="en-US" altLang="en-US" b="1" i="1" dirty="0">
                <a:sym typeface="Symbol" panose="05050102010706020507" pitchFamily="18" charset="2"/>
              </a:rPr>
              <a:t>Available</a:t>
            </a:r>
            <a:r>
              <a:rPr lang="en-US" altLang="en-US" b="1" dirty="0">
                <a:sym typeface="Symbol" panose="05050102010706020507" pitchFamily="18" charset="2"/>
              </a:rPr>
              <a:t> = </a:t>
            </a:r>
            <a:r>
              <a:rPr lang="en-US" altLang="en-US" b="1" i="1" dirty="0">
                <a:sym typeface="Symbol" panose="05050102010706020507" pitchFamily="18" charset="2"/>
              </a:rPr>
              <a:t>Available  </a:t>
            </a:r>
            <a:r>
              <a:rPr lang="en-US" altLang="en-US" b="1" dirty="0">
                <a:sym typeface="Symbol" panose="05050102010706020507" pitchFamily="18" charset="2"/>
              </a:rPr>
              <a:t>–</a:t>
            </a:r>
            <a:r>
              <a:rPr lang="en-US" altLang="en-US" b="1" i="1" dirty="0">
                <a:sym typeface="Symbol" panose="05050102010706020507" pitchFamily="18" charset="2"/>
              </a:rPr>
              <a:t>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i="1" dirty="0">
                <a:sym typeface="Symbol" panose="05050102010706020507" pitchFamily="18" charset="2"/>
              </a:rPr>
              <a:t>;</a:t>
            </a:r>
          </a:p>
          <a:p>
            <a:pPr lvl="3">
              <a:buFontTx/>
              <a:buNone/>
            </a:pPr>
            <a:r>
              <a:rPr lang="en-US" altLang="en-US" b="1" dirty="0">
                <a:sym typeface="Symbol" panose="05050102010706020507" pitchFamily="18" charset="2"/>
              </a:rPr>
              <a:t>		</a:t>
            </a:r>
            <a:r>
              <a:rPr lang="en-US" altLang="en-US" b="1" i="1" dirty="0" err="1">
                <a:sym typeface="Symbol" panose="05050102010706020507" pitchFamily="18" charset="2"/>
              </a:rPr>
              <a:t>Allocation</a:t>
            </a:r>
            <a:r>
              <a:rPr lang="en-US" altLang="en-US" b="1" i="1" baseline="-25000" dirty="0" err="1">
                <a:sym typeface="Symbol" panose="05050102010706020507" pitchFamily="18" charset="2"/>
              </a:rPr>
              <a:t>i</a:t>
            </a:r>
            <a:r>
              <a:rPr lang="en-US" altLang="en-US" b="1" baseline="-25000" dirty="0">
                <a:sym typeface="Symbol" panose="05050102010706020507" pitchFamily="18" charset="2"/>
              </a:rPr>
              <a:t> </a:t>
            </a:r>
            <a:r>
              <a:rPr lang="en-US" altLang="en-US" b="1" dirty="0">
                <a:sym typeface="Symbol" panose="05050102010706020507" pitchFamily="18" charset="2"/>
              </a:rPr>
              <a:t>= </a:t>
            </a:r>
            <a:r>
              <a:rPr lang="en-US" altLang="en-US" b="1" i="1" dirty="0" err="1">
                <a:sym typeface="Symbol" panose="05050102010706020507" pitchFamily="18" charset="2"/>
              </a:rPr>
              <a:t>Allocation</a:t>
            </a:r>
            <a:r>
              <a:rPr lang="en-US" altLang="en-US" b="1" i="1" baseline="-25000" dirty="0" err="1">
                <a:sym typeface="Symbol" panose="05050102010706020507" pitchFamily="18" charset="2"/>
              </a:rPr>
              <a:t>i</a:t>
            </a:r>
            <a:r>
              <a:rPr lang="en-US" altLang="en-US" b="1" dirty="0">
                <a:sym typeface="Symbol" panose="05050102010706020507" pitchFamily="18" charset="2"/>
              </a:rPr>
              <a:t> +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dirty="0">
                <a:sym typeface="Symbol" panose="05050102010706020507" pitchFamily="18" charset="2"/>
              </a:rPr>
              <a:t>;</a:t>
            </a:r>
          </a:p>
          <a:p>
            <a:pPr lvl="3">
              <a:buFontTx/>
              <a:buNone/>
            </a:pPr>
            <a:r>
              <a:rPr lang="en-US" altLang="en-US" b="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i="1" dirty="0">
                <a:sym typeface="Symbol" panose="05050102010706020507" pitchFamily="18" charset="2"/>
              </a:rPr>
              <a:t> </a:t>
            </a:r>
            <a:r>
              <a:rPr lang="en-US" altLang="en-US" b="1" dirty="0">
                <a:sym typeface="Symbol" panose="05050102010706020507" pitchFamily="18" charset="2"/>
              </a:rPr>
              <a:t>=</a:t>
            </a:r>
            <a:r>
              <a:rPr lang="en-US" altLang="en-US" b="1" i="1" dirty="0">
                <a:sym typeface="Symbol" panose="05050102010706020507" pitchFamily="18" charset="2"/>
              </a:rPr>
              <a:t> </a:t>
            </a:r>
            <a:r>
              <a:rPr lang="en-US" altLang="en-US" b="1" i="1" dirty="0" err="1">
                <a:sym typeface="Symbol" panose="05050102010706020507" pitchFamily="18" charset="2"/>
              </a:rPr>
              <a:t>Need</a:t>
            </a:r>
            <a:r>
              <a:rPr lang="en-US" altLang="en-US" b="1" i="1" baseline="-25000" dirty="0" err="1">
                <a:sym typeface="Symbol" panose="05050102010706020507" pitchFamily="18" charset="2"/>
              </a:rPr>
              <a:t>i</a:t>
            </a:r>
            <a:r>
              <a:rPr lang="en-US" altLang="en-US" b="1" dirty="0">
                <a:sym typeface="Symbol" panose="05050102010706020507" pitchFamily="18" charset="2"/>
              </a:rPr>
              <a:t> – </a:t>
            </a:r>
            <a:r>
              <a:rPr lang="en-US" altLang="en-US" b="1" i="1" dirty="0" err="1">
                <a:sym typeface="Symbol" panose="05050102010706020507" pitchFamily="18" charset="2"/>
              </a:rPr>
              <a:t>Request</a:t>
            </a:r>
            <a:r>
              <a:rPr lang="en-US" altLang="en-US" b="1" i="1" baseline="-25000" dirty="0" err="1">
                <a:sym typeface="Symbol" panose="05050102010706020507" pitchFamily="18" charset="2"/>
              </a:rPr>
              <a:t>i</a:t>
            </a:r>
            <a:r>
              <a:rPr lang="en-US" altLang="en-US" b="1" i="1" dirty="0">
                <a:sym typeface="Symbol" panose="05050102010706020507" pitchFamily="18" charset="2"/>
              </a:rPr>
              <a:t>;</a:t>
            </a:r>
          </a:p>
          <a:p>
            <a:pPr lvl="2">
              <a:buClr>
                <a:srgbClr val="CC6600"/>
              </a:buClr>
              <a:buSzPct val="110000"/>
              <a:buFont typeface="Arial" panose="020B0604020202020204" pitchFamily="34" charset="0"/>
              <a:buChar char="•"/>
            </a:pPr>
            <a:r>
              <a:rPr lang="en-US" altLang="en-US" dirty="0">
                <a:sym typeface="Symbol" panose="05050102010706020507" pitchFamily="18" charset="2"/>
              </a:rPr>
              <a:t>If safe  the resources are allocated to </a:t>
            </a:r>
            <a:r>
              <a:rPr lang="en-US" altLang="en-US" b="1" i="1" dirty="0">
                <a:sym typeface="Symbol" panose="05050102010706020507" pitchFamily="18" charset="2"/>
              </a:rPr>
              <a:t>P</a:t>
            </a:r>
            <a:r>
              <a:rPr lang="en-US" altLang="en-US" b="1" i="1" baseline="-25000" dirty="0">
                <a:sym typeface="Symbol" panose="05050102010706020507" pitchFamily="18" charset="2"/>
              </a:rPr>
              <a:t>i</a:t>
            </a:r>
          </a:p>
          <a:p>
            <a:pPr lvl="2">
              <a:buClr>
                <a:srgbClr val="CC6600"/>
              </a:buClr>
              <a:buSzPct val="110000"/>
              <a:buFont typeface="Arial" panose="020B0604020202020204" pitchFamily="34" charset="0"/>
              <a:buChar char="•"/>
            </a:pPr>
            <a:r>
              <a:rPr lang="en-US" altLang="en-US" dirty="0">
                <a:sym typeface="Symbol" panose="05050102010706020507" pitchFamily="18" charset="2"/>
              </a:rPr>
              <a:t>If unsafe  </a:t>
            </a:r>
            <a:r>
              <a:rPr lang="en-US" altLang="en-US" b="1" i="1" dirty="0">
                <a:sym typeface="Symbol" panose="05050102010706020507" pitchFamily="18" charset="2"/>
              </a:rPr>
              <a:t>P</a:t>
            </a:r>
            <a:r>
              <a:rPr lang="en-US" altLang="en-US" b="1" i="1" baseline="-25000" dirty="0">
                <a:sym typeface="Symbol" panose="05050102010706020507" pitchFamily="18" charset="2"/>
              </a:rPr>
              <a:t>i</a:t>
            </a:r>
            <a:r>
              <a:rPr lang="en-US" altLang="en-US" dirty="0">
                <a:sym typeface="Symbol" panose="05050102010706020507" pitchFamily="18" charset="2"/>
              </a:rPr>
              <a:t> must wait, and the old resource-allocation state is restored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838D12EB-E650-49F7-BF5C-969347526EE5}"/>
              </a:ext>
            </a:extLst>
          </p:cNvPr>
          <p:cNvSpPr>
            <a:spLocks noGrp="1" noChangeArrowheads="1"/>
          </p:cNvSpPr>
          <p:nvPr>
            <p:ph type="title"/>
          </p:nvPr>
        </p:nvSpPr>
        <p:spPr>
          <a:xfrm>
            <a:off x="457200" y="228830"/>
            <a:ext cx="8229600" cy="576262"/>
          </a:xfrm>
        </p:spPr>
        <p:txBody>
          <a:bodyPr/>
          <a:lstStyle/>
          <a:p>
            <a:pPr eaLnBrk="1" hangingPunct="1"/>
            <a:r>
              <a:rPr lang="en-US" altLang="en-US" dirty="0"/>
              <a:t>Chapter Objectives</a:t>
            </a:r>
          </a:p>
        </p:txBody>
      </p:sp>
      <p:sp>
        <p:nvSpPr>
          <p:cNvPr id="9218" name="Rectangle 3">
            <a:extLst>
              <a:ext uri="{FF2B5EF4-FFF2-40B4-BE49-F238E27FC236}">
                <a16:creationId xmlns:a16="http://schemas.microsoft.com/office/drawing/2014/main" id="{6DA4E9BA-E5B9-48E9-A6E9-2CB00D152082}"/>
              </a:ext>
            </a:extLst>
          </p:cNvPr>
          <p:cNvSpPr>
            <a:spLocks noGrp="1" noChangeArrowheads="1"/>
          </p:cNvSpPr>
          <p:nvPr>
            <p:ph type="body" idx="1"/>
          </p:nvPr>
        </p:nvSpPr>
        <p:spPr>
          <a:xfrm>
            <a:off x="802433" y="1308136"/>
            <a:ext cx="7772400" cy="4500562"/>
          </a:xfrm>
        </p:spPr>
        <p:txBody>
          <a:bodyPr/>
          <a:lstStyle/>
          <a:p>
            <a:r>
              <a:rPr lang="en-US" altLang="en-US" dirty="0"/>
              <a:t>Illustrate how deadlock can occur when mutex locks are used</a:t>
            </a:r>
          </a:p>
          <a:p>
            <a:r>
              <a:rPr lang="en-US" altLang="en-US" dirty="0"/>
              <a:t>Define the four necessary conditions that characterize deadlock</a:t>
            </a:r>
          </a:p>
          <a:p>
            <a:r>
              <a:rPr lang="en-US" altLang="en-US" dirty="0"/>
              <a:t>Identify a deadlock situation in a resource allocation graph</a:t>
            </a:r>
          </a:p>
          <a:p>
            <a:r>
              <a:rPr lang="en-US" altLang="en-US" dirty="0"/>
              <a:t>Evaluate the four different approaches for preventing deadlocks</a:t>
            </a:r>
          </a:p>
          <a:p>
            <a:r>
              <a:rPr lang="en-US" altLang="en-US" dirty="0"/>
              <a:t>Apply the banker’s algorithm for deadlock avoidance</a:t>
            </a:r>
          </a:p>
          <a:p>
            <a:r>
              <a:rPr lang="en-US" altLang="en-US" dirty="0"/>
              <a:t>Apply the deadlock detection algorithm</a:t>
            </a:r>
          </a:p>
          <a:p>
            <a:r>
              <a:rPr lang="en-US" altLang="en-US" dirty="0"/>
              <a:t>Evaluate approaches for recovering from deadlock</a:t>
            </a:r>
          </a:p>
          <a:p>
            <a:endParaRPr lang="en-US" altLang="en-US" dirty="0"/>
          </a:p>
          <a:p>
            <a:pPr>
              <a:buSzPct val="85000"/>
              <a:buFont typeface="Monotype Sorts" pitchFamily="-84" charset="2"/>
              <a:buNone/>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36A8-D35D-CBE4-481D-3CB0E0823BA2}"/>
              </a:ext>
            </a:extLst>
          </p:cNvPr>
          <p:cNvSpPr>
            <a:spLocks noGrp="1"/>
          </p:cNvSpPr>
          <p:nvPr>
            <p:ph type="title"/>
          </p:nvPr>
        </p:nvSpPr>
        <p:spPr/>
        <p:txBody>
          <a:bodyPr/>
          <a:lstStyle/>
          <a:p>
            <a:r>
              <a:rPr lang="en-US" dirty="0"/>
              <a:t>29: CONT.</a:t>
            </a:r>
          </a:p>
        </p:txBody>
      </p:sp>
      <p:sp>
        <p:nvSpPr>
          <p:cNvPr id="3" name="Content Placeholder 2">
            <a:extLst>
              <a:ext uri="{FF2B5EF4-FFF2-40B4-BE49-F238E27FC236}">
                <a16:creationId xmlns:a16="http://schemas.microsoft.com/office/drawing/2014/main" id="{4171FD98-DE5E-7658-576D-100A6CC8F1C9}"/>
              </a:ext>
            </a:extLst>
          </p:cNvPr>
          <p:cNvSpPr>
            <a:spLocks noGrp="1"/>
          </p:cNvSpPr>
          <p:nvPr>
            <p:ph idx="1"/>
          </p:nvPr>
        </p:nvSpPr>
        <p:spPr>
          <a:xfrm>
            <a:off x="806450" y="1233488"/>
            <a:ext cx="7727950" cy="4814386"/>
          </a:xfrm>
        </p:spPr>
        <p:txBody>
          <a:bodyPr/>
          <a:lstStyle/>
          <a:p>
            <a:pPr marL="0" indent="0">
              <a:buNone/>
            </a:pPr>
            <a:r>
              <a:rPr lang="en-US" sz="1200" dirty="0"/>
              <a:t>Certainly! Here's a breakdown of the resource allocation and error handling steps based on the Banker's Algorithm:</a:t>
            </a:r>
          </a:p>
          <a:p>
            <a:pPr marL="0" indent="0">
              <a:buNone/>
            </a:pPr>
            <a:endParaRPr lang="en-US" sz="1200" dirty="0"/>
          </a:p>
          <a:p>
            <a:pPr marL="0" indent="0">
              <a:buNone/>
            </a:pPr>
            <a:r>
              <a:rPr lang="en-US" sz="1200" dirty="0"/>
              <a:t>Request Check:</a:t>
            </a:r>
          </a:p>
          <a:p>
            <a:pPr marL="0" indent="0">
              <a:buNone/>
            </a:pPr>
            <a:r>
              <a:rPr lang="en-US" sz="1200" dirty="0"/>
              <a:t>Check if Request[</a:t>
            </a:r>
            <a:r>
              <a:rPr lang="en-US" sz="1200" dirty="0" err="1"/>
              <a:t>i</a:t>
            </a:r>
            <a:r>
              <a:rPr lang="en-US" sz="1200" dirty="0"/>
              <a:t>] ≤ Need[</a:t>
            </a:r>
            <a:r>
              <a:rPr lang="en-US" sz="1200" dirty="0" err="1"/>
              <a:t>i</a:t>
            </a:r>
            <a:r>
              <a:rPr lang="en-US" sz="1200" dirty="0"/>
              <a:t>] for all resource types </a:t>
            </a:r>
            <a:r>
              <a:rPr lang="en-US" sz="1200" dirty="0" err="1"/>
              <a:t>Rj</a:t>
            </a:r>
            <a:r>
              <a:rPr lang="en-US" sz="1200" dirty="0"/>
              <a:t>. If this condition is violated, raise an error since the process has requested more resources than its maximum claim.</a:t>
            </a:r>
          </a:p>
          <a:p>
            <a:pPr marL="0" indent="0">
              <a:buNone/>
            </a:pPr>
            <a:r>
              <a:rPr lang="en-US" sz="1200" dirty="0"/>
              <a:t>Availability Check:</a:t>
            </a:r>
          </a:p>
          <a:p>
            <a:pPr marL="0" indent="0">
              <a:buNone/>
            </a:pPr>
            <a:r>
              <a:rPr lang="en-US" sz="1200" dirty="0"/>
              <a:t>Check if Request[</a:t>
            </a:r>
            <a:r>
              <a:rPr lang="en-US" sz="1200" dirty="0" err="1"/>
              <a:t>i</a:t>
            </a:r>
            <a:r>
              <a:rPr lang="en-US" sz="1200" dirty="0"/>
              <a:t>] ≤ Available for all resource types </a:t>
            </a:r>
            <a:r>
              <a:rPr lang="en-US" sz="1200" dirty="0" err="1"/>
              <a:t>Rj</a:t>
            </a:r>
            <a:r>
              <a:rPr lang="en-US" sz="1200" dirty="0"/>
              <a:t>. If this condition is satisfied, proceed to resource allocation; otherwise, the process Pi must wait since the requested resources are not currently available.</a:t>
            </a:r>
          </a:p>
          <a:p>
            <a:pPr marL="0" indent="0">
              <a:buNone/>
            </a:pPr>
            <a:r>
              <a:rPr lang="en-US" sz="1200" dirty="0"/>
              <a:t>Resource Allocation:</a:t>
            </a:r>
          </a:p>
          <a:p>
            <a:pPr marL="0" indent="0">
              <a:buNone/>
            </a:pPr>
            <a:r>
              <a:rPr lang="en-US" sz="1200" dirty="0"/>
              <a:t>Allocate the requested resources to process Pi by modifying the system state as follows:</a:t>
            </a:r>
          </a:p>
          <a:p>
            <a:pPr marL="0" indent="0">
              <a:buNone/>
            </a:pPr>
            <a:r>
              <a:rPr lang="en-US" sz="1200" dirty="0"/>
              <a:t>Available = Available - Request[</a:t>
            </a:r>
            <a:r>
              <a:rPr lang="en-US" sz="1200" dirty="0" err="1"/>
              <a:t>i</a:t>
            </a:r>
            <a:r>
              <a:rPr lang="en-US" sz="1200" dirty="0"/>
              <a:t>]: Reduce the available resources by the amount requested by process Pi.</a:t>
            </a:r>
          </a:p>
          <a:p>
            <a:pPr marL="0" indent="0">
              <a:buNone/>
            </a:pPr>
            <a:r>
              <a:rPr lang="en-US" sz="1200" dirty="0"/>
              <a:t>Allocation[</a:t>
            </a:r>
            <a:r>
              <a:rPr lang="en-US" sz="1200" dirty="0" err="1"/>
              <a:t>i</a:t>
            </a:r>
            <a:r>
              <a:rPr lang="en-US" sz="1200" dirty="0"/>
              <a:t>] = Allocation[</a:t>
            </a:r>
            <a:r>
              <a:rPr lang="en-US" sz="1200" dirty="0" err="1"/>
              <a:t>i</a:t>
            </a:r>
            <a:r>
              <a:rPr lang="en-US" sz="1200" dirty="0"/>
              <a:t>] + Request[</a:t>
            </a:r>
            <a:r>
              <a:rPr lang="en-US" sz="1200" dirty="0" err="1"/>
              <a:t>i</a:t>
            </a:r>
            <a:r>
              <a:rPr lang="en-US" sz="1200" dirty="0"/>
              <a:t>]: Increase the allocation of resources to process Pi by the requested amount.</a:t>
            </a:r>
          </a:p>
          <a:p>
            <a:pPr marL="0" indent="0">
              <a:buNone/>
            </a:pPr>
            <a:r>
              <a:rPr lang="en-US" sz="1200" dirty="0"/>
              <a:t>Need[</a:t>
            </a:r>
            <a:r>
              <a:rPr lang="en-US" sz="1200" dirty="0" err="1"/>
              <a:t>i</a:t>
            </a:r>
            <a:r>
              <a:rPr lang="en-US" sz="1200" dirty="0"/>
              <a:t>] = Need[</a:t>
            </a:r>
            <a:r>
              <a:rPr lang="en-US" sz="1200" dirty="0" err="1"/>
              <a:t>i</a:t>
            </a:r>
            <a:r>
              <a:rPr lang="en-US" sz="1200" dirty="0"/>
              <a:t>] - Request[</a:t>
            </a:r>
            <a:r>
              <a:rPr lang="en-US" sz="1200" dirty="0" err="1"/>
              <a:t>i</a:t>
            </a:r>
            <a:r>
              <a:rPr lang="en-US" sz="1200" dirty="0"/>
              <a:t>]: Update the remaining need of resources for process Pi.</a:t>
            </a:r>
          </a:p>
          <a:p>
            <a:pPr marL="0" indent="0">
              <a:buNone/>
            </a:pPr>
            <a:r>
              <a:rPr lang="en-US" sz="1200" dirty="0"/>
              <a:t>Safety Check:</a:t>
            </a:r>
          </a:p>
          <a:p>
            <a:pPr marL="0" indent="0">
              <a:buNone/>
            </a:pPr>
            <a:r>
              <a:rPr lang="en-US" sz="1200" dirty="0"/>
              <a:t>After modifying the state based on the resource request, perform a safety check using the Banker's Algorithm to determine if the system is in a safe state.</a:t>
            </a:r>
          </a:p>
          <a:p>
            <a:pPr marL="0" indent="0">
              <a:buNone/>
            </a:pPr>
            <a:r>
              <a:rPr lang="en-US" sz="1200" dirty="0"/>
              <a:t>If the system is in a safe state, the requested resources are successfully allocated to process Pi.</a:t>
            </a:r>
          </a:p>
          <a:p>
            <a:pPr marL="0" indent="0">
              <a:buNone/>
            </a:pPr>
            <a:r>
              <a:rPr lang="en-US" sz="1200" dirty="0"/>
              <a:t>If the system is not in a safe state (unsafe), process Pi must wait, and the old resource-allocation state (before the resource request) is restored</a:t>
            </a:r>
          </a:p>
        </p:txBody>
      </p:sp>
    </p:spTree>
    <p:extLst>
      <p:ext uri="{BB962C8B-B14F-4D97-AF65-F5344CB8AC3E}">
        <p14:creationId xmlns:p14="http://schemas.microsoft.com/office/powerpoint/2010/main" val="395856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C18387C4-9D5B-4D54-8084-FE05B91CCCB2}"/>
              </a:ext>
            </a:extLst>
          </p:cNvPr>
          <p:cNvSpPr>
            <a:spLocks noGrp="1" noChangeArrowheads="1"/>
          </p:cNvSpPr>
          <p:nvPr>
            <p:ph type="title"/>
          </p:nvPr>
        </p:nvSpPr>
        <p:spPr>
          <a:xfrm>
            <a:off x="1022350" y="236379"/>
            <a:ext cx="7664450" cy="576263"/>
          </a:xfrm>
        </p:spPr>
        <p:txBody>
          <a:bodyPr/>
          <a:lstStyle/>
          <a:p>
            <a:pPr eaLnBrk="1" hangingPunct="1"/>
            <a:r>
              <a:rPr lang="en-US" altLang="en-US" dirty="0"/>
              <a:t>Example of Banker</a:t>
            </a:r>
            <a:r>
              <a:rPr lang="ja-JP" altLang="en-US" dirty="0"/>
              <a:t>’</a:t>
            </a:r>
            <a:r>
              <a:rPr lang="en-US" altLang="ja-JP" dirty="0"/>
              <a:t>s Algorithm</a:t>
            </a:r>
            <a:endParaRPr lang="en-US" altLang="en-US" dirty="0"/>
          </a:p>
        </p:txBody>
      </p:sp>
      <p:sp>
        <p:nvSpPr>
          <p:cNvPr id="56322" name="Rectangle 3">
            <a:extLst>
              <a:ext uri="{FF2B5EF4-FFF2-40B4-BE49-F238E27FC236}">
                <a16:creationId xmlns:a16="http://schemas.microsoft.com/office/drawing/2014/main" id="{F9D491DD-A38E-475F-8906-6128AD1F3862}"/>
              </a:ext>
            </a:extLst>
          </p:cNvPr>
          <p:cNvSpPr>
            <a:spLocks noGrp="1" noChangeArrowheads="1"/>
          </p:cNvSpPr>
          <p:nvPr>
            <p:ph type="body" idx="1"/>
          </p:nvPr>
        </p:nvSpPr>
        <p:spPr>
          <a:xfrm>
            <a:off x="852488" y="1360488"/>
            <a:ext cx="7923212" cy="4540250"/>
          </a:xfrm>
        </p:spPr>
        <p:txBody>
          <a:bodyPr/>
          <a:lstStyle/>
          <a:p>
            <a:pPr>
              <a:tabLst>
                <a:tab pos="1371600" algn="l"/>
                <a:tab pos="2395538" algn="ctr"/>
                <a:tab pos="3594100" algn="ctr"/>
                <a:tab pos="4805363" algn="ctr"/>
              </a:tabLst>
            </a:pPr>
            <a:r>
              <a:rPr lang="en-US" altLang="en-US" dirty="0"/>
              <a:t>5 threads </a:t>
            </a:r>
            <a:r>
              <a:rPr lang="en-US" altLang="en-US" i="1" dirty="0"/>
              <a:t>p</a:t>
            </a:r>
            <a:r>
              <a:rPr lang="en-US" altLang="en-US" baseline="-25000" dirty="0"/>
              <a:t>0  </a:t>
            </a:r>
            <a:r>
              <a:rPr lang="en-US" altLang="en-US" dirty="0"/>
              <a:t>through </a:t>
            </a:r>
            <a:r>
              <a:rPr lang="en-US" altLang="en-US" i="1" dirty="0"/>
              <a:t>p</a:t>
            </a:r>
            <a:r>
              <a:rPr lang="en-US" altLang="en-US" baseline="-25000" dirty="0"/>
              <a:t>4</a:t>
            </a:r>
            <a:r>
              <a:rPr lang="en-US" altLang="en-US" dirty="0"/>
              <a:t>; </a:t>
            </a:r>
          </a:p>
          <a:p>
            <a:pPr>
              <a:buFont typeface="Monotype Sorts" pitchFamily="-84" charset="2"/>
              <a:buNone/>
              <a:tabLst>
                <a:tab pos="1371600" algn="l"/>
                <a:tab pos="2395538" algn="ctr"/>
                <a:tab pos="3594100" algn="ctr"/>
                <a:tab pos="4805363" algn="ctr"/>
              </a:tabLst>
            </a:pPr>
            <a:r>
              <a:rPr lang="en-US" altLang="en-US" dirty="0"/>
              <a:t>      3 resource types:</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A</a:t>
            </a:r>
            <a:r>
              <a:rPr lang="en-US" altLang="en-US" dirty="0"/>
              <a:t> (10 instances),  </a:t>
            </a:r>
            <a:r>
              <a:rPr lang="en-US" altLang="en-US" i="1" dirty="0"/>
              <a:t>B</a:t>
            </a:r>
            <a:r>
              <a:rPr lang="en-US" altLang="en-US" dirty="0"/>
              <a:t> (5instances), and </a:t>
            </a:r>
            <a:r>
              <a:rPr lang="en-US" altLang="en-US" i="1" dirty="0"/>
              <a:t>C</a:t>
            </a:r>
            <a:r>
              <a:rPr lang="en-US" altLang="en-US" dirty="0"/>
              <a:t> (7 instances)</a:t>
            </a:r>
          </a:p>
          <a:p>
            <a:pPr>
              <a:tabLst>
                <a:tab pos="1371600" algn="l"/>
                <a:tab pos="2395538" algn="ctr"/>
                <a:tab pos="3594100" algn="ctr"/>
                <a:tab pos="4805363" algn="ctr"/>
              </a:tabLst>
            </a:pPr>
            <a:r>
              <a:rPr lang="en-US" altLang="en-US" dirty="0"/>
              <a:t>Snapshot at time T</a:t>
            </a:r>
            <a:r>
              <a:rPr lang="en-US" altLang="en-US" baseline="-25000" dirty="0"/>
              <a:t>0</a:t>
            </a:r>
            <a:r>
              <a:rPr lang="en-US" altLang="en-US" dirty="0"/>
              <a:t>:</a:t>
            </a:r>
          </a:p>
          <a:p>
            <a:pPr>
              <a:buFont typeface="Monotype Sorts" pitchFamily="-84" charset="2"/>
              <a:buNone/>
              <a:tabLst>
                <a:tab pos="1371600" algn="l"/>
                <a:tab pos="2395538" algn="ctr"/>
                <a:tab pos="3594100" algn="ctr"/>
                <a:tab pos="4805363" algn="ctr"/>
              </a:tabLst>
            </a:pPr>
            <a:r>
              <a:rPr lang="en-US" altLang="en-US" dirty="0"/>
              <a:t>			</a:t>
            </a:r>
            <a:r>
              <a:rPr lang="en-US" altLang="en-US" i="1" u="sng" dirty="0"/>
              <a:t>Allocation</a:t>
            </a:r>
            <a:r>
              <a:rPr lang="en-US" altLang="en-US" i="1" dirty="0"/>
              <a:t>	  </a:t>
            </a:r>
            <a:r>
              <a:rPr lang="en-US" altLang="en-US" i="1" u="sng" dirty="0"/>
              <a:t>Max</a:t>
            </a:r>
            <a:r>
              <a:rPr lang="en-US" altLang="en-US" i="1" dirty="0"/>
              <a:t>	</a:t>
            </a:r>
            <a:r>
              <a:rPr lang="en-US" altLang="en-US" i="1" u="sng" dirty="0"/>
              <a:t>Available</a:t>
            </a:r>
            <a:endParaRPr lang="en-US" altLang="en-US" i="1" dirty="0"/>
          </a:p>
          <a:p>
            <a:pPr>
              <a:buFont typeface="Monotype Sorts" pitchFamily="-84" charset="2"/>
              <a:buNone/>
              <a:tabLst>
                <a:tab pos="1371600" algn="l"/>
                <a:tab pos="2395538" algn="ctr"/>
                <a:tab pos="3594100" algn="ctr"/>
                <a:tab pos="4805363" algn="ctr"/>
              </a:tabLst>
            </a:pPr>
            <a:r>
              <a:rPr lang="en-US" altLang="en-US" i="1" dirty="0"/>
              <a:t>			A B C	       A B C 	A B C</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T</a:t>
            </a:r>
            <a:r>
              <a:rPr lang="en-US" altLang="en-US" baseline="-25000" dirty="0"/>
              <a:t>0	</a:t>
            </a:r>
            <a:r>
              <a:rPr lang="en-US" altLang="en-US" dirty="0"/>
              <a:t>0 1 0	         7 5 3 	3 3 2</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T</a:t>
            </a:r>
            <a:r>
              <a:rPr lang="en-US" altLang="en-US" baseline="-25000" dirty="0"/>
              <a:t>1	</a:t>
            </a:r>
            <a:r>
              <a:rPr lang="en-US" altLang="en-US" dirty="0"/>
              <a:t>2 0 0 	        3 2 2  </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T</a:t>
            </a:r>
            <a:r>
              <a:rPr lang="en-US" altLang="en-US" baseline="-25000" dirty="0"/>
              <a:t>2</a:t>
            </a:r>
            <a:r>
              <a:rPr lang="en-US" altLang="en-US" dirty="0"/>
              <a:t>	3 0 2 	        9 0 2</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T</a:t>
            </a:r>
            <a:r>
              <a:rPr lang="en-US" altLang="en-US" baseline="-25000" dirty="0"/>
              <a:t>3</a:t>
            </a:r>
            <a:r>
              <a:rPr lang="en-US" altLang="en-US" dirty="0"/>
              <a:t>	2 1 1 	        2 2 2</a:t>
            </a:r>
          </a:p>
          <a:p>
            <a:pPr>
              <a:buFont typeface="Monotype Sorts" pitchFamily="-84" charset="2"/>
              <a:buNone/>
              <a:tabLst>
                <a:tab pos="1371600" algn="l"/>
                <a:tab pos="2395538" algn="ctr"/>
                <a:tab pos="3594100" algn="ctr"/>
                <a:tab pos="4805363" algn="ctr"/>
              </a:tabLst>
            </a:pPr>
            <a:r>
              <a:rPr lang="en-US" altLang="en-US" dirty="0"/>
              <a:t>		 </a:t>
            </a:r>
            <a:r>
              <a:rPr lang="en-US" altLang="en-US" i="1" dirty="0"/>
              <a:t>T</a:t>
            </a:r>
            <a:r>
              <a:rPr lang="en-US" altLang="en-US" baseline="-25000" dirty="0"/>
              <a:t>4</a:t>
            </a:r>
            <a:r>
              <a:rPr lang="en-US" altLang="en-US" dirty="0"/>
              <a:t>	0 0 2	         4 3 3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DB8887BD-D3BC-4339-B372-7CC9B71D77CF}"/>
              </a:ext>
            </a:extLst>
          </p:cNvPr>
          <p:cNvSpPr>
            <a:spLocks noGrp="1" noChangeArrowheads="1"/>
          </p:cNvSpPr>
          <p:nvPr>
            <p:ph type="title"/>
          </p:nvPr>
        </p:nvSpPr>
        <p:spPr>
          <a:xfrm>
            <a:off x="457200" y="233314"/>
            <a:ext cx="8229600" cy="576262"/>
          </a:xfrm>
        </p:spPr>
        <p:txBody>
          <a:bodyPr/>
          <a:lstStyle/>
          <a:p>
            <a:pPr eaLnBrk="1" hangingPunct="1"/>
            <a:r>
              <a:rPr lang="en-US" altLang="en-US" dirty="0"/>
              <a:t>Example (Cont.)</a:t>
            </a:r>
          </a:p>
        </p:txBody>
      </p:sp>
      <p:sp>
        <p:nvSpPr>
          <p:cNvPr id="58370" name="Rectangle 3">
            <a:extLst>
              <a:ext uri="{FF2B5EF4-FFF2-40B4-BE49-F238E27FC236}">
                <a16:creationId xmlns:a16="http://schemas.microsoft.com/office/drawing/2014/main" id="{43FB620B-ED3D-4487-B4B3-8D8C1990193B}"/>
              </a:ext>
            </a:extLst>
          </p:cNvPr>
          <p:cNvSpPr>
            <a:spLocks noGrp="1" noChangeArrowheads="1"/>
          </p:cNvSpPr>
          <p:nvPr>
            <p:ph type="body" idx="1"/>
          </p:nvPr>
        </p:nvSpPr>
        <p:spPr>
          <a:xfrm>
            <a:off x="802433" y="1136650"/>
            <a:ext cx="7854205" cy="4640263"/>
          </a:xfrm>
        </p:spPr>
        <p:txBody>
          <a:bodyPr/>
          <a:lstStyle/>
          <a:p>
            <a:pPr>
              <a:tabLst>
                <a:tab pos="2452688" algn="l"/>
                <a:tab pos="3492500" algn="ctr"/>
              </a:tabLst>
            </a:pPr>
            <a:r>
              <a:rPr lang="en-US" altLang="en-US" dirty="0"/>
              <a:t>The content of the matrix </a:t>
            </a:r>
            <a:r>
              <a:rPr lang="en-US" altLang="en-US" b="1" i="1" dirty="0"/>
              <a:t>Need</a:t>
            </a:r>
            <a:r>
              <a:rPr lang="en-US" altLang="en-US" dirty="0"/>
              <a:t> is defined to be </a:t>
            </a:r>
            <a:r>
              <a:rPr lang="en-US" altLang="en-US" b="1" i="1" dirty="0"/>
              <a:t>Max</a:t>
            </a:r>
            <a:r>
              <a:rPr lang="en-US" altLang="en-US" b="1" dirty="0"/>
              <a:t> – </a:t>
            </a:r>
            <a:r>
              <a:rPr lang="en-US" altLang="en-US" b="1" i="1" dirty="0"/>
              <a:t>Allocation</a:t>
            </a:r>
            <a:endParaRPr lang="en-US" altLang="en-US" b="1" dirty="0"/>
          </a:p>
          <a:p>
            <a:pPr>
              <a:buFont typeface="Monotype Sorts" pitchFamily="-84" charset="2"/>
              <a:buNone/>
              <a:tabLst>
                <a:tab pos="2452688" algn="l"/>
                <a:tab pos="3492500" algn="ctr"/>
              </a:tabLst>
            </a:pPr>
            <a:endParaRPr lang="en-US" altLang="en-US" dirty="0"/>
          </a:p>
          <a:p>
            <a:pPr>
              <a:buFont typeface="Monotype Sorts" pitchFamily="-84" charset="2"/>
              <a:buNone/>
              <a:tabLst>
                <a:tab pos="2452688" algn="l"/>
                <a:tab pos="3492500" algn="ctr"/>
              </a:tabLst>
            </a:pPr>
            <a:r>
              <a:rPr lang="en-US" altLang="en-US" dirty="0"/>
              <a:t>			</a:t>
            </a:r>
            <a:r>
              <a:rPr lang="en-US" altLang="en-US" i="1" u="sng" dirty="0"/>
              <a:t>Need</a:t>
            </a:r>
            <a:endParaRPr lang="en-US" altLang="en-US" u="sng" dirty="0"/>
          </a:p>
          <a:p>
            <a:pPr>
              <a:buFont typeface="Monotype Sorts" pitchFamily="-84" charset="2"/>
              <a:buNone/>
              <a:tabLst>
                <a:tab pos="2452688" algn="l"/>
                <a:tab pos="3492500" algn="ctr"/>
              </a:tabLst>
            </a:pPr>
            <a:r>
              <a:rPr lang="en-US" altLang="en-US" dirty="0"/>
              <a:t>			</a:t>
            </a:r>
            <a:r>
              <a:rPr lang="en-US" altLang="en-US" i="1" dirty="0"/>
              <a:t>A B C</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0	</a:t>
            </a:r>
            <a:r>
              <a:rPr lang="en-US" altLang="en-US" dirty="0"/>
              <a:t>7 4 3 </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1	</a:t>
            </a:r>
            <a:r>
              <a:rPr lang="en-US" altLang="en-US" dirty="0"/>
              <a:t>1 2 2 </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2</a:t>
            </a:r>
            <a:r>
              <a:rPr lang="en-US" altLang="en-US" dirty="0"/>
              <a:t>	6 0 0 </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3</a:t>
            </a:r>
            <a:r>
              <a:rPr lang="en-US" altLang="en-US" dirty="0"/>
              <a:t>	0 1 1</a:t>
            </a:r>
          </a:p>
          <a:p>
            <a:pPr>
              <a:buFont typeface="Monotype Sorts" pitchFamily="-84" charset="2"/>
              <a:buNone/>
              <a:tabLst>
                <a:tab pos="2452688" algn="l"/>
                <a:tab pos="3492500" algn="ctr"/>
              </a:tabLst>
            </a:pPr>
            <a:r>
              <a:rPr lang="en-US" altLang="en-US" dirty="0"/>
              <a:t>		 </a:t>
            </a:r>
            <a:r>
              <a:rPr lang="en-US" altLang="en-US" i="1" dirty="0"/>
              <a:t>P</a:t>
            </a:r>
            <a:r>
              <a:rPr lang="en-US" altLang="en-US" baseline="-25000" dirty="0"/>
              <a:t>4</a:t>
            </a:r>
            <a:r>
              <a:rPr lang="en-US" altLang="en-US" dirty="0"/>
              <a:t>	4 3 1 </a:t>
            </a:r>
            <a:br>
              <a:rPr lang="en-US" altLang="en-US" dirty="0"/>
            </a:br>
            <a:endParaRPr lang="en-US" altLang="en-US" dirty="0"/>
          </a:p>
          <a:p>
            <a:pPr>
              <a:tabLst>
                <a:tab pos="2452688" algn="l"/>
                <a:tab pos="3492500" algn="ctr"/>
              </a:tabLst>
            </a:pPr>
            <a:r>
              <a:rPr lang="en-US" altLang="en-US" dirty="0"/>
              <a:t>The system is in a safe state since the sequence &lt; </a:t>
            </a:r>
            <a:r>
              <a:rPr lang="en-US" altLang="en-US" i="1" dirty="0"/>
              <a:t>P</a:t>
            </a:r>
            <a:r>
              <a:rPr lang="en-US" altLang="en-US" baseline="-25000" dirty="0"/>
              <a:t>1</a:t>
            </a:r>
            <a:r>
              <a:rPr lang="en-US" altLang="en-US" dirty="0"/>
              <a:t>,P</a:t>
            </a:r>
            <a:r>
              <a:rPr lang="en-US" altLang="en-US" baseline="-25000" dirty="0"/>
              <a:t>3</a:t>
            </a:r>
            <a:r>
              <a:rPr lang="en-US" altLang="en-US" dirty="0"/>
              <a:t>, </a:t>
            </a:r>
            <a:r>
              <a:rPr lang="en-US" altLang="en-US" i="1" dirty="0"/>
              <a:t>P</a:t>
            </a:r>
            <a:r>
              <a:rPr lang="en-US" altLang="en-US" baseline="-25000" dirty="0"/>
              <a:t>4</a:t>
            </a:r>
            <a:r>
              <a:rPr lang="en-US" altLang="en-US" dirty="0"/>
              <a:t>, </a:t>
            </a:r>
            <a:r>
              <a:rPr lang="en-US" altLang="en-US" i="1" dirty="0"/>
              <a:t>P</a:t>
            </a:r>
            <a:r>
              <a:rPr lang="en-US" altLang="en-US" baseline="-25000" dirty="0"/>
              <a:t>2</a:t>
            </a:r>
            <a:r>
              <a:rPr lang="en-US" altLang="en-US"/>
              <a:t>, </a:t>
            </a:r>
            <a:r>
              <a:rPr lang="en-US" altLang="en-US" i="1"/>
              <a:t>P</a:t>
            </a:r>
            <a:r>
              <a:rPr lang="en-US" altLang="en-US" baseline="-25000"/>
              <a:t>0</a:t>
            </a:r>
            <a:r>
              <a:rPr lang="en-US" altLang="en-US" dirty="0"/>
              <a:t>&gt; satisfies safety criteria</a:t>
            </a:r>
            <a:endParaRPr lang="en-US" altLang="en-US" baseline="-25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AD3E796E-9D4C-428C-896A-890447D904DD}"/>
              </a:ext>
            </a:extLst>
          </p:cNvPr>
          <p:cNvSpPr>
            <a:spLocks noGrp="1" noChangeArrowheads="1"/>
          </p:cNvSpPr>
          <p:nvPr>
            <p:ph type="title"/>
          </p:nvPr>
        </p:nvSpPr>
        <p:spPr>
          <a:xfrm>
            <a:off x="817563" y="214313"/>
            <a:ext cx="7869237" cy="576262"/>
          </a:xfrm>
        </p:spPr>
        <p:txBody>
          <a:bodyPr/>
          <a:lstStyle/>
          <a:p>
            <a:pPr eaLnBrk="1" hangingPunct="1"/>
            <a:r>
              <a:rPr lang="en-US" altLang="en-US"/>
              <a:t>Example:  </a:t>
            </a:r>
            <a:r>
              <a:rPr lang="en-US" altLang="en-US" i="1"/>
              <a:t>P</a:t>
            </a:r>
            <a:r>
              <a:rPr lang="en-US" altLang="en-US" baseline="-25000"/>
              <a:t>1</a:t>
            </a:r>
            <a:r>
              <a:rPr lang="en-US" altLang="en-US"/>
              <a:t> Request (1,0,2)</a:t>
            </a:r>
          </a:p>
        </p:txBody>
      </p:sp>
      <p:sp>
        <p:nvSpPr>
          <p:cNvPr id="60418" name="Rectangle 3">
            <a:extLst>
              <a:ext uri="{FF2B5EF4-FFF2-40B4-BE49-F238E27FC236}">
                <a16:creationId xmlns:a16="http://schemas.microsoft.com/office/drawing/2014/main" id="{5866BF7C-1FA0-4840-882A-7A5E6F0E9A18}"/>
              </a:ext>
            </a:extLst>
          </p:cNvPr>
          <p:cNvSpPr>
            <a:spLocks noGrp="1" noChangeArrowheads="1"/>
          </p:cNvSpPr>
          <p:nvPr>
            <p:ph type="body" idx="1"/>
          </p:nvPr>
        </p:nvSpPr>
        <p:spPr>
          <a:xfrm>
            <a:off x="812413" y="1103313"/>
            <a:ext cx="7869237" cy="5103812"/>
          </a:xfrm>
        </p:spPr>
        <p:txBody>
          <a:bodyPr/>
          <a:lstStyle/>
          <a:p>
            <a:pPr>
              <a:tabLst>
                <a:tab pos="1544638" algn="l"/>
                <a:tab pos="2452688" algn="ctr"/>
                <a:tab pos="3767138" algn="ctr"/>
                <a:tab pos="5022850" algn="ctr"/>
              </a:tabLst>
            </a:pPr>
            <a:r>
              <a:rPr lang="en-US" altLang="en-US" dirty="0"/>
              <a:t>Check that Request </a:t>
            </a:r>
            <a:r>
              <a:rPr lang="en-US" altLang="en-US" dirty="0">
                <a:sym typeface="Symbol" panose="05050102010706020507" pitchFamily="18" charset="2"/>
              </a:rPr>
              <a:t> Available (that is, (1,0,2)  (3,3,2)  true</a:t>
            </a:r>
            <a:endParaRPr lang="en-US" altLang="en-US" i="1" dirty="0">
              <a:sym typeface="Symbol" panose="05050102010706020507" pitchFamily="18" charset="2"/>
            </a:endParaRPr>
          </a:p>
          <a:p>
            <a:pPr>
              <a:buFont typeface="Monotype Sorts" pitchFamily="-84" charset="2"/>
              <a:buNone/>
              <a:tabLst>
                <a:tab pos="1544638" algn="l"/>
                <a:tab pos="2452688" algn="ctr"/>
                <a:tab pos="3767138" algn="ctr"/>
                <a:tab pos="5022850" algn="ctr"/>
              </a:tabLst>
            </a:pPr>
            <a:r>
              <a:rPr lang="en-US" altLang="en-US" i="1" dirty="0"/>
              <a:t>			</a:t>
            </a:r>
            <a:r>
              <a:rPr lang="en-US" altLang="en-US" i="1" u="sng" dirty="0"/>
              <a:t>Allocation</a:t>
            </a:r>
            <a:r>
              <a:rPr lang="en-US" altLang="en-US" i="1" dirty="0"/>
              <a:t>	</a:t>
            </a:r>
            <a:r>
              <a:rPr lang="en-US" altLang="en-US" i="1" u="sng" dirty="0"/>
              <a:t>Need</a:t>
            </a:r>
            <a:r>
              <a:rPr lang="en-US" altLang="en-US" i="1" dirty="0"/>
              <a:t>	   </a:t>
            </a:r>
            <a:r>
              <a:rPr lang="en-US" altLang="en-US" i="1" u="sng" dirty="0"/>
              <a:t>Available</a:t>
            </a:r>
            <a:endParaRPr lang="en-US" altLang="en-US" i="1" dirty="0"/>
          </a:p>
          <a:p>
            <a:pPr>
              <a:buFont typeface="Monotype Sorts" pitchFamily="-84" charset="2"/>
              <a:buNone/>
              <a:tabLst>
                <a:tab pos="1544638" algn="l"/>
                <a:tab pos="2452688" algn="ctr"/>
                <a:tab pos="3767138" algn="ctr"/>
                <a:tab pos="5022850" algn="ctr"/>
              </a:tabLst>
            </a:pPr>
            <a:r>
              <a:rPr lang="en-US" altLang="en-US" i="1" dirty="0"/>
              <a:t>			A B C	A B C	 A B C </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T</a:t>
            </a:r>
            <a:r>
              <a:rPr lang="en-US" altLang="en-US" baseline="-25000" dirty="0"/>
              <a:t>0</a:t>
            </a:r>
            <a:r>
              <a:rPr lang="en-US" altLang="en-US" dirty="0"/>
              <a:t>	0 1 0 	7 4 3 	2 3 0</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T</a:t>
            </a:r>
            <a:r>
              <a:rPr lang="en-US" altLang="en-US" baseline="-25000" dirty="0"/>
              <a:t>1</a:t>
            </a:r>
            <a:r>
              <a:rPr lang="en-US" altLang="en-US" dirty="0"/>
              <a:t>	      3 0 2             0 2 0 	</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T</a:t>
            </a:r>
            <a:r>
              <a:rPr lang="en-US" altLang="en-US" baseline="-25000" dirty="0"/>
              <a:t>2</a:t>
            </a:r>
            <a:r>
              <a:rPr lang="en-US" altLang="en-US" dirty="0"/>
              <a:t>	3 0 2 	 6 0 0 </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T</a:t>
            </a:r>
            <a:r>
              <a:rPr lang="en-US" altLang="en-US" baseline="-25000" dirty="0"/>
              <a:t>3</a:t>
            </a:r>
            <a:r>
              <a:rPr lang="en-US" altLang="en-US" dirty="0"/>
              <a:t>	2 1 1 	0 1 1</a:t>
            </a:r>
          </a:p>
          <a:p>
            <a:pPr>
              <a:buFont typeface="Monotype Sorts" pitchFamily="-84" charset="2"/>
              <a:buNone/>
              <a:tabLst>
                <a:tab pos="1544638" algn="l"/>
                <a:tab pos="2452688" algn="ctr"/>
                <a:tab pos="3767138" algn="ctr"/>
                <a:tab pos="5022850" algn="ctr"/>
              </a:tabLst>
            </a:pPr>
            <a:r>
              <a:rPr lang="en-US" altLang="en-US" dirty="0"/>
              <a:t>		</a:t>
            </a:r>
            <a:r>
              <a:rPr lang="en-US" altLang="en-US" i="1" dirty="0"/>
              <a:t>T</a:t>
            </a:r>
            <a:r>
              <a:rPr lang="en-US" altLang="en-US" baseline="-25000" dirty="0"/>
              <a:t>4</a:t>
            </a:r>
            <a:r>
              <a:rPr lang="en-US" altLang="en-US" dirty="0"/>
              <a:t>	0 0 2 	 4 3 1 </a:t>
            </a:r>
          </a:p>
          <a:p>
            <a:pPr>
              <a:buFont typeface="Monotype Sorts" pitchFamily="-84" charset="2"/>
              <a:buNone/>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Executing safety algorithm shows that sequence &lt; </a:t>
            </a:r>
            <a:r>
              <a:rPr lang="en-US" altLang="en-US" b="1" i="1" dirty="0"/>
              <a:t>T</a:t>
            </a:r>
            <a:r>
              <a:rPr lang="en-US" altLang="en-US" b="1" baseline="-25000" dirty="0"/>
              <a:t>1</a:t>
            </a:r>
            <a:r>
              <a:rPr lang="en-US" altLang="en-US" b="1" dirty="0"/>
              <a:t>, </a:t>
            </a:r>
            <a:r>
              <a:rPr lang="en-US" altLang="en-US" b="1" i="1" dirty="0"/>
              <a:t>T</a:t>
            </a:r>
            <a:r>
              <a:rPr lang="en-US" altLang="en-US" b="1" baseline="-25000" dirty="0"/>
              <a:t>3</a:t>
            </a:r>
            <a:r>
              <a:rPr lang="en-US" altLang="en-US" b="1" dirty="0"/>
              <a:t>, </a:t>
            </a:r>
            <a:r>
              <a:rPr lang="en-US" altLang="en-US" b="1" i="1" dirty="0"/>
              <a:t>T</a:t>
            </a:r>
            <a:r>
              <a:rPr lang="en-US" altLang="en-US" b="1" baseline="-25000" dirty="0"/>
              <a:t>4</a:t>
            </a:r>
            <a:r>
              <a:rPr lang="en-US" altLang="en-US" b="1" dirty="0"/>
              <a:t>, </a:t>
            </a:r>
            <a:r>
              <a:rPr lang="en-US" altLang="en-US" b="1" i="1" dirty="0"/>
              <a:t>T</a:t>
            </a:r>
            <a:r>
              <a:rPr lang="en-US" altLang="en-US" b="1" baseline="-25000" dirty="0"/>
              <a:t>0</a:t>
            </a:r>
            <a:r>
              <a:rPr lang="en-US" altLang="en-US" b="1" dirty="0"/>
              <a:t>, </a:t>
            </a:r>
            <a:r>
              <a:rPr lang="en-US" altLang="en-US" b="1" i="1" dirty="0"/>
              <a:t>T</a:t>
            </a:r>
            <a:r>
              <a:rPr lang="en-US" altLang="en-US" b="1" baseline="-25000" dirty="0"/>
              <a:t>2</a:t>
            </a:r>
            <a:r>
              <a:rPr lang="en-US" altLang="en-US" dirty="0"/>
              <a:t>&gt; satisfies safety requirement</a:t>
            </a:r>
          </a:p>
          <a:p>
            <a:pPr>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Can request for (3,3,0) by </a:t>
            </a:r>
            <a:r>
              <a:rPr lang="en-US" altLang="en-US" b="1" i="1" dirty="0"/>
              <a:t>T</a:t>
            </a:r>
            <a:r>
              <a:rPr lang="en-US" altLang="en-US" b="1" baseline="-25000" dirty="0"/>
              <a:t>4</a:t>
            </a:r>
            <a:r>
              <a:rPr lang="en-US" altLang="en-US" dirty="0"/>
              <a:t> be granted?</a:t>
            </a:r>
          </a:p>
          <a:p>
            <a:pPr>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Can request for (0,2,0) by </a:t>
            </a:r>
            <a:r>
              <a:rPr lang="en-US" altLang="en-US" b="1" i="1" dirty="0"/>
              <a:t>T</a:t>
            </a:r>
            <a:r>
              <a:rPr lang="en-US" altLang="en-US" b="1" baseline="-25000" dirty="0"/>
              <a:t>0</a:t>
            </a:r>
            <a:r>
              <a:rPr lang="en-US" altLang="en-US" dirty="0"/>
              <a:t> be granted?</a:t>
            </a:r>
          </a:p>
          <a:p>
            <a:pPr>
              <a:buFont typeface="Monotype Sorts" pitchFamily="-84" charset="2"/>
              <a:buNone/>
              <a:tabLst>
                <a:tab pos="1544638" algn="l"/>
                <a:tab pos="2452688" algn="ctr"/>
                <a:tab pos="3767138" algn="ctr"/>
                <a:tab pos="5022850" algn="ctr"/>
              </a:tabLst>
            </a:pP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573354F7-D46C-481C-9D4A-3953C7C9966A}"/>
              </a:ext>
            </a:extLst>
          </p:cNvPr>
          <p:cNvSpPr>
            <a:spLocks noGrp="1" noChangeArrowheads="1"/>
          </p:cNvSpPr>
          <p:nvPr>
            <p:ph type="title"/>
          </p:nvPr>
        </p:nvSpPr>
        <p:spPr>
          <a:xfrm>
            <a:off x="1141413" y="235762"/>
            <a:ext cx="7421562" cy="576262"/>
          </a:xfrm>
        </p:spPr>
        <p:txBody>
          <a:bodyPr/>
          <a:lstStyle/>
          <a:p>
            <a:pPr eaLnBrk="1" hangingPunct="1"/>
            <a:r>
              <a:rPr lang="en-US" altLang="en-US" dirty="0"/>
              <a:t>Deadlock Detection</a:t>
            </a:r>
          </a:p>
        </p:txBody>
      </p:sp>
      <p:sp>
        <p:nvSpPr>
          <p:cNvPr id="62466" name="Rectangle 3">
            <a:extLst>
              <a:ext uri="{FF2B5EF4-FFF2-40B4-BE49-F238E27FC236}">
                <a16:creationId xmlns:a16="http://schemas.microsoft.com/office/drawing/2014/main" id="{B0C7DA51-11F7-430E-8F04-C804721EE6AB}"/>
              </a:ext>
            </a:extLst>
          </p:cNvPr>
          <p:cNvSpPr>
            <a:spLocks noGrp="1" noChangeArrowheads="1"/>
          </p:cNvSpPr>
          <p:nvPr>
            <p:ph type="body" idx="1"/>
          </p:nvPr>
        </p:nvSpPr>
        <p:spPr>
          <a:xfrm>
            <a:off x="811765" y="1233488"/>
            <a:ext cx="7527990" cy="4530725"/>
          </a:xfrm>
        </p:spPr>
        <p:txBody>
          <a:bodyPr/>
          <a:lstStyle/>
          <a:p>
            <a:r>
              <a:rPr lang="en-US" altLang="en-US" dirty="0"/>
              <a:t>Allow system to enter deadlock state </a:t>
            </a:r>
            <a:br>
              <a:rPr lang="en-US" altLang="en-US" dirty="0"/>
            </a:br>
            <a:endParaRPr lang="en-US" altLang="en-US" dirty="0"/>
          </a:p>
          <a:p>
            <a:r>
              <a:rPr lang="en-US" altLang="en-US" dirty="0"/>
              <a:t>Detection algorithm</a:t>
            </a:r>
            <a:br>
              <a:rPr lang="en-US" altLang="en-US" dirty="0"/>
            </a:br>
            <a:endParaRPr lang="en-US" altLang="en-US" dirty="0"/>
          </a:p>
          <a:p>
            <a:r>
              <a:rPr lang="en-US" altLang="en-US" dirty="0"/>
              <a:t>Recovery scheme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2E0AC6EB-98B0-4800-BA12-8164E36330A4}"/>
              </a:ext>
            </a:extLst>
          </p:cNvPr>
          <p:cNvSpPr>
            <a:spLocks noGrp="1" noChangeArrowheads="1"/>
          </p:cNvSpPr>
          <p:nvPr>
            <p:ph type="title"/>
          </p:nvPr>
        </p:nvSpPr>
        <p:spPr>
          <a:xfrm>
            <a:off x="1077686" y="-19986"/>
            <a:ext cx="7772400" cy="844551"/>
          </a:xfrm>
        </p:spPr>
        <p:txBody>
          <a:bodyPr/>
          <a:lstStyle/>
          <a:p>
            <a:pPr eaLnBrk="1" hangingPunct="1"/>
            <a:r>
              <a:rPr lang="en-US" altLang="en-US" dirty="0"/>
              <a:t>Single Instance of Each Resource Type</a:t>
            </a:r>
          </a:p>
        </p:txBody>
      </p:sp>
      <p:sp>
        <p:nvSpPr>
          <p:cNvPr id="64514" name="Rectangle 3">
            <a:extLst>
              <a:ext uri="{FF2B5EF4-FFF2-40B4-BE49-F238E27FC236}">
                <a16:creationId xmlns:a16="http://schemas.microsoft.com/office/drawing/2014/main" id="{9A96C6DF-1521-4C97-AEB7-B25DA22EF839}"/>
              </a:ext>
            </a:extLst>
          </p:cNvPr>
          <p:cNvSpPr>
            <a:spLocks noGrp="1" noChangeArrowheads="1"/>
          </p:cNvSpPr>
          <p:nvPr>
            <p:ph type="body" idx="1"/>
          </p:nvPr>
        </p:nvSpPr>
        <p:spPr>
          <a:xfrm>
            <a:off x="827088" y="1173163"/>
            <a:ext cx="7585075" cy="4511675"/>
          </a:xfrm>
        </p:spPr>
        <p:txBody>
          <a:bodyPr/>
          <a:lstStyle/>
          <a:p>
            <a:r>
              <a:rPr lang="en-US" altLang="en-US" dirty="0"/>
              <a:t>Maintain </a:t>
            </a:r>
            <a:r>
              <a:rPr lang="en-US" altLang="en-US" b="1" dirty="0">
                <a:solidFill>
                  <a:srgbClr val="006699"/>
                </a:solidFill>
                <a:latin typeface="+mj-lt"/>
              </a:rPr>
              <a:t>wait-for</a:t>
            </a:r>
            <a:r>
              <a:rPr lang="en-US" altLang="en-US" b="1" dirty="0">
                <a:solidFill>
                  <a:srgbClr val="3366FF"/>
                </a:solidFill>
              </a:rPr>
              <a:t> </a:t>
            </a:r>
            <a:r>
              <a:rPr lang="en-US" altLang="en-US" dirty="0"/>
              <a:t>graph</a:t>
            </a:r>
          </a:p>
          <a:p>
            <a:pPr lvl="1"/>
            <a:r>
              <a:rPr lang="en-US" altLang="en-US" dirty="0"/>
              <a:t>Nodes are threads</a:t>
            </a:r>
          </a:p>
          <a:p>
            <a:pPr lvl="1"/>
            <a:r>
              <a:rPr lang="en-US" altLang="en-US" b="1" i="1" dirty="0" err="1"/>
              <a:t>T</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err="1">
                <a:sym typeface="Symbol" panose="05050102010706020507" pitchFamily="18" charset="2"/>
              </a:rPr>
              <a:t>T</a:t>
            </a:r>
            <a:r>
              <a:rPr lang="en-US" altLang="en-US" b="1" i="1" baseline="-25000" dirty="0" err="1">
                <a:sym typeface="Symbol" panose="05050102010706020507" pitchFamily="18" charset="2"/>
              </a:rPr>
              <a:t>j</a:t>
            </a:r>
            <a:r>
              <a:rPr lang="en-US" altLang="en-US" b="1" i="1" baseline="-25000" dirty="0">
                <a:sym typeface="Symbol" panose="05050102010706020507" pitchFamily="18" charset="2"/>
              </a:rPr>
              <a:t>   </a:t>
            </a:r>
            <a:r>
              <a:rPr lang="en-US" altLang="en-US" dirty="0">
                <a:sym typeface="Symbol" panose="05050102010706020507" pitchFamily="18" charset="2"/>
              </a:rPr>
              <a:t>if </a:t>
            </a:r>
            <a:r>
              <a:rPr lang="en-US" altLang="en-US" b="1" i="1" dirty="0" err="1">
                <a:sym typeface="Symbol" panose="05050102010706020507" pitchFamily="18" charset="2"/>
              </a:rPr>
              <a:t>T</a:t>
            </a:r>
            <a:r>
              <a:rPr lang="en-US" altLang="en-US" b="1" i="1" baseline="-25000" dirty="0" err="1">
                <a:sym typeface="Symbol" panose="05050102010706020507" pitchFamily="18" charset="2"/>
              </a:rPr>
              <a:t>i</a:t>
            </a:r>
            <a:r>
              <a:rPr lang="en-US" altLang="en-US" i="1" dirty="0">
                <a:sym typeface="Symbol" panose="05050102010706020507" pitchFamily="18" charset="2"/>
              </a:rPr>
              <a:t> </a:t>
            </a:r>
            <a:r>
              <a:rPr lang="en-US" altLang="en-US" dirty="0">
                <a:sym typeface="Symbol" panose="05050102010706020507" pitchFamily="18" charset="2"/>
              </a:rPr>
              <a:t>is waiting for</a:t>
            </a:r>
            <a:r>
              <a:rPr lang="en-US" altLang="en-US" i="1" dirty="0">
                <a:sym typeface="Symbol" panose="05050102010706020507" pitchFamily="18" charset="2"/>
              </a:rPr>
              <a:t> </a:t>
            </a:r>
            <a:r>
              <a:rPr lang="en-US" altLang="en-US" b="1" i="1" dirty="0" err="1">
                <a:sym typeface="Symbol" panose="05050102010706020507" pitchFamily="18" charset="2"/>
              </a:rPr>
              <a:t>T</a:t>
            </a:r>
            <a:r>
              <a:rPr lang="en-US" altLang="en-US" b="1" i="1" baseline="-25000" dirty="0" err="1">
                <a:sym typeface="Symbol" panose="05050102010706020507" pitchFamily="18" charset="2"/>
              </a:rPr>
              <a:t>j</a:t>
            </a:r>
            <a:br>
              <a:rPr lang="en-US" altLang="en-US" b="1" i="1" dirty="0">
                <a:sym typeface="Symbol" panose="05050102010706020507" pitchFamily="18" charset="2"/>
              </a:rPr>
            </a:br>
            <a:endParaRPr lang="en-US" altLang="en-US" b="1" i="1" dirty="0">
              <a:sym typeface="Symbol" panose="05050102010706020507" pitchFamily="18" charset="2"/>
            </a:endParaRPr>
          </a:p>
          <a:p>
            <a:r>
              <a:rPr lang="en-US" altLang="en-US" dirty="0"/>
              <a:t>Periodically invoke an algorithm that searches for a cycle in the graph. If there is a cycle, there exists a deadlock</a:t>
            </a:r>
          </a:p>
          <a:p>
            <a:pPr>
              <a:buFont typeface="Monotype Sorts" pitchFamily="-84" charset="2"/>
              <a:buNone/>
            </a:pPr>
            <a:endParaRPr lang="en-US" altLang="en-US" dirty="0"/>
          </a:p>
          <a:p>
            <a:r>
              <a:rPr lang="en-US" altLang="en-US" dirty="0"/>
              <a:t>An algorithm to detect a cycle in a graph requires an order of</a:t>
            </a:r>
            <a:r>
              <a:rPr lang="en-US" altLang="en-US" i="1" dirty="0"/>
              <a:t> </a:t>
            </a:r>
            <a:r>
              <a:rPr lang="en-US" altLang="en-US" b="1" i="1" dirty="0"/>
              <a:t>n</a:t>
            </a:r>
            <a:r>
              <a:rPr lang="en-US" altLang="en-US" b="1" baseline="30000" dirty="0"/>
              <a:t>2</a:t>
            </a:r>
            <a:r>
              <a:rPr lang="en-US" altLang="en-US" b="1" dirty="0"/>
              <a:t> </a:t>
            </a:r>
            <a:r>
              <a:rPr lang="en-US" altLang="en-US" dirty="0"/>
              <a:t>operations, where </a:t>
            </a:r>
            <a:r>
              <a:rPr lang="en-US" altLang="en-US" b="1" i="1" dirty="0"/>
              <a:t>n</a:t>
            </a:r>
            <a:r>
              <a:rPr lang="en-US" altLang="en-US" dirty="0"/>
              <a:t> is the number of vertices in the graph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0484A614-EAE8-49DD-A55B-4F7E12A56EA6}"/>
              </a:ext>
            </a:extLst>
          </p:cNvPr>
          <p:cNvSpPr>
            <a:spLocks noGrp="1" noChangeArrowheads="1"/>
          </p:cNvSpPr>
          <p:nvPr>
            <p:ph type="title"/>
          </p:nvPr>
        </p:nvSpPr>
        <p:spPr>
          <a:xfrm>
            <a:off x="758164" y="270077"/>
            <a:ext cx="8288629" cy="457200"/>
          </a:xfrm>
        </p:spPr>
        <p:txBody>
          <a:bodyPr/>
          <a:lstStyle/>
          <a:p>
            <a:pPr eaLnBrk="1" hangingPunct="1"/>
            <a:r>
              <a:rPr lang="en-US" altLang="en-US" sz="2400" dirty="0"/>
              <a:t>Resource-Allocation Graph and  Wait-for Graph</a:t>
            </a:r>
          </a:p>
        </p:txBody>
      </p:sp>
      <p:sp>
        <p:nvSpPr>
          <p:cNvPr id="66562" name="Text Box 5">
            <a:extLst>
              <a:ext uri="{FF2B5EF4-FFF2-40B4-BE49-F238E27FC236}">
                <a16:creationId xmlns:a16="http://schemas.microsoft.com/office/drawing/2014/main" id="{FD3E6C09-91AB-4252-8558-115F273E58C9}"/>
              </a:ext>
            </a:extLst>
          </p:cNvPr>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Resource-Allocation Graph</a:t>
            </a:r>
          </a:p>
        </p:txBody>
      </p:sp>
      <p:sp>
        <p:nvSpPr>
          <p:cNvPr id="66563" name="Text Box 6">
            <a:extLst>
              <a:ext uri="{FF2B5EF4-FFF2-40B4-BE49-F238E27FC236}">
                <a16:creationId xmlns:a16="http://schemas.microsoft.com/office/drawing/2014/main" id="{4DB892FA-9656-4369-B039-CF364DF8033A}"/>
              </a:ext>
            </a:extLst>
          </p:cNvPr>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a:t>Corresponding wait-for graph</a:t>
            </a:r>
          </a:p>
        </p:txBody>
      </p:sp>
      <p:pic>
        <p:nvPicPr>
          <p:cNvPr id="66564" name="Picture 1">
            <a:extLst>
              <a:ext uri="{FF2B5EF4-FFF2-40B4-BE49-F238E27FC236}">
                <a16:creationId xmlns:a16="http://schemas.microsoft.com/office/drawing/2014/main" id="{0B62FAF8-3075-42AC-BA0B-5BDEAC7D4D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388" y="1252538"/>
            <a:ext cx="57404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3ED25FA-FD51-4DC3-9667-49F48E298265}"/>
              </a:ext>
            </a:extLst>
          </p:cNvPr>
          <p:cNvSpPr>
            <a:spLocks noGrp="1" noChangeArrowheads="1"/>
          </p:cNvSpPr>
          <p:nvPr>
            <p:ph type="title"/>
          </p:nvPr>
        </p:nvSpPr>
        <p:spPr>
          <a:xfrm>
            <a:off x="1216331" y="131947"/>
            <a:ext cx="7772400" cy="628650"/>
          </a:xfrm>
        </p:spPr>
        <p:txBody>
          <a:bodyPr/>
          <a:lstStyle/>
          <a:p>
            <a:pPr eaLnBrk="1" hangingPunct="1"/>
            <a:r>
              <a:rPr lang="en-US" altLang="en-US" dirty="0"/>
              <a:t>Several Instances of a Resource Type</a:t>
            </a:r>
          </a:p>
        </p:txBody>
      </p:sp>
      <p:sp>
        <p:nvSpPr>
          <p:cNvPr id="68610" name="Rectangle 3">
            <a:extLst>
              <a:ext uri="{FF2B5EF4-FFF2-40B4-BE49-F238E27FC236}">
                <a16:creationId xmlns:a16="http://schemas.microsoft.com/office/drawing/2014/main" id="{A408F457-CD45-48AA-8181-E44F8AA0A577}"/>
              </a:ext>
            </a:extLst>
          </p:cNvPr>
          <p:cNvSpPr>
            <a:spLocks noGrp="1" noChangeArrowheads="1"/>
          </p:cNvSpPr>
          <p:nvPr>
            <p:ph type="body" idx="1"/>
          </p:nvPr>
        </p:nvSpPr>
        <p:spPr>
          <a:xfrm>
            <a:off x="882650" y="1187450"/>
            <a:ext cx="7580215" cy="3851275"/>
          </a:xfrm>
        </p:spPr>
        <p:txBody>
          <a:bodyPr/>
          <a:lstStyle/>
          <a:p>
            <a:r>
              <a:rPr lang="en-US" altLang="en-US" b="1" dirty="0">
                <a:solidFill>
                  <a:srgbClr val="000000"/>
                </a:solidFill>
              </a:rPr>
              <a:t>Available</a:t>
            </a:r>
            <a:r>
              <a:rPr lang="en-US" altLang="en-US" i="1" dirty="0"/>
              <a:t>:</a:t>
            </a:r>
            <a:r>
              <a:rPr lang="en-US" altLang="en-US" dirty="0"/>
              <a:t>  A vector of length </a:t>
            </a:r>
            <a:r>
              <a:rPr lang="en-US" altLang="en-US" b="1" i="1" dirty="0"/>
              <a:t>m</a:t>
            </a:r>
            <a:r>
              <a:rPr lang="en-US" altLang="en-US" dirty="0"/>
              <a:t> indicates the number of available resources of each type</a:t>
            </a:r>
          </a:p>
          <a:p>
            <a:r>
              <a:rPr lang="en-US" altLang="en-US" b="1" dirty="0">
                <a:solidFill>
                  <a:srgbClr val="000000"/>
                </a:solidFill>
              </a:rPr>
              <a:t>Allocation</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defines the number of resources of each type currently allocated to each thread.</a:t>
            </a:r>
          </a:p>
          <a:p>
            <a:r>
              <a:rPr lang="en-US" altLang="en-US" b="1" dirty="0">
                <a:solidFill>
                  <a:srgbClr val="000000"/>
                </a:solidFill>
              </a:rPr>
              <a:t>Request</a:t>
            </a:r>
            <a:r>
              <a:rPr lang="en-US" altLang="en-US" i="1" dirty="0"/>
              <a:t>:</a:t>
            </a:r>
            <a:r>
              <a:rPr lang="en-US" altLang="en-US" dirty="0"/>
              <a:t>  An </a:t>
            </a:r>
            <a:r>
              <a:rPr lang="en-US" altLang="en-US" b="1" i="1" dirty="0"/>
              <a:t>n </a:t>
            </a:r>
            <a:r>
              <a:rPr lang="en-US" altLang="en-US" b="1" dirty="0"/>
              <a:t>x</a:t>
            </a:r>
            <a:r>
              <a:rPr lang="en-US" altLang="en-US" b="1" i="1" dirty="0"/>
              <a:t> m</a:t>
            </a:r>
            <a:r>
              <a:rPr lang="en-US" altLang="en-US" b="1" dirty="0"/>
              <a:t> </a:t>
            </a:r>
            <a:r>
              <a:rPr lang="en-US" altLang="en-US" dirty="0"/>
              <a:t>matrix indicates the current request  of each thread.  If </a:t>
            </a:r>
            <a:r>
              <a:rPr lang="en-US" altLang="en-US" b="1" i="1" dirty="0"/>
              <a:t>Request </a:t>
            </a:r>
            <a:r>
              <a:rPr lang="en-US" altLang="en-US" b="1" dirty="0"/>
              <a:t>[</a:t>
            </a:r>
            <a:r>
              <a:rPr lang="en-US" altLang="en-US" b="1" i="1" dirty="0"/>
              <a:t>i</a:t>
            </a:r>
            <a:r>
              <a:rPr lang="en-US" altLang="en-US" b="1" dirty="0"/>
              <a:t>][</a:t>
            </a:r>
            <a:r>
              <a:rPr lang="en-US" altLang="en-US" b="1" i="1" dirty="0"/>
              <a:t>j</a:t>
            </a:r>
            <a:r>
              <a:rPr lang="en-US" altLang="en-US" b="1" dirty="0"/>
              <a:t>] = </a:t>
            </a:r>
            <a:r>
              <a:rPr lang="en-US" altLang="en-US" b="1" i="1" dirty="0"/>
              <a:t>k</a:t>
            </a:r>
            <a:r>
              <a:rPr lang="en-US" altLang="en-US" dirty="0"/>
              <a:t>, then thread</a:t>
            </a:r>
            <a:r>
              <a:rPr lang="en-US" altLang="en-US" i="1" dirty="0"/>
              <a:t> </a:t>
            </a:r>
            <a:r>
              <a:rPr lang="en-US" altLang="en-US" b="1" i="1" dirty="0" err="1"/>
              <a:t>T</a:t>
            </a:r>
            <a:r>
              <a:rPr lang="en-US" altLang="en-US" b="1" i="1" baseline="-25000" dirty="0" err="1"/>
              <a:t>i</a:t>
            </a:r>
            <a:r>
              <a:rPr lang="en-US" altLang="en-US" dirty="0"/>
              <a:t> is requesting</a:t>
            </a:r>
            <a:r>
              <a:rPr lang="en-US" altLang="en-US" i="1" dirty="0"/>
              <a:t> </a:t>
            </a:r>
            <a:r>
              <a:rPr lang="en-US" altLang="en-US" b="1" i="1" dirty="0"/>
              <a:t>k</a:t>
            </a:r>
            <a:r>
              <a:rPr lang="en-US" altLang="en-US" dirty="0"/>
              <a:t> more instances of resource type </a:t>
            </a:r>
            <a:r>
              <a:rPr lang="en-US" altLang="en-US" b="1" i="1" dirty="0" err="1"/>
              <a:t>R</a:t>
            </a:r>
            <a:r>
              <a:rPr lang="en-US" altLang="en-US" b="1" i="1" baseline="-25000" dirty="0" err="1"/>
              <a:t>j</a:t>
            </a:r>
            <a:r>
              <a:rPr lang="en-US" alt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A086C2B-A5AE-4F5F-8E2A-3790509946FF}"/>
              </a:ext>
            </a:extLst>
          </p:cNvPr>
          <p:cNvSpPr>
            <a:spLocks noGrp="1" noChangeArrowheads="1"/>
          </p:cNvSpPr>
          <p:nvPr>
            <p:ph type="title"/>
          </p:nvPr>
        </p:nvSpPr>
        <p:spPr>
          <a:xfrm>
            <a:off x="731415" y="236379"/>
            <a:ext cx="7899400" cy="576263"/>
          </a:xfrm>
        </p:spPr>
        <p:txBody>
          <a:bodyPr/>
          <a:lstStyle/>
          <a:p>
            <a:pPr eaLnBrk="1" hangingPunct="1"/>
            <a:r>
              <a:rPr lang="en-US" altLang="en-US" dirty="0"/>
              <a:t>Detection Algorithm</a:t>
            </a:r>
          </a:p>
        </p:txBody>
      </p:sp>
      <p:sp>
        <p:nvSpPr>
          <p:cNvPr id="70658" name="Rectangle 3">
            <a:extLst>
              <a:ext uri="{FF2B5EF4-FFF2-40B4-BE49-F238E27FC236}">
                <a16:creationId xmlns:a16="http://schemas.microsoft.com/office/drawing/2014/main" id="{4F25B4FD-55C6-400C-B972-1DEDC818534C}"/>
              </a:ext>
            </a:extLst>
          </p:cNvPr>
          <p:cNvSpPr>
            <a:spLocks noGrp="1" noChangeArrowheads="1"/>
          </p:cNvSpPr>
          <p:nvPr>
            <p:ph type="body" idx="1"/>
          </p:nvPr>
        </p:nvSpPr>
        <p:spPr>
          <a:xfrm>
            <a:off x="995363" y="1233488"/>
            <a:ext cx="7753350" cy="4530725"/>
          </a:xfrm>
        </p:spPr>
        <p:txBody>
          <a:bodyPr/>
          <a:lstStyle/>
          <a:p>
            <a:pPr marL="342900" indent="-342900">
              <a:buFont typeface="+mj-lt"/>
              <a:buAutoNum type="arabicPeriod"/>
            </a:pPr>
            <a:r>
              <a:rPr lang="en-US" altLang="en-US" dirty="0"/>
              <a:t>Let </a:t>
            </a:r>
            <a:r>
              <a:rPr lang="en-US" altLang="en-US" b="1" i="1" dirty="0"/>
              <a:t>Work</a:t>
            </a:r>
            <a:r>
              <a:rPr lang="en-US" altLang="en-US" dirty="0"/>
              <a:t> and </a:t>
            </a:r>
            <a:r>
              <a:rPr lang="en-US" altLang="en-US" b="1" i="1" dirty="0"/>
              <a:t>Finish</a:t>
            </a:r>
            <a:r>
              <a:rPr lang="en-US" altLang="en-US" dirty="0"/>
              <a:t> be vectors of length </a:t>
            </a:r>
            <a:r>
              <a:rPr lang="en-US" altLang="en-US" b="1" i="1" dirty="0"/>
              <a:t>m</a:t>
            </a:r>
            <a:r>
              <a:rPr lang="en-US" altLang="en-US" dirty="0"/>
              <a:t> and </a:t>
            </a:r>
            <a:r>
              <a:rPr lang="en-US" altLang="en-US" b="1" i="1" dirty="0"/>
              <a:t>n</a:t>
            </a:r>
            <a:r>
              <a:rPr lang="en-US" altLang="en-US" dirty="0"/>
              <a:t>, respectively Initialize:</a:t>
            </a:r>
          </a:p>
          <a:p>
            <a:pPr marL="850900" lvl="1" indent="-393700">
              <a:buFont typeface="+mj-lt"/>
              <a:buAutoNum type="alphaLcParenR"/>
            </a:pPr>
            <a:r>
              <a:rPr lang="en-US" altLang="en-US" i="1" dirty="0"/>
              <a:t> </a:t>
            </a:r>
            <a:r>
              <a:rPr lang="en-US" altLang="en-US" b="1" i="1" dirty="0"/>
              <a:t>Work</a:t>
            </a:r>
            <a:r>
              <a:rPr lang="en-US" altLang="en-US" b="1" dirty="0"/>
              <a:t> = </a:t>
            </a:r>
            <a:r>
              <a:rPr lang="en-US" altLang="en-US" b="1" i="1" dirty="0"/>
              <a:t>Available</a:t>
            </a:r>
            <a:endParaRPr lang="en-US" altLang="en-US" b="1" dirty="0"/>
          </a:p>
          <a:p>
            <a:pPr marL="850900" lvl="1" indent="-393700">
              <a:buFont typeface="+mj-lt"/>
              <a:buAutoNum type="alphaLcParenR"/>
            </a:pPr>
            <a:r>
              <a:rPr lang="en-US" altLang="en-US" dirty="0"/>
              <a:t> For </a:t>
            </a:r>
            <a:r>
              <a:rPr lang="en-US" altLang="en-US" b="1" i="1" dirty="0"/>
              <a:t>i</a:t>
            </a:r>
            <a:r>
              <a:rPr lang="en-US" altLang="en-US" b="1" dirty="0"/>
              <a:t> = 1,2, …,</a:t>
            </a:r>
            <a:r>
              <a:rPr lang="en-US" altLang="en-US" b="1" i="1" dirty="0"/>
              <a:t> n</a:t>
            </a:r>
            <a:r>
              <a:rPr lang="en-US" altLang="en-US" dirty="0"/>
              <a:t>, if </a:t>
            </a:r>
            <a:r>
              <a:rPr lang="en-US" altLang="en-US" b="1" i="1" dirty="0" err="1"/>
              <a:t>Allocation</a:t>
            </a:r>
            <a:r>
              <a:rPr lang="en-US" altLang="en-US" b="1" i="1" baseline="-25000" dirty="0" err="1"/>
              <a:t>i</a:t>
            </a:r>
            <a:r>
              <a:rPr lang="en-US" altLang="en-US" b="1" dirty="0"/>
              <a:t> </a:t>
            </a:r>
            <a:r>
              <a:rPr lang="en-US" altLang="en-US" b="1" dirty="0">
                <a:sym typeface="Symbol" panose="05050102010706020507" pitchFamily="18" charset="2"/>
              </a:rPr>
              <a:t> 0</a:t>
            </a:r>
            <a:r>
              <a:rPr lang="en-US" altLang="en-US" dirty="0">
                <a:sym typeface="Symbol" panose="05050102010706020507" pitchFamily="18" charset="2"/>
              </a:rPr>
              <a:t>, then </a:t>
            </a:r>
            <a:br>
              <a:rPr lang="en-US" altLang="en-US" dirty="0">
                <a:sym typeface="Symbol" panose="05050102010706020507" pitchFamily="18" charset="2"/>
              </a:rPr>
            </a:br>
            <a:r>
              <a:rPr lang="en-US" altLang="en-US" dirty="0">
                <a:sym typeface="Symbol" panose="05050102010706020507" pitchFamily="18" charset="2"/>
              </a:rPr>
              <a:t> </a:t>
            </a:r>
            <a:r>
              <a:rPr lang="en-US" altLang="en-US" b="1" i="1" dirty="0">
                <a:sym typeface="Symbol" panose="05050102010706020507" pitchFamily="18" charset="2"/>
              </a:rPr>
              <a:t>Finish</a:t>
            </a:r>
            <a:r>
              <a:rPr lang="en-US" altLang="en-US" b="1" dirty="0">
                <a:sym typeface="Symbol" panose="05050102010706020507" pitchFamily="18" charset="2"/>
              </a:rPr>
              <a:t>[i] </a:t>
            </a:r>
            <a:r>
              <a:rPr lang="en-US" altLang="en-US" b="1" i="1" dirty="0">
                <a:sym typeface="Symbol" panose="05050102010706020507" pitchFamily="18" charset="2"/>
              </a:rPr>
              <a:t>= false</a:t>
            </a:r>
            <a:r>
              <a:rPr lang="en-US" altLang="en-US" dirty="0">
                <a:sym typeface="Symbol" panose="05050102010706020507" pitchFamily="18" charset="2"/>
              </a:rPr>
              <a:t>; otherwise, </a:t>
            </a:r>
            <a:r>
              <a:rPr lang="en-US" altLang="en-US" b="1" i="1" dirty="0">
                <a:sym typeface="Symbol" panose="05050102010706020507" pitchFamily="18" charset="2"/>
              </a:rPr>
              <a:t>Finish</a:t>
            </a:r>
            <a:r>
              <a:rPr lang="en-US" altLang="en-US" b="1" dirty="0">
                <a:sym typeface="Symbol" panose="05050102010706020507" pitchFamily="18" charset="2"/>
              </a:rPr>
              <a:t>[i] = </a:t>
            </a:r>
            <a:r>
              <a:rPr lang="en-US" altLang="en-US" b="1" i="1" dirty="0">
                <a:sym typeface="Symbol" panose="05050102010706020507" pitchFamily="18" charset="2"/>
              </a:rPr>
              <a:t>true</a:t>
            </a:r>
          </a:p>
          <a:p>
            <a:pPr marL="850900" lvl="1" indent="-393700">
              <a:buFont typeface="Monotype Sorts" pitchFamily="-84" charset="2"/>
              <a:buNone/>
            </a:pPr>
            <a:endParaRPr lang="en-US" altLang="en-US" dirty="0">
              <a:sym typeface="Symbol" panose="05050102010706020507" pitchFamily="18" charset="2"/>
            </a:endParaRPr>
          </a:p>
          <a:p>
            <a:pPr marL="342900" indent="-342900">
              <a:buFont typeface="+mj-lt"/>
              <a:buAutoNum type="arabicPeriod"/>
            </a:pPr>
            <a:r>
              <a:rPr lang="en-US" altLang="en-US" dirty="0"/>
              <a:t>Find an index </a:t>
            </a:r>
            <a:r>
              <a:rPr lang="en-US" altLang="en-US" b="1" i="1" dirty="0"/>
              <a:t>i</a:t>
            </a:r>
            <a:r>
              <a:rPr lang="en-US" altLang="en-US" i="1" dirty="0"/>
              <a:t> </a:t>
            </a:r>
            <a:r>
              <a:rPr lang="en-US" altLang="en-US" dirty="0"/>
              <a:t>such that both:</a:t>
            </a:r>
          </a:p>
          <a:p>
            <a:pPr marL="850900" lvl="1" indent="-393700">
              <a:buFont typeface="+mj-lt"/>
              <a:buAutoNum type="alphaLcParenR"/>
            </a:pPr>
            <a:r>
              <a:rPr lang="en-US" altLang="en-US" i="1" dirty="0"/>
              <a:t> </a:t>
            </a:r>
            <a:r>
              <a:rPr lang="en-US" altLang="en-US" b="1" i="1" dirty="0"/>
              <a:t>Finish</a:t>
            </a:r>
            <a:r>
              <a:rPr lang="en-US" altLang="en-US" b="1" dirty="0"/>
              <a:t>[</a:t>
            </a:r>
            <a:r>
              <a:rPr lang="en-US" altLang="en-US" b="1" i="1" dirty="0"/>
              <a:t>i</a:t>
            </a:r>
            <a:r>
              <a:rPr lang="en-US" altLang="en-US" b="1" dirty="0"/>
              <a:t>] == </a:t>
            </a:r>
            <a:r>
              <a:rPr lang="en-US" altLang="en-US" b="1" i="1" dirty="0"/>
              <a:t>false</a:t>
            </a:r>
            <a:endParaRPr lang="en-US" altLang="en-US" b="1" dirty="0"/>
          </a:p>
          <a:p>
            <a:pPr marL="850900" lvl="1" indent="-393700">
              <a:buFont typeface="+mj-lt"/>
              <a:buAutoNum type="alphaLcParenR"/>
            </a:pPr>
            <a:r>
              <a:rPr lang="en-US" altLang="en-US" i="1" dirty="0"/>
              <a:t> </a:t>
            </a:r>
            <a:r>
              <a:rPr lang="en-US" altLang="en-US" b="1" i="1" dirty="0" err="1"/>
              <a:t>Request</a:t>
            </a:r>
            <a:r>
              <a:rPr lang="en-US" altLang="en-US" b="1" i="1" baseline="-25000" dirty="0" err="1"/>
              <a:t>i</a:t>
            </a:r>
            <a:r>
              <a:rPr lang="en-US" altLang="en-US" b="1" dirty="0"/>
              <a:t> </a:t>
            </a:r>
            <a:r>
              <a:rPr lang="en-US" altLang="en-US" b="1" dirty="0">
                <a:sym typeface="Symbol" panose="05050102010706020507" pitchFamily="18" charset="2"/>
              </a:rPr>
              <a:t> </a:t>
            </a:r>
            <a:r>
              <a:rPr lang="en-US" altLang="en-US" b="1" i="1" dirty="0">
                <a:sym typeface="Symbol" panose="05050102010706020507" pitchFamily="18" charset="2"/>
              </a:rPr>
              <a:t>Work</a:t>
            </a:r>
            <a:br>
              <a:rPr lang="en-US" altLang="en-US" b="1" i="1" dirty="0">
                <a:sym typeface="Symbol" panose="05050102010706020507" pitchFamily="18" charset="2"/>
              </a:rPr>
            </a:br>
            <a:endParaRPr lang="en-US" altLang="en-US" b="1" dirty="0">
              <a:sym typeface="Symbol" panose="05050102010706020507" pitchFamily="18" charset="2"/>
            </a:endParaRPr>
          </a:p>
          <a:p>
            <a:pPr marL="850900" lvl="1" indent="-393700">
              <a:buFont typeface="Monotype Sorts" pitchFamily="-84" charset="2"/>
              <a:buNone/>
            </a:pPr>
            <a:r>
              <a:rPr lang="en-US" altLang="en-US" dirty="0">
                <a:sym typeface="Symbol" panose="05050102010706020507" pitchFamily="18" charset="2"/>
              </a:rPr>
              <a:t>If no such </a:t>
            </a:r>
            <a:r>
              <a:rPr lang="en-US" altLang="en-US" b="1" i="1" dirty="0">
                <a:sym typeface="Symbol" panose="05050102010706020507" pitchFamily="18" charset="2"/>
              </a:rPr>
              <a:t>i</a:t>
            </a:r>
            <a:r>
              <a:rPr lang="en-US" altLang="en-US" b="1" dirty="0">
                <a:sym typeface="Symbol" panose="05050102010706020507" pitchFamily="18" charset="2"/>
              </a:rPr>
              <a:t> </a:t>
            </a:r>
            <a:r>
              <a:rPr lang="en-US" altLang="en-US" dirty="0">
                <a:sym typeface="Symbol" panose="05050102010706020507" pitchFamily="18" charset="2"/>
              </a:rPr>
              <a:t>exists, go to step 4</a:t>
            </a: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AC8DFB5C-1F8D-4190-83A2-9517D9381473}"/>
              </a:ext>
            </a:extLst>
          </p:cNvPr>
          <p:cNvSpPr>
            <a:spLocks noGrp="1" noChangeArrowheads="1"/>
          </p:cNvSpPr>
          <p:nvPr>
            <p:ph type="title"/>
          </p:nvPr>
        </p:nvSpPr>
        <p:spPr>
          <a:xfrm>
            <a:off x="1128713" y="214313"/>
            <a:ext cx="7558087" cy="576262"/>
          </a:xfrm>
        </p:spPr>
        <p:txBody>
          <a:bodyPr/>
          <a:lstStyle/>
          <a:p>
            <a:pPr eaLnBrk="1" hangingPunct="1"/>
            <a:r>
              <a:rPr lang="en-US" altLang="en-US" dirty="0"/>
              <a:t>Detection Algorithm (Cont.)</a:t>
            </a:r>
          </a:p>
        </p:txBody>
      </p:sp>
      <p:sp>
        <p:nvSpPr>
          <p:cNvPr id="72706" name="Rectangle 3">
            <a:extLst>
              <a:ext uri="{FF2B5EF4-FFF2-40B4-BE49-F238E27FC236}">
                <a16:creationId xmlns:a16="http://schemas.microsoft.com/office/drawing/2014/main" id="{1590227E-597D-4241-9B48-CEE17B87BD41}"/>
              </a:ext>
            </a:extLst>
          </p:cNvPr>
          <p:cNvSpPr>
            <a:spLocks noGrp="1" noChangeArrowheads="1"/>
          </p:cNvSpPr>
          <p:nvPr>
            <p:ph type="body" idx="1"/>
          </p:nvPr>
        </p:nvSpPr>
        <p:spPr>
          <a:xfrm>
            <a:off x="947738" y="1171575"/>
            <a:ext cx="7218362" cy="2297113"/>
          </a:xfrm>
        </p:spPr>
        <p:txBody>
          <a:bodyPr/>
          <a:lstStyle/>
          <a:p>
            <a:pPr marL="342900" indent="-342900">
              <a:lnSpc>
                <a:spcPct val="90000"/>
              </a:lnSpc>
              <a:buAutoNum type="arabicPeriod" startAt="3"/>
            </a:pPr>
            <a:r>
              <a:rPr lang="en-US" altLang="en-US" i="1" dirty="0"/>
              <a:t> </a:t>
            </a:r>
            <a:r>
              <a:rPr lang="en-US" altLang="en-US" b="1" i="1" dirty="0"/>
              <a:t>Work</a:t>
            </a:r>
            <a:r>
              <a:rPr lang="en-US" altLang="en-US" b="1" dirty="0"/>
              <a:t> = </a:t>
            </a:r>
            <a:r>
              <a:rPr lang="en-US" altLang="en-US" b="1" i="1" dirty="0"/>
              <a:t>Work</a:t>
            </a:r>
            <a:r>
              <a:rPr lang="en-US" altLang="en-US" b="1" dirty="0"/>
              <a:t> + </a:t>
            </a:r>
            <a:r>
              <a:rPr lang="en-US" altLang="en-US" b="1" i="1" dirty="0" err="1"/>
              <a:t>Allocation</a:t>
            </a:r>
            <a:r>
              <a:rPr lang="en-US" altLang="en-US" b="1" i="1" baseline="-25000" dirty="0" err="1"/>
              <a:t>i</a:t>
            </a:r>
            <a:br>
              <a:rPr lang="en-US" altLang="en-US" b="1" dirty="0"/>
            </a:br>
            <a:r>
              <a:rPr lang="en-US" altLang="en-US" b="1" dirty="0"/>
              <a:t>     </a:t>
            </a:r>
            <a:r>
              <a:rPr lang="en-US" altLang="en-US" b="1" i="1" dirty="0"/>
              <a:t>Finish</a:t>
            </a:r>
            <a:r>
              <a:rPr lang="en-US" altLang="en-US" b="1" dirty="0"/>
              <a:t>[</a:t>
            </a:r>
            <a:r>
              <a:rPr lang="en-US" altLang="en-US" b="1" i="1" dirty="0"/>
              <a:t>i</a:t>
            </a:r>
            <a:r>
              <a:rPr lang="en-US" altLang="en-US" b="1" dirty="0"/>
              <a:t>] = </a:t>
            </a:r>
            <a:r>
              <a:rPr lang="en-US" altLang="en-US" b="1" i="1" dirty="0"/>
              <a:t>true</a:t>
            </a:r>
            <a:br>
              <a:rPr lang="en-US" altLang="en-US" b="1" dirty="0"/>
            </a:br>
            <a:r>
              <a:rPr lang="en-US" altLang="en-US" b="1" dirty="0"/>
              <a:t>     </a:t>
            </a:r>
            <a:r>
              <a:rPr lang="en-US" altLang="en-US" dirty="0"/>
              <a:t>go to step 2</a:t>
            </a:r>
            <a:br>
              <a:rPr lang="en-US" altLang="en-US" dirty="0"/>
            </a:br>
            <a:r>
              <a:rPr lang="en-US" altLang="en-US" dirty="0"/>
              <a:t> </a:t>
            </a:r>
          </a:p>
          <a:p>
            <a:pPr marL="342900" indent="-342900">
              <a:lnSpc>
                <a:spcPct val="90000"/>
              </a:lnSpc>
              <a:buAutoNum type="arabicPeriod" startAt="3"/>
            </a:pPr>
            <a:r>
              <a:rPr lang="en-US" altLang="en-US" dirty="0"/>
              <a:t>If </a:t>
            </a:r>
            <a:r>
              <a:rPr lang="en-US" altLang="en-US" b="1" i="1" dirty="0"/>
              <a:t>Finish[i] == false</a:t>
            </a:r>
            <a:r>
              <a:rPr lang="en-US" altLang="en-US" dirty="0"/>
              <a:t>, for some </a:t>
            </a:r>
            <a:r>
              <a:rPr lang="en-US" altLang="en-US" b="1" i="1" dirty="0"/>
              <a:t>i</a:t>
            </a:r>
            <a:r>
              <a:rPr lang="en-US" altLang="en-US" dirty="0"/>
              <a:t>, 1 </a:t>
            </a:r>
            <a:r>
              <a:rPr lang="en-US" altLang="en-US" dirty="0">
                <a:sym typeface="Symbol" panose="05050102010706020507" pitchFamily="18" charset="2"/>
              </a:rPr>
              <a:t> </a:t>
            </a:r>
            <a:r>
              <a:rPr lang="en-US" altLang="en-US" b="1" i="1" dirty="0">
                <a:sym typeface="Symbol" panose="05050102010706020507" pitchFamily="18" charset="2"/>
              </a:rPr>
              <a:t>i</a:t>
            </a:r>
            <a:r>
              <a:rPr lang="en-US" altLang="en-US" dirty="0">
                <a:sym typeface="Symbol" panose="05050102010706020507" pitchFamily="18" charset="2"/>
              </a:rPr>
              <a:t>   </a:t>
            </a:r>
            <a:r>
              <a:rPr lang="en-US" altLang="en-US" b="1" i="1" dirty="0">
                <a:sym typeface="Symbol" panose="05050102010706020507" pitchFamily="18" charset="2"/>
              </a:rPr>
              <a:t>n</a:t>
            </a:r>
            <a:r>
              <a:rPr lang="en-US" altLang="en-US" dirty="0">
                <a:sym typeface="Symbol" panose="05050102010706020507" pitchFamily="18" charset="2"/>
              </a:rPr>
              <a:t>, then the system is in   deadlock state. Moreover, if </a:t>
            </a:r>
            <a:r>
              <a:rPr lang="en-US" altLang="en-US" b="1" i="1" dirty="0">
                <a:sym typeface="Symbol" panose="05050102010706020507" pitchFamily="18" charset="2"/>
              </a:rPr>
              <a:t>Finish</a:t>
            </a:r>
            <a:r>
              <a:rPr lang="en-US" altLang="en-US" b="1" dirty="0">
                <a:sym typeface="Symbol" panose="05050102010706020507" pitchFamily="18" charset="2"/>
              </a:rPr>
              <a:t>[</a:t>
            </a:r>
            <a:r>
              <a:rPr lang="en-US" altLang="en-US" b="1" i="1" dirty="0">
                <a:sym typeface="Symbol" panose="05050102010706020507" pitchFamily="18" charset="2"/>
              </a:rPr>
              <a:t>i</a:t>
            </a:r>
            <a:r>
              <a:rPr lang="en-US" altLang="en-US" b="1" dirty="0">
                <a:sym typeface="Symbol" panose="05050102010706020507" pitchFamily="18" charset="2"/>
              </a:rPr>
              <a:t>] == </a:t>
            </a:r>
            <a:r>
              <a:rPr lang="en-US" altLang="en-US" b="1" i="1" dirty="0">
                <a:sym typeface="Symbol" panose="05050102010706020507" pitchFamily="18" charset="2"/>
              </a:rPr>
              <a:t>false</a:t>
            </a:r>
            <a:r>
              <a:rPr lang="en-US" altLang="en-US" dirty="0">
                <a:sym typeface="Symbol" panose="05050102010706020507" pitchFamily="18" charset="2"/>
              </a:rPr>
              <a:t>, then </a:t>
            </a:r>
            <a:r>
              <a:rPr lang="en-US" altLang="en-US" b="1" i="1" dirty="0" err="1">
                <a:sym typeface="Symbol" panose="05050102010706020507" pitchFamily="18" charset="2"/>
              </a:rPr>
              <a:t>T</a:t>
            </a:r>
            <a:r>
              <a:rPr lang="en-US" altLang="en-US" b="1" i="1" baseline="-25000" dirty="0" err="1">
                <a:sym typeface="Symbol" panose="05050102010706020507" pitchFamily="18" charset="2"/>
              </a:rPr>
              <a:t>i</a:t>
            </a:r>
            <a:r>
              <a:rPr lang="en-US" altLang="en-US" dirty="0">
                <a:sym typeface="Symbol" panose="05050102010706020507" pitchFamily="18" charset="2"/>
              </a:rPr>
              <a:t> is deadlocked</a:t>
            </a:r>
          </a:p>
          <a:p>
            <a:pPr>
              <a:lnSpc>
                <a:spcPct val="90000"/>
              </a:lnSpc>
              <a:buFont typeface="Monotype Sorts" pitchFamily="-84" charset="2"/>
              <a:buNone/>
            </a:pPr>
            <a:r>
              <a:rPr lang="en-US" altLang="en-US" dirty="0">
                <a:sym typeface="Symbol" panose="05050102010706020507" pitchFamily="18" charset="2"/>
              </a:rPr>
              <a:t>	</a:t>
            </a:r>
            <a:endParaRPr lang="en-US" altLang="en-US" dirty="0"/>
          </a:p>
        </p:txBody>
      </p:sp>
      <p:sp>
        <p:nvSpPr>
          <p:cNvPr id="72707" name="Text Box 4">
            <a:extLst>
              <a:ext uri="{FF2B5EF4-FFF2-40B4-BE49-F238E27FC236}">
                <a16:creationId xmlns:a16="http://schemas.microsoft.com/office/drawing/2014/main" id="{96085A5E-EEBE-4448-A0CB-F924E9CDA054}"/>
              </a:ext>
            </a:extLst>
          </p:cNvPr>
          <p:cNvSpPr txBox="1">
            <a:spLocks noChangeArrowheads="1"/>
          </p:cNvSpPr>
          <p:nvPr/>
        </p:nvSpPr>
        <p:spPr bwMode="auto">
          <a:xfrm>
            <a:off x="852488" y="3824288"/>
            <a:ext cx="769461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b="1">
                <a:solidFill>
                  <a:srgbClr val="FF0066"/>
                </a:solidFill>
                <a:sym typeface="Symbol" panose="05050102010706020507" pitchFamily="18" charset="2"/>
              </a:rPr>
              <a:t>Algorithm requires an order of O(</a:t>
            </a:r>
            <a:r>
              <a:rPr kumimoji="0" lang="en-US" altLang="en-US" b="1" i="1">
                <a:solidFill>
                  <a:srgbClr val="FF0066"/>
                </a:solidFill>
                <a:sym typeface="Symbol" panose="05050102010706020507" pitchFamily="18" charset="2"/>
              </a:rPr>
              <a:t>m </a:t>
            </a:r>
            <a:r>
              <a:rPr kumimoji="0" lang="en-US" altLang="en-US" b="1">
                <a:solidFill>
                  <a:srgbClr val="FF0066"/>
                </a:solidFill>
                <a:sym typeface="Symbol" panose="05050102010706020507" pitchFamily="18" charset="2"/>
              </a:rPr>
              <a:t>x</a:t>
            </a:r>
            <a:r>
              <a:rPr kumimoji="0" lang="en-US" altLang="en-US" b="1" i="1">
                <a:solidFill>
                  <a:srgbClr val="FF0066"/>
                </a:solidFill>
                <a:sym typeface="Symbol" panose="05050102010706020507" pitchFamily="18" charset="2"/>
              </a:rPr>
              <a:t> n</a:t>
            </a:r>
            <a:r>
              <a:rPr kumimoji="0" lang="en-US" altLang="en-US" b="1" baseline="30000">
                <a:solidFill>
                  <a:srgbClr val="FF0066"/>
                </a:solidFill>
                <a:sym typeface="Symbol" panose="05050102010706020507" pitchFamily="18" charset="2"/>
              </a:rPr>
              <a:t>2</a:t>
            </a:r>
            <a:r>
              <a:rPr kumimoji="0" lang="en-US" altLang="en-US" b="1">
                <a:solidFill>
                  <a:srgbClr val="FF0066"/>
                </a:solidFill>
                <a:sym typeface="Symbol" panose="05050102010706020507" pitchFamily="18" charset="2"/>
              </a:rPr>
              <a:t>) operations to detect whether the system is in deadlocked state</a:t>
            </a:r>
            <a:endParaRPr kumimoji="0" lang="en-US" altLang="en-US">
              <a:solidFill>
                <a:srgbClr val="FF0066"/>
              </a:solidFill>
            </a:endParaRPr>
          </a:p>
          <a:p>
            <a:pPr>
              <a:spcBef>
                <a:spcPct val="50000"/>
              </a:spcBef>
              <a:buClrTx/>
              <a:buSzTx/>
              <a:buFontTx/>
              <a:buNone/>
            </a:pPr>
            <a:endParaRPr kumimoji="0" lang="en-US" altLang="en-US">
              <a:solidFill>
                <a:srgbClr val="FF00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661502D7-7068-4DDE-82B3-CB27E3C63E4E}"/>
              </a:ext>
            </a:extLst>
          </p:cNvPr>
          <p:cNvSpPr>
            <a:spLocks noGrp="1" noChangeArrowheads="1"/>
          </p:cNvSpPr>
          <p:nvPr>
            <p:ph type="title"/>
          </p:nvPr>
        </p:nvSpPr>
        <p:spPr>
          <a:xfrm>
            <a:off x="457200" y="222868"/>
            <a:ext cx="8229600" cy="576262"/>
          </a:xfrm>
        </p:spPr>
        <p:txBody>
          <a:bodyPr/>
          <a:lstStyle/>
          <a:p>
            <a:pPr eaLnBrk="1" hangingPunct="1"/>
            <a:r>
              <a:rPr lang="en-US" altLang="en-US" dirty="0"/>
              <a:t>System Model</a:t>
            </a:r>
          </a:p>
        </p:txBody>
      </p:sp>
      <p:sp>
        <p:nvSpPr>
          <p:cNvPr id="11266" name="Rectangle 3">
            <a:extLst>
              <a:ext uri="{FF2B5EF4-FFF2-40B4-BE49-F238E27FC236}">
                <a16:creationId xmlns:a16="http://schemas.microsoft.com/office/drawing/2014/main" id="{CD8E9D65-BCDC-43F0-9CD9-F4411921988D}"/>
              </a:ext>
            </a:extLst>
          </p:cNvPr>
          <p:cNvSpPr>
            <a:spLocks noGrp="1" noChangeArrowheads="1"/>
          </p:cNvSpPr>
          <p:nvPr>
            <p:ph type="body" idx="1"/>
          </p:nvPr>
        </p:nvSpPr>
        <p:spPr>
          <a:xfrm>
            <a:off x="802834" y="1354816"/>
            <a:ext cx="7351712" cy="4483100"/>
          </a:xfrm>
        </p:spPr>
        <p:txBody>
          <a:bodyPr/>
          <a:lstStyle/>
          <a:p>
            <a:r>
              <a:rPr lang="en-US" altLang="en-US" dirty="0"/>
              <a:t>System consists of resources</a:t>
            </a:r>
          </a:p>
          <a:p>
            <a:r>
              <a:rPr lang="en-US" altLang="en-US" dirty="0"/>
              <a:t>Resource types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 ., </a:t>
            </a:r>
            <a:r>
              <a:rPr lang="en-US" altLang="en-US" i="1" dirty="0"/>
              <a:t>R</a:t>
            </a:r>
            <a:r>
              <a:rPr lang="en-US" altLang="en-US" baseline="-25000" dirty="0"/>
              <a:t>m</a:t>
            </a:r>
          </a:p>
          <a:p>
            <a:pPr lvl="1"/>
            <a:r>
              <a:rPr lang="en-US" altLang="en-US" i="1" dirty="0"/>
              <a:t>CPU cycles, memory space, I/O devices</a:t>
            </a:r>
          </a:p>
          <a:p>
            <a:r>
              <a:rPr lang="en-US" altLang="en-US" dirty="0"/>
              <a:t>Each resource type </a:t>
            </a:r>
            <a:r>
              <a:rPr lang="en-US" altLang="en-US" i="1" dirty="0"/>
              <a:t>R</a:t>
            </a:r>
            <a:r>
              <a:rPr lang="en-US" altLang="en-US" baseline="-25000" dirty="0"/>
              <a:t>i</a:t>
            </a:r>
            <a:r>
              <a:rPr lang="en-US" altLang="en-US" dirty="0"/>
              <a:t> has </a:t>
            </a:r>
            <a:r>
              <a:rPr lang="en-US" altLang="en-US" i="1" dirty="0"/>
              <a:t>W</a:t>
            </a:r>
            <a:r>
              <a:rPr lang="en-US" altLang="en-US" baseline="-25000" dirty="0"/>
              <a:t>i</a:t>
            </a:r>
            <a:r>
              <a:rPr lang="en-US" altLang="en-US" dirty="0"/>
              <a:t> instances.</a:t>
            </a:r>
          </a:p>
          <a:p>
            <a:r>
              <a:rPr lang="en-US" altLang="en-US" dirty="0"/>
              <a:t>Each process utilizes a resource as follows:</a:t>
            </a:r>
          </a:p>
          <a:p>
            <a:pPr lvl="1"/>
            <a:r>
              <a:rPr lang="en-US" altLang="en-US" b="1" dirty="0"/>
              <a:t>request </a:t>
            </a:r>
          </a:p>
          <a:p>
            <a:pPr lvl="1"/>
            <a:r>
              <a:rPr lang="en-US" altLang="en-US" b="1" dirty="0"/>
              <a:t>use </a:t>
            </a:r>
          </a:p>
          <a:p>
            <a:pPr lvl="1"/>
            <a:r>
              <a:rPr lang="en-US" altLang="en-US" b="1" dirty="0"/>
              <a:t>release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20245696-9CE8-4FC7-BC3D-C43A860346C8}"/>
              </a:ext>
            </a:extLst>
          </p:cNvPr>
          <p:cNvSpPr>
            <a:spLocks noGrp="1" noChangeArrowheads="1"/>
          </p:cNvSpPr>
          <p:nvPr>
            <p:ph type="title"/>
          </p:nvPr>
        </p:nvSpPr>
        <p:spPr>
          <a:xfrm>
            <a:off x="1022350" y="214313"/>
            <a:ext cx="7664450" cy="576262"/>
          </a:xfrm>
        </p:spPr>
        <p:txBody>
          <a:bodyPr/>
          <a:lstStyle/>
          <a:p>
            <a:pPr eaLnBrk="1" hangingPunct="1"/>
            <a:r>
              <a:rPr lang="en-US" altLang="en-US" dirty="0"/>
              <a:t>Example of Detection Algorithm</a:t>
            </a:r>
          </a:p>
        </p:txBody>
      </p:sp>
      <p:sp>
        <p:nvSpPr>
          <p:cNvPr id="74754" name="Rectangle 3">
            <a:extLst>
              <a:ext uri="{FF2B5EF4-FFF2-40B4-BE49-F238E27FC236}">
                <a16:creationId xmlns:a16="http://schemas.microsoft.com/office/drawing/2014/main" id="{CBEDF2A5-8F09-4357-9519-FCAE0F3F3B32}"/>
              </a:ext>
            </a:extLst>
          </p:cNvPr>
          <p:cNvSpPr>
            <a:spLocks noGrp="1" noChangeArrowheads="1"/>
          </p:cNvSpPr>
          <p:nvPr>
            <p:ph type="body" idx="1"/>
          </p:nvPr>
        </p:nvSpPr>
        <p:spPr>
          <a:xfrm>
            <a:off x="901700" y="1108075"/>
            <a:ext cx="8037513" cy="5121275"/>
          </a:xfrm>
        </p:spPr>
        <p:txBody>
          <a:bodyPr/>
          <a:lstStyle/>
          <a:p>
            <a:pPr>
              <a:tabLst>
                <a:tab pos="1428750" algn="l"/>
                <a:tab pos="2338388" algn="ctr"/>
                <a:tab pos="3594100" algn="ctr"/>
                <a:tab pos="4921250" algn="ctr"/>
              </a:tabLst>
            </a:pPr>
            <a:r>
              <a:rPr lang="en-US" altLang="en-US" dirty="0"/>
              <a:t>Five threads </a:t>
            </a:r>
            <a:r>
              <a:rPr lang="en-US" altLang="en-US" b="1" i="1" dirty="0"/>
              <a:t>T</a:t>
            </a:r>
            <a:r>
              <a:rPr lang="en-US" altLang="en-US" b="1" baseline="-25000" dirty="0"/>
              <a:t>0</a:t>
            </a:r>
            <a:r>
              <a:rPr lang="en-US" altLang="en-US" dirty="0"/>
              <a:t> through </a:t>
            </a:r>
            <a:r>
              <a:rPr lang="en-US" altLang="en-US" b="1" i="1" dirty="0"/>
              <a:t>T</a:t>
            </a:r>
            <a:r>
              <a:rPr lang="en-US" altLang="en-US" b="1" baseline="-25000" dirty="0"/>
              <a:t>4</a:t>
            </a:r>
            <a:r>
              <a:rPr lang="en-US" altLang="en-US" dirty="0"/>
              <a:t>;</a:t>
            </a:r>
            <a:r>
              <a:rPr lang="en-US" altLang="en-US" baseline="-25000" dirty="0"/>
              <a:t> </a:t>
            </a:r>
            <a:r>
              <a:rPr lang="en-US" altLang="en-US" dirty="0"/>
              <a:t>three resource types </a:t>
            </a:r>
            <a:br>
              <a:rPr lang="en-US" altLang="en-US" dirty="0"/>
            </a:br>
            <a:r>
              <a:rPr lang="en-US" altLang="en-US" dirty="0"/>
              <a:t>A (7 instances), </a:t>
            </a:r>
            <a:r>
              <a:rPr lang="en-US" altLang="en-US" i="1" dirty="0"/>
              <a:t>B </a:t>
            </a:r>
            <a:r>
              <a:rPr lang="en-US" altLang="en-US" dirty="0"/>
              <a:t>(2 instances), and </a:t>
            </a:r>
            <a:r>
              <a:rPr lang="en-US" altLang="en-US" i="1" dirty="0"/>
              <a:t>C</a:t>
            </a:r>
            <a:r>
              <a:rPr lang="en-US" altLang="en-US" dirty="0"/>
              <a:t> (6 instances)</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Snapshot at time </a:t>
            </a:r>
            <a:r>
              <a:rPr lang="en-US" altLang="en-US" b="1" i="1" dirty="0"/>
              <a:t>T</a:t>
            </a:r>
            <a:r>
              <a:rPr lang="en-US" altLang="en-US" b="1" baseline="-25000" dirty="0"/>
              <a:t>0</a:t>
            </a:r>
            <a:r>
              <a:rPr lang="en-US" altLang="en-US" dirty="0"/>
              <a:t>:</a:t>
            </a:r>
          </a:p>
          <a:p>
            <a:pPr>
              <a:buFont typeface="Monotype Sorts" pitchFamily="-84" charset="2"/>
              <a:buNone/>
              <a:tabLst>
                <a:tab pos="1428750" algn="l"/>
                <a:tab pos="2338388" algn="ctr"/>
                <a:tab pos="3594100" algn="ctr"/>
                <a:tab pos="4921250" algn="ctr"/>
              </a:tabLst>
            </a:pPr>
            <a:r>
              <a:rPr lang="en-US" altLang="en-US" dirty="0"/>
              <a:t>			 </a:t>
            </a:r>
            <a:r>
              <a:rPr lang="en-US" altLang="en-US" i="1" u="sng" dirty="0"/>
              <a:t>Allocation</a:t>
            </a:r>
            <a:r>
              <a:rPr lang="en-US" altLang="en-US" i="1" dirty="0"/>
              <a:t>	</a:t>
            </a:r>
            <a:r>
              <a:rPr lang="en-US" altLang="en-US" i="1" u="sng" dirty="0"/>
              <a:t>Request</a:t>
            </a:r>
            <a:r>
              <a:rPr lang="en-US" altLang="en-US" i="1" dirty="0"/>
              <a:t>	</a:t>
            </a:r>
            <a:r>
              <a:rPr lang="en-US" altLang="en-US" i="1" u="sng" dirty="0"/>
              <a:t>Available</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A B C 	  A B C 	A B C</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T</a:t>
            </a:r>
            <a:r>
              <a:rPr lang="en-US" altLang="en-US" baseline="-25000" dirty="0"/>
              <a:t>0</a:t>
            </a:r>
            <a:r>
              <a:rPr lang="en-US" altLang="en-US" dirty="0"/>
              <a:t>	          0 1 0             0 0 0 	0 0 0</a:t>
            </a:r>
          </a:p>
          <a:p>
            <a:pPr>
              <a:buFont typeface="Monotype Sorts" pitchFamily="-84" charset="2"/>
              <a:buNone/>
              <a:tabLst>
                <a:tab pos="1428750" algn="l"/>
                <a:tab pos="2338388" algn="ctr"/>
                <a:tab pos="3594100" algn="ctr"/>
                <a:tab pos="4921250" algn="ctr"/>
              </a:tabLst>
            </a:pPr>
            <a:r>
              <a:rPr lang="en-US" altLang="en-US" i="1" dirty="0"/>
              <a:t>             T</a:t>
            </a:r>
            <a:r>
              <a:rPr lang="en-US" altLang="en-US" baseline="-25000" dirty="0"/>
              <a:t>1</a:t>
            </a:r>
            <a:r>
              <a:rPr lang="en-US" altLang="en-US" dirty="0"/>
              <a:t>	          	2 0 0 	  2 0 2</a:t>
            </a:r>
          </a:p>
          <a:p>
            <a:pPr>
              <a:buFont typeface="Monotype Sorts" pitchFamily="-84" charset="2"/>
              <a:buNone/>
              <a:tabLst>
                <a:tab pos="1428750" algn="l"/>
                <a:tab pos="2338388" algn="ctr"/>
                <a:tab pos="3594100" algn="ctr"/>
                <a:tab pos="4921250" algn="ctr"/>
              </a:tabLst>
            </a:pPr>
            <a:r>
              <a:rPr lang="en-US" altLang="en-US" i="1" dirty="0"/>
              <a:t>             T</a:t>
            </a:r>
            <a:r>
              <a:rPr lang="en-US" altLang="en-US" baseline="-25000" dirty="0"/>
              <a:t>2</a:t>
            </a:r>
            <a:r>
              <a:rPr lang="en-US" altLang="en-US" dirty="0"/>
              <a:t>		          3 0 3             0 0 0 </a:t>
            </a:r>
          </a:p>
          <a:p>
            <a:pPr>
              <a:buFont typeface="Monotype Sorts" pitchFamily="-84" charset="2"/>
              <a:buNone/>
              <a:tabLst>
                <a:tab pos="1428750" algn="l"/>
                <a:tab pos="2338388" algn="ctr"/>
                <a:tab pos="3594100" algn="ctr"/>
                <a:tab pos="4921250" algn="ctr"/>
              </a:tabLst>
            </a:pPr>
            <a:r>
              <a:rPr lang="en-US" altLang="en-US" i="1" dirty="0"/>
              <a:t>             T</a:t>
            </a:r>
            <a:r>
              <a:rPr lang="en-US" altLang="en-US" baseline="-25000" dirty="0"/>
              <a:t>3</a:t>
            </a:r>
            <a:r>
              <a:rPr lang="en-US" altLang="en-US" dirty="0"/>
              <a:t>		2 1 1 	   1 0 0 </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T</a:t>
            </a:r>
            <a:r>
              <a:rPr lang="en-US" altLang="en-US" baseline="-25000" dirty="0"/>
              <a:t>4	</a:t>
            </a:r>
            <a:r>
              <a:rPr lang="en-US" altLang="en-US" dirty="0"/>
              <a:t>	0 0 2 	   0 0 2</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Sequence &lt;</a:t>
            </a:r>
            <a:r>
              <a:rPr lang="en-US" altLang="en-US" b="1" i="1" dirty="0"/>
              <a:t>T</a:t>
            </a:r>
            <a:r>
              <a:rPr lang="en-US" altLang="en-US" b="1" i="1" baseline="-25000" dirty="0"/>
              <a:t>0</a:t>
            </a:r>
            <a:r>
              <a:rPr lang="en-US" altLang="en-US" b="1" i="1" dirty="0"/>
              <a:t>, T</a:t>
            </a:r>
            <a:r>
              <a:rPr lang="en-US" altLang="en-US" b="1" i="1" baseline="-25000" dirty="0"/>
              <a:t>2</a:t>
            </a:r>
            <a:r>
              <a:rPr lang="en-US" altLang="en-US" b="1" i="1" dirty="0"/>
              <a:t>, T</a:t>
            </a:r>
            <a:r>
              <a:rPr lang="en-US" altLang="en-US" b="1" i="1" baseline="-25000" dirty="0"/>
              <a:t>3</a:t>
            </a:r>
            <a:r>
              <a:rPr lang="en-US" altLang="en-US" b="1" i="1" dirty="0"/>
              <a:t>, T</a:t>
            </a:r>
            <a:r>
              <a:rPr lang="en-US" altLang="en-US" b="1" i="1" baseline="-25000" dirty="0"/>
              <a:t>1</a:t>
            </a:r>
            <a:r>
              <a:rPr lang="en-US" altLang="en-US" b="1" i="1" dirty="0"/>
              <a:t>, T</a:t>
            </a:r>
            <a:r>
              <a:rPr lang="en-US" altLang="en-US" b="1" i="1" baseline="-25000" dirty="0"/>
              <a:t>4</a:t>
            </a:r>
            <a:r>
              <a:rPr lang="en-US" altLang="en-US" dirty="0"/>
              <a:t>&gt; will result in </a:t>
            </a:r>
            <a:r>
              <a:rPr lang="en-US" altLang="en-US" b="1" i="1" dirty="0"/>
              <a:t>Finish[i] = true </a:t>
            </a:r>
            <a:r>
              <a:rPr lang="en-US" altLang="en-US" dirty="0"/>
              <a:t>for all </a:t>
            </a:r>
            <a:r>
              <a:rPr lang="en-US" altLang="en-US" b="1" i="1" dirty="0"/>
              <a:t>i</a:t>
            </a:r>
            <a:endParaRPr lang="en-US" altLang="en-US" b="1" dirty="0"/>
          </a:p>
          <a:p>
            <a:pPr>
              <a:buFont typeface="Monotype Sorts" pitchFamily="-84" charset="2"/>
              <a:buNone/>
              <a:tabLst>
                <a:tab pos="1428750" algn="l"/>
                <a:tab pos="2338388" algn="ctr"/>
                <a:tab pos="3594100" algn="ctr"/>
                <a:tab pos="4921250" algn="ctr"/>
              </a:tabLst>
            </a:pPr>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A86E4C4-151E-4B29-AF3A-94D82C4FF0E6}"/>
              </a:ext>
            </a:extLst>
          </p:cNvPr>
          <p:cNvSpPr>
            <a:spLocks noGrp="1" noChangeArrowheads="1"/>
          </p:cNvSpPr>
          <p:nvPr>
            <p:ph type="title"/>
          </p:nvPr>
        </p:nvSpPr>
        <p:spPr>
          <a:xfrm>
            <a:off x="457200" y="214313"/>
            <a:ext cx="8229600" cy="576262"/>
          </a:xfrm>
        </p:spPr>
        <p:txBody>
          <a:bodyPr/>
          <a:lstStyle/>
          <a:p>
            <a:pPr eaLnBrk="1" hangingPunct="1"/>
            <a:r>
              <a:rPr lang="en-US" altLang="en-US" dirty="0"/>
              <a:t>Example (Cont.)</a:t>
            </a:r>
          </a:p>
        </p:txBody>
      </p:sp>
      <p:sp>
        <p:nvSpPr>
          <p:cNvPr id="76802" name="Rectangle 3">
            <a:extLst>
              <a:ext uri="{FF2B5EF4-FFF2-40B4-BE49-F238E27FC236}">
                <a16:creationId xmlns:a16="http://schemas.microsoft.com/office/drawing/2014/main" id="{198FFF5E-8931-4A8B-8BF7-20846C289136}"/>
              </a:ext>
            </a:extLst>
          </p:cNvPr>
          <p:cNvSpPr>
            <a:spLocks noGrp="1" noChangeArrowheads="1"/>
          </p:cNvSpPr>
          <p:nvPr>
            <p:ph type="body" idx="1"/>
          </p:nvPr>
        </p:nvSpPr>
        <p:spPr>
          <a:xfrm>
            <a:off x="806450" y="1233488"/>
            <a:ext cx="7781925" cy="5037137"/>
          </a:xfrm>
        </p:spPr>
        <p:txBody>
          <a:bodyPr/>
          <a:lstStyle/>
          <a:p>
            <a:pPr>
              <a:tabLst>
                <a:tab pos="2800350" algn="l"/>
                <a:tab pos="3708400" algn="ctr"/>
              </a:tabLst>
            </a:pPr>
            <a:r>
              <a:rPr lang="en-US" altLang="en-US" b="1" i="1" dirty="0"/>
              <a:t>T</a:t>
            </a:r>
            <a:r>
              <a:rPr lang="en-US" altLang="en-US" b="1" baseline="-25000" dirty="0"/>
              <a:t>2</a:t>
            </a:r>
            <a:r>
              <a:rPr lang="en-US" altLang="en-US" dirty="0"/>
              <a:t> requests an additional instance of type</a:t>
            </a:r>
            <a:r>
              <a:rPr lang="en-US" altLang="en-US" i="1" dirty="0"/>
              <a:t> </a:t>
            </a:r>
            <a:r>
              <a:rPr lang="en-US" altLang="en-US" b="1" i="1" dirty="0"/>
              <a:t>C</a:t>
            </a:r>
            <a:endParaRPr lang="en-US" altLang="en-US" b="1" dirty="0"/>
          </a:p>
          <a:p>
            <a:pPr>
              <a:buFont typeface="Monotype Sorts" pitchFamily="-84" charset="2"/>
              <a:buNone/>
              <a:tabLst>
                <a:tab pos="2800350" algn="l"/>
                <a:tab pos="3708400" algn="ctr"/>
              </a:tabLst>
            </a:pPr>
            <a:r>
              <a:rPr lang="en-US" altLang="en-US" dirty="0"/>
              <a:t>			</a:t>
            </a:r>
            <a:r>
              <a:rPr lang="en-US" altLang="en-US" i="1" u="sng" dirty="0"/>
              <a:t>Request</a:t>
            </a:r>
            <a:endParaRPr lang="en-US" altLang="en-US" i="1" dirty="0"/>
          </a:p>
          <a:p>
            <a:pPr>
              <a:buFont typeface="Monotype Sorts" pitchFamily="-84" charset="2"/>
              <a:buNone/>
              <a:tabLst>
                <a:tab pos="2800350" algn="l"/>
                <a:tab pos="3708400" algn="ctr"/>
              </a:tabLst>
            </a:pPr>
            <a:r>
              <a:rPr lang="en-US" altLang="en-US" i="1" dirty="0"/>
              <a:t>			A B C</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0</a:t>
            </a:r>
            <a:r>
              <a:rPr lang="en-US" altLang="en-US" dirty="0"/>
              <a:t>	0 0 0</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1</a:t>
            </a:r>
            <a:r>
              <a:rPr lang="en-US" altLang="en-US" dirty="0"/>
              <a:t>	2 0 2</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2</a:t>
            </a:r>
            <a:r>
              <a:rPr lang="en-US" altLang="en-US" dirty="0"/>
              <a:t>	0 0 1</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3</a:t>
            </a:r>
            <a:r>
              <a:rPr lang="en-US" altLang="en-US" dirty="0"/>
              <a:t>	1 0 0 </a:t>
            </a:r>
          </a:p>
          <a:p>
            <a:pPr>
              <a:buFont typeface="Monotype Sorts" pitchFamily="-84" charset="2"/>
              <a:buNone/>
              <a:tabLst>
                <a:tab pos="2800350" algn="l"/>
                <a:tab pos="3708400" algn="ctr"/>
              </a:tabLst>
            </a:pPr>
            <a:r>
              <a:rPr lang="en-US" altLang="en-US" dirty="0"/>
              <a:t>		 </a:t>
            </a:r>
            <a:r>
              <a:rPr lang="en-US" altLang="en-US" i="1" dirty="0"/>
              <a:t>T</a:t>
            </a:r>
            <a:r>
              <a:rPr lang="en-US" altLang="en-US" baseline="-25000" dirty="0"/>
              <a:t>4</a:t>
            </a:r>
            <a:r>
              <a:rPr lang="en-US" altLang="en-US" dirty="0"/>
              <a:t>	0 0 2</a:t>
            </a:r>
          </a:p>
          <a:p>
            <a:pPr>
              <a:buFont typeface="Monotype Sorts" pitchFamily="-84" charset="2"/>
              <a:buNone/>
              <a:tabLst>
                <a:tab pos="2800350" algn="l"/>
                <a:tab pos="3708400" algn="ctr"/>
              </a:tabLst>
            </a:pPr>
            <a:endParaRPr lang="en-US" altLang="en-US" sz="800" dirty="0"/>
          </a:p>
          <a:p>
            <a:pPr>
              <a:tabLst>
                <a:tab pos="2800350" algn="l"/>
                <a:tab pos="3708400" algn="ctr"/>
              </a:tabLst>
            </a:pPr>
            <a:r>
              <a:rPr lang="en-US" altLang="en-US" dirty="0"/>
              <a:t>State of system?</a:t>
            </a:r>
          </a:p>
          <a:p>
            <a:pPr lvl="1">
              <a:tabLst>
                <a:tab pos="2800350" algn="l"/>
                <a:tab pos="3708400" algn="ctr"/>
              </a:tabLst>
            </a:pPr>
            <a:r>
              <a:rPr lang="en-US" altLang="en-US" dirty="0"/>
              <a:t>Can reclaim resources held by thread </a:t>
            </a:r>
            <a:r>
              <a:rPr lang="en-US" altLang="en-US" b="1" i="1" dirty="0"/>
              <a:t>T</a:t>
            </a:r>
            <a:r>
              <a:rPr lang="en-US" altLang="en-US" b="1" baseline="-25000" dirty="0"/>
              <a:t>0</a:t>
            </a:r>
            <a:r>
              <a:rPr lang="en-US" altLang="en-US" dirty="0"/>
              <a:t>, but insufficient resources to fulfill other processes; requests</a:t>
            </a:r>
          </a:p>
          <a:p>
            <a:pPr lvl="1">
              <a:tabLst>
                <a:tab pos="2800350" algn="l"/>
                <a:tab pos="3708400" algn="ctr"/>
              </a:tabLst>
            </a:pPr>
            <a:r>
              <a:rPr lang="en-US" altLang="en-US" dirty="0"/>
              <a:t>Deadlock exists, consisting of processes </a:t>
            </a:r>
            <a:r>
              <a:rPr lang="en-US" altLang="en-US" b="1" i="1" dirty="0"/>
              <a:t>T</a:t>
            </a:r>
            <a:r>
              <a:rPr lang="en-US" altLang="en-US" b="1" baseline="-25000" dirty="0"/>
              <a:t>1</a:t>
            </a:r>
            <a:r>
              <a:rPr lang="en-US" altLang="en-US" b="1" dirty="0"/>
              <a:t>, </a:t>
            </a:r>
            <a:r>
              <a:rPr lang="en-US" altLang="en-US" b="1" baseline="-25000" dirty="0"/>
              <a:t> </a:t>
            </a:r>
            <a:r>
              <a:rPr lang="en-US" altLang="en-US" b="1" i="1" dirty="0"/>
              <a:t>T</a:t>
            </a:r>
            <a:r>
              <a:rPr lang="en-US" altLang="en-US" b="1" baseline="-25000" dirty="0"/>
              <a:t>2</a:t>
            </a:r>
            <a:r>
              <a:rPr lang="en-US" altLang="en-US" b="1" dirty="0"/>
              <a:t>, </a:t>
            </a:r>
            <a:r>
              <a:rPr lang="en-US" altLang="en-US" b="1" i="1" dirty="0"/>
              <a:t>T</a:t>
            </a:r>
            <a:r>
              <a:rPr lang="en-US" altLang="en-US" b="1" baseline="-25000" dirty="0"/>
              <a:t>3</a:t>
            </a:r>
            <a:r>
              <a:rPr lang="en-US" altLang="en-US" dirty="0"/>
              <a:t>, and </a:t>
            </a:r>
            <a:r>
              <a:rPr lang="en-US" altLang="en-US" b="1" i="1" dirty="0"/>
              <a:t>T</a:t>
            </a:r>
            <a:r>
              <a:rPr lang="en-US" altLang="en-US" b="1" baseline="-25000" dirty="0"/>
              <a:t>4</a:t>
            </a:r>
            <a:endParaRPr lang="en-US" alt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0D4BC432-7638-454C-8A48-5A8BCB25F524}"/>
              </a:ext>
            </a:extLst>
          </p:cNvPr>
          <p:cNvSpPr>
            <a:spLocks noGrp="1" noChangeArrowheads="1"/>
          </p:cNvSpPr>
          <p:nvPr>
            <p:ph type="title"/>
          </p:nvPr>
        </p:nvSpPr>
        <p:spPr>
          <a:xfrm>
            <a:off x="1100138" y="230188"/>
            <a:ext cx="7586662" cy="576262"/>
          </a:xfrm>
        </p:spPr>
        <p:txBody>
          <a:bodyPr/>
          <a:lstStyle/>
          <a:p>
            <a:pPr eaLnBrk="1" hangingPunct="1"/>
            <a:r>
              <a:rPr lang="en-US" altLang="en-US" dirty="0"/>
              <a:t>Detection-Algorithm Usage</a:t>
            </a:r>
          </a:p>
        </p:txBody>
      </p:sp>
      <p:sp>
        <p:nvSpPr>
          <p:cNvPr id="78850" name="Rectangle 3">
            <a:extLst>
              <a:ext uri="{FF2B5EF4-FFF2-40B4-BE49-F238E27FC236}">
                <a16:creationId xmlns:a16="http://schemas.microsoft.com/office/drawing/2014/main" id="{158D4C12-F6CC-4793-92BE-5D929F7ED7C7}"/>
              </a:ext>
            </a:extLst>
          </p:cNvPr>
          <p:cNvSpPr>
            <a:spLocks noGrp="1" noChangeArrowheads="1"/>
          </p:cNvSpPr>
          <p:nvPr>
            <p:ph type="body" idx="1"/>
          </p:nvPr>
        </p:nvSpPr>
        <p:spPr>
          <a:xfrm>
            <a:off x="869949" y="1122363"/>
            <a:ext cx="7742205" cy="4530725"/>
          </a:xfrm>
        </p:spPr>
        <p:txBody>
          <a:bodyPr/>
          <a:lstStyle/>
          <a:p>
            <a:r>
              <a:rPr lang="en-US" altLang="en-US" dirty="0"/>
              <a:t>When, and how often, to invoke depends on:</a:t>
            </a:r>
          </a:p>
          <a:p>
            <a:pPr lvl="1"/>
            <a:r>
              <a:rPr lang="en-US" altLang="en-US" dirty="0"/>
              <a:t>How often a deadlock is likely to occur?</a:t>
            </a:r>
          </a:p>
          <a:p>
            <a:pPr lvl="1"/>
            <a:r>
              <a:rPr lang="en-US" altLang="en-US" dirty="0"/>
              <a:t>How many processes will need to be rolled back?</a:t>
            </a:r>
          </a:p>
          <a:p>
            <a:pPr lvl="2"/>
            <a:r>
              <a:rPr lang="en-US" altLang="en-US" dirty="0"/>
              <a:t>one for each disjoint cycle</a:t>
            </a:r>
            <a:br>
              <a:rPr lang="en-US" altLang="en-US" dirty="0"/>
            </a:br>
            <a:endParaRPr lang="en-US" altLang="en-US" dirty="0"/>
          </a:p>
          <a:p>
            <a:r>
              <a:rPr lang="en-US" altLang="en-US" dirty="0"/>
              <a:t>If detection algorithm is invoked arbitrarily, there may be many cycles in the resource graph and so we would not be able to tell which of the many deadlocked threads </a:t>
            </a:r>
            <a:r>
              <a:rPr lang="ja-JP" altLang="en-US" dirty="0"/>
              <a:t>“</a:t>
            </a:r>
            <a:r>
              <a:rPr lang="en-US" altLang="ja-JP" dirty="0"/>
              <a:t>caused</a:t>
            </a:r>
            <a:r>
              <a:rPr lang="ja-JP" altLang="en-US" dirty="0"/>
              <a:t>”</a:t>
            </a:r>
            <a:r>
              <a:rPr lang="en-US" altLang="ja-JP" dirty="0"/>
              <a:t> the deadlock.</a:t>
            </a: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1AC46895-F09F-4AA8-B270-CB5567B1C5B0}"/>
              </a:ext>
            </a:extLst>
          </p:cNvPr>
          <p:cNvSpPr>
            <a:spLocks noGrp="1" noChangeArrowheads="1"/>
          </p:cNvSpPr>
          <p:nvPr>
            <p:ph type="title"/>
          </p:nvPr>
        </p:nvSpPr>
        <p:spPr>
          <a:xfrm>
            <a:off x="516731" y="359230"/>
            <a:ext cx="8588375" cy="457200"/>
          </a:xfrm>
        </p:spPr>
        <p:txBody>
          <a:bodyPr/>
          <a:lstStyle/>
          <a:p>
            <a:pPr eaLnBrk="1" hangingPunct="1"/>
            <a:r>
              <a:rPr lang="en-US" altLang="en-US" sz="2400" dirty="0"/>
              <a:t>Recovery from Deadlock:  Process Termination</a:t>
            </a:r>
          </a:p>
        </p:txBody>
      </p:sp>
      <p:sp>
        <p:nvSpPr>
          <p:cNvPr id="80898" name="Rectangle 3">
            <a:extLst>
              <a:ext uri="{FF2B5EF4-FFF2-40B4-BE49-F238E27FC236}">
                <a16:creationId xmlns:a16="http://schemas.microsoft.com/office/drawing/2014/main" id="{38916639-ABF6-4FC4-8E81-7F4537AFC987}"/>
              </a:ext>
            </a:extLst>
          </p:cNvPr>
          <p:cNvSpPr>
            <a:spLocks noGrp="1" noChangeArrowheads="1"/>
          </p:cNvSpPr>
          <p:nvPr>
            <p:ph type="body" idx="1"/>
          </p:nvPr>
        </p:nvSpPr>
        <p:spPr>
          <a:xfrm>
            <a:off x="963613" y="1108075"/>
            <a:ext cx="7694612" cy="4530725"/>
          </a:xfrm>
        </p:spPr>
        <p:txBody>
          <a:bodyPr/>
          <a:lstStyle/>
          <a:p>
            <a:r>
              <a:rPr lang="en-US" altLang="en-US" dirty="0"/>
              <a:t>Abort all deadlocked threads</a:t>
            </a:r>
          </a:p>
          <a:p>
            <a:r>
              <a:rPr lang="en-US" altLang="en-US" dirty="0"/>
              <a:t>Abort one process at a time until the deadlock cycle is eliminated</a:t>
            </a:r>
          </a:p>
          <a:p>
            <a:r>
              <a:rPr lang="en-US" altLang="en-US" dirty="0"/>
              <a:t>In which order should we choose to abort?</a:t>
            </a:r>
          </a:p>
          <a:p>
            <a:pPr marL="800100" lvl="1" indent="-342900">
              <a:buFont typeface="Arial" panose="020B0604020202020204" pitchFamily="34" charset="0"/>
              <a:buAutoNum type="arabicPeriod"/>
            </a:pPr>
            <a:r>
              <a:rPr lang="en-US" altLang="en-US" dirty="0"/>
              <a:t>Priority of the thread</a:t>
            </a:r>
          </a:p>
          <a:p>
            <a:pPr marL="800100" lvl="1" indent="-342900">
              <a:buFont typeface="Arial" panose="020B0604020202020204" pitchFamily="34" charset="0"/>
              <a:buAutoNum type="arabicPeriod"/>
            </a:pPr>
            <a:r>
              <a:rPr lang="en-US" altLang="en-US" dirty="0"/>
              <a:t>How long has the thread computed, and how much longer to completion</a:t>
            </a:r>
          </a:p>
          <a:p>
            <a:pPr marL="800100" lvl="1" indent="-342900">
              <a:buFont typeface="Arial" panose="020B0604020202020204" pitchFamily="34" charset="0"/>
              <a:buAutoNum type="arabicPeriod"/>
            </a:pPr>
            <a:r>
              <a:rPr lang="en-US" altLang="en-US" dirty="0"/>
              <a:t>Resources that the thread has used</a:t>
            </a:r>
          </a:p>
          <a:p>
            <a:pPr marL="800100" lvl="1" indent="-342900">
              <a:buFont typeface="Arial" panose="020B0604020202020204" pitchFamily="34" charset="0"/>
              <a:buAutoNum type="arabicPeriod"/>
            </a:pPr>
            <a:r>
              <a:rPr lang="en-US" altLang="en-US" dirty="0"/>
              <a:t>Resources that the thread needs to complete</a:t>
            </a:r>
          </a:p>
          <a:p>
            <a:pPr marL="800100" lvl="1" indent="-342900">
              <a:buFont typeface="Arial" panose="020B0604020202020204" pitchFamily="34" charset="0"/>
              <a:buAutoNum type="arabicPeriod"/>
            </a:pPr>
            <a:r>
              <a:rPr lang="en-US" altLang="en-US" dirty="0"/>
              <a:t>How many threads will need to be terminated</a:t>
            </a:r>
          </a:p>
          <a:p>
            <a:pPr marL="800100" lvl="1" indent="-342900">
              <a:buFont typeface="Arial" panose="020B0604020202020204" pitchFamily="34" charset="0"/>
              <a:buAutoNum type="arabicPeriod"/>
            </a:pPr>
            <a:r>
              <a:rPr lang="en-US" altLang="en-US" dirty="0"/>
              <a:t>Is the thread interactive or batch?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019776DB-F4CF-4A0D-88E0-0C4A9C46D294}"/>
              </a:ext>
            </a:extLst>
          </p:cNvPr>
          <p:cNvSpPr>
            <a:spLocks noGrp="1" noChangeArrowheads="1"/>
          </p:cNvSpPr>
          <p:nvPr>
            <p:ph type="title"/>
          </p:nvPr>
        </p:nvSpPr>
        <p:spPr>
          <a:xfrm>
            <a:off x="662572" y="348894"/>
            <a:ext cx="8020050" cy="457200"/>
          </a:xfrm>
        </p:spPr>
        <p:txBody>
          <a:bodyPr/>
          <a:lstStyle/>
          <a:p>
            <a:pPr eaLnBrk="1" hangingPunct="1"/>
            <a:r>
              <a:rPr lang="en-US" altLang="en-US" sz="2400" dirty="0"/>
              <a:t>Recovery from Deadlock:  Resource Preemption</a:t>
            </a:r>
          </a:p>
        </p:txBody>
      </p:sp>
      <p:sp>
        <p:nvSpPr>
          <p:cNvPr id="82946" name="Rectangle 3">
            <a:extLst>
              <a:ext uri="{FF2B5EF4-FFF2-40B4-BE49-F238E27FC236}">
                <a16:creationId xmlns:a16="http://schemas.microsoft.com/office/drawing/2014/main" id="{1EC2BE65-1915-4205-9A59-81178CB32515}"/>
              </a:ext>
            </a:extLst>
          </p:cNvPr>
          <p:cNvSpPr>
            <a:spLocks noGrp="1" noChangeArrowheads="1"/>
          </p:cNvSpPr>
          <p:nvPr>
            <p:ph type="body" idx="1"/>
          </p:nvPr>
        </p:nvSpPr>
        <p:spPr>
          <a:xfrm>
            <a:off x="858838" y="1150938"/>
            <a:ext cx="6802437" cy="4483100"/>
          </a:xfrm>
        </p:spPr>
        <p:txBody>
          <a:bodyPr/>
          <a:lstStyle/>
          <a:p>
            <a:r>
              <a:rPr lang="en-US" altLang="en-US" b="1" dirty="0"/>
              <a:t>Selecting a victim </a:t>
            </a:r>
            <a:r>
              <a:rPr lang="en-US" altLang="en-US" dirty="0"/>
              <a:t>– minimize cost</a:t>
            </a:r>
          </a:p>
          <a:p>
            <a:r>
              <a:rPr lang="en-US" altLang="en-US" b="1" dirty="0"/>
              <a:t>Rollback</a:t>
            </a:r>
            <a:r>
              <a:rPr lang="en-US" altLang="en-US" dirty="0"/>
              <a:t> – return to some safe state, restart the thread for that state</a:t>
            </a:r>
          </a:p>
          <a:p>
            <a:r>
              <a:rPr lang="en-US" altLang="en-US" b="1" dirty="0"/>
              <a:t>Starvation</a:t>
            </a:r>
            <a:r>
              <a:rPr lang="en-US" altLang="en-US" dirty="0"/>
              <a:t> –  same thread may always be picked as victim, include number of rollback in cost factor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3030AF7D-20DF-4721-ADDB-52BDFA1CE740}"/>
              </a:ext>
            </a:extLst>
          </p:cNvPr>
          <p:cNvSpPr>
            <a:spLocks noGrp="1" noChangeArrowheads="1"/>
          </p:cNvSpPr>
          <p:nvPr>
            <p:ph type="ctrTitle"/>
          </p:nvPr>
        </p:nvSpPr>
        <p:spPr>
          <a:xfrm>
            <a:off x="685800" y="814388"/>
            <a:ext cx="7772400" cy="2127250"/>
          </a:xfrm>
        </p:spPr>
        <p:txBody>
          <a:bodyPr/>
          <a:lstStyle/>
          <a:p>
            <a:pPr eaLnBrk="1" hangingPunct="1"/>
            <a:r>
              <a:rPr lang="en-US" altLang="en-US"/>
              <a:t>End of Chapter 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Deadlock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17360" y="1331338"/>
            <a:ext cx="6959600" cy="4860925"/>
          </a:xfrm>
        </p:spPr>
        <p:txBody>
          <a:bodyPr/>
          <a:lstStyle/>
          <a:p>
            <a:r>
              <a:rPr lang="en-US" altLang="en-US" dirty="0"/>
              <a:t>Data:</a:t>
            </a:r>
          </a:p>
          <a:p>
            <a:pPr lvl="1"/>
            <a:r>
              <a:rPr lang="en-US" altLang="en-US" dirty="0"/>
              <a:t>A semaphore </a:t>
            </a:r>
            <a:r>
              <a:rPr lang="en-US" altLang="en-US" b="1" dirty="0">
                <a:latin typeface="Courier New" panose="02070309020205020404" pitchFamily="49" charset="0"/>
                <a:cs typeface="Courier New" panose="02070309020205020404" pitchFamily="49" charset="0"/>
              </a:rPr>
              <a:t>S</a:t>
            </a:r>
            <a:r>
              <a:rPr lang="en-US" altLang="en-US" b="1" baseline="-25000" dirty="0">
                <a:latin typeface="Courier New" panose="02070309020205020404" pitchFamily="49" charset="0"/>
                <a:cs typeface="Courier New" panose="02070309020205020404" pitchFamily="49" charset="0"/>
              </a:rPr>
              <a:t>1</a:t>
            </a:r>
            <a:r>
              <a:rPr lang="en-US" altLang="en-US" b="1" dirty="0">
                <a:latin typeface="Courier New" panose="02070309020205020404" pitchFamily="49" charset="0"/>
                <a:cs typeface="Courier New" panose="02070309020205020404" pitchFamily="49" charset="0"/>
              </a:rPr>
              <a:t> </a:t>
            </a:r>
            <a:r>
              <a:rPr lang="en-US" altLang="en-US" dirty="0"/>
              <a:t>initialized to 1</a:t>
            </a:r>
          </a:p>
          <a:p>
            <a:pPr lvl="1"/>
            <a:r>
              <a:rPr lang="en-US" altLang="en-US" dirty="0"/>
              <a:t>A semaphore </a:t>
            </a:r>
            <a:r>
              <a:rPr lang="en-US" altLang="en-US" b="1" dirty="0">
                <a:latin typeface="Courier New" panose="02070309020205020404" pitchFamily="49" charset="0"/>
                <a:cs typeface="Courier New" panose="02070309020205020404" pitchFamily="49" charset="0"/>
              </a:rPr>
              <a:t>S</a:t>
            </a:r>
            <a:r>
              <a:rPr lang="en-US" altLang="en-US" b="1" baseline="-25000" dirty="0">
                <a:latin typeface="Courier New" panose="02070309020205020404" pitchFamily="49" charset="0"/>
                <a:cs typeface="Courier New" panose="02070309020205020404" pitchFamily="49" charset="0"/>
              </a:rPr>
              <a:t>2</a:t>
            </a:r>
            <a:r>
              <a:rPr lang="en-US" altLang="en-US" b="1" dirty="0">
                <a:latin typeface="Courier New" panose="02070309020205020404" pitchFamily="49" charset="0"/>
                <a:cs typeface="Courier New" panose="02070309020205020404" pitchFamily="49" charset="0"/>
              </a:rPr>
              <a:t> </a:t>
            </a:r>
            <a:r>
              <a:rPr lang="en-US" altLang="en-US" dirty="0"/>
              <a:t>initialized to 1</a:t>
            </a:r>
          </a:p>
          <a:p>
            <a:r>
              <a:rPr lang="en-US" altLang="en-US" dirty="0"/>
              <a:t>Two threads </a:t>
            </a:r>
            <a:r>
              <a:rPr lang="en-US" altLang="en-US" i="1" dirty="0"/>
              <a:t>T</a:t>
            </a:r>
            <a:r>
              <a:rPr lang="en-US" altLang="en-US" i="1" baseline="-25000" dirty="0"/>
              <a:t>1</a:t>
            </a:r>
            <a:r>
              <a:rPr lang="en-US" altLang="en-US" dirty="0"/>
              <a:t> and </a:t>
            </a:r>
            <a:r>
              <a:rPr lang="en-US" altLang="en-US" i="1" dirty="0"/>
              <a:t>T</a:t>
            </a:r>
            <a:r>
              <a:rPr lang="en-US" altLang="en-US" i="1" baseline="-25000" dirty="0"/>
              <a:t>2</a:t>
            </a:r>
          </a:p>
          <a:p>
            <a:r>
              <a:rPr lang="en-US" altLang="en-US" b="1" i="1" dirty="0">
                <a:latin typeface="Courier New" panose="02070309020205020404" pitchFamily="49" charset="0"/>
                <a:cs typeface="Courier New" panose="02070309020205020404" pitchFamily="49" charset="0"/>
              </a:rPr>
              <a:t>T</a:t>
            </a:r>
            <a:r>
              <a:rPr lang="en-US" altLang="en-US" b="1" i="1" baseline="-25000" dirty="0">
                <a:latin typeface="Courier New" panose="02070309020205020404" pitchFamily="49" charset="0"/>
                <a:cs typeface="Courier New" panose="02070309020205020404" pitchFamily="49" charset="0"/>
              </a:rPr>
              <a:t>1</a:t>
            </a: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wait(s</a:t>
            </a:r>
            <a:r>
              <a:rPr lang="en-US" altLang="en-US" b="1" baseline="-25000" dirty="0">
                <a:latin typeface="Courier New" panose="02070309020205020404" pitchFamily="49" charset="0"/>
                <a:cs typeface="Courier New" panose="02070309020205020404" pitchFamily="49" charset="0"/>
              </a:rPr>
              <a:t>1</a:t>
            </a:r>
            <a:r>
              <a:rPr lang="en-US" altLang="en-US" b="1" dirty="0">
                <a:latin typeface="Courier New" panose="02070309020205020404" pitchFamily="49" charset="0"/>
                <a:cs typeface="Courier New" panose="02070309020205020404" pitchFamily="49" charset="0"/>
              </a:rPr>
              <a:t>)</a:t>
            </a:r>
          </a:p>
          <a:p>
            <a:pPr marL="0" indent="0">
              <a:buNone/>
            </a:pPr>
            <a:r>
              <a:rPr lang="en-US" altLang="en-US" b="1" dirty="0">
                <a:latin typeface="Courier New" panose="02070309020205020404" pitchFamily="49" charset="0"/>
                <a:cs typeface="Courier New" panose="02070309020205020404" pitchFamily="49" charset="0"/>
              </a:rPr>
              <a:t>    wait(s</a:t>
            </a:r>
            <a:r>
              <a:rPr lang="en-US" altLang="en-US" b="1" baseline="-25000" dirty="0">
                <a:latin typeface="Courier New" panose="02070309020205020404" pitchFamily="49" charset="0"/>
                <a:cs typeface="Courier New" panose="02070309020205020404" pitchFamily="49" charset="0"/>
              </a:rPr>
              <a:t>2</a:t>
            </a:r>
            <a:r>
              <a:rPr lang="en-US" altLang="en-US" b="1" dirty="0">
                <a:latin typeface="Courier New" panose="02070309020205020404" pitchFamily="49" charset="0"/>
                <a:cs typeface="Courier New" panose="02070309020205020404" pitchFamily="49" charset="0"/>
              </a:rPr>
              <a:t>)</a:t>
            </a:r>
          </a:p>
          <a:p>
            <a:r>
              <a:rPr lang="en-US" altLang="en-US" b="1" i="1" dirty="0">
                <a:latin typeface="Courier New" panose="02070309020205020404" pitchFamily="49" charset="0"/>
                <a:cs typeface="Courier New" panose="02070309020205020404" pitchFamily="49" charset="0"/>
              </a:rPr>
              <a:t>T</a:t>
            </a:r>
            <a:r>
              <a:rPr lang="en-US" altLang="en-US" b="1" i="1" baseline="-25000" dirty="0">
                <a:latin typeface="Courier New" panose="02070309020205020404" pitchFamily="49" charset="0"/>
                <a:cs typeface="Courier New" panose="02070309020205020404" pitchFamily="49" charset="0"/>
              </a:rPr>
              <a:t>2</a:t>
            </a:r>
            <a:r>
              <a:rPr lang="en-US" altLang="en-US" b="1" dirty="0">
                <a:latin typeface="Courier New" panose="02070309020205020404" pitchFamily="49" charset="0"/>
                <a:cs typeface="Courier New" panose="02070309020205020404" pitchFamily="49" charset="0"/>
              </a:rPr>
              <a:t>:  </a:t>
            </a:r>
          </a:p>
          <a:p>
            <a:pPr marL="0" indent="0">
              <a:buNone/>
            </a:pPr>
            <a:r>
              <a:rPr lang="en-US" altLang="en-US" b="1" dirty="0">
                <a:latin typeface="Courier New" panose="02070309020205020404" pitchFamily="49" charset="0"/>
                <a:cs typeface="Courier New" panose="02070309020205020404" pitchFamily="49" charset="0"/>
              </a:rPr>
              <a:t>    wait(s</a:t>
            </a:r>
            <a:r>
              <a:rPr lang="en-US" altLang="en-US" b="1" baseline="-25000" dirty="0">
                <a:latin typeface="Courier New" panose="02070309020205020404" pitchFamily="49" charset="0"/>
                <a:cs typeface="Courier New" panose="02070309020205020404" pitchFamily="49" charset="0"/>
              </a:rPr>
              <a:t>2</a:t>
            </a:r>
            <a:r>
              <a:rPr lang="en-US" altLang="en-US" b="1" dirty="0">
                <a:latin typeface="Courier New" panose="02070309020205020404" pitchFamily="49" charset="0"/>
                <a:cs typeface="Courier New" panose="02070309020205020404" pitchFamily="49" charset="0"/>
              </a:rPr>
              <a:t>)</a:t>
            </a:r>
          </a:p>
          <a:p>
            <a:pPr marL="0" indent="0">
              <a:buNone/>
            </a:pPr>
            <a:r>
              <a:rPr lang="en-US" altLang="en-US" b="1" dirty="0">
                <a:latin typeface="Courier New" panose="02070309020205020404" pitchFamily="49" charset="0"/>
                <a:cs typeface="Courier New" panose="02070309020205020404" pitchFamily="49" charset="0"/>
              </a:rPr>
              <a:t>    wait(s</a:t>
            </a:r>
            <a:r>
              <a:rPr lang="en-US" altLang="en-US" b="1" baseline="-25000" dirty="0">
                <a:latin typeface="Courier New" panose="02070309020205020404" pitchFamily="49" charset="0"/>
                <a:cs typeface="Courier New" panose="02070309020205020404" pitchFamily="49" charset="0"/>
              </a:rPr>
              <a:t>1</a:t>
            </a:r>
            <a:r>
              <a:rPr lang="en-US" altLang="en-US" b="1" dirty="0">
                <a:latin typeface="Courier New" panose="02070309020205020404" pitchFamily="49" charset="0"/>
                <a:cs typeface="Courier New" panose="02070309020205020404" pitchFamily="49" charset="0"/>
              </a:rPr>
              <a:t>)</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87ADAA0F-64F7-46C8-A7FE-1C5113FEBCDC}"/>
              </a:ext>
            </a:extLst>
          </p:cNvPr>
          <p:cNvSpPr>
            <a:spLocks noGrp="1" noChangeArrowheads="1"/>
          </p:cNvSpPr>
          <p:nvPr>
            <p:ph type="title"/>
          </p:nvPr>
        </p:nvSpPr>
        <p:spPr>
          <a:xfrm>
            <a:off x="749300" y="150997"/>
            <a:ext cx="7937500" cy="576262"/>
          </a:xfrm>
        </p:spPr>
        <p:txBody>
          <a:bodyPr/>
          <a:lstStyle/>
          <a:p>
            <a:pPr eaLnBrk="1" hangingPunct="1"/>
            <a:r>
              <a:rPr lang="en-US" altLang="en-US" dirty="0"/>
              <a:t>Deadlock Characterization</a:t>
            </a:r>
          </a:p>
        </p:txBody>
      </p:sp>
      <p:sp>
        <p:nvSpPr>
          <p:cNvPr id="13314" name="Rectangle 3">
            <a:extLst>
              <a:ext uri="{FF2B5EF4-FFF2-40B4-BE49-F238E27FC236}">
                <a16:creationId xmlns:a16="http://schemas.microsoft.com/office/drawing/2014/main" id="{F4824E8A-1421-4BF0-9A60-6CA3F5021CE8}"/>
              </a:ext>
            </a:extLst>
          </p:cNvPr>
          <p:cNvSpPr>
            <a:spLocks noGrp="1" noChangeArrowheads="1"/>
          </p:cNvSpPr>
          <p:nvPr>
            <p:ph type="body" idx="1"/>
          </p:nvPr>
        </p:nvSpPr>
        <p:spPr>
          <a:xfrm>
            <a:off x="1193281" y="1685190"/>
            <a:ext cx="6757437" cy="4668837"/>
          </a:xfrm>
        </p:spPr>
        <p:txBody>
          <a:bodyPr/>
          <a:lstStyle/>
          <a:p>
            <a:r>
              <a:rPr lang="en-US" altLang="en-US" b="1" dirty="0">
                <a:solidFill>
                  <a:srgbClr val="006699"/>
                </a:solidFill>
                <a:latin typeface="+mj-lt"/>
              </a:rPr>
              <a:t>Mutual exclusion</a:t>
            </a:r>
            <a:r>
              <a:rPr lang="en-US" altLang="en-US" b="1" dirty="0"/>
              <a:t>:</a:t>
            </a:r>
            <a:r>
              <a:rPr lang="en-US" altLang="en-US" dirty="0"/>
              <a:t>  only one thread at a time can use a resource</a:t>
            </a:r>
            <a:endParaRPr lang="en-US" altLang="en-US" sz="800" dirty="0"/>
          </a:p>
          <a:p>
            <a:r>
              <a:rPr lang="en-US" altLang="en-US" b="1" dirty="0">
                <a:solidFill>
                  <a:srgbClr val="006699"/>
                </a:solidFill>
                <a:latin typeface="+mj-lt"/>
              </a:rPr>
              <a:t>Hold and wait</a:t>
            </a:r>
            <a:r>
              <a:rPr lang="en-US" altLang="en-US" b="1" dirty="0"/>
              <a:t>:</a:t>
            </a:r>
            <a:r>
              <a:rPr lang="en-US" altLang="en-US" dirty="0"/>
              <a:t>  a thread holding at least one resource is waiting to acquire additional resources held by other threads</a:t>
            </a:r>
          </a:p>
          <a:p>
            <a:r>
              <a:rPr lang="en-US" altLang="en-US" b="1" dirty="0">
                <a:solidFill>
                  <a:srgbClr val="006699"/>
                </a:solidFill>
                <a:latin typeface="+mj-lt"/>
              </a:rPr>
              <a:t>No preemption</a:t>
            </a:r>
            <a:r>
              <a:rPr lang="en-US" altLang="en-US" b="1" dirty="0"/>
              <a:t>:</a:t>
            </a:r>
            <a:r>
              <a:rPr lang="en-US" altLang="en-US" dirty="0"/>
              <a:t>  a resource can be released only voluntarily by the thread holding it, after that thread has completed its task</a:t>
            </a:r>
            <a:endParaRPr lang="en-US" altLang="en-US" sz="800" dirty="0"/>
          </a:p>
          <a:p>
            <a:r>
              <a:rPr lang="en-US" altLang="en-US" b="1" dirty="0">
                <a:solidFill>
                  <a:srgbClr val="006699"/>
                </a:solidFill>
                <a:latin typeface="+mj-lt"/>
              </a:rPr>
              <a:t>Circular wait</a:t>
            </a:r>
            <a:r>
              <a:rPr lang="en-US" altLang="en-US" b="1" dirty="0"/>
              <a:t>:</a:t>
            </a:r>
            <a:r>
              <a:rPr lang="en-US" altLang="en-US" dirty="0"/>
              <a:t>  there exists a set {</a:t>
            </a:r>
            <a:r>
              <a:rPr lang="en-US" altLang="en-US" i="1" dirty="0"/>
              <a:t>T</a:t>
            </a:r>
            <a:r>
              <a:rPr lang="en-US" altLang="en-US" baseline="-25000" dirty="0"/>
              <a:t>0</a:t>
            </a:r>
            <a:r>
              <a:rPr lang="en-US" altLang="en-US" dirty="0"/>
              <a:t>, </a:t>
            </a:r>
            <a:r>
              <a:rPr lang="en-US" altLang="en-US" i="1" dirty="0"/>
              <a:t>T</a:t>
            </a:r>
            <a:r>
              <a:rPr lang="en-US" altLang="en-US" baseline="-25000" dirty="0"/>
              <a:t>1</a:t>
            </a:r>
            <a:r>
              <a:rPr lang="en-US" altLang="en-US" dirty="0"/>
              <a:t>, …, </a:t>
            </a:r>
            <a:r>
              <a:rPr lang="en-US" altLang="en-US" i="1" dirty="0"/>
              <a:t>T</a:t>
            </a:r>
            <a:r>
              <a:rPr lang="en-US" altLang="en-US" baseline="-25000" dirty="0"/>
              <a:t>n</a:t>
            </a:r>
            <a:r>
              <a:rPr lang="en-US" altLang="en-US" dirty="0"/>
              <a:t>} of waiting threads such that </a:t>
            </a:r>
            <a:r>
              <a:rPr lang="en-US" altLang="en-US" i="1" dirty="0"/>
              <a:t>T</a:t>
            </a:r>
            <a:r>
              <a:rPr lang="en-US" altLang="en-US" baseline="-25000" dirty="0"/>
              <a:t>0  </a:t>
            </a:r>
            <a:r>
              <a:rPr lang="en-US" altLang="en-US" dirty="0"/>
              <a:t>is waiting for a resource that is held by </a:t>
            </a:r>
            <a:r>
              <a:rPr lang="en-US" altLang="en-US" i="1" dirty="0"/>
              <a:t>T</a:t>
            </a:r>
            <a:r>
              <a:rPr lang="en-US" altLang="en-US" baseline="-25000" dirty="0"/>
              <a:t>1</a:t>
            </a:r>
            <a:r>
              <a:rPr lang="en-US" altLang="en-US" dirty="0"/>
              <a:t>, </a:t>
            </a:r>
            <a:r>
              <a:rPr lang="en-US" altLang="en-US" i="1" dirty="0"/>
              <a:t>T</a:t>
            </a:r>
            <a:r>
              <a:rPr lang="en-US" altLang="en-US" baseline="-25000" dirty="0"/>
              <a:t>1</a:t>
            </a:r>
            <a:r>
              <a:rPr lang="en-US" altLang="en-US" dirty="0"/>
              <a:t> is waiting for a resource that is held by </a:t>
            </a:r>
            <a:r>
              <a:rPr lang="en-US" altLang="en-US" i="1" dirty="0"/>
              <a:t>T</a:t>
            </a:r>
            <a:r>
              <a:rPr lang="en-US" altLang="en-US" baseline="-25000" dirty="0"/>
              <a:t>2</a:t>
            </a:r>
            <a:r>
              <a:rPr lang="en-US" altLang="en-US" dirty="0"/>
              <a:t>, …, </a:t>
            </a:r>
            <a:r>
              <a:rPr lang="en-US" altLang="en-US" i="1" dirty="0"/>
              <a:t>T</a:t>
            </a:r>
            <a:r>
              <a:rPr lang="en-US" altLang="en-US" i="1" baseline="-25000" dirty="0"/>
              <a:t>n</a:t>
            </a:r>
            <a:r>
              <a:rPr lang="en-US" altLang="en-US" baseline="-25000" dirty="0"/>
              <a:t>–1</a:t>
            </a:r>
            <a:r>
              <a:rPr lang="en-US" altLang="en-US" dirty="0"/>
              <a:t> is waiting for a resource that is held by </a:t>
            </a:r>
            <a:r>
              <a:rPr lang="en-US" altLang="en-US" i="1" dirty="0"/>
              <a:t>T</a:t>
            </a:r>
            <a:r>
              <a:rPr lang="en-US" altLang="en-US" baseline="-25000" dirty="0"/>
              <a:t>n</a:t>
            </a:r>
            <a:r>
              <a:rPr lang="en-US" altLang="en-US" dirty="0"/>
              <a:t>, and </a:t>
            </a:r>
            <a:r>
              <a:rPr lang="en-US" altLang="en-US" i="1" dirty="0"/>
              <a:t>T</a:t>
            </a:r>
            <a:r>
              <a:rPr lang="en-US" altLang="en-US" baseline="-25000" dirty="0"/>
              <a:t>n</a:t>
            </a:r>
            <a:r>
              <a:rPr lang="en-US" altLang="en-US" dirty="0"/>
              <a:t> is waiting for a resource that is held by </a:t>
            </a:r>
            <a:r>
              <a:rPr lang="en-US" altLang="en-US" i="1" dirty="0"/>
              <a:t>T</a:t>
            </a:r>
            <a:r>
              <a:rPr lang="en-US" altLang="en-US" baseline="-25000" dirty="0"/>
              <a:t>0</a:t>
            </a:r>
            <a:r>
              <a:rPr lang="en-US" altLang="en-US" dirty="0"/>
              <a:t>.</a:t>
            </a:r>
          </a:p>
          <a:p>
            <a:endParaRPr lang="en-US" altLang="en-US" dirty="0"/>
          </a:p>
        </p:txBody>
      </p:sp>
      <p:sp>
        <p:nvSpPr>
          <p:cNvPr id="13315" name="Text Box 5">
            <a:extLst>
              <a:ext uri="{FF2B5EF4-FFF2-40B4-BE49-F238E27FC236}">
                <a16:creationId xmlns:a16="http://schemas.microsoft.com/office/drawing/2014/main" id="{DD9E7C76-64A7-4BA1-B082-DA8BDA6C2698}"/>
              </a:ext>
            </a:extLst>
          </p:cNvPr>
          <p:cNvSpPr txBox="1">
            <a:spLocks noChangeArrowheads="1"/>
          </p:cNvSpPr>
          <p:nvPr/>
        </p:nvSpPr>
        <p:spPr bwMode="auto">
          <a:xfrm>
            <a:off x="749300" y="1226620"/>
            <a:ext cx="648535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Deadlock can arise if four conditions hold simultaneously.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1C97935-CF39-4A80-87B3-E8FC1A79B924}"/>
              </a:ext>
            </a:extLst>
          </p:cNvPr>
          <p:cNvSpPr>
            <a:spLocks noGrp="1" noChangeArrowheads="1"/>
          </p:cNvSpPr>
          <p:nvPr>
            <p:ph type="title"/>
          </p:nvPr>
        </p:nvSpPr>
        <p:spPr>
          <a:xfrm>
            <a:off x="854009" y="232005"/>
            <a:ext cx="7683500" cy="576262"/>
          </a:xfrm>
        </p:spPr>
        <p:txBody>
          <a:bodyPr/>
          <a:lstStyle/>
          <a:p>
            <a:pPr eaLnBrk="1" hangingPunct="1"/>
            <a:r>
              <a:rPr lang="en-US" altLang="en-US" dirty="0"/>
              <a:t>Resource-Allocation Graph</a:t>
            </a:r>
          </a:p>
        </p:txBody>
      </p:sp>
      <p:sp>
        <p:nvSpPr>
          <p:cNvPr id="15362" name="Rectangle 3">
            <a:extLst>
              <a:ext uri="{FF2B5EF4-FFF2-40B4-BE49-F238E27FC236}">
                <a16:creationId xmlns:a16="http://schemas.microsoft.com/office/drawing/2014/main" id="{97E50AC4-3665-4FFE-B1D6-0D72C5ECE804}"/>
              </a:ext>
            </a:extLst>
          </p:cNvPr>
          <p:cNvSpPr>
            <a:spLocks noGrp="1" noChangeArrowheads="1"/>
          </p:cNvSpPr>
          <p:nvPr>
            <p:ph type="body" idx="1"/>
          </p:nvPr>
        </p:nvSpPr>
        <p:spPr>
          <a:xfrm>
            <a:off x="1418253" y="1771945"/>
            <a:ext cx="6574810" cy="4019550"/>
          </a:xfrm>
        </p:spPr>
        <p:txBody>
          <a:bodyPr/>
          <a:lstStyle/>
          <a:p>
            <a:r>
              <a:rPr lang="en-US" altLang="en-US" dirty="0"/>
              <a:t>V is partitioned into two types:</a:t>
            </a:r>
          </a:p>
          <a:p>
            <a:pPr lvl="1"/>
            <a:r>
              <a:rPr lang="en-US" altLang="en-US" i="1" dirty="0"/>
              <a:t>T</a:t>
            </a:r>
            <a:r>
              <a:rPr lang="en-US" altLang="en-US" dirty="0"/>
              <a:t> = {</a:t>
            </a:r>
            <a:r>
              <a:rPr lang="en-US" altLang="en-US" i="1" dirty="0"/>
              <a:t>T</a:t>
            </a:r>
            <a:r>
              <a:rPr lang="en-US" altLang="en-US" baseline="-25000" dirty="0"/>
              <a:t>1</a:t>
            </a:r>
            <a:r>
              <a:rPr lang="en-US" altLang="en-US" dirty="0"/>
              <a:t>, </a:t>
            </a:r>
            <a:r>
              <a:rPr lang="en-US" altLang="en-US" i="1" dirty="0"/>
              <a:t>T</a:t>
            </a:r>
            <a:r>
              <a:rPr lang="en-US" altLang="en-US" baseline="-25000" dirty="0"/>
              <a:t>2</a:t>
            </a:r>
            <a:r>
              <a:rPr lang="en-US" altLang="en-US" dirty="0"/>
              <a:t>, …, </a:t>
            </a:r>
            <a:r>
              <a:rPr lang="en-US" altLang="en-US" i="1" dirty="0"/>
              <a:t>T</a:t>
            </a:r>
            <a:r>
              <a:rPr lang="en-US" altLang="en-US" i="1" baseline="-25000" dirty="0"/>
              <a:t>n</a:t>
            </a:r>
            <a:r>
              <a:rPr lang="en-US" altLang="en-US" dirty="0"/>
              <a:t>}, the set consisting of all the threads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the set consisting of all resource types in the system</a:t>
            </a:r>
          </a:p>
          <a:p>
            <a:pPr lvl="1"/>
            <a:endParaRPr lang="en-US" altLang="en-US" sz="900" dirty="0"/>
          </a:p>
          <a:p>
            <a:r>
              <a:rPr lang="en-US" altLang="en-US" b="1" dirty="0">
                <a:solidFill>
                  <a:srgbClr val="006699"/>
                </a:solidFill>
                <a:latin typeface="+mj-lt"/>
              </a:rPr>
              <a:t>request edge </a:t>
            </a:r>
            <a:r>
              <a:rPr lang="en-US" altLang="en-US" dirty="0"/>
              <a:t>– directed edge </a:t>
            </a:r>
            <a:r>
              <a:rPr lang="en-US" altLang="en-US" i="1" dirty="0" err="1"/>
              <a:t>T</a:t>
            </a:r>
            <a:r>
              <a:rPr lang="en-US" altLang="en-US" i="1" baseline="-25000" dirty="0" err="1"/>
              <a:t>i</a:t>
            </a:r>
            <a:r>
              <a:rPr lang="en-US" altLang="en-US" i="1" baseline="-25000" dirty="0"/>
              <a:t> </a:t>
            </a:r>
            <a:r>
              <a:rPr lang="en-US" altLang="en-US" dirty="0">
                <a:sym typeface="Symbol" panose="05050102010706020507" pitchFamily="18" charset="2"/>
              </a:rPr>
              <a:t> </a:t>
            </a:r>
            <a:r>
              <a:rPr lang="en-US" altLang="en-US" i="1" dirty="0" err="1">
                <a:sym typeface="Symbol" panose="05050102010706020507" pitchFamily="18" charset="2"/>
              </a:rPr>
              <a:t>R</a:t>
            </a:r>
            <a:r>
              <a:rPr lang="en-US" altLang="en-US" i="1" baseline="-25000" dirty="0" err="1">
                <a:sym typeface="Symbol" panose="05050102010706020507" pitchFamily="18" charset="2"/>
              </a:rPr>
              <a:t>j</a:t>
            </a:r>
            <a:endParaRPr lang="en-US" altLang="en-US" i="1" baseline="-25000" dirty="0">
              <a:sym typeface="Symbol" panose="05050102010706020507" pitchFamily="18" charset="2"/>
            </a:endParaRPr>
          </a:p>
          <a:p>
            <a:endParaRPr lang="en-US" altLang="en-US" sz="800" i="1" baseline="-25000" dirty="0">
              <a:sym typeface="Symbol" panose="05050102010706020507" pitchFamily="18" charset="2"/>
            </a:endParaRPr>
          </a:p>
          <a:p>
            <a:r>
              <a:rPr lang="en-US" altLang="en-US" b="1" dirty="0">
                <a:solidFill>
                  <a:srgbClr val="006699"/>
                </a:solidFill>
                <a:latin typeface="+mj-lt"/>
                <a:sym typeface="Symbol" panose="05050102010706020507" pitchFamily="18" charset="2"/>
              </a:rPr>
              <a:t>assignment edge </a:t>
            </a:r>
            <a:r>
              <a:rPr lang="en-US" altLang="en-US" dirty="0"/>
              <a:t>– directed edge </a:t>
            </a:r>
            <a:r>
              <a:rPr lang="en-US" altLang="en-US" i="1" dirty="0" err="1"/>
              <a:t>R</a:t>
            </a:r>
            <a:r>
              <a:rPr lang="en-US" altLang="en-US" i="1" baseline="-25000" dirty="0" err="1"/>
              <a:t>j</a:t>
            </a:r>
            <a:r>
              <a:rPr lang="en-US" altLang="en-US" i="1" dirty="0"/>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i</a:t>
            </a:r>
            <a:endParaRPr lang="en-US" altLang="en-US" dirty="0">
              <a:sym typeface="Symbol" panose="05050102010706020507" pitchFamily="18" charset="2"/>
            </a:endParaRPr>
          </a:p>
        </p:txBody>
      </p:sp>
      <p:sp>
        <p:nvSpPr>
          <p:cNvPr id="15363" name="Text Box 4">
            <a:extLst>
              <a:ext uri="{FF2B5EF4-FFF2-40B4-BE49-F238E27FC236}">
                <a16:creationId xmlns:a16="http://schemas.microsoft.com/office/drawing/2014/main" id="{5FCC8E8A-16FC-4644-B90C-8C320716B34F}"/>
              </a:ext>
            </a:extLst>
          </p:cNvPr>
          <p:cNvSpPr txBox="1">
            <a:spLocks noChangeArrowheads="1"/>
          </p:cNvSpPr>
          <p:nvPr/>
        </p:nvSpPr>
        <p:spPr bwMode="auto">
          <a:xfrm>
            <a:off x="1021522" y="1300748"/>
            <a:ext cx="42755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A set of vertices </a:t>
            </a:r>
            <a:r>
              <a:rPr kumimoji="0" lang="en-US" altLang="en-US" i="1" dirty="0"/>
              <a:t>V</a:t>
            </a:r>
            <a:r>
              <a:rPr kumimoji="0" lang="en-US" altLang="en-US" dirty="0"/>
              <a:t> and a set of edges </a:t>
            </a:r>
            <a:r>
              <a:rPr kumimoji="0" lang="en-US" altLang="en-US" i="1" dirty="0"/>
              <a:t>E</a:t>
            </a:r>
            <a:r>
              <a:rPr kumimoji="0" lang="en-US" alt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1A4B64E3-DEA9-4327-B63F-42B7E3327098}"/>
              </a:ext>
            </a:extLst>
          </p:cNvPr>
          <p:cNvSpPr>
            <a:spLocks noGrp="1"/>
          </p:cNvSpPr>
          <p:nvPr>
            <p:ph type="title"/>
          </p:nvPr>
        </p:nvSpPr>
        <p:spPr>
          <a:xfrm>
            <a:off x="1127465" y="214006"/>
            <a:ext cx="7880350" cy="537202"/>
          </a:xfrm>
        </p:spPr>
        <p:txBody>
          <a:bodyPr/>
          <a:lstStyle/>
          <a:p>
            <a:r>
              <a:rPr lang="en-US" altLang="en-US" dirty="0"/>
              <a:t>Resource Allocation Graph Example</a:t>
            </a:r>
          </a:p>
        </p:txBody>
      </p:sp>
      <p:sp>
        <p:nvSpPr>
          <p:cNvPr id="91138" name="Content Placeholder 2">
            <a:extLst>
              <a:ext uri="{FF2B5EF4-FFF2-40B4-BE49-F238E27FC236}">
                <a16:creationId xmlns:a16="http://schemas.microsoft.com/office/drawing/2014/main" id="{66863360-8218-4F9C-99FE-9BE85325DE12}"/>
              </a:ext>
            </a:extLst>
          </p:cNvPr>
          <p:cNvSpPr>
            <a:spLocks noGrp="1"/>
          </p:cNvSpPr>
          <p:nvPr>
            <p:ph idx="1"/>
          </p:nvPr>
        </p:nvSpPr>
        <p:spPr>
          <a:xfrm>
            <a:off x="806450" y="1233488"/>
            <a:ext cx="4524375" cy="4530725"/>
          </a:xfrm>
        </p:spPr>
        <p:txBody>
          <a:bodyPr/>
          <a:lstStyle/>
          <a:p>
            <a:r>
              <a:rPr lang="en-US" altLang="en-US" dirty="0"/>
              <a:t>One instance of R</a:t>
            </a:r>
            <a:r>
              <a:rPr lang="en-US" altLang="en-US" baseline="-25000" dirty="0"/>
              <a:t>1</a:t>
            </a:r>
          </a:p>
          <a:p>
            <a:r>
              <a:rPr lang="en-US" altLang="en-US" dirty="0"/>
              <a:t>Two instances of R</a:t>
            </a:r>
            <a:r>
              <a:rPr lang="en-US" altLang="en-US" baseline="-25000" dirty="0"/>
              <a:t>2</a:t>
            </a:r>
          </a:p>
          <a:p>
            <a:r>
              <a:rPr lang="en-US" altLang="en-US" dirty="0"/>
              <a:t>One instance of R</a:t>
            </a:r>
            <a:r>
              <a:rPr lang="en-US" altLang="en-US" baseline="-25000" dirty="0"/>
              <a:t>3</a:t>
            </a:r>
          </a:p>
          <a:p>
            <a:r>
              <a:rPr lang="en-US" altLang="en-US" dirty="0"/>
              <a:t>Three instance of R</a:t>
            </a:r>
            <a:r>
              <a:rPr lang="en-US" altLang="en-US" baseline="-25000" dirty="0"/>
              <a:t>4</a:t>
            </a:r>
          </a:p>
          <a:p>
            <a:r>
              <a:rPr lang="en-US" altLang="en-US" dirty="0"/>
              <a:t>T</a:t>
            </a:r>
            <a:r>
              <a:rPr lang="en-US" altLang="en-US" baseline="-25000" dirty="0"/>
              <a:t>1</a:t>
            </a:r>
            <a:r>
              <a:rPr lang="en-US" altLang="en-US" dirty="0"/>
              <a:t> holds one instance of R</a:t>
            </a:r>
            <a:r>
              <a:rPr lang="en-US" altLang="en-US" baseline="-25000" dirty="0"/>
              <a:t>2</a:t>
            </a:r>
            <a:r>
              <a:rPr lang="en-US" altLang="en-US" dirty="0"/>
              <a:t> and is waiting for an instance of R</a:t>
            </a:r>
            <a:r>
              <a:rPr lang="en-US" altLang="en-US" baseline="-25000" dirty="0"/>
              <a:t>1</a:t>
            </a:r>
          </a:p>
          <a:p>
            <a:r>
              <a:rPr lang="en-US" altLang="en-US" dirty="0"/>
              <a:t>T</a:t>
            </a:r>
            <a:r>
              <a:rPr lang="en-US" altLang="en-US" baseline="-25000" dirty="0"/>
              <a:t>2</a:t>
            </a:r>
            <a:r>
              <a:rPr lang="en-US" altLang="en-US" dirty="0"/>
              <a:t> holds one instance of R</a:t>
            </a:r>
            <a:r>
              <a:rPr lang="en-US" altLang="en-US" baseline="-25000" dirty="0"/>
              <a:t>1</a:t>
            </a:r>
            <a:r>
              <a:rPr lang="en-US" altLang="en-US" dirty="0"/>
              <a:t>, one instance of R</a:t>
            </a:r>
            <a:r>
              <a:rPr lang="en-US" altLang="en-US" baseline="-25000" dirty="0"/>
              <a:t>2</a:t>
            </a:r>
            <a:r>
              <a:rPr lang="en-US" altLang="en-US" dirty="0"/>
              <a:t>, and is waiting for an instance of R</a:t>
            </a:r>
            <a:r>
              <a:rPr lang="en-US" altLang="en-US" baseline="-25000" dirty="0"/>
              <a:t>3</a:t>
            </a:r>
          </a:p>
          <a:p>
            <a:r>
              <a:rPr lang="en-US" altLang="en-US" dirty="0"/>
              <a:t>T</a:t>
            </a:r>
            <a:r>
              <a:rPr lang="en-US" altLang="en-US" baseline="-25000" dirty="0"/>
              <a:t>3</a:t>
            </a:r>
            <a:r>
              <a:rPr lang="en-US" altLang="en-US" dirty="0"/>
              <a:t> is holds one instance of R</a:t>
            </a:r>
            <a:r>
              <a:rPr lang="en-US" altLang="en-US" baseline="-25000" dirty="0"/>
              <a:t>3</a:t>
            </a:r>
          </a:p>
        </p:txBody>
      </p:sp>
      <p:pic>
        <p:nvPicPr>
          <p:cNvPr id="91139" name="Picture 3">
            <a:extLst>
              <a:ext uri="{FF2B5EF4-FFF2-40B4-BE49-F238E27FC236}">
                <a16:creationId xmlns:a16="http://schemas.microsoft.com/office/drawing/2014/main" id="{4B3F1686-A558-47EE-B9D9-DBE933ACC3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2163" y="1500188"/>
            <a:ext cx="2497137"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837C291A-9445-4721-B361-26FE27F4113C}"/>
              </a:ext>
            </a:extLst>
          </p:cNvPr>
          <p:cNvSpPr>
            <a:spLocks noGrp="1" noChangeArrowheads="1"/>
          </p:cNvSpPr>
          <p:nvPr>
            <p:ph type="title"/>
          </p:nvPr>
        </p:nvSpPr>
        <p:spPr>
          <a:xfrm>
            <a:off x="765175" y="273737"/>
            <a:ext cx="8378825" cy="469900"/>
          </a:xfrm>
        </p:spPr>
        <p:txBody>
          <a:bodyPr/>
          <a:lstStyle/>
          <a:p>
            <a:pPr eaLnBrk="1" hangingPunct="1"/>
            <a:r>
              <a:rPr lang="en-US" altLang="en-US" sz="2800" dirty="0"/>
              <a:t>Resource Allocation Graph with a Deadlock</a:t>
            </a:r>
          </a:p>
        </p:txBody>
      </p:sp>
      <p:pic>
        <p:nvPicPr>
          <p:cNvPr id="17410" name="Picture 1">
            <a:extLst>
              <a:ext uri="{FF2B5EF4-FFF2-40B4-BE49-F238E27FC236}">
                <a16:creationId xmlns:a16="http://schemas.microsoft.com/office/drawing/2014/main" id="{6DC2929A-0DEC-4DB0-815C-C96B1DCBC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55950" y="1089025"/>
            <a:ext cx="3354388"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12699</TotalTime>
  <Words>3892</Words>
  <Application>Microsoft Office PowerPoint</Application>
  <PresentationFormat>On-screen Show (4:3)</PresentationFormat>
  <Paragraphs>363</Paragraphs>
  <Slides>45</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Courier New</vt:lpstr>
      <vt:lpstr>Helvetica</vt:lpstr>
      <vt:lpstr>Monotype Sorts</vt:lpstr>
      <vt:lpstr>Symbol</vt:lpstr>
      <vt:lpstr>Times New Roman</vt:lpstr>
      <vt:lpstr>Verdana</vt:lpstr>
      <vt:lpstr>Webdings</vt:lpstr>
      <vt:lpstr>Wingdings</vt:lpstr>
      <vt:lpstr>os-8</vt:lpstr>
      <vt:lpstr>Chapter 8:  Deadlocks</vt:lpstr>
      <vt:lpstr>Outline</vt:lpstr>
      <vt:lpstr>Chapter Objectives</vt:lpstr>
      <vt:lpstr>System Model</vt:lpstr>
      <vt:lpstr>Deadlock with Semaphores</vt:lpstr>
      <vt:lpstr>Deadlock Characterization</vt:lpstr>
      <vt:lpstr>Resource-Allocation Graph</vt:lpstr>
      <vt:lpstr>Resource Allocation Graph Example</vt:lpstr>
      <vt:lpstr>Resource Allocation Graph with a Deadlock</vt:lpstr>
      <vt:lpstr>Graph with a Cycle But no Deadlock</vt:lpstr>
      <vt:lpstr>Basic Facts</vt:lpstr>
      <vt:lpstr>Methods for Handling Deadlocks</vt:lpstr>
      <vt:lpstr>Deadlock Prevention</vt:lpstr>
      <vt:lpstr>Deadlock Prevention (Cont.)</vt:lpstr>
      <vt:lpstr>Circular Wait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Continue: another syntax</vt:lpstr>
      <vt:lpstr>Resource-Request Algorithm for Process Pi</vt:lpstr>
      <vt:lpstr>29: CONT.</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End of Chapter 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Hamza Waseem</cp:lastModifiedBy>
  <cp:revision>236</cp:revision>
  <cp:lastPrinted>2013-09-10T17:57:57Z</cp:lastPrinted>
  <dcterms:created xsi:type="dcterms:W3CDTF">2011-01-13T23:43:38Z</dcterms:created>
  <dcterms:modified xsi:type="dcterms:W3CDTF">2024-05-14T20:44:38Z</dcterms:modified>
</cp:coreProperties>
</file>