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6" r:id="rId5"/>
    <p:sldId id="257" r:id="rId6"/>
    <p:sldId id="267" r:id="rId7"/>
    <p:sldId id="258" r:id="rId8"/>
    <p:sldId id="289" r:id="rId9"/>
    <p:sldId id="260" r:id="rId10"/>
    <p:sldId id="294" r:id="rId11"/>
    <p:sldId id="297" r:id="rId12"/>
    <p:sldId id="290" r:id="rId13"/>
    <p:sldId id="291" r:id="rId14"/>
    <p:sldId id="292" r:id="rId15"/>
    <p:sldId id="293" r:id="rId16"/>
    <p:sldId id="286" r:id="rId17"/>
    <p:sldId id="296" r:id="rId18"/>
    <p:sldId id="295" r:id="rId19"/>
    <p:sldId id="298" r:id="rId20"/>
    <p:sldId id="299" r:id="rId21"/>
    <p:sldId id="300" r:id="rId22"/>
    <p:sldId id="301" r:id="rId23"/>
    <p:sldId id="287" r:id="rId24"/>
    <p:sldId id="302" r:id="rId25"/>
    <p:sldId id="303" r:id="rId26"/>
    <p:sldId id="305" r:id="rId27"/>
    <p:sldId id="306" r:id="rId28"/>
    <p:sldId id="304" r:id="rId29"/>
    <p:sldId id="288" r:id="rId30"/>
    <p:sldId id="261" r:id="rId31"/>
    <p:sldId id="307" r:id="rId32"/>
    <p:sldId id="269" r:id="rId33"/>
    <p:sldId id="26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2/2/2021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4332450"/>
            <a:ext cx="8978956" cy="1182849"/>
          </a:xfrm>
        </p:spPr>
        <p:txBody>
          <a:bodyPr/>
          <a:lstStyle/>
          <a:p>
            <a:r>
              <a:rPr lang="en-US" dirty="0"/>
              <a:t>The Use of Aspect-Based Sentiment Analysis on Political Classification &amp; Potential Impacts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5697164"/>
            <a:ext cx="7077456" cy="868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HON 451 </a:t>
            </a:r>
          </a:p>
          <a:p>
            <a:pPr marL="0" indent="0">
              <a:buNone/>
            </a:pPr>
            <a:r>
              <a:rPr lang="en-US" dirty="0"/>
              <a:t>Hunter Berry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09CD-A011-4A7E-8281-5269AB2B5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6DFD6-A142-43D4-AEFB-9BA63508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10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6AF17-834B-4C05-8AA8-F72E697AE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Autofit/>
          </a:bodyPr>
          <a:lstStyle/>
          <a:p>
            <a:r>
              <a:rPr lang="en-US" sz="1800" dirty="0"/>
              <a:t>“Field of study that aims to extract opinions and sentiments from natural language text using computational methods.”</a:t>
            </a:r>
          </a:p>
          <a:p>
            <a:pPr lvl="1"/>
            <a:r>
              <a:rPr lang="en-US" dirty="0"/>
              <a:t>Uses the terms and phrases in each sentence or set of words to determine the “sentiment” or opinion of the given set.</a:t>
            </a:r>
          </a:p>
          <a:p>
            <a:r>
              <a:rPr lang="en-US" sz="1800" dirty="0"/>
              <a:t>Can be a little simplistic, hence why aspect-based sentiment analysis (ABSA) is often used.</a:t>
            </a:r>
          </a:p>
          <a:p>
            <a:pPr lvl="1"/>
            <a:r>
              <a:rPr lang="en-US" dirty="0"/>
              <a:t>Sentiment towards a specific topic or idea. </a:t>
            </a:r>
          </a:p>
          <a:p>
            <a:r>
              <a:rPr lang="en-US" sz="1800" dirty="0"/>
              <a:t>Promising Results</a:t>
            </a:r>
          </a:p>
          <a:p>
            <a:pPr lvl="1"/>
            <a:r>
              <a:rPr lang="en-US" dirty="0"/>
              <a:t>2011 Irish Elections – 60% SA Accuracy</a:t>
            </a:r>
          </a:p>
          <a:p>
            <a:pPr lvl="1"/>
            <a:r>
              <a:rPr lang="en-US" dirty="0"/>
              <a:t>Zainuddin Twitter Study – 70% ABSA Accuracy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44441C0-D34E-492D-8B36-CF52B13606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524" b="42"/>
          <a:stretch/>
        </p:blipFill>
        <p:spPr>
          <a:xfrm>
            <a:off x="7197520" y="1500276"/>
            <a:ext cx="3797985" cy="2177201"/>
          </a:xfrm>
          <a:prstGeom prst="rect">
            <a:avLst/>
          </a:prstGeom>
          <a:noFill/>
        </p:spPr>
      </p:pic>
      <p:pic>
        <p:nvPicPr>
          <p:cNvPr id="1026" name="Picture 2" descr="Aspect-Based Sentiment Analysis in Product Reviews: Unsupervised Way | by  Nitesh Tripathi | Medium">
            <a:extLst>
              <a:ext uri="{FF2B5EF4-FFF2-40B4-BE49-F238E27FC236}">
                <a16:creationId xmlns:a16="http://schemas.microsoft.com/office/drawing/2014/main" id="{93166A69-FC17-4511-A7B2-E8F21DE2B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626" y="3677477"/>
            <a:ext cx="4717774" cy="235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30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C3D6-1EFD-4777-8BE0-FAC51D414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Gradient Boosting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5E4FFF-9BE3-4832-BD46-EA808195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11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24227-51D2-418F-8B1D-6E638F085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/>
          <a:p>
            <a:r>
              <a:rPr lang="en-US" dirty="0"/>
              <a:t>Models work on an iterative design process, where each step is an attempt at an improvement on the previous step.</a:t>
            </a:r>
          </a:p>
          <a:p>
            <a:pPr lvl="1"/>
            <a:r>
              <a:rPr lang="en-US" dirty="0"/>
              <a:t>Use errors from model x to adjust the weights of values and calculations in model x + 1. </a:t>
            </a:r>
          </a:p>
          <a:p>
            <a:pPr lvl="1"/>
            <a:r>
              <a:rPr lang="en-US" dirty="0"/>
              <a:t>Process repeats until accuracy no longer improves after weight adjustments.  </a:t>
            </a:r>
          </a:p>
          <a:p>
            <a:r>
              <a:rPr lang="en-US" dirty="0"/>
              <a:t>Top Kaggle Model – XGBoost Regressor</a:t>
            </a:r>
          </a:p>
          <a:p>
            <a:pPr lvl="1"/>
            <a:r>
              <a:rPr lang="en-US" dirty="0"/>
              <a:t>Easy to use, setup, and adjust.</a:t>
            </a:r>
          </a:p>
          <a:p>
            <a:pPr lvl="1"/>
            <a:r>
              <a:rPr lang="en-US" dirty="0"/>
              <a:t>Multi-faceted, can cover a wide variety of areas. </a:t>
            </a:r>
          </a:p>
          <a:p>
            <a:pPr lvl="1"/>
            <a:endParaRPr lang="en-US" sz="2000" dirty="0"/>
          </a:p>
        </p:txBody>
      </p:sp>
      <p:pic>
        <p:nvPicPr>
          <p:cNvPr id="2050" name="Picture 2" descr="Gradient Boosting - AI Wiki">
            <a:extLst>
              <a:ext uri="{FF2B5EF4-FFF2-40B4-BE49-F238E27FC236}">
                <a16:creationId xmlns:a16="http://schemas.microsoft.com/office/drawing/2014/main" id="{1057C7D3-C80A-4487-A80A-F6FACE03A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4163" y="2875257"/>
            <a:ext cx="5184437" cy="194416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120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FA40-C6DA-4F84-97EB-E712C30FE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FD566F-A71C-4E84-A0D7-318B8F2A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8A5EC-A364-4C63-9C97-E165D476D0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5651500" cy="4093243"/>
          </a:xfrm>
        </p:spPr>
        <p:txBody>
          <a:bodyPr/>
          <a:lstStyle/>
          <a:p>
            <a:r>
              <a:rPr lang="en-US" dirty="0"/>
              <a:t>Another type of probabilistic classification. </a:t>
            </a:r>
          </a:p>
          <a:p>
            <a:r>
              <a:rPr lang="en-US" dirty="0"/>
              <a:t>Similar to Naïve Bayes:</a:t>
            </a:r>
          </a:p>
          <a:p>
            <a:pPr lvl="1"/>
            <a:r>
              <a:rPr lang="en-US" dirty="0"/>
              <a:t>Takes in a number of labels and determines the probability of the label occurring given a number of features. </a:t>
            </a:r>
          </a:p>
          <a:p>
            <a:r>
              <a:rPr lang="en-US" dirty="0"/>
              <a:t>Use a complex formula to adjust weights and coefficients associated with specific features. Plug in data and get a probability.</a:t>
            </a:r>
          </a:p>
          <a:p>
            <a:pPr lvl="1"/>
            <a:r>
              <a:rPr lang="en-US" dirty="0"/>
              <a:t>Convert this probability into a binary decision to get classification. </a:t>
            </a:r>
          </a:p>
          <a:p>
            <a:r>
              <a:rPr lang="en-US" dirty="0"/>
              <a:t>Pranckevičius &amp; Marcinkevičius Study</a:t>
            </a:r>
          </a:p>
          <a:p>
            <a:pPr lvl="1"/>
            <a:r>
              <a:rPr lang="en-US" dirty="0"/>
              <a:t>Beat every other tested supervised learning model by at least 10%. </a:t>
            </a:r>
          </a:p>
          <a:p>
            <a:pPr lvl="1"/>
            <a:r>
              <a:rPr lang="en-US" dirty="0"/>
              <a:t>Great results in other ML competitions and studies.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39833-C326-4416-8460-81CA1FFED2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555" y="2092230"/>
            <a:ext cx="5035858" cy="267353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6944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3819-CF59-46BD-9E77-674A0E93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 &amp;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5735C-A099-4CBB-909B-13B7B2F63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8B89C-5023-480B-9D3F-1949409C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4875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72009-711D-4C73-81EE-4F7445E8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Pipeline Part 1.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DDC80D-CAA9-440C-9188-4EFDD0EA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14</a:t>
            </a:fld>
            <a:endParaRPr lang="en-US" noProof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7908DCD-0A92-4290-B208-FA8A97AFE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/>
          <a:lstStyle/>
          <a:p>
            <a:r>
              <a:rPr lang="en-US" dirty="0"/>
              <a:t>Before discussing methodology and implementation of various models, we do a brief discussion on the pipeline. 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Major Component – </a:t>
            </a:r>
            <a:r>
              <a:rPr lang="en-US" i="1" dirty="0"/>
              <a:t>twitterAPI.py</a:t>
            </a:r>
          </a:p>
          <a:p>
            <a:pPr lvl="1"/>
            <a:r>
              <a:rPr lang="en-US" dirty="0"/>
              <a:t>Uses an authorized Twitter development account to pull data on ~500 different users. </a:t>
            </a:r>
          </a:p>
          <a:p>
            <a:pPr lvl="2"/>
            <a:r>
              <a:rPr lang="en-US" dirty="0"/>
              <a:t>Congressional figures and other high-level politicians (cabinet members, president, etc.). </a:t>
            </a:r>
          </a:p>
          <a:p>
            <a:pPr lvl="1"/>
            <a:r>
              <a:rPr lang="en-US" dirty="0"/>
              <a:t>Gets five tweets per user, and loads these into a DataFrame and CSV file, both of which can be loaded into other models and files (Naïve Bayes, Hybrid ABSA/ML, etc.).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2FA59F1-545D-4A02-9CD7-C71934327F6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63" y="1682917"/>
            <a:ext cx="5184437" cy="4328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1869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168E-89C4-48A6-A1C7-7C4B5B3F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Naïve Bayes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E88808-EEEC-4C36-B93B-BDC91D24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15</a:t>
            </a:fld>
            <a:endParaRPr lang="en-US" noProof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3A39B25-0092-4737-9524-C46D5A363F5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43365" y="1517715"/>
                <a:ext cx="5652635" cy="4659248"/>
              </a:xfrm>
            </p:spPr>
            <p:txBody>
              <a:bodyPr>
                <a:noAutofit/>
              </a:bodyPr>
              <a:lstStyle/>
              <a:p>
                <a:r>
                  <a:rPr lang="en-US" sz="1600" dirty="0">
                    <a:effectLst/>
                  </a:rPr>
                  <a:t>In terms of our specific problem, our model uses an equation: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 smtClean="0">
                        <a:effectLst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effectLst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</a:rPr>
                          <m:t>𝑃𝑎𝑟𝑡𝑦</m:t>
                        </m:r>
                      </m:e>
                      <m:e>
                        <m:r>
                          <a:rPr lang="en-US" sz="1600" i="1">
                            <a:effectLst/>
                          </a:rPr>
                          <m:t>𝐹𝑒𝑎𝑡𝑢𝑟𝑒</m:t>
                        </m:r>
                      </m:e>
                    </m:d>
                    <m:r>
                      <a:rPr lang="en-US" sz="1600" i="1">
                        <a:effectLst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effectLst/>
                          </a:rPr>
                        </m:ctrlPr>
                      </m:fPr>
                      <m:num>
                        <m:r>
                          <a:rPr lang="en-US" sz="1600" i="1">
                            <a:effectLst/>
                          </a:rPr>
                          <m:t>𝑃</m:t>
                        </m:r>
                        <m:r>
                          <a:rPr lang="en-US" sz="1600" b="0" i="1" smtClean="0">
                            <a:effectLst/>
                          </a:rPr>
                          <m:t>(</m:t>
                        </m:r>
                        <m:r>
                          <a:rPr lang="en-US" sz="1600" b="0" i="1" smtClean="0">
                            <a:effectLst/>
                          </a:rPr>
                          <m:t>𝐹𝑒𝑎𝑡𝑢𝑟𝑒</m:t>
                        </m:r>
                        <m:r>
                          <a:rPr lang="en-US" sz="1600" b="0" i="1" smtClean="0">
                            <a:effectLst/>
                          </a:rPr>
                          <m:t>|</m:t>
                        </m:r>
                        <m:r>
                          <a:rPr lang="en-US" sz="1600" b="0" i="1" smtClean="0">
                            <a:effectLst/>
                          </a:rPr>
                          <m:t>𝑃𝑎𝑟𝑡𝑦</m:t>
                        </m:r>
                        <m:r>
                          <a:rPr lang="en-US" sz="1600" b="0" i="1" smtClean="0">
                            <a:effectLst/>
                          </a:rPr>
                          <m:t>)∗</m:t>
                        </m:r>
                        <m:r>
                          <a:rPr lang="en-US" sz="1600" i="1">
                            <a:effectLst/>
                          </a:rPr>
                          <m:t>𝑃</m:t>
                        </m:r>
                        <m:r>
                          <a:rPr lang="en-US" sz="1600" i="1">
                            <a:effectLst/>
                          </a:rPr>
                          <m:t>(</m:t>
                        </m:r>
                        <m:r>
                          <a:rPr lang="en-US" sz="1600" i="1">
                            <a:effectLst/>
                          </a:rPr>
                          <m:t>𝑃𝑎𝑟𝑡𝑦</m:t>
                        </m:r>
                        <m:r>
                          <a:rPr lang="en-US" sz="1600" i="1">
                            <a:effectLst/>
                          </a:rPr>
                          <m:t>)</m:t>
                        </m:r>
                      </m:num>
                      <m:den>
                        <m:r>
                          <a:rPr lang="en-US" sz="1600" i="1">
                            <a:effectLst/>
                          </a:rPr>
                          <m:t>𝑃</m:t>
                        </m:r>
                        <m:r>
                          <a:rPr lang="en-US" sz="1600" i="1">
                            <a:effectLst/>
                          </a:rPr>
                          <m:t>(</m:t>
                        </m:r>
                        <m:r>
                          <a:rPr lang="en-US" sz="1600" i="1">
                            <a:effectLst/>
                          </a:rPr>
                          <m:t>𝐹𝑒𝑎𝑡𝑢𝑟𝑒</m:t>
                        </m:r>
                        <m:r>
                          <a:rPr lang="en-US" sz="1600" i="1">
                            <a:effectLst/>
                          </a:rPr>
                          <m:t>)</m:t>
                        </m:r>
                      </m:den>
                    </m:f>
                  </m:oMath>
                </a14:m>
                <a:endParaRPr lang="en-US" sz="1600" dirty="0">
                  <a:effectLst/>
                </a:endParaRPr>
              </a:p>
              <a:p>
                <a:pPr lvl="1"/>
                <a:r>
                  <a:rPr lang="en-US" sz="1600" dirty="0"/>
                  <a:t>Likelihood of a given tweet being of a certain party given any number of features that are associated with the party. </a:t>
                </a:r>
              </a:p>
              <a:p>
                <a:pPr lvl="1"/>
                <a:r>
                  <a:rPr lang="en-US" sz="1600" dirty="0"/>
                  <a:t>What are the odds of someone being a democrat if they have a negative sentiment towards Donald Trump and a positive sentiment towards healthcare reform? </a:t>
                </a:r>
              </a:p>
              <a:p>
                <a:r>
                  <a:rPr lang="en-US" sz="1600" dirty="0"/>
                  <a:t>Implementation</a:t>
                </a:r>
              </a:p>
              <a:p>
                <a:pPr lvl="1"/>
                <a:r>
                  <a:rPr lang="en-US" sz="1600" dirty="0"/>
                  <a:t>Relies on built in Naïve Bayes modeling tools from the TextBlob Python library, which was used in other studies (Hasan et. al, 2018). </a:t>
                </a:r>
              </a:p>
              <a:p>
                <a:pPr lvl="1"/>
                <a:r>
                  <a:rPr lang="en-US" sz="1600" dirty="0"/>
                  <a:t>Uses the data from the Twitter API pull results. </a:t>
                </a:r>
              </a:p>
              <a:p>
                <a:pPr lvl="1"/>
                <a:r>
                  <a:rPr lang="en-US" sz="1600" dirty="0"/>
                  <a:t>Analyzes words usage and sentiments (bag of words and vectorization results) to compute party prediction. </a:t>
                </a: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3A39B25-0092-4737-9524-C46D5A363F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43365" y="1517715"/>
                <a:ext cx="5652635" cy="4659248"/>
              </a:xfrm>
              <a:blipFill>
                <a:blip r:embed="rId2"/>
                <a:stretch>
                  <a:fillRect l="-431" t="-916" r="-324" b="-2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6E34013-4ED9-4806-9106-A123C04E7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014" y="1784069"/>
            <a:ext cx="4355186" cy="41265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3461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7F1A-68A2-4B62-B3D9-A8EC72A1F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Sentiment Analysis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CC975E-D8C1-48F0-A9B2-FC307E36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16</a:t>
            </a:fld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75E01-46B5-4901-82AF-F365CBF36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/>
          <a:p>
            <a:r>
              <a:rPr lang="en-US" sz="1900" dirty="0"/>
              <a:t>Goal is to cover as many current events and ongoing political debates as possible. </a:t>
            </a:r>
          </a:p>
          <a:p>
            <a:pPr lvl="1"/>
            <a:r>
              <a:rPr lang="en-US" sz="1900" dirty="0"/>
              <a:t>Key is picking topics that have some easily definable “Republican” or conservative side and “Democratic” or liberal side. </a:t>
            </a:r>
          </a:p>
          <a:p>
            <a:r>
              <a:rPr lang="en-US" sz="1900" dirty="0"/>
              <a:t>Eight Chosen “Key” Topics</a:t>
            </a:r>
          </a:p>
          <a:p>
            <a:pPr lvl="1"/>
            <a:r>
              <a:rPr lang="en-US" sz="1900" dirty="0"/>
              <a:t>Economics</a:t>
            </a:r>
          </a:p>
          <a:p>
            <a:pPr lvl="1"/>
            <a:r>
              <a:rPr lang="en-US" sz="1900" dirty="0"/>
              <a:t>Police, </a:t>
            </a:r>
          </a:p>
          <a:p>
            <a:pPr lvl="1"/>
            <a:r>
              <a:rPr lang="en-US" sz="1900" dirty="0"/>
              <a:t>Foreign Policy &amp; Immigration</a:t>
            </a:r>
          </a:p>
          <a:p>
            <a:pPr lvl="1"/>
            <a:r>
              <a:rPr lang="en-US" sz="1900" dirty="0"/>
              <a:t>Presidency and Elections</a:t>
            </a:r>
          </a:p>
          <a:p>
            <a:pPr lvl="1"/>
            <a:r>
              <a:rPr lang="en-US" sz="1900" dirty="0"/>
              <a:t>Military</a:t>
            </a:r>
          </a:p>
          <a:p>
            <a:pPr lvl="1"/>
            <a:r>
              <a:rPr lang="en-US" sz="1900" dirty="0"/>
              <a:t>Abortion</a:t>
            </a:r>
          </a:p>
          <a:p>
            <a:pPr lvl="1"/>
            <a:r>
              <a:rPr lang="en-US" sz="1900" dirty="0"/>
              <a:t>Health/Healthcare</a:t>
            </a:r>
          </a:p>
        </p:txBody>
      </p:sp>
      <p:pic>
        <p:nvPicPr>
          <p:cNvPr id="11" name="Picture 2" descr="Sentiment Analysis is difficult, but AI may have an answer. | by Parul  Pandey | Towards Data Science">
            <a:extLst>
              <a:ext uri="{FF2B5EF4-FFF2-40B4-BE49-F238E27FC236}">
                <a16:creationId xmlns:a16="http://schemas.microsoft.com/office/drawing/2014/main" id="{8E37D51A-9D93-4584-90BD-AB337B3EC9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7" r="4619" b="-2"/>
          <a:stretch/>
        </p:blipFill>
        <p:spPr bwMode="auto">
          <a:xfrm>
            <a:off x="6474163" y="1438202"/>
            <a:ext cx="5184437" cy="465924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095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F7B3-812C-4AB2-95E8-66B205E9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Sentiment Analysis Cont.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3E219C-2B67-4258-BF4C-D68EB9E1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17</a:t>
            </a:fld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CBDDE-43F0-4D25-B615-60A2BD784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Autofit/>
          </a:bodyPr>
          <a:lstStyle/>
          <a:p>
            <a:r>
              <a:rPr lang="en-US" sz="1520" dirty="0"/>
              <a:t>Each topic is split into several individual aspects. </a:t>
            </a:r>
          </a:p>
          <a:p>
            <a:pPr lvl="1"/>
            <a:r>
              <a:rPr lang="en-US" sz="1520" dirty="0"/>
              <a:t>In economics, we want to gather sentiment on several ideas – Chinese trade, GDP, the stock market, natural resources, trade, and much more. </a:t>
            </a:r>
          </a:p>
          <a:p>
            <a:pPr lvl="1"/>
            <a:r>
              <a:rPr lang="en-US" sz="1520" dirty="0"/>
              <a:t>Similar for other subjects.</a:t>
            </a:r>
          </a:p>
          <a:p>
            <a:r>
              <a:rPr lang="en-US" sz="1520" dirty="0"/>
              <a:t>Implementation</a:t>
            </a:r>
          </a:p>
          <a:p>
            <a:pPr lvl="1"/>
            <a:r>
              <a:rPr lang="en-US" sz="1520" dirty="0"/>
              <a:t>We take in data from the </a:t>
            </a:r>
            <a:r>
              <a:rPr lang="en-US" sz="1520" dirty="0" err="1"/>
              <a:t>Dataframe</a:t>
            </a:r>
            <a:r>
              <a:rPr lang="en-US" sz="1520" dirty="0"/>
              <a:t>/CSV produced by the Twitter API file. </a:t>
            </a:r>
          </a:p>
          <a:p>
            <a:pPr lvl="1"/>
            <a:r>
              <a:rPr lang="en-US" sz="1520" dirty="0"/>
              <a:t>Each tweet is parsed and tested on each aspect. </a:t>
            </a:r>
          </a:p>
          <a:p>
            <a:pPr lvl="2"/>
            <a:r>
              <a:rPr lang="en-US" sz="1520" dirty="0"/>
              <a:t>If a tweet contains a word or phrase we test for, we analyze sentiment. If not, we say the tweet is “neutral” towards that specific topic. </a:t>
            </a:r>
          </a:p>
          <a:p>
            <a:pPr lvl="1"/>
            <a:r>
              <a:rPr lang="en-US" sz="1520" dirty="0"/>
              <a:t>Built on library used in previous studies solely for ABSA. </a:t>
            </a:r>
          </a:p>
          <a:p>
            <a:pPr lvl="1"/>
            <a:r>
              <a:rPr lang="en-US" sz="1520" dirty="0"/>
              <a:t>Used a caching system to split parsing process among four computers, dramatically reducing time.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C58745-2FC1-4986-BE18-3CB0EB602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163" y="2965985"/>
            <a:ext cx="5184437" cy="17627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6890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5158FB-20E3-4190-8EFF-040BBCB1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F52AD1-A907-4793-B2D2-4ED5F18AA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376237"/>
            <a:ext cx="1214437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87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35417-250B-46A5-9F81-DC96B97B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65" y="413271"/>
            <a:ext cx="6329162" cy="535531"/>
          </a:xfrm>
        </p:spPr>
        <p:txBody>
          <a:bodyPr wrap="square" anchor="t">
            <a:normAutofit fontScale="90000"/>
          </a:bodyPr>
          <a:lstStyle/>
          <a:p>
            <a:r>
              <a:rPr lang="en-US" dirty="0"/>
              <a:t>Hybrid Approach (Regressions and Boosting Trees)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735BBF-740B-4980-B622-8293123A2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19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2FD30-0FE5-48C8-AA04-A263DE409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Results of sentiment analysis process is piped into a new CSV file, which is in turn used in the “main” </a:t>
            </a:r>
            <a:r>
              <a:rPr lang="en-US" i="1" dirty="0"/>
              <a:t>hybrid_SA.py </a:t>
            </a:r>
            <a:r>
              <a:rPr lang="en-US" dirty="0"/>
              <a:t>file. </a:t>
            </a:r>
          </a:p>
          <a:p>
            <a:r>
              <a:rPr lang="en-US" dirty="0"/>
              <a:t>Data is loaded in and passed through a vectorizer, with tweets being turned into “bags of words.” </a:t>
            </a:r>
          </a:p>
          <a:p>
            <a:pPr lvl="1"/>
            <a:r>
              <a:rPr lang="en-US" dirty="0"/>
              <a:t>How do the words used in one tweet relate to words used in another tweet? What frequency are terms used in?</a:t>
            </a:r>
          </a:p>
          <a:p>
            <a:r>
              <a:rPr lang="en-US" dirty="0"/>
              <a:t>These results are concatenated with the data from the sentiment analysis chain and combined into training and testing datasets.</a:t>
            </a:r>
          </a:p>
          <a:p>
            <a:r>
              <a:rPr lang="en-US" dirty="0"/>
              <a:t>Models loaded from the XGBoost library, which has the “best” tuned XGB Regression model, and Sci-Kit Learn, the most popular and well known Python library for data science. </a:t>
            </a:r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BE1A90B-BC30-42BC-80F5-994FC0DD76A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63" y="1682917"/>
            <a:ext cx="5184437" cy="4328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285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&amp; Background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3BC6-720E-4D15-B3AE-317EA8FFF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Thoughts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7A0A3-9BE3-4E78-B00B-A5A92A7DE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0B737-7AAD-422E-B4BB-D231D59F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8375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11E0-1B3C-4118-A9DA-59EB812E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5CACE5-ADE6-45ED-B062-0F704967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75F74-2B24-42E9-B6E7-BDC555FACC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  <a:p>
            <a:pPr lvl="1"/>
            <a:r>
              <a:rPr lang="en-US" dirty="0"/>
              <a:t>Smaller training and testing dataset than other models, so data and accuracy may be slightly skewed. </a:t>
            </a:r>
          </a:p>
          <a:p>
            <a:pPr lvl="1"/>
            <a:r>
              <a:rPr lang="en-US" dirty="0"/>
              <a:t>~80% accuracy based on tweet text and party alone.</a:t>
            </a:r>
          </a:p>
          <a:p>
            <a:r>
              <a:rPr lang="en-US" dirty="0"/>
              <a:t>XGBoost Regressor</a:t>
            </a:r>
          </a:p>
          <a:p>
            <a:pPr lvl="1"/>
            <a:r>
              <a:rPr lang="en-US" dirty="0"/>
              <a:t>Larger training dataset by ~3,500 tweets, but slightly smaller (~700) testing dataset. </a:t>
            </a:r>
          </a:p>
          <a:p>
            <a:pPr lvl="1"/>
            <a:r>
              <a:rPr lang="en-US" dirty="0"/>
              <a:t>73.77% Accuracy Level</a:t>
            </a:r>
          </a:p>
          <a:p>
            <a:pPr lvl="1"/>
            <a:r>
              <a:rPr lang="en-US" dirty="0"/>
              <a:t>Extremely slight edge in Republican predictions. </a:t>
            </a:r>
          </a:p>
          <a:p>
            <a:r>
              <a:rPr lang="en-US" dirty="0"/>
              <a:t>Logistic Regressor </a:t>
            </a:r>
          </a:p>
          <a:p>
            <a:pPr lvl="1"/>
            <a:r>
              <a:rPr lang="en-US" dirty="0"/>
              <a:t>Same datasets as XGBoost model. </a:t>
            </a:r>
          </a:p>
          <a:p>
            <a:pPr lvl="1"/>
            <a:r>
              <a:rPr lang="en-US" dirty="0"/>
              <a:t>76.21% Accuracy Level</a:t>
            </a:r>
          </a:p>
          <a:p>
            <a:pPr lvl="1"/>
            <a:r>
              <a:rPr lang="en-US" dirty="0"/>
              <a:t>Higher accuracy a result of better predictions when looking at Democrats, while both models had similar accuracies for Republicans. 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6BA30EE-E1E8-4F83-A735-6FFC6A570F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915" y="299919"/>
            <a:ext cx="3829684" cy="2886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5AE02790-0141-4208-AD7B-01C0D0109A1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915" y="3672006"/>
            <a:ext cx="3829685" cy="3003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08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957F-E8D8-4487-9D15-F58A9499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Interface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8F8356-0247-4A18-8C54-558985FA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22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E11DC-9E0E-4449-847B-5C3CCEA76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Autofit/>
          </a:bodyPr>
          <a:lstStyle/>
          <a:p>
            <a:r>
              <a:rPr lang="en-US" sz="1570" dirty="0"/>
              <a:t>Created to allow for duplication of results and testing on custom/newer sets of data.</a:t>
            </a:r>
          </a:p>
          <a:p>
            <a:r>
              <a:rPr lang="en-US" sz="1570" dirty="0"/>
              <a:t>Two “Key” Functions:</a:t>
            </a:r>
          </a:p>
          <a:p>
            <a:pPr lvl="1"/>
            <a:r>
              <a:rPr lang="en-US" sz="1570" dirty="0"/>
              <a:t>Pipeline</a:t>
            </a:r>
          </a:p>
          <a:p>
            <a:pPr lvl="2"/>
            <a:r>
              <a:rPr lang="en-US" sz="1570" dirty="0"/>
              <a:t>Steps through the entire pipeline process, regenerating new tweets from users, conducting sentiment analysis on them, and creating new logistic regressors and boosting models based on this data.</a:t>
            </a:r>
          </a:p>
          <a:p>
            <a:pPr lvl="1"/>
            <a:r>
              <a:rPr lang="en-US" sz="1570" dirty="0"/>
              <a:t>Testing</a:t>
            </a:r>
          </a:p>
          <a:p>
            <a:pPr lvl="2"/>
            <a:r>
              <a:rPr lang="en-US" sz="1570" dirty="0"/>
              <a:t>Allows users to test on “custom” tweets and sentences. </a:t>
            </a:r>
          </a:p>
          <a:p>
            <a:pPr lvl="2"/>
            <a:r>
              <a:rPr lang="en-US" sz="1570" dirty="0"/>
              <a:t>Also allows users to test on Twitter accounts and their five latest tweets.</a:t>
            </a:r>
          </a:p>
          <a:p>
            <a:pPr lvl="2"/>
            <a:r>
              <a:rPr lang="en-US" sz="1570" dirty="0"/>
              <a:t>Allows users to test on the models used in the results section, or use custom models generated through the aforementioned pipeline function.  </a:t>
            </a:r>
          </a:p>
        </p:txBody>
      </p:sp>
      <p:pic>
        <p:nvPicPr>
          <p:cNvPr id="11266" name="Picture 2" descr="Image result for interface">
            <a:extLst>
              <a:ext uri="{FF2B5EF4-FFF2-40B4-BE49-F238E27FC236}">
                <a16:creationId xmlns:a16="http://schemas.microsoft.com/office/drawing/2014/main" id="{1F7C8692-4042-4B6B-A6C4-049A9BB3D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4163" y="1870394"/>
            <a:ext cx="5184437" cy="3953889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865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AA1A52-5322-4E75-8FD5-2368E060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5722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8006-BC6F-4A17-849E-FBDFC43DC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Limitations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41BF3B-C0B4-4A68-B358-18F9ACEF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24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B694A-2103-4B16-BB1B-CD6CCD089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/>
          <a:p>
            <a:r>
              <a:rPr lang="en-US" sz="1900"/>
              <a:t>No clear definition on what is “political ideology” and how you determine it. </a:t>
            </a:r>
          </a:p>
          <a:p>
            <a:pPr lvl="1"/>
            <a:r>
              <a:rPr lang="en-US" sz="1900"/>
              <a:t>Liquid vs. Plastic</a:t>
            </a:r>
          </a:p>
          <a:p>
            <a:pPr lvl="1"/>
            <a:r>
              <a:rPr lang="en-US" sz="1900"/>
              <a:t>Policy</a:t>
            </a:r>
          </a:p>
          <a:p>
            <a:r>
              <a:rPr lang="en-US" sz="1900"/>
              <a:t>How do beliefs coincide with party? </a:t>
            </a:r>
          </a:p>
          <a:p>
            <a:r>
              <a:rPr lang="en-US" sz="1900"/>
              <a:t>How do we handle people who have beliefs from both sides of the aisle? </a:t>
            </a:r>
          </a:p>
          <a:p>
            <a:pPr lvl="1"/>
            <a:r>
              <a:rPr lang="en-US" sz="1900"/>
              <a:t>Someone who believes in strict capitalism but also wants strong healthcare reform. </a:t>
            </a:r>
          </a:p>
          <a:p>
            <a:r>
              <a:rPr lang="en-US" sz="1900"/>
              <a:t>Does one belief have more weight in one’s political identification than another?</a:t>
            </a:r>
          </a:p>
          <a:p>
            <a:pPr lvl="1"/>
            <a:r>
              <a:rPr lang="en-US" sz="1900"/>
              <a:t>Is one’s thoughts on abortion worth more than their thoughts on tariffs, or vice versa?</a:t>
            </a:r>
          </a:p>
        </p:txBody>
      </p:sp>
      <p:pic>
        <p:nvPicPr>
          <p:cNvPr id="7170" name="Picture 2" descr="Understanding customer journeys: The four limitations of traditional  analytics tools | MyCustomer">
            <a:extLst>
              <a:ext uri="{FF2B5EF4-FFF2-40B4-BE49-F238E27FC236}">
                <a16:creationId xmlns:a16="http://schemas.microsoft.com/office/drawing/2014/main" id="{6D3F6839-EE77-4A3A-99C8-F645F8D90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4163" y="1922617"/>
            <a:ext cx="5184437" cy="384944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899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91B2-C7A6-4ED0-A267-CB999802C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90CCDA-34CD-4889-B77C-0030A35E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25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E1524-6986-4EDF-BBCF-F90FCF4AB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Hashtags</a:t>
            </a:r>
          </a:p>
          <a:p>
            <a:pPr lvl="1"/>
            <a:r>
              <a:rPr lang="en-US" dirty="0"/>
              <a:t>Great way of getting data on specific topics/events. </a:t>
            </a:r>
          </a:p>
          <a:p>
            <a:pPr lvl="1"/>
            <a:r>
              <a:rPr lang="en-US" dirty="0"/>
              <a:t>Easy to connect tweets and compare sentiments, words/phrases used, etc. </a:t>
            </a:r>
          </a:p>
          <a:p>
            <a:r>
              <a:rPr lang="en-US" dirty="0"/>
              <a:t>Language </a:t>
            </a:r>
          </a:p>
          <a:p>
            <a:pPr lvl="1"/>
            <a:r>
              <a:rPr lang="en-US" dirty="0"/>
              <a:t>ABSA couldn’t work on words/phrases that aren’t English.</a:t>
            </a:r>
          </a:p>
          <a:p>
            <a:pPr lvl="1"/>
            <a:r>
              <a:rPr lang="en-US" dirty="0"/>
              <a:t>Trouble with bag-of-words and vectorization comparisons from English to foreign languages. </a:t>
            </a:r>
          </a:p>
          <a:p>
            <a:pPr lvl="1"/>
            <a:r>
              <a:rPr lang="en-US" dirty="0"/>
              <a:t>However, useful in identifying polarity. </a:t>
            </a:r>
          </a:p>
          <a:p>
            <a:r>
              <a:rPr lang="en-US" dirty="0"/>
              <a:t>Other Models</a:t>
            </a:r>
          </a:p>
          <a:p>
            <a:pPr lvl="1"/>
            <a:r>
              <a:rPr lang="en-US" dirty="0"/>
              <a:t>Unsupervised Learning</a:t>
            </a:r>
          </a:p>
          <a:p>
            <a:pPr lvl="1"/>
            <a:r>
              <a:rPr lang="en-US" dirty="0"/>
              <a:t>Hidden Markov Model (HMM) Chains or Conditional Random Fields (CRFs) </a:t>
            </a:r>
          </a:p>
        </p:txBody>
      </p:sp>
      <p:pic>
        <p:nvPicPr>
          <p:cNvPr id="8194" name="Picture 2" descr="Next Steps &amp; Baptisms - St. John's Denver">
            <a:extLst>
              <a:ext uri="{FF2B5EF4-FFF2-40B4-BE49-F238E27FC236}">
                <a16:creationId xmlns:a16="http://schemas.microsoft.com/office/drawing/2014/main" id="{738B15BB-08F8-4224-A94F-4A78F4608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4163" y="2201924"/>
            <a:ext cx="5184437" cy="329083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225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0DC5-EEFB-42F3-BDC8-08D8A19B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&amp; Ideas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70B15-DFE6-4D6C-B2F0-936CE40B07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BDDEE-0A4F-43EC-A561-55892A4A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6434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1681163"/>
            <a:ext cx="5157787" cy="3429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Good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3429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Bad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r>
              <a:rPr lang="en-US" dirty="0"/>
              <a:t>Reductions in Campaign Spending</a:t>
            </a:r>
          </a:p>
          <a:p>
            <a:pPr lvl="1"/>
            <a:r>
              <a:rPr lang="en-US" dirty="0"/>
              <a:t>2020 U.S. Presidential Election - $14,000,000,000 in Campaign Spending</a:t>
            </a:r>
          </a:p>
          <a:p>
            <a:pPr lvl="1"/>
            <a:r>
              <a:rPr lang="en-US" dirty="0"/>
              <a:t>With this technology, it’s easier to identify Republicans and Democrats, making it easier to advertise to them, thus reducing search costs. </a:t>
            </a:r>
          </a:p>
          <a:p>
            <a:r>
              <a:rPr lang="en-US" dirty="0"/>
              <a:t>Determining Bots/Fake Users</a:t>
            </a:r>
          </a:p>
          <a:p>
            <a:pPr lvl="1"/>
            <a:r>
              <a:rPr lang="en-US" dirty="0"/>
              <a:t>Typically far-right and far-left users.</a:t>
            </a:r>
          </a:p>
          <a:p>
            <a:r>
              <a:rPr lang="en-US" dirty="0"/>
              <a:t>Anti-Radicalization &amp; Fake News</a:t>
            </a:r>
          </a:p>
          <a:p>
            <a:pPr lvl="1"/>
            <a:r>
              <a:rPr lang="en-US" dirty="0"/>
              <a:t>Determine common phrases, words, and sentiments, use this to remove/monitor account before they get out of hand.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/>
          <a:lstStyle/>
          <a:p>
            <a:r>
              <a:rPr lang="en-US" dirty="0"/>
              <a:t>Discrimination</a:t>
            </a:r>
          </a:p>
          <a:p>
            <a:pPr lvl="1"/>
            <a:r>
              <a:rPr lang="en-US" dirty="0"/>
              <a:t>Stanford “Gaydar” Study</a:t>
            </a:r>
          </a:p>
          <a:p>
            <a:pPr lvl="1"/>
            <a:r>
              <a:rPr lang="en-US" dirty="0"/>
              <a:t>2017 ProPublica Report </a:t>
            </a:r>
          </a:p>
          <a:p>
            <a:pPr lvl="1"/>
            <a:r>
              <a:rPr lang="en-US" dirty="0"/>
              <a:t>Race &amp; Connection to Party</a:t>
            </a:r>
          </a:p>
          <a:p>
            <a:pPr lvl="1"/>
            <a:r>
              <a:rPr lang="en-US" dirty="0"/>
              <a:t>Can easily affect “whether or not individuals get a job, get credit, end up in jail, or even experience violence against them.”</a:t>
            </a:r>
          </a:p>
          <a:p>
            <a:r>
              <a:rPr lang="en-US" dirty="0"/>
              <a:t>Radicalization</a:t>
            </a:r>
          </a:p>
          <a:p>
            <a:pPr lvl="1"/>
            <a:r>
              <a:rPr lang="en-US" dirty="0"/>
              <a:t>Easy to locate members of a specific party or belief system.</a:t>
            </a:r>
          </a:p>
          <a:p>
            <a:pPr lvl="1"/>
            <a:r>
              <a:rPr lang="en-US" dirty="0"/>
              <a:t>Can be used to gather members to rally.</a:t>
            </a:r>
          </a:p>
          <a:p>
            <a:pPr lvl="1"/>
            <a:r>
              <a:rPr lang="en-US" dirty="0"/>
              <a:t>U.S. Capital Riots</a:t>
            </a: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0E79-E887-4FE0-9114-DC34343E8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Solutions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EF6BB3-0220-4280-9489-2119881AC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28</a:t>
            </a:fld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D54AC-B23E-4992-9975-06CEA073A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" y="1582370"/>
            <a:ext cx="5184437" cy="46592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Two Main “Goals”:</a:t>
            </a:r>
          </a:p>
          <a:p>
            <a:pPr lvl="1"/>
            <a:r>
              <a:rPr lang="en-US" sz="2000" dirty="0"/>
              <a:t>Increased Data Privacy and </a:t>
            </a:r>
          </a:p>
          <a:p>
            <a:pPr lvl="1"/>
            <a:r>
              <a:rPr lang="en-US" sz="2000" dirty="0"/>
              <a:t>Increased Data Protection</a:t>
            </a:r>
          </a:p>
          <a:p>
            <a:r>
              <a:rPr lang="en-US" sz="2200" dirty="0"/>
              <a:t>Twitter API Problems</a:t>
            </a:r>
          </a:p>
          <a:p>
            <a:pPr lvl="1"/>
            <a:r>
              <a:rPr lang="en-US" sz="2000" dirty="0"/>
              <a:t>Easy to get access too. </a:t>
            </a:r>
          </a:p>
          <a:p>
            <a:pPr lvl="1"/>
            <a:r>
              <a:rPr lang="en-US" sz="2000" dirty="0"/>
              <a:t>Easy to download massive amounts of data.</a:t>
            </a:r>
          </a:p>
          <a:p>
            <a:pPr lvl="1"/>
            <a:r>
              <a:rPr lang="en-US" sz="2000" dirty="0"/>
              <a:t>No proof of usage. </a:t>
            </a:r>
          </a:p>
          <a:p>
            <a:r>
              <a:rPr lang="en-US" sz="2200" dirty="0"/>
              <a:t>Solutions</a:t>
            </a:r>
          </a:p>
          <a:p>
            <a:pPr lvl="1"/>
            <a:r>
              <a:rPr lang="en-US" sz="2000" dirty="0"/>
              <a:t>Accounts Set to Default by Private</a:t>
            </a:r>
          </a:p>
          <a:p>
            <a:pPr lvl="2"/>
            <a:r>
              <a:rPr lang="en-US" sz="1800" dirty="0"/>
              <a:t>Protects smaller “ordinary” users, no issues for “content creators” and celebrities. </a:t>
            </a:r>
          </a:p>
          <a:p>
            <a:pPr lvl="1"/>
            <a:r>
              <a:rPr lang="en-US" sz="2000" dirty="0"/>
              <a:t>Limiting Developer Access</a:t>
            </a:r>
          </a:p>
          <a:p>
            <a:pPr lvl="2"/>
            <a:r>
              <a:rPr lang="en-US" sz="1800" dirty="0"/>
              <a:t>Usage Reports</a:t>
            </a:r>
          </a:p>
          <a:p>
            <a:pPr lvl="2"/>
            <a:r>
              <a:rPr lang="en-US" sz="1800" dirty="0"/>
              <a:t>Academia Only</a:t>
            </a:r>
          </a:p>
          <a:p>
            <a:pPr lvl="1"/>
            <a:r>
              <a:rPr lang="en-US" sz="2000" dirty="0"/>
              <a:t>In-House Usage</a:t>
            </a:r>
            <a:endParaRPr lang="en-US" dirty="0"/>
          </a:p>
          <a:p>
            <a:endParaRPr lang="en-US" dirty="0"/>
          </a:p>
        </p:txBody>
      </p:sp>
      <p:pic>
        <p:nvPicPr>
          <p:cNvPr id="9218" name="Picture 2" descr="Image result for data privacy">
            <a:extLst>
              <a:ext uri="{FF2B5EF4-FFF2-40B4-BE49-F238E27FC236}">
                <a16:creationId xmlns:a16="http://schemas.microsoft.com/office/drawing/2014/main" id="{1980608B-9ACE-449A-9BEB-80F9AD5EA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4163" y="2117033"/>
            <a:ext cx="5184437" cy="346061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406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4706" y="2807208"/>
            <a:ext cx="4945598" cy="1243584"/>
          </a:xfrm>
        </p:spPr>
        <p:txBody>
          <a:bodyPr/>
          <a:lstStyle/>
          <a:p>
            <a:r>
              <a:rPr lang="en-US" dirty="0"/>
              <a:t>Thank You For Your Help in this Complex Process!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3200400"/>
            <a:ext cx="7551057" cy="2859313"/>
          </a:xfrm>
        </p:spPr>
        <p:txBody>
          <a:bodyPr>
            <a:normAutofit fontScale="90000"/>
          </a:bodyPr>
          <a:lstStyle/>
          <a:p>
            <a:r>
              <a:rPr lang="en-US" dirty="0"/>
              <a:t>“Americans were more ideologically divided than any of the 19 other publics surveyed… These fissures have pervaded nearly every aspect of public and policy response…”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-Michael Dimock, President of the Pew Research Center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5753" y="2807208"/>
            <a:ext cx="4945598" cy="1243584"/>
          </a:xfrm>
        </p:spPr>
        <p:txBody>
          <a:bodyPr/>
          <a:lstStyle/>
          <a:p>
            <a:r>
              <a:rPr lang="en-US" dirty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/>
          <a:p>
            <a:r>
              <a:rPr lang="en-US" sz="1550" dirty="0"/>
              <a:t>In the United States, political party is one of the most important “classifications” that belong to a person. </a:t>
            </a:r>
          </a:p>
          <a:p>
            <a:pPr lvl="1"/>
            <a:r>
              <a:rPr lang="en-US" sz="1550" dirty="0"/>
              <a:t>We make daily decisions based around party, including where we shop, who we interact with, and how we feel about ongoing public policy. </a:t>
            </a:r>
          </a:p>
          <a:p>
            <a:r>
              <a:rPr lang="en-US" sz="1550" dirty="0"/>
              <a:t>With a growing partisan divide, we’ve seen many issues in the United States grow more and more violent and discriminatory, using party as the dividing line. </a:t>
            </a:r>
          </a:p>
          <a:p>
            <a:pPr lvl="1"/>
            <a:r>
              <a:rPr lang="en-US" sz="1550" dirty="0"/>
              <a:t>BLM / Defund the Police</a:t>
            </a:r>
          </a:p>
          <a:p>
            <a:pPr lvl="1"/>
            <a:r>
              <a:rPr lang="en-US" sz="1550" dirty="0"/>
              <a:t>Election / Capital Riots</a:t>
            </a:r>
          </a:p>
          <a:p>
            <a:pPr lvl="1"/>
            <a:r>
              <a:rPr lang="en-US" sz="1550" dirty="0"/>
              <a:t>COVID-19 / Coronavirus </a:t>
            </a:r>
          </a:p>
          <a:p>
            <a:r>
              <a:rPr lang="en-US" sz="1550" dirty="0"/>
              <a:t>Twitter has become one of the “hotspots” for political users, using the platform as:</a:t>
            </a:r>
          </a:p>
          <a:p>
            <a:pPr lvl="1"/>
            <a:r>
              <a:rPr lang="en-US" sz="1550" dirty="0"/>
              <a:t>a source a news, </a:t>
            </a:r>
          </a:p>
          <a:p>
            <a:pPr lvl="1"/>
            <a:r>
              <a:rPr lang="en-US" sz="1550" dirty="0"/>
              <a:t>a source of debate/argumentation, and </a:t>
            </a:r>
          </a:p>
          <a:p>
            <a:pPr lvl="1"/>
            <a:r>
              <a:rPr lang="en-US" sz="1550" dirty="0"/>
              <a:t>a source of propaganda/advertising.</a:t>
            </a:r>
          </a:p>
        </p:txBody>
      </p:sp>
      <p:pic>
        <p:nvPicPr>
          <p:cNvPr id="1026" name="Picture 2" descr="America's Unbridgeable Political Divide">
            <a:extLst>
              <a:ext uri="{FF2B5EF4-FFF2-40B4-BE49-F238E27FC236}">
                <a16:creationId xmlns:a16="http://schemas.microsoft.com/office/drawing/2014/main" id="{79901F33-16D0-4224-96B2-B1AA53345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4163" y="2337372"/>
            <a:ext cx="5184437" cy="301993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453F-0758-472E-ACBE-0FB75453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Goals / Overview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5DDC39-F6AA-48FC-A50A-14595CB2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5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99901-2AB3-42B0-A233-707E638A8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/>
          <a:p>
            <a:r>
              <a:rPr lang="en-US" sz="1700"/>
              <a:t>With the growing divide in the country and Twitter’s role in this issue, as well as the increasing issues surrounding political polarity in general, I seek to determine if Twitter can be used to identify someone’s political party. </a:t>
            </a:r>
          </a:p>
          <a:p>
            <a:pPr lvl="1"/>
            <a:r>
              <a:rPr lang="en-US" sz="1700"/>
              <a:t>If so, what does this mean for the world, and are the results good or bad? </a:t>
            </a:r>
          </a:p>
          <a:p>
            <a:pPr lvl="1"/>
            <a:r>
              <a:rPr lang="en-US" sz="1700"/>
              <a:t>What can we do to prevent misuse of this technology? </a:t>
            </a:r>
          </a:p>
          <a:p>
            <a:r>
              <a:rPr lang="en-US" sz="1700"/>
              <a:t>Presentation Outline:</a:t>
            </a:r>
          </a:p>
          <a:p>
            <a:pPr lvl="1"/>
            <a:r>
              <a:rPr lang="en-US" sz="1700"/>
              <a:t>Data Definitions &amp; Literature Review</a:t>
            </a:r>
          </a:p>
          <a:p>
            <a:pPr lvl="1"/>
            <a:r>
              <a:rPr lang="en-US" sz="1700"/>
              <a:t>Methodology &amp; Implementation of Models</a:t>
            </a:r>
          </a:p>
          <a:p>
            <a:pPr lvl="1"/>
            <a:r>
              <a:rPr lang="en-US" sz="1700"/>
              <a:t>Results</a:t>
            </a:r>
          </a:p>
          <a:p>
            <a:pPr lvl="1"/>
            <a:r>
              <a:rPr lang="en-US" sz="1700"/>
              <a:t>Future Work &amp; Complications</a:t>
            </a:r>
          </a:p>
          <a:p>
            <a:pPr lvl="1"/>
            <a:r>
              <a:rPr lang="en-US" sz="1700"/>
              <a:t>Implications</a:t>
            </a:r>
          </a:p>
          <a:p>
            <a:pPr lvl="1"/>
            <a:r>
              <a:rPr lang="en-US" sz="1700"/>
              <a:t>Final Thoughts</a:t>
            </a:r>
          </a:p>
          <a:p>
            <a:endParaRPr lang="en-US" sz="1700"/>
          </a:p>
          <a:p>
            <a:endParaRPr lang="en-US" sz="1700"/>
          </a:p>
        </p:txBody>
      </p:sp>
      <p:pic>
        <p:nvPicPr>
          <p:cNvPr id="10242" name="Picture 2" descr="Image result for goals">
            <a:extLst>
              <a:ext uri="{FF2B5EF4-FFF2-40B4-BE49-F238E27FC236}">
                <a16:creationId xmlns:a16="http://schemas.microsoft.com/office/drawing/2014/main" id="{332F6956-CC59-49B9-BF76-90B298A45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4163" y="2389216"/>
            <a:ext cx="5184437" cy="291624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43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Definitions &amp; Literature 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F8C-97A5-48DD-87A3-B4A4F261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Misc. Terms and Definitions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A660CE-465C-4013-AC18-8F9F5E8E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7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D3B3B-BD4F-4CA4-98BA-D2B95672F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/>
          <a:p>
            <a:r>
              <a:rPr lang="en-US" sz="1400"/>
              <a:t>Features</a:t>
            </a:r>
          </a:p>
          <a:p>
            <a:pPr lvl="1"/>
            <a:r>
              <a:rPr lang="en-US" sz="1400"/>
              <a:t>The data that allows us to make a prediction. Think the “X” or “independent variable.” We have lots of them in our data – things like sentiment towards “national security” or the number of times a user used the word “horrendous.” </a:t>
            </a:r>
          </a:p>
          <a:p>
            <a:r>
              <a:rPr lang="en-US" sz="1400"/>
              <a:t>Labels</a:t>
            </a:r>
          </a:p>
          <a:p>
            <a:pPr lvl="1"/>
            <a:r>
              <a:rPr lang="en-US" sz="1400"/>
              <a:t>Labels are the things we want to classify. In the case of this study, we have two labels – Republican (R) and Democrat (D). </a:t>
            </a:r>
          </a:p>
          <a:p>
            <a:r>
              <a:rPr lang="en-US" sz="1400"/>
              <a:t>Vectorization</a:t>
            </a:r>
          </a:p>
          <a:p>
            <a:pPr lvl="1"/>
            <a:r>
              <a:rPr lang="en-US" sz="1400"/>
              <a:t>Mapping words and phrases to vectors of real numbers. Allows for comparison of different words and phrases. </a:t>
            </a:r>
          </a:p>
          <a:p>
            <a:r>
              <a:rPr lang="en-US" sz="1400"/>
              <a:t>Bag-of-Words</a:t>
            </a:r>
          </a:p>
          <a:p>
            <a:pPr lvl="1"/>
            <a:r>
              <a:rPr lang="en-US" sz="1400"/>
              <a:t>Similar to a frequency table, a bag-of-words is a dataset of words in their simplest form. We count the words used overall and the words used in a specific instance to analyze frequency. </a:t>
            </a:r>
          </a:p>
        </p:txBody>
      </p:sp>
      <p:pic>
        <p:nvPicPr>
          <p:cNvPr id="4098" name="Picture 2" descr="Word Embedding">
            <a:extLst>
              <a:ext uri="{FF2B5EF4-FFF2-40B4-BE49-F238E27FC236}">
                <a16:creationId xmlns:a16="http://schemas.microsoft.com/office/drawing/2014/main" id="{4B2128C4-5D51-42BC-8C7E-F3406EB91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4163" y="2395697"/>
            <a:ext cx="5184437" cy="290328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088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A44B-4EE8-45A0-B1CB-1CE97959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Terms &amp; Definitions Cont.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8BB50D-4B1C-4CF8-9D77-8DA5AE2A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8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1D531-90FF-46BE-8E90-993514DE5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sz="2000" dirty="0"/>
              <a:t>Most common type of method for classification problems. Map input to output labels or map input to a continuous output.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sz="2000" dirty="0"/>
              <a:t>Unsupervised learning is a type of machine learning where the machine is not given any specific labels and is told to classify and section the data as it sees fit. </a:t>
            </a:r>
          </a:p>
          <a:p>
            <a:r>
              <a:rPr lang="en-US" dirty="0"/>
              <a:t>DataFrame</a:t>
            </a:r>
          </a:p>
          <a:p>
            <a:pPr lvl="1"/>
            <a:r>
              <a:rPr lang="en-US" dirty="0"/>
              <a:t>Similar to a CSV/Excel spreadsheet. Data is separated into rows and columns, each of which can be filtered and queried. </a:t>
            </a:r>
          </a:p>
        </p:txBody>
      </p:sp>
      <p:pic>
        <p:nvPicPr>
          <p:cNvPr id="3074" name="Picture 2" descr="Python | Pandas DataFrame - GeeksforGeeks">
            <a:extLst>
              <a:ext uri="{FF2B5EF4-FFF2-40B4-BE49-F238E27FC236}">
                <a16:creationId xmlns:a16="http://schemas.microsoft.com/office/drawing/2014/main" id="{F5A30ADD-5B38-41AF-A121-4C3956023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4163" y="2240162"/>
            <a:ext cx="5184437" cy="321435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874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C578-A0FF-4A41-BE26-7B3BAA42D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B9F883-C95A-48F9-9F24-7633CF84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9</a:t>
            </a:fld>
            <a:endParaRPr lang="en-US" noProof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800A628-DE56-4336-AE89-FD225B71617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43365" y="1517715"/>
                <a:ext cx="5184437" cy="4659248"/>
              </a:xfrm>
            </p:spPr>
            <p:txBody>
              <a:bodyPr>
                <a:normAutofit/>
              </a:bodyPr>
              <a:lstStyle/>
              <a:p>
                <a:r>
                  <a:rPr lang="en-US" sz="1700"/>
                  <a:t>Naïve Bayes is a probabilistic method of classification. </a:t>
                </a:r>
              </a:p>
              <a:p>
                <a:pPr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700"/>
                      <m:t>𝑃</m:t>
                    </m:r>
                    <m:r>
                      <m:rPr>
                        <m:nor/>
                      </m:rPr>
                      <a:rPr lang="en-US" sz="1700"/>
                      <m:t>(</m:t>
                    </m:r>
                    <m:r>
                      <m:rPr>
                        <m:nor/>
                      </m:rPr>
                      <a:rPr lang="en-US" sz="1700"/>
                      <m:t>𝐴</m:t>
                    </m:r>
                    <m:r>
                      <m:rPr>
                        <m:nor/>
                      </m:rPr>
                      <a:rPr lang="en-US" sz="1700"/>
                      <m:t>|</m:t>
                    </m:r>
                    <m:r>
                      <m:rPr>
                        <m:nor/>
                      </m:rPr>
                      <a:rPr lang="en-US" sz="1700"/>
                      <m:t>𝐵</m:t>
                    </m:r>
                    <m:r>
                      <m:rPr>
                        <m:nor/>
                      </m:rPr>
                      <a:rPr lang="en-US" sz="1700"/>
                      <m:t>) = </m:t>
                    </m:r>
                    <m:f>
                      <m:f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700"/>
                          <m:t>𝑃</m:t>
                        </m:r>
                        <m:r>
                          <m:rPr>
                            <m:nor/>
                          </m:rPr>
                          <a:rPr lang="en-US" sz="1700"/>
                          <m:t>(</m:t>
                        </m:r>
                        <m:r>
                          <m:rPr>
                            <m:nor/>
                          </m:rPr>
                          <a:rPr lang="en-US" sz="1700"/>
                          <m:t>𝐵</m:t>
                        </m:r>
                        <m:r>
                          <m:rPr>
                            <m:nor/>
                          </m:rPr>
                          <a:rPr lang="en-US" sz="1700"/>
                          <m:t>|</m:t>
                        </m:r>
                        <m:r>
                          <m:rPr>
                            <m:nor/>
                          </m:rPr>
                          <a:rPr lang="en-US" sz="1700"/>
                          <m:t>𝐴</m:t>
                        </m:r>
                        <m:r>
                          <m:rPr>
                            <m:nor/>
                          </m:rPr>
                          <a:rPr lang="en-US" sz="1700"/>
                          <m:t>)∗</m:t>
                        </m:r>
                        <m:r>
                          <m:rPr>
                            <m:nor/>
                          </m:rPr>
                          <a:rPr lang="en-US" sz="1700"/>
                          <m:t>𝑃</m:t>
                        </m:r>
                        <m:r>
                          <m:rPr>
                            <m:nor/>
                          </m:rPr>
                          <a:rPr lang="en-US" sz="1700"/>
                          <m:t>(</m:t>
                        </m:r>
                        <m:r>
                          <m:rPr>
                            <m:nor/>
                          </m:rPr>
                          <a:rPr lang="en-US" sz="1700"/>
                          <m:t>𝐴</m:t>
                        </m:r>
                        <m:r>
                          <m:rPr>
                            <m:nor/>
                          </m:rPr>
                          <a:rPr lang="en-US" sz="170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700"/>
                          <m:t>𝑃</m:t>
                        </m:r>
                        <m:r>
                          <m:rPr>
                            <m:nor/>
                          </m:rPr>
                          <a:rPr lang="en-US" sz="1700"/>
                          <m:t>(</m:t>
                        </m:r>
                        <m:r>
                          <m:rPr>
                            <m:nor/>
                          </m:rPr>
                          <a:rPr lang="en-US" sz="1700"/>
                          <m:t>𝐵</m:t>
                        </m:r>
                        <m:r>
                          <m:rPr>
                            <m:nor/>
                          </m:rPr>
                          <a:rPr lang="en-US" sz="1700"/>
                          <m:t>)</m:t>
                        </m:r>
                      </m:den>
                    </m:f>
                  </m:oMath>
                </a14:m>
                <a:endParaRPr lang="en-US" sz="1700"/>
              </a:p>
              <a:p>
                <a:pPr lvl="1"/>
                <a:r>
                  <a:rPr lang="en-US" sz="1700"/>
                  <a:t>A: Label</a:t>
                </a:r>
              </a:p>
              <a:p>
                <a:pPr lvl="1"/>
                <a:r>
                  <a:rPr lang="en-US" sz="1700"/>
                  <a:t>B: Feature</a:t>
                </a:r>
              </a:p>
              <a:p>
                <a:r>
                  <a:rPr lang="en-US" sz="1700"/>
                  <a:t>Probability of a certain classification being given when provided a set of features.</a:t>
                </a:r>
              </a:p>
              <a:p>
                <a:pPr lvl="1"/>
                <a:r>
                  <a:rPr lang="en-US" sz="1700"/>
                  <a:t>If someone uses the word “terrorism,” what are the odds they are a Republican given the likelihood of the term occurring in general. </a:t>
                </a:r>
              </a:p>
              <a:p>
                <a:r>
                  <a:rPr lang="en-US" sz="1700"/>
                  <a:t>Extremely Successful in Recent Studies</a:t>
                </a:r>
              </a:p>
              <a:p>
                <a:pPr lvl="1"/>
                <a:r>
                  <a:rPr lang="en-US" sz="1700"/>
                  <a:t>2016 Presidential Election – Short Term Events</a:t>
                </a:r>
              </a:p>
              <a:p>
                <a:pPr lvl="1"/>
                <a:r>
                  <a:rPr lang="en-US" sz="1700"/>
                  <a:t>~75% Accuracy</a:t>
                </a: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800A628-DE56-4336-AE89-FD225B7161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43365" y="1517715"/>
                <a:ext cx="5184437" cy="4659248"/>
              </a:xfrm>
              <a:blipFill>
                <a:blip r:embed="rId2"/>
                <a:stretch>
                  <a:fillRect l="-588" t="-1047" r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Naïve Bayes Algorithm: Everything you need to know">
            <a:extLst>
              <a:ext uri="{FF2B5EF4-FFF2-40B4-BE49-F238E27FC236}">
                <a16:creationId xmlns:a16="http://schemas.microsoft.com/office/drawing/2014/main" id="{20CC0516-03DF-4EE1-B745-3176801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4163" y="2389216"/>
            <a:ext cx="5184437" cy="291624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706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2054</Words>
  <Application>Microsoft Office PowerPoint</Application>
  <PresentationFormat>Widescreen</PresentationFormat>
  <Paragraphs>229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Trade Gothic LT Pro</vt:lpstr>
      <vt:lpstr>Trebuchet MS</vt:lpstr>
      <vt:lpstr>Office Theme</vt:lpstr>
      <vt:lpstr>The Use of Aspect-Based Sentiment Analysis on Political Classification &amp; Potential Impacts</vt:lpstr>
      <vt:lpstr>Introduction &amp; Background</vt:lpstr>
      <vt:lpstr>“Americans were more ideologically divided than any of the 19 other publics surveyed… These fissures have pervaded nearly every aspect of public and policy response…”   -Michael Dimock, President of the Pew Research Center</vt:lpstr>
      <vt:lpstr>Background</vt:lpstr>
      <vt:lpstr>Goals / Overview </vt:lpstr>
      <vt:lpstr>Definitions &amp; Literature Review</vt:lpstr>
      <vt:lpstr>Misc. Terms and Definitions</vt:lpstr>
      <vt:lpstr>Terms &amp; Definitions Cont. </vt:lpstr>
      <vt:lpstr>Naïve Bayes Classifier</vt:lpstr>
      <vt:lpstr>Sentiment Analysis</vt:lpstr>
      <vt:lpstr>Gradient Boosting Models</vt:lpstr>
      <vt:lpstr>Logistic Regressions </vt:lpstr>
      <vt:lpstr>Methods &amp; Implementation</vt:lpstr>
      <vt:lpstr>Pipeline Part 1. </vt:lpstr>
      <vt:lpstr>Naïve Bayes</vt:lpstr>
      <vt:lpstr>Sentiment Analysis </vt:lpstr>
      <vt:lpstr>Sentiment Analysis Cont. </vt:lpstr>
      <vt:lpstr>PowerPoint Presentation</vt:lpstr>
      <vt:lpstr>Hybrid Approach (Regressions and Boosting Trees) </vt:lpstr>
      <vt:lpstr>Results &amp; Thoughts</vt:lpstr>
      <vt:lpstr>Results</vt:lpstr>
      <vt:lpstr>Interface</vt:lpstr>
      <vt:lpstr>PowerPoint Presentation</vt:lpstr>
      <vt:lpstr>Limitations</vt:lpstr>
      <vt:lpstr>Future Work</vt:lpstr>
      <vt:lpstr>Implications &amp; Ideas</vt:lpstr>
      <vt:lpstr>Implications</vt:lpstr>
      <vt:lpstr>Solutions</vt:lpstr>
      <vt:lpstr>Thank You For Your Help in this Complex Process!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Use of Aspect-Based Sentiment Analysis on Political Classification &amp; Potential Impacts</dc:title>
  <dc:creator>Hunter Berry</dc:creator>
  <cp:lastModifiedBy>Hunter Berry</cp:lastModifiedBy>
  <cp:revision>3</cp:revision>
  <dcterms:created xsi:type="dcterms:W3CDTF">2021-02-04T02:06:57Z</dcterms:created>
  <dcterms:modified xsi:type="dcterms:W3CDTF">2021-02-04T02:09:37Z</dcterms:modified>
</cp:coreProperties>
</file>