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257" r:id="rId6"/>
    <p:sldId id="267" r:id="rId7"/>
    <p:sldId id="258" r:id="rId8"/>
    <p:sldId id="289" r:id="rId9"/>
    <p:sldId id="260" r:id="rId10"/>
    <p:sldId id="294" r:id="rId11"/>
    <p:sldId id="297" r:id="rId12"/>
    <p:sldId id="290" r:id="rId13"/>
    <p:sldId id="291" r:id="rId14"/>
    <p:sldId id="292" r:id="rId15"/>
    <p:sldId id="293" r:id="rId16"/>
    <p:sldId id="286" r:id="rId17"/>
    <p:sldId id="296" r:id="rId18"/>
    <p:sldId id="295" r:id="rId19"/>
    <p:sldId id="298" r:id="rId20"/>
    <p:sldId id="299" r:id="rId21"/>
    <p:sldId id="300" r:id="rId22"/>
    <p:sldId id="301" r:id="rId23"/>
    <p:sldId id="287" r:id="rId24"/>
    <p:sldId id="302" r:id="rId25"/>
    <p:sldId id="303" r:id="rId26"/>
    <p:sldId id="288" r:id="rId27"/>
    <p:sldId id="261" r:id="rId28"/>
    <p:sldId id="262" r:id="rId29"/>
    <p:sldId id="283" r:id="rId30"/>
    <p:sldId id="264" r:id="rId31"/>
    <p:sldId id="266" r:id="rId32"/>
    <p:sldId id="284" r:id="rId33"/>
    <p:sldId id="269" r:id="rId34"/>
    <p:sldId id="268" r:id="rId35"/>
    <p:sldId id="2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4" autoAdjust="0"/>
    <p:restoredTop sz="94660"/>
  </p:normalViewPr>
  <p:slideViewPr>
    <p:cSldViewPr snapToGrid="0">
      <p:cViewPr varScale="1">
        <p:scale>
          <a:sx n="86" d="100"/>
          <a:sy n="86" d="100"/>
        </p:scale>
        <p:origin x="590"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4332450"/>
            <a:ext cx="8978956" cy="1182849"/>
          </a:xfrm>
        </p:spPr>
        <p:txBody>
          <a:bodyPr/>
          <a:lstStyle/>
          <a:p>
            <a:r>
              <a:rPr lang="en-US" dirty="0"/>
              <a:t>The Use of Aspect-Based Sentiment Analysis on Political Classification &amp; Potential Impacts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5697164"/>
            <a:ext cx="7077456" cy="868680"/>
          </a:xfrm>
        </p:spPr>
        <p:txBody>
          <a:bodyPr/>
          <a:lstStyle/>
          <a:p>
            <a:pPr marL="0" indent="0">
              <a:buNone/>
            </a:pPr>
            <a:r>
              <a:rPr lang="en-US" dirty="0"/>
              <a:t>HON 451 </a:t>
            </a:r>
          </a:p>
          <a:p>
            <a:pPr marL="0" indent="0">
              <a:buNone/>
            </a:pPr>
            <a:r>
              <a:rPr lang="en-US" dirty="0"/>
              <a:t>Hunter Berry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09CD-A011-4A7E-8281-5269AB2B53DD}"/>
              </a:ext>
            </a:extLst>
          </p:cNvPr>
          <p:cNvSpPr>
            <a:spLocks noGrp="1"/>
          </p:cNvSpPr>
          <p:nvPr>
            <p:ph type="title"/>
          </p:nvPr>
        </p:nvSpPr>
        <p:spPr>
          <a:xfrm>
            <a:off x="444500" y="542925"/>
            <a:ext cx="11214100" cy="535531"/>
          </a:xfrm>
        </p:spPr>
        <p:txBody>
          <a:bodyPr wrap="square" anchor="t">
            <a:normAutofit/>
          </a:bodyPr>
          <a:lstStyle/>
          <a:p>
            <a:r>
              <a:rPr lang="en-US" dirty="0"/>
              <a:t>Sentiment Analysis</a:t>
            </a:r>
          </a:p>
        </p:txBody>
      </p:sp>
      <p:sp>
        <p:nvSpPr>
          <p:cNvPr id="3" name="Slide Number Placeholder 2">
            <a:extLst>
              <a:ext uri="{FF2B5EF4-FFF2-40B4-BE49-F238E27FC236}">
                <a16:creationId xmlns:a16="http://schemas.microsoft.com/office/drawing/2014/main" id="{2AF6DFD6-A142-43D4-AEFB-9BA6350894B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10</a:t>
            </a:fld>
            <a:endParaRPr lang="en-US" noProof="0"/>
          </a:p>
        </p:txBody>
      </p:sp>
      <p:sp>
        <p:nvSpPr>
          <p:cNvPr id="4" name="Text Placeholder 3">
            <a:extLst>
              <a:ext uri="{FF2B5EF4-FFF2-40B4-BE49-F238E27FC236}">
                <a16:creationId xmlns:a16="http://schemas.microsoft.com/office/drawing/2014/main" id="{C246AF17-834B-4C05-8AA8-F72E697AE38A}"/>
              </a:ext>
            </a:extLst>
          </p:cNvPr>
          <p:cNvSpPr>
            <a:spLocks noGrp="1"/>
          </p:cNvSpPr>
          <p:nvPr>
            <p:ph sz="half" idx="1"/>
          </p:nvPr>
        </p:nvSpPr>
        <p:spPr>
          <a:xfrm>
            <a:off x="443365" y="1517715"/>
            <a:ext cx="5184437" cy="4659248"/>
          </a:xfrm>
        </p:spPr>
        <p:txBody>
          <a:bodyPr>
            <a:noAutofit/>
          </a:bodyPr>
          <a:lstStyle/>
          <a:p>
            <a:r>
              <a:rPr lang="en-US" sz="1800" dirty="0"/>
              <a:t>“Field of study that aims to extract opinions and sentiments from natural language text using computational methods.”</a:t>
            </a:r>
          </a:p>
          <a:p>
            <a:pPr lvl="1"/>
            <a:r>
              <a:rPr lang="en-US" dirty="0"/>
              <a:t>Uses the terms and phrases in each sentence or set of words to determine the “sentiment” or opinion of the given set.</a:t>
            </a:r>
          </a:p>
          <a:p>
            <a:r>
              <a:rPr lang="en-US" sz="1800" dirty="0"/>
              <a:t>Can be a little simplistic, hence why aspect-based sentiment analysis (ABSA) is often used.</a:t>
            </a:r>
          </a:p>
          <a:p>
            <a:pPr lvl="1"/>
            <a:r>
              <a:rPr lang="en-US" dirty="0"/>
              <a:t>Sentiment towards a specific topic or idea. </a:t>
            </a:r>
          </a:p>
          <a:p>
            <a:r>
              <a:rPr lang="en-US" sz="1800" dirty="0"/>
              <a:t>Promising Results</a:t>
            </a:r>
          </a:p>
          <a:p>
            <a:pPr lvl="1"/>
            <a:r>
              <a:rPr lang="en-US" dirty="0"/>
              <a:t>2011 Irish Elections – 60% SA Accuracy</a:t>
            </a:r>
          </a:p>
          <a:p>
            <a:pPr lvl="1"/>
            <a:r>
              <a:rPr lang="en-US" dirty="0"/>
              <a:t>Zainuddin Twitter Study – 70% ABSA Accuracy</a:t>
            </a:r>
          </a:p>
        </p:txBody>
      </p:sp>
      <p:pic>
        <p:nvPicPr>
          <p:cNvPr id="6" name="Picture 5" descr="Diagram&#10;&#10;Description automatically generated">
            <a:extLst>
              <a:ext uri="{FF2B5EF4-FFF2-40B4-BE49-F238E27FC236}">
                <a16:creationId xmlns:a16="http://schemas.microsoft.com/office/drawing/2014/main" id="{344441C0-D34E-492D-8B36-CF52B13606F0}"/>
              </a:ext>
            </a:extLst>
          </p:cNvPr>
          <p:cNvPicPr>
            <a:picLocks noChangeAspect="1"/>
          </p:cNvPicPr>
          <p:nvPr/>
        </p:nvPicPr>
        <p:blipFill rotWithShape="1">
          <a:blip r:embed="rId2"/>
          <a:srcRect t="23524" b="42"/>
          <a:stretch/>
        </p:blipFill>
        <p:spPr>
          <a:xfrm>
            <a:off x="7197520" y="1500276"/>
            <a:ext cx="3797985" cy="2177201"/>
          </a:xfrm>
          <a:prstGeom prst="rect">
            <a:avLst/>
          </a:prstGeom>
          <a:noFill/>
        </p:spPr>
      </p:pic>
      <p:pic>
        <p:nvPicPr>
          <p:cNvPr id="1026" name="Picture 2" descr="Aspect-Based Sentiment Analysis in Product Reviews: Unsupervised Way | by  Nitesh Tripathi | Medium">
            <a:extLst>
              <a:ext uri="{FF2B5EF4-FFF2-40B4-BE49-F238E27FC236}">
                <a16:creationId xmlns:a16="http://schemas.microsoft.com/office/drawing/2014/main" id="{93166A69-FC17-4511-A7B2-E8F21DE2B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626" y="3677477"/>
            <a:ext cx="4717774" cy="235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30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C3D6-1EFD-4777-8BE0-FAC51D41471D}"/>
              </a:ext>
            </a:extLst>
          </p:cNvPr>
          <p:cNvSpPr>
            <a:spLocks noGrp="1"/>
          </p:cNvSpPr>
          <p:nvPr>
            <p:ph type="title"/>
          </p:nvPr>
        </p:nvSpPr>
        <p:spPr>
          <a:xfrm>
            <a:off x="444500" y="542925"/>
            <a:ext cx="11214100" cy="535531"/>
          </a:xfrm>
        </p:spPr>
        <p:txBody>
          <a:bodyPr wrap="square" anchor="t">
            <a:normAutofit/>
          </a:bodyPr>
          <a:lstStyle/>
          <a:p>
            <a:r>
              <a:rPr lang="en-US" dirty="0"/>
              <a:t>Gradient Boosting Models</a:t>
            </a:r>
          </a:p>
        </p:txBody>
      </p:sp>
      <p:sp>
        <p:nvSpPr>
          <p:cNvPr id="3" name="Slide Number Placeholder 2">
            <a:extLst>
              <a:ext uri="{FF2B5EF4-FFF2-40B4-BE49-F238E27FC236}">
                <a16:creationId xmlns:a16="http://schemas.microsoft.com/office/drawing/2014/main" id="{D65E4FFF-9BE3-4832-BD46-EA8081955FA4}"/>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11</a:t>
            </a:fld>
            <a:endParaRPr lang="en-US" noProof="0"/>
          </a:p>
        </p:txBody>
      </p:sp>
      <p:sp>
        <p:nvSpPr>
          <p:cNvPr id="4" name="Text Placeholder 3">
            <a:extLst>
              <a:ext uri="{FF2B5EF4-FFF2-40B4-BE49-F238E27FC236}">
                <a16:creationId xmlns:a16="http://schemas.microsoft.com/office/drawing/2014/main" id="{C2824227-51D2-418F-8B1D-6E638F08553E}"/>
              </a:ext>
            </a:extLst>
          </p:cNvPr>
          <p:cNvSpPr>
            <a:spLocks noGrp="1"/>
          </p:cNvSpPr>
          <p:nvPr>
            <p:ph sz="half" idx="1"/>
          </p:nvPr>
        </p:nvSpPr>
        <p:spPr>
          <a:xfrm>
            <a:off x="443365" y="1517715"/>
            <a:ext cx="5184437" cy="4659248"/>
          </a:xfrm>
        </p:spPr>
        <p:txBody>
          <a:bodyPr>
            <a:normAutofit/>
          </a:bodyPr>
          <a:lstStyle/>
          <a:p>
            <a:r>
              <a:rPr lang="en-US" dirty="0"/>
              <a:t>Models work on an iterative design process, where each step is an attempt at an improvement on the previous step.</a:t>
            </a:r>
          </a:p>
          <a:p>
            <a:pPr lvl="1"/>
            <a:r>
              <a:rPr lang="en-US" dirty="0"/>
              <a:t>Use errors from model x to adjust the weights of values and calculations in model x + 1. </a:t>
            </a:r>
          </a:p>
          <a:p>
            <a:pPr lvl="1"/>
            <a:r>
              <a:rPr lang="en-US" dirty="0"/>
              <a:t>Process repeats until accuracy no longer improves after weight adjustments.  </a:t>
            </a:r>
          </a:p>
          <a:p>
            <a:r>
              <a:rPr lang="en-US" dirty="0"/>
              <a:t>Top Kaggle Model – XGBoost Regressor</a:t>
            </a:r>
          </a:p>
          <a:p>
            <a:pPr lvl="1"/>
            <a:r>
              <a:rPr lang="en-US" dirty="0"/>
              <a:t>Easy to use, setup, and adjust.</a:t>
            </a:r>
          </a:p>
          <a:p>
            <a:pPr lvl="1"/>
            <a:r>
              <a:rPr lang="en-US" dirty="0"/>
              <a:t>Multi-faceted, can cover a wide variety of areas. </a:t>
            </a:r>
          </a:p>
          <a:p>
            <a:pPr lvl="1"/>
            <a:endParaRPr lang="en-US" sz="2000" dirty="0"/>
          </a:p>
        </p:txBody>
      </p:sp>
      <p:pic>
        <p:nvPicPr>
          <p:cNvPr id="2050" name="Picture 2" descr="Gradient Boosting - AI Wiki">
            <a:extLst>
              <a:ext uri="{FF2B5EF4-FFF2-40B4-BE49-F238E27FC236}">
                <a16:creationId xmlns:a16="http://schemas.microsoft.com/office/drawing/2014/main" id="{1057C7D3-C80A-4487-A80A-F6FACE03AE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4163" y="2875257"/>
            <a:ext cx="5184437" cy="19441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1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FA40-C6DA-4F84-97EB-E712C30FEC4D}"/>
              </a:ext>
            </a:extLst>
          </p:cNvPr>
          <p:cNvSpPr>
            <a:spLocks noGrp="1"/>
          </p:cNvSpPr>
          <p:nvPr>
            <p:ph type="title"/>
          </p:nvPr>
        </p:nvSpPr>
        <p:spPr/>
        <p:txBody>
          <a:bodyPr/>
          <a:lstStyle/>
          <a:p>
            <a:r>
              <a:rPr lang="en-US" dirty="0"/>
              <a:t>Logistic Regressions </a:t>
            </a:r>
          </a:p>
        </p:txBody>
      </p:sp>
      <p:sp>
        <p:nvSpPr>
          <p:cNvPr id="3" name="Slide Number Placeholder 2">
            <a:extLst>
              <a:ext uri="{FF2B5EF4-FFF2-40B4-BE49-F238E27FC236}">
                <a16:creationId xmlns:a16="http://schemas.microsoft.com/office/drawing/2014/main" id="{2CFD566F-A71C-4E84-A0D7-318B8F2ABB4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CBC8A5EC-A364-4C63-9C97-E165D476D05C}"/>
              </a:ext>
            </a:extLst>
          </p:cNvPr>
          <p:cNvSpPr>
            <a:spLocks noGrp="1"/>
          </p:cNvSpPr>
          <p:nvPr>
            <p:ph type="body" sz="quarter" idx="13"/>
          </p:nvPr>
        </p:nvSpPr>
        <p:spPr>
          <a:xfrm>
            <a:off x="444500" y="1625385"/>
            <a:ext cx="5651500" cy="4093243"/>
          </a:xfrm>
        </p:spPr>
        <p:txBody>
          <a:bodyPr/>
          <a:lstStyle/>
          <a:p>
            <a:r>
              <a:rPr lang="en-US" dirty="0"/>
              <a:t>Another type of probabilistic classification. </a:t>
            </a:r>
          </a:p>
          <a:p>
            <a:r>
              <a:rPr lang="en-US" dirty="0"/>
              <a:t>Similar to Naïve Bayes:</a:t>
            </a:r>
          </a:p>
          <a:p>
            <a:pPr lvl="1"/>
            <a:r>
              <a:rPr lang="en-US" dirty="0"/>
              <a:t>Takes in a number of labels and determines the probability of the label occurring given a number of features. </a:t>
            </a:r>
          </a:p>
          <a:p>
            <a:r>
              <a:rPr lang="en-US" dirty="0"/>
              <a:t>Use a complex formula to adjust weights and coefficients associated with specific features. Plug in data and get a probability.</a:t>
            </a:r>
          </a:p>
          <a:p>
            <a:pPr lvl="1"/>
            <a:r>
              <a:rPr lang="en-US" dirty="0"/>
              <a:t>Convert this probability into a binary decision to get classification. </a:t>
            </a:r>
          </a:p>
          <a:p>
            <a:r>
              <a:rPr lang="en-US" dirty="0"/>
              <a:t>Pranckevičius &amp; Marcinkevičius Study</a:t>
            </a:r>
          </a:p>
          <a:p>
            <a:pPr lvl="1"/>
            <a:r>
              <a:rPr lang="en-US" dirty="0"/>
              <a:t>Beat every other tested supervised learning model by at least 10%. </a:t>
            </a:r>
          </a:p>
          <a:p>
            <a:pPr lvl="1"/>
            <a:r>
              <a:rPr lang="en-US" dirty="0"/>
              <a:t>Great results in other ML competitions and studies. </a:t>
            </a:r>
          </a:p>
        </p:txBody>
      </p:sp>
      <p:pic>
        <p:nvPicPr>
          <p:cNvPr id="5" name="Picture 4">
            <a:extLst>
              <a:ext uri="{FF2B5EF4-FFF2-40B4-BE49-F238E27FC236}">
                <a16:creationId xmlns:a16="http://schemas.microsoft.com/office/drawing/2014/main" id="{3CC39833-C326-4416-8460-81CA1FFED24D}"/>
              </a:ext>
            </a:extLst>
          </p:cNvPr>
          <p:cNvPicPr/>
          <p:nvPr/>
        </p:nvPicPr>
        <p:blipFill>
          <a:blip r:embed="rId2">
            <a:extLst>
              <a:ext uri="{28A0092B-C50C-407E-A947-70E740481C1C}">
                <a14:useLocalDpi xmlns:a14="http://schemas.microsoft.com/office/drawing/2010/main" val="0"/>
              </a:ext>
            </a:extLst>
          </a:blip>
          <a:stretch>
            <a:fillRect/>
          </a:stretch>
        </p:blipFill>
        <p:spPr>
          <a:xfrm>
            <a:off x="6418555" y="2092230"/>
            <a:ext cx="5035858" cy="2673539"/>
          </a:xfrm>
          <a:prstGeom prst="rect">
            <a:avLst/>
          </a:prstGeom>
          <a:solidFill>
            <a:schemeClr val="accent2"/>
          </a:solidFill>
          <a:ln>
            <a:solidFill>
              <a:schemeClr val="tx1"/>
            </a:solidFill>
          </a:ln>
        </p:spPr>
      </p:pic>
    </p:spTree>
    <p:extLst>
      <p:ext uri="{BB962C8B-B14F-4D97-AF65-F5344CB8AC3E}">
        <p14:creationId xmlns:p14="http://schemas.microsoft.com/office/powerpoint/2010/main" val="113694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3819-CF59-46BD-9E77-674A0E938F84}"/>
              </a:ext>
            </a:extLst>
          </p:cNvPr>
          <p:cNvSpPr>
            <a:spLocks noGrp="1"/>
          </p:cNvSpPr>
          <p:nvPr>
            <p:ph type="title"/>
          </p:nvPr>
        </p:nvSpPr>
        <p:spPr/>
        <p:txBody>
          <a:bodyPr>
            <a:normAutofit fontScale="90000"/>
          </a:bodyPr>
          <a:lstStyle/>
          <a:p>
            <a:r>
              <a:rPr lang="en-US" dirty="0"/>
              <a:t>Methods &amp; Implementation</a:t>
            </a:r>
          </a:p>
        </p:txBody>
      </p:sp>
      <p:sp>
        <p:nvSpPr>
          <p:cNvPr id="3" name="Text Placeholder 2">
            <a:extLst>
              <a:ext uri="{FF2B5EF4-FFF2-40B4-BE49-F238E27FC236}">
                <a16:creationId xmlns:a16="http://schemas.microsoft.com/office/drawing/2014/main" id="{69F5735C-A099-4CBB-909B-13B7B2F636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9B8B89C-5023-480B-9D3F-1949409CC387}"/>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Tree>
    <p:extLst>
      <p:ext uri="{BB962C8B-B14F-4D97-AF65-F5344CB8AC3E}">
        <p14:creationId xmlns:p14="http://schemas.microsoft.com/office/powerpoint/2010/main" val="90487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2009-711D-4C73-81EE-4F7445E8A24A}"/>
              </a:ext>
            </a:extLst>
          </p:cNvPr>
          <p:cNvSpPr>
            <a:spLocks noGrp="1"/>
          </p:cNvSpPr>
          <p:nvPr>
            <p:ph type="title"/>
          </p:nvPr>
        </p:nvSpPr>
        <p:spPr>
          <a:xfrm>
            <a:off x="444500" y="542925"/>
            <a:ext cx="11214100" cy="535531"/>
          </a:xfrm>
        </p:spPr>
        <p:txBody>
          <a:bodyPr wrap="square" anchor="t">
            <a:normAutofit/>
          </a:bodyPr>
          <a:lstStyle/>
          <a:p>
            <a:r>
              <a:rPr lang="en-US" dirty="0"/>
              <a:t>Pipeline Part 1. </a:t>
            </a:r>
          </a:p>
        </p:txBody>
      </p:sp>
      <p:sp>
        <p:nvSpPr>
          <p:cNvPr id="3" name="Slide Number Placeholder 2">
            <a:extLst>
              <a:ext uri="{FF2B5EF4-FFF2-40B4-BE49-F238E27FC236}">
                <a16:creationId xmlns:a16="http://schemas.microsoft.com/office/drawing/2014/main" id="{C2DDC80D-CAA9-440C-9188-4EFDD0EA1D9E}"/>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14</a:t>
            </a:fld>
            <a:endParaRPr lang="en-US" noProof="0"/>
          </a:p>
        </p:txBody>
      </p:sp>
      <p:sp>
        <p:nvSpPr>
          <p:cNvPr id="10" name="Content Placeholder 3">
            <a:extLst>
              <a:ext uri="{FF2B5EF4-FFF2-40B4-BE49-F238E27FC236}">
                <a16:creationId xmlns:a16="http://schemas.microsoft.com/office/drawing/2014/main" id="{A7908DCD-0A92-4290-B208-FA8A97AFEF01}"/>
              </a:ext>
            </a:extLst>
          </p:cNvPr>
          <p:cNvSpPr>
            <a:spLocks noGrp="1"/>
          </p:cNvSpPr>
          <p:nvPr>
            <p:ph sz="half" idx="1"/>
          </p:nvPr>
        </p:nvSpPr>
        <p:spPr>
          <a:xfrm>
            <a:off x="443365" y="1517715"/>
            <a:ext cx="5184437" cy="4659248"/>
          </a:xfrm>
        </p:spPr>
        <p:txBody>
          <a:bodyPr/>
          <a:lstStyle/>
          <a:p>
            <a:r>
              <a:rPr lang="en-US" dirty="0"/>
              <a:t>Before discussing methodology and implementation of various models, we do a brief discussion on the pipeline. </a:t>
            </a:r>
          </a:p>
          <a:p>
            <a:r>
              <a:rPr lang="en-US" dirty="0"/>
              <a:t>1</a:t>
            </a:r>
            <a:r>
              <a:rPr lang="en-US" baseline="30000" dirty="0"/>
              <a:t>st</a:t>
            </a:r>
            <a:r>
              <a:rPr lang="en-US" dirty="0"/>
              <a:t> Major Component – </a:t>
            </a:r>
            <a:r>
              <a:rPr lang="en-US" i="1" dirty="0"/>
              <a:t>twitterAPI.py</a:t>
            </a:r>
          </a:p>
          <a:p>
            <a:pPr lvl="1"/>
            <a:r>
              <a:rPr lang="en-US" dirty="0"/>
              <a:t>Uses an authorized Twitter development account to pull data on ~500 different users. </a:t>
            </a:r>
          </a:p>
          <a:p>
            <a:pPr lvl="2"/>
            <a:r>
              <a:rPr lang="en-US" dirty="0"/>
              <a:t>Congressional figures and other high-level politicians (cabinet members, president, etc.). </a:t>
            </a:r>
          </a:p>
          <a:p>
            <a:pPr lvl="1"/>
            <a:r>
              <a:rPr lang="en-US" dirty="0"/>
              <a:t>Gets five tweets per user, and loads these into a DataFrame and CSV file, both of which can be loaded into other models and files (Naïve Bayes, Hybrid ABSA/ML, etc.). </a:t>
            </a:r>
          </a:p>
        </p:txBody>
      </p:sp>
      <p:pic>
        <p:nvPicPr>
          <p:cNvPr id="5" name="Picture 4" descr="Diagram&#10;&#10;Description automatically generated">
            <a:extLst>
              <a:ext uri="{FF2B5EF4-FFF2-40B4-BE49-F238E27FC236}">
                <a16:creationId xmlns:a16="http://schemas.microsoft.com/office/drawing/2014/main" id="{D2FA59F1-545D-4A02-9CD7-C71934327F6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474163" y="1682917"/>
            <a:ext cx="5184437" cy="4328843"/>
          </a:xfrm>
          <a:prstGeom prst="rect">
            <a:avLst/>
          </a:prstGeom>
          <a:noFill/>
          <a:ln>
            <a:solidFill>
              <a:schemeClr val="tx1"/>
            </a:solidFill>
          </a:ln>
        </p:spPr>
      </p:pic>
    </p:spTree>
    <p:extLst>
      <p:ext uri="{BB962C8B-B14F-4D97-AF65-F5344CB8AC3E}">
        <p14:creationId xmlns:p14="http://schemas.microsoft.com/office/powerpoint/2010/main" val="1591869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168E-89C4-48A6-A1C7-7C4B5B3F0752}"/>
              </a:ext>
            </a:extLst>
          </p:cNvPr>
          <p:cNvSpPr>
            <a:spLocks noGrp="1"/>
          </p:cNvSpPr>
          <p:nvPr>
            <p:ph type="title"/>
          </p:nvPr>
        </p:nvSpPr>
        <p:spPr>
          <a:xfrm>
            <a:off x="444500" y="542925"/>
            <a:ext cx="11214100" cy="535531"/>
          </a:xfrm>
        </p:spPr>
        <p:txBody>
          <a:bodyPr wrap="square" anchor="t">
            <a:normAutofit/>
          </a:bodyPr>
          <a:lstStyle/>
          <a:p>
            <a:r>
              <a:rPr lang="en-US" dirty="0"/>
              <a:t>Naïve Bayes</a:t>
            </a:r>
          </a:p>
        </p:txBody>
      </p:sp>
      <p:sp>
        <p:nvSpPr>
          <p:cNvPr id="3" name="Slide Number Placeholder 2">
            <a:extLst>
              <a:ext uri="{FF2B5EF4-FFF2-40B4-BE49-F238E27FC236}">
                <a16:creationId xmlns:a16="http://schemas.microsoft.com/office/drawing/2014/main" id="{57E88808-EEEC-4C36-B93B-BDC91D24C5BC}"/>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15</a:t>
            </a:fld>
            <a:endParaRPr lang="en-US" noProof="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13A39B25-0092-4737-9524-C46D5A363F5A}"/>
                  </a:ext>
                </a:extLst>
              </p:cNvPr>
              <p:cNvSpPr>
                <a:spLocks noGrp="1"/>
              </p:cNvSpPr>
              <p:nvPr>
                <p:ph sz="half" idx="1"/>
              </p:nvPr>
            </p:nvSpPr>
            <p:spPr>
              <a:xfrm>
                <a:off x="443365" y="1517715"/>
                <a:ext cx="5652635" cy="4659248"/>
              </a:xfrm>
            </p:spPr>
            <p:txBody>
              <a:bodyPr>
                <a:noAutofit/>
              </a:bodyPr>
              <a:lstStyle/>
              <a:p>
                <a:r>
                  <a:rPr lang="en-US" sz="1600" dirty="0">
                    <a:effectLst/>
                  </a:rPr>
                  <a:t>In terms of our specific problem, our model uses an equation: </a:t>
                </a:r>
              </a:p>
              <a:p>
                <a:pPr lvl="1"/>
                <a14:m>
                  <m:oMath xmlns:m="http://schemas.openxmlformats.org/officeDocument/2006/math">
                    <m:r>
                      <a:rPr lang="en-US" sz="1600" i="1" smtClean="0">
                        <a:effectLst/>
                      </a:rPr>
                      <m:t>𝑃</m:t>
                    </m:r>
                    <m:d>
                      <m:dPr>
                        <m:ctrlPr>
                          <a:rPr lang="en-US" sz="1600" i="1">
                            <a:effectLst/>
                          </a:rPr>
                        </m:ctrlPr>
                      </m:dPr>
                      <m:e>
                        <m:r>
                          <a:rPr lang="en-US" sz="1600" i="1">
                            <a:effectLst/>
                          </a:rPr>
                          <m:t>𝑃𝑎𝑟𝑡𝑦</m:t>
                        </m:r>
                      </m:e>
                      <m:e>
                        <m:r>
                          <a:rPr lang="en-US" sz="1600" i="1">
                            <a:effectLst/>
                          </a:rPr>
                          <m:t>𝐹𝑒𝑎𝑡𝑢𝑟𝑒</m:t>
                        </m:r>
                      </m:e>
                    </m:d>
                    <m:r>
                      <a:rPr lang="en-US" sz="1600" i="1">
                        <a:effectLst/>
                      </a:rPr>
                      <m:t>=</m:t>
                    </m:r>
                    <m:f>
                      <m:fPr>
                        <m:ctrlPr>
                          <a:rPr lang="en-US" sz="1600" i="1">
                            <a:effectLst/>
                          </a:rPr>
                        </m:ctrlPr>
                      </m:fPr>
                      <m:num>
                        <m:r>
                          <a:rPr lang="en-US" sz="1600" i="1">
                            <a:effectLst/>
                          </a:rPr>
                          <m:t>𝑃</m:t>
                        </m:r>
                        <m:r>
                          <a:rPr lang="en-US" sz="1600" b="0" i="1" smtClean="0">
                            <a:effectLst/>
                          </a:rPr>
                          <m:t>(</m:t>
                        </m:r>
                        <m:r>
                          <a:rPr lang="en-US" sz="1600" b="0" i="1" smtClean="0">
                            <a:effectLst/>
                          </a:rPr>
                          <m:t>𝐹𝑒𝑎𝑡𝑢𝑟𝑒</m:t>
                        </m:r>
                        <m:r>
                          <a:rPr lang="en-US" sz="1600" b="0" i="1" smtClean="0">
                            <a:effectLst/>
                          </a:rPr>
                          <m:t>|</m:t>
                        </m:r>
                        <m:r>
                          <a:rPr lang="en-US" sz="1600" b="0" i="1" smtClean="0">
                            <a:effectLst/>
                          </a:rPr>
                          <m:t>𝑃𝑎𝑟𝑡𝑦</m:t>
                        </m:r>
                        <m:r>
                          <a:rPr lang="en-US" sz="1600" b="0" i="1" smtClean="0">
                            <a:effectLst/>
                          </a:rPr>
                          <m:t>)∗</m:t>
                        </m:r>
                        <m:r>
                          <a:rPr lang="en-US" sz="1600" i="1">
                            <a:effectLst/>
                          </a:rPr>
                          <m:t>𝑃</m:t>
                        </m:r>
                        <m:r>
                          <a:rPr lang="en-US" sz="1600" i="1">
                            <a:effectLst/>
                          </a:rPr>
                          <m:t>(</m:t>
                        </m:r>
                        <m:r>
                          <a:rPr lang="en-US" sz="1600" i="1">
                            <a:effectLst/>
                          </a:rPr>
                          <m:t>𝑃𝑎𝑟𝑡𝑦</m:t>
                        </m:r>
                        <m:r>
                          <a:rPr lang="en-US" sz="1600" i="1">
                            <a:effectLst/>
                          </a:rPr>
                          <m:t>)</m:t>
                        </m:r>
                      </m:num>
                      <m:den>
                        <m:r>
                          <a:rPr lang="en-US" sz="1600" i="1">
                            <a:effectLst/>
                          </a:rPr>
                          <m:t>𝑃</m:t>
                        </m:r>
                        <m:r>
                          <a:rPr lang="en-US" sz="1600" i="1">
                            <a:effectLst/>
                          </a:rPr>
                          <m:t>(</m:t>
                        </m:r>
                        <m:r>
                          <a:rPr lang="en-US" sz="1600" i="1">
                            <a:effectLst/>
                          </a:rPr>
                          <m:t>𝐹𝑒𝑎𝑡𝑢𝑟𝑒</m:t>
                        </m:r>
                        <m:r>
                          <a:rPr lang="en-US" sz="1600" i="1">
                            <a:effectLst/>
                          </a:rPr>
                          <m:t>)</m:t>
                        </m:r>
                      </m:den>
                    </m:f>
                  </m:oMath>
                </a14:m>
                <a:endParaRPr lang="en-US" sz="1600" dirty="0">
                  <a:effectLst/>
                </a:endParaRPr>
              </a:p>
              <a:p>
                <a:pPr lvl="1"/>
                <a:r>
                  <a:rPr lang="en-US" sz="1600" dirty="0"/>
                  <a:t>Likelihood of a given tweet being of a certain party given any number of features that are associated with the party. </a:t>
                </a:r>
              </a:p>
              <a:p>
                <a:pPr lvl="1"/>
                <a:r>
                  <a:rPr lang="en-US" sz="1600" dirty="0"/>
                  <a:t>What are the odds of someone being a democrat if they have a negative sentiment towards Donald Trump and a positive sentiment towards healthcare reform? </a:t>
                </a:r>
              </a:p>
              <a:p>
                <a:r>
                  <a:rPr lang="en-US" sz="1600" dirty="0"/>
                  <a:t>Implementation</a:t>
                </a:r>
              </a:p>
              <a:p>
                <a:pPr lvl="1"/>
                <a:r>
                  <a:rPr lang="en-US" sz="1600" dirty="0"/>
                  <a:t>Relies on built in Naïve Bayes modeling tools from the TextBlob Python library, which was used in other studies (Hasan et. al, 2018). </a:t>
                </a:r>
              </a:p>
              <a:p>
                <a:pPr lvl="1"/>
                <a:r>
                  <a:rPr lang="en-US" sz="1600" dirty="0"/>
                  <a:t>Uses the data from the Twitter API pull results. </a:t>
                </a:r>
              </a:p>
              <a:p>
                <a:pPr lvl="1"/>
                <a:r>
                  <a:rPr lang="en-US" sz="1600" dirty="0"/>
                  <a:t>Analyzes words usage and sentiments (bag of words and vectorization results) to compute party prediction. </a:t>
                </a:r>
              </a:p>
            </p:txBody>
          </p:sp>
        </mc:Choice>
        <mc:Fallback>
          <p:sp>
            <p:nvSpPr>
              <p:cNvPr id="4" name="Text Placeholder 3">
                <a:extLst>
                  <a:ext uri="{FF2B5EF4-FFF2-40B4-BE49-F238E27FC236}">
                    <a16:creationId xmlns:a16="http://schemas.microsoft.com/office/drawing/2014/main" id="{13A39B25-0092-4737-9524-C46D5A363F5A}"/>
                  </a:ext>
                </a:extLst>
              </p:cNvPr>
              <p:cNvSpPr>
                <a:spLocks noGrp="1" noRot="1" noChangeAspect="1" noMove="1" noResize="1" noEditPoints="1" noAdjustHandles="1" noChangeArrowheads="1" noChangeShapeType="1" noTextEdit="1"/>
              </p:cNvSpPr>
              <p:nvPr>
                <p:ph sz="half" idx="1"/>
              </p:nvPr>
            </p:nvSpPr>
            <p:spPr>
              <a:xfrm>
                <a:off x="443365" y="1517715"/>
                <a:ext cx="5652635" cy="4659248"/>
              </a:xfrm>
              <a:blipFill>
                <a:blip r:embed="rId2"/>
                <a:stretch>
                  <a:fillRect l="-431" t="-916" r="-324" b="-222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6E34013-4ED9-4806-9106-A123C04E7399}"/>
              </a:ext>
            </a:extLst>
          </p:cNvPr>
          <p:cNvPicPr>
            <a:picLocks noChangeAspect="1"/>
          </p:cNvPicPr>
          <p:nvPr/>
        </p:nvPicPr>
        <p:blipFill>
          <a:blip r:embed="rId3"/>
          <a:stretch>
            <a:fillRect/>
          </a:stretch>
        </p:blipFill>
        <p:spPr>
          <a:xfrm>
            <a:off x="6897014" y="1784069"/>
            <a:ext cx="4355186" cy="4126539"/>
          </a:xfrm>
          <a:prstGeom prst="rect">
            <a:avLst/>
          </a:prstGeom>
          <a:noFill/>
        </p:spPr>
      </p:pic>
    </p:spTree>
    <p:extLst>
      <p:ext uri="{BB962C8B-B14F-4D97-AF65-F5344CB8AC3E}">
        <p14:creationId xmlns:p14="http://schemas.microsoft.com/office/powerpoint/2010/main" val="219346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7F1A-68A2-4B62-B3D9-A8EC72A1F133}"/>
              </a:ext>
            </a:extLst>
          </p:cNvPr>
          <p:cNvSpPr>
            <a:spLocks noGrp="1"/>
          </p:cNvSpPr>
          <p:nvPr>
            <p:ph type="title"/>
          </p:nvPr>
        </p:nvSpPr>
        <p:spPr>
          <a:xfrm>
            <a:off x="444500" y="542925"/>
            <a:ext cx="11214100" cy="535531"/>
          </a:xfrm>
        </p:spPr>
        <p:txBody>
          <a:bodyPr wrap="square" anchor="t">
            <a:normAutofit/>
          </a:bodyPr>
          <a:lstStyle/>
          <a:p>
            <a:r>
              <a:rPr lang="en-US" dirty="0"/>
              <a:t>Sentiment Analysis </a:t>
            </a:r>
          </a:p>
        </p:txBody>
      </p:sp>
      <p:sp>
        <p:nvSpPr>
          <p:cNvPr id="3" name="Slide Number Placeholder 2">
            <a:extLst>
              <a:ext uri="{FF2B5EF4-FFF2-40B4-BE49-F238E27FC236}">
                <a16:creationId xmlns:a16="http://schemas.microsoft.com/office/drawing/2014/main" id="{F0CC975E-D8C1-48F0-A9B2-FC307E3691D7}"/>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16</a:t>
            </a:fld>
            <a:endParaRPr lang="en-US" noProof="0"/>
          </a:p>
        </p:txBody>
      </p:sp>
      <p:sp>
        <p:nvSpPr>
          <p:cNvPr id="4" name="Content Placeholder 3">
            <a:extLst>
              <a:ext uri="{FF2B5EF4-FFF2-40B4-BE49-F238E27FC236}">
                <a16:creationId xmlns:a16="http://schemas.microsoft.com/office/drawing/2014/main" id="{62B75E01-46B5-4901-82AF-F365CBF363F3}"/>
              </a:ext>
            </a:extLst>
          </p:cNvPr>
          <p:cNvSpPr>
            <a:spLocks noGrp="1"/>
          </p:cNvSpPr>
          <p:nvPr>
            <p:ph sz="half" idx="1"/>
          </p:nvPr>
        </p:nvSpPr>
        <p:spPr>
          <a:xfrm>
            <a:off x="443365" y="1517715"/>
            <a:ext cx="5184437" cy="4659248"/>
          </a:xfrm>
        </p:spPr>
        <p:txBody>
          <a:bodyPr>
            <a:normAutofit/>
          </a:bodyPr>
          <a:lstStyle/>
          <a:p>
            <a:r>
              <a:rPr lang="en-US" sz="1900" dirty="0"/>
              <a:t>Goal is to cover as many current events and ongoing political debates as possible. </a:t>
            </a:r>
          </a:p>
          <a:p>
            <a:pPr lvl="1"/>
            <a:r>
              <a:rPr lang="en-US" sz="1900" dirty="0"/>
              <a:t>Key is picking topics that have some easily definable “Republican” or conservative side and “Democratic” or liberal side. </a:t>
            </a:r>
          </a:p>
          <a:p>
            <a:r>
              <a:rPr lang="en-US" sz="1900" dirty="0"/>
              <a:t>Eight Chosen “Key” Topics</a:t>
            </a:r>
          </a:p>
          <a:p>
            <a:pPr lvl="1"/>
            <a:r>
              <a:rPr lang="en-US" sz="1900" dirty="0"/>
              <a:t>Economics</a:t>
            </a:r>
          </a:p>
          <a:p>
            <a:pPr lvl="1"/>
            <a:r>
              <a:rPr lang="en-US" sz="1900" dirty="0"/>
              <a:t>Police, </a:t>
            </a:r>
          </a:p>
          <a:p>
            <a:pPr lvl="1"/>
            <a:r>
              <a:rPr lang="en-US" sz="1900" dirty="0"/>
              <a:t>Foreign Policy &amp; Immigration</a:t>
            </a:r>
          </a:p>
          <a:p>
            <a:pPr lvl="1"/>
            <a:r>
              <a:rPr lang="en-US" sz="1900" dirty="0"/>
              <a:t>Presidency and Elections</a:t>
            </a:r>
          </a:p>
          <a:p>
            <a:pPr lvl="1"/>
            <a:r>
              <a:rPr lang="en-US" sz="1900" dirty="0"/>
              <a:t>Military</a:t>
            </a:r>
          </a:p>
          <a:p>
            <a:pPr lvl="1"/>
            <a:r>
              <a:rPr lang="en-US" sz="1900" dirty="0"/>
              <a:t>Abortion</a:t>
            </a:r>
          </a:p>
          <a:p>
            <a:pPr lvl="1"/>
            <a:r>
              <a:rPr lang="en-US" sz="1900" dirty="0"/>
              <a:t>Health/Healthcare</a:t>
            </a:r>
          </a:p>
        </p:txBody>
      </p:sp>
      <p:pic>
        <p:nvPicPr>
          <p:cNvPr id="11" name="Picture 2" descr="Sentiment Analysis is difficult, but AI may have an answer. | by Parul  Pandey | Towards Data Science">
            <a:extLst>
              <a:ext uri="{FF2B5EF4-FFF2-40B4-BE49-F238E27FC236}">
                <a16:creationId xmlns:a16="http://schemas.microsoft.com/office/drawing/2014/main" id="{8E37D51A-9D93-4584-90BD-AB337B3EC9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07" r="4619" b="-2"/>
          <a:stretch/>
        </p:blipFill>
        <p:spPr bwMode="auto">
          <a:xfrm>
            <a:off x="6474163" y="1438202"/>
            <a:ext cx="5184437" cy="465924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09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F7B3-812C-4AB2-95E8-66B205E90CFC}"/>
              </a:ext>
            </a:extLst>
          </p:cNvPr>
          <p:cNvSpPr>
            <a:spLocks noGrp="1"/>
          </p:cNvSpPr>
          <p:nvPr>
            <p:ph type="title"/>
          </p:nvPr>
        </p:nvSpPr>
        <p:spPr>
          <a:xfrm>
            <a:off x="444500" y="542925"/>
            <a:ext cx="11214100" cy="535531"/>
          </a:xfrm>
        </p:spPr>
        <p:txBody>
          <a:bodyPr wrap="square" anchor="t">
            <a:normAutofit/>
          </a:bodyPr>
          <a:lstStyle/>
          <a:p>
            <a:r>
              <a:rPr lang="en-US" dirty="0"/>
              <a:t>Sentiment Analysis Cont. </a:t>
            </a:r>
          </a:p>
        </p:txBody>
      </p:sp>
      <p:sp>
        <p:nvSpPr>
          <p:cNvPr id="3" name="Slide Number Placeholder 2">
            <a:extLst>
              <a:ext uri="{FF2B5EF4-FFF2-40B4-BE49-F238E27FC236}">
                <a16:creationId xmlns:a16="http://schemas.microsoft.com/office/drawing/2014/main" id="{133E219C-2B67-4258-BF4C-D68EB9E1D4E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17</a:t>
            </a:fld>
            <a:endParaRPr lang="en-US" noProof="0"/>
          </a:p>
        </p:txBody>
      </p:sp>
      <p:sp>
        <p:nvSpPr>
          <p:cNvPr id="4" name="Content Placeholder 3">
            <a:extLst>
              <a:ext uri="{FF2B5EF4-FFF2-40B4-BE49-F238E27FC236}">
                <a16:creationId xmlns:a16="http://schemas.microsoft.com/office/drawing/2014/main" id="{F0BCBDDE-43F0-4D25-B615-60A2BD784216}"/>
              </a:ext>
            </a:extLst>
          </p:cNvPr>
          <p:cNvSpPr>
            <a:spLocks noGrp="1"/>
          </p:cNvSpPr>
          <p:nvPr>
            <p:ph sz="half" idx="1"/>
          </p:nvPr>
        </p:nvSpPr>
        <p:spPr>
          <a:xfrm>
            <a:off x="443365" y="1517715"/>
            <a:ext cx="5184437" cy="4659248"/>
          </a:xfrm>
        </p:spPr>
        <p:txBody>
          <a:bodyPr>
            <a:noAutofit/>
          </a:bodyPr>
          <a:lstStyle/>
          <a:p>
            <a:r>
              <a:rPr lang="en-US" sz="1520" dirty="0"/>
              <a:t>Each topic is split into several individual aspects. </a:t>
            </a:r>
          </a:p>
          <a:p>
            <a:pPr lvl="1"/>
            <a:r>
              <a:rPr lang="en-US" sz="1520" dirty="0"/>
              <a:t>In economics, we want to gather sentiment on several ideas – Chinese trade, GDP, the stock market, natural resources, trade, and much more. </a:t>
            </a:r>
          </a:p>
          <a:p>
            <a:pPr lvl="1"/>
            <a:r>
              <a:rPr lang="en-US" sz="1520" dirty="0"/>
              <a:t>Similar for other subjects.</a:t>
            </a:r>
          </a:p>
          <a:p>
            <a:r>
              <a:rPr lang="en-US" sz="1520" dirty="0"/>
              <a:t>Implementation</a:t>
            </a:r>
          </a:p>
          <a:p>
            <a:pPr lvl="1"/>
            <a:r>
              <a:rPr lang="en-US" sz="1520" dirty="0"/>
              <a:t>We take in data from the </a:t>
            </a:r>
            <a:r>
              <a:rPr lang="en-US" sz="1520" dirty="0" err="1"/>
              <a:t>Dataframe</a:t>
            </a:r>
            <a:r>
              <a:rPr lang="en-US" sz="1520" dirty="0"/>
              <a:t>/CSV produced by the Twitter API file. </a:t>
            </a:r>
          </a:p>
          <a:p>
            <a:pPr lvl="1"/>
            <a:r>
              <a:rPr lang="en-US" sz="1520" dirty="0"/>
              <a:t>Each tweet is parsed and tested on each aspect. </a:t>
            </a:r>
          </a:p>
          <a:p>
            <a:pPr lvl="2"/>
            <a:r>
              <a:rPr lang="en-US" sz="1520" dirty="0"/>
              <a:t>If a tweet contains a word or phrase we test for, we analyze sentiment. If not, we say the tweet is “neutral” towards that specific topic. </a:t>
            </a:r>
          </a:p>
          <a:p>
            <a:pPr lvl="1"/>
            <a:r>
              <a:rPr lang="en-US" sz="1520" dirty="0"/>
              <a:t>Built on library used in previous studies solely for ABSA. </a:t>
            </a:r>
          </a:p>
          <a:p>
            <a:pPr lvl="1"/>
            <a:r>
              <a:rPr lang="en-US" sz="1520" dirty="0"/>
              <a:t>Used a caching system to split parsing process among four computers, dramatically reducing time. </a:t>
            </a:r>
          </a:p>
        </p:txBody>
      </p:sp>
      <p:pic>
        <p:nvPicPr>
          <p:cNvPr id="9" name="Picture 8">
            <a:extLst>
              <a:ext uri="{FF2B5EF4-FFF2-40B4-BE49-F238E27FC236}">
                <a16:creationId xmlns:a16="http://schemas.microsoft.com/office/drawing/2014/main" id="{2EC58745-2FC1-4986-BE18-3CB0EB602B29}"/>
              </a:ext>
            </a:extLst>
          </p:cNvPr>
          <p:cNvPicPr>
            <a:picLocks noChangeAspect="1"/>
          </p:cNvPicPr>
          <p:nvPr/>
        </p:nvPicPr>
        <p:blipFill>
          <a:blip r:embed="rId2"/>
          <a:stretch>
            <a:fillRect/>
          </a:stretch>
        </p:blipFill>
        <p:spPr>
          <a:xfrm>
            <a:off x="6474163" y="2965985"/>
            <a:ext cx="5184437" cy="1762708"/>
          </a:xfrm>
          <a:prstGeom prst="rect">
            <a:avLst/>
          </a:prstGeom>
          <a:noFill/>
        </p:spPr>
      </p:pic>
    </p:spTree>
    <p:extLst>
      <p:ext uri="{BB962C8B-B14F-4D97-AF65-F5344CB8AC3E}">
        <p14:creationId xmlns:p14="http://schemas.microsoft.com/office/powerpoint/2010/main" val="3976890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5158FB-20E3-4190-8EFF-040BBCB1FF6D}"/>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4" name="Picture 3">
            <a:extLst>
              <a:ext uri="{FF2B5EF4-FFF2-40B4-BE49-F238E27FC236}">
                <a16:creationId xmlns:a16="http://schemas.microsoft.com/office/drawing/2014/main" id="{D0F52AD1-A907-4793-B2D2-4ED5F18AA670}"/>
              </a:ext>
            </a:extLst>
          </p:cNvPr>
          <p:cNvPicPr>
            <a:picLocks noChangeAspect="1"/>
          </p:cNvPicPr>
          <p:nvPr/>
        </p:nvPicPr>
        <p:blipFill>
          <a:blip r:embed="rId2"/>
          <a:stretch>
            <a:fillRect/>
          </a:stretch>
        </p:blipFill>
        <p:spPr>
          <a:xfrm>
            <a:off x="23812" y="376237"/>
            <a:ext cx="12144375" cy="6105525"/>
          </a:xfrm>
          <a:prstGeom prst="rect">
            <a:avLst/>
          </a:prstGeom>
        </p:spPr>
      </p:pic>
    </p:spTree>
    <p:extLst>
      <p:ext uri="{BB962C8B-B14F-4D97-AF65-F5344CB8AC3E}">
        <p14:creationId xmlns:p14="http://schemas.microsoft.com/office/powerpoint/2010/main" val="121748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5417-250B-46A5-9F81-DC96B97B8ECD}"/>
              </a:ext>
            </a:extLst>
          </p:cNvPr>
          <p:cNvSpPr>
            <a:spLocks noGrp="1"/>
          </p:cNvSpPr>
          <p:nvPr>
            <p:ph type="title"/>
          </p:nvPr>
        </p:nvSpPr>
        <p:spPr>
          <a:xfrm>
            <a:off x="443365" y="413271"/>
            <a:ext cx="6329162" cy="535531"/>
          </a:xfrm>
        </p:spPr>
        <p:txBody>
          <a:bodyPr wrap="square" anchor="t">
            <a:normAutofit fontScale="90000"/>
          </a:bodyPr>
          <a:lstStyle/>
          <a:p>
            <a:r>
              <a:rPr lang="en-US" dirty="0"/>
              <a:t>Hybrid Approach (Regressions and Boosting Trees) </a:t>
            </a:r>
          </a:p>
        </p:txBody>
      </p:sp>
      <p:sp>
        <p:nvSpPr>
          <p:cNvPr id="3" name="Slide Number Placeholder 2">
            <a:extLst>
              <a:ext uri="{FF2B5EF4-FFF2-40B4-BE49-F238E27FC236}">
                <a16:creationId xmlns:a16="http://schemas.microsoft.com/office/drawing/2014/main" id="{46735BBF-740B-4980-B622-8293123A27AE}"/>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19</a:t>
            </a:fld>
            <a:endParaRPr lang="en-US" noProof="0"/>
          </a:p>
        </p:txBody>
      </p:sp>
      <p:sp>
        <p:nvSpPr>
          <p:cNvPr id="4" name="Text Placeholder 3">
            <a:extLst>
              <a:ext uri="{FF2B5EF4-FFF2-40B4-BE49-F238E27FC236}">
                <a16:creationId xmlns:a16="http://schemas.microsoft.com/office/drawing/2014/main" id="{3D42FD30-0FE5-48C8-AA04-A263DE4091E9}"/>
              </a:ext>
            </a:extLst>
          </p:cNvPr>
          <p:cNvSpPr>
            <a:spLocks noGrp="1"/>
          </p:cNvSpPr>
          <p:nvPr>
            <p:ph sz="half" idx="1"/>
          </p:nvPr>
        </p:nvSpPr>
        <p:spPr>
          <a:xfrm>
            <a:off x="443365" y="1517715"/>
            <a:ext cx="5184437" cy="4659248"/>
          </a:xfrm>
        </p:spPr>
        <p:txBody>
          <a:bodyPr>
            <a:normAutofit/>
          </a:bodyPr>
          <a:lstStyle/>
          <a:p>
            <a:r>
              <a:rPr lang="en-US" dirty="0"/>
              <a:t>Results of sentiment analysis process is piped into a new CSV file, which is in turn used in the “main” </a:t>
            </a:r>
            <a:r>
              <a:rPr lang="en-US" i="1" dirty="0"/>
              <a:t>hybrid_SA.py </a:t>
            </a:r>
            <a:r>
              <a:rPr lang="en-US" dirty="0"/>
              <a:t>file. </a:t>
            </a:r>
          </a:p>
          <a:p>
            <a:r>
              <a:rPr lang="en-US" dirty="0"/>
              <a:t>Data is loaded in and passed through a vectorizer, with tweets being turned into “bags of words.” </a:t>
            </a:r>
          </a:p>
          <a:p>
            <a:endParaRPr lang="en-US" dirty="0"/>
          </a:p>
        </p:txBody>
      </p:sp>
      <p:pic>
        <p:nvPicPr>
          <p:cNvPr id="5" name="Picture 4" descr="Diagram&#10;&#10;Description automatically generated">
            <a:extLst>
              <a:ext uri="{FF2B5EF4-FFF2-40B4-BE49-F238E27FC236}">
                <a16:creationId xmlns:a16="http://schemas.microsoft.com/office/drawing/2014/main" id="{5BE1A90B-BC30-42BC-80F5-994FC0DD76A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474163" y="1682917"/>
            <a:ext cx="5184437" cy="4328843"/>
          </a:xfrm>
          <a:prstGeom prst="rect">
            <a:avLst/>
          </a:prstGeom>
          <a:noFill/>
          <a:ln>
            <a:solidFill>
              <a:schemeClr val="tx1"/>
            </a:solidFill>
          </a:ln>
        </p:spPr>
      </p:pic>
    </p:spTree>
    <p:extLst>
      <p:ext uri="{BB962C8B-B14F-4D97-AF65-F5344CB8AC3E}">
        <p14:creationId xmlns:p14="http://schemas.microsoft.com/office/powerpoint/2010/main" val="235285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dirty="0"/>
              <a:t>Introduction &amp; Background</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3BC6-720E-4D15-B3AE-317EA8FFF212}"/>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9F37A0A3-9BE3-4E78-B00B-A5A92A7DED7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980B737-7AAD-422E-B4BB-D231D59F2EB7}"/>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Tree>
    <p:extLst>
      <p:ext uri="{BB962C8B-B14F-4D97-AF65-F5344CB8AC3E}">
        <p14:creationId xmlns:p14="http://schemas.microsoft.com/office/powerpoint/2010/main" val="908375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11E0-1B3C-4118-A9DA-59EB812E0826}"/>
              </a:ext>
            </a:extLst>
          </p:cNvPr>
          <p:cNvSpPr>
            <a:spLocks noGrp="1"/>
          </p:cNvSpPr>
          <p:nvPr>
            <p:ph type="title"/>
          </p:nvPr>
        </p:nvSpPr>
        <p:spPr/>
        <p:txBody>
          <a:bodyPr/>
          <a:lstStyle/>
          <a:p>
            <a:r>
              <a:rPr lang="en-US" dirty="0"/>
              <a:t>Results</a:t>
            </a:r>
          </a:p>
        </p:txBody>
      </p:sp>
      <p:sp>
        <p:nvSpPr>
          <p:cNvPr id="3" name="Slide Number Placeholder 2">
            <a:extLst>
              <a:ext uri="{FF2B5EF4-FFF2-40B4-BE49-F238E27FC236}">
                <a16:creationId xmlns:a16="http://schemas.microsoft.com/office/drawing/2014/main" id="{565CACE5-ADE6-45ED-B062-0F704967CE40}"/>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ext Placeholder 3">
            <a:extLst>
              <a:ext uri="{FF2B5EF4-FFF2-40B4-BE49-F238E27FC236}">
                <a16:creationId xmlns:a16="http://schemas.microsoft.com/office/drawing/2014/main" id="{19C75F74-2B24-42E9-B6E7-BDC555FACC5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2608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957F-E8D8-4487-9D15-F58A9499BB83}"/>
              </a:ext>
            </a:extLst>
          </p:cNvPr>
          <p:cNvSpPr>
            <a:spLocks noGrp="1"/>
          </p:cNvSpPr>
          <p:nvPr>
            <p:ph type="title"/>
          </p:nvPr>
        </p:nvSpPr>
        <p:spPr/>
        <p:txBody>
          <a:bodyPr/>
          <a:lstStyle/>
          <a:p>
            <a:r>
              <a:rPr lang="en-US"/>
              <a:t>Interface</a:t>
            </a:r>
          </a:p>
        </p:txBody>
      </p:sp>
      <p:sp>
        <p:nvSpPr>
          <p:cNvPr id="3" name="Slide Number Placeholder 2">
            <a:extLst>
              <a:ext uri="{FF2B5EF4-FFF2-40B4-BE49-F238E27FC236}">
                <a16:creationId xmlns:a16="http://schemas.microsoft.com/office/drawing/2014/main" id="{A48F8356-0247-4A18-8C54-558985FA6EF3}"/>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ext Placeholder 3">
            <a:extLst>
              <a:ext uri="{FF2B5EF4-FFF2-40B4-BE49-F238E27FC236}">
                <a16:creationId xmlns:a16="http://schemas.microsoft.com/office/drawing/2014/main" id="{77BE11DC-9E0E-4449-847B-5C3CCEA7689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6686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0DC5-EEFB-42F3-BDC8-08D8A19BC02C}"/>
              </a:ext>
            </a:extLst>
          </p:cNvPr>
          <p:cNvSpPr>
            <a:spLocks noGrp="1"/>
          </p:cNvSpPr>
          <p:nvPr>
            <p:ph type="title"/>
          </p:nvPr>
        </p:nvSpPr>
        <p:spPr/>
        <p:txBody>
          <a:bodyPr/>
          <a:lstStyle/>
          <a:p>
            <a:r>
              <a:rPr lang="en-US" dirty="0"/>
              <a:t>Implications &amp; Ideas</a:t>
            </a:r>
          </a:p>
        </p:txBody>
      </p:sp>
      <p:sp>
        <p:nvSpPr>
          <p:cNvPr id="3" name="Text Placeholder 2">
            <a:extLst>
              <a:ext uri="{FF2B5EF4-FFF2-40B4-BE49-F238E27FC236}">
                <a16:creationId xmlns:a16="http://schemas.microsoft.com/office/drawing/2014/main" id="{53370B15-DFE6-4D6C-B2F0-936CE40B07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3ABDDEE-0A4F-43EC-A561-55892A4A746E}"/>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Tree>
    <p:extLst>
      <p:ext uri="{BB962C8B-B14F-4D97-AF65-F5344CB8AC3E}">
        <p14:creationId xmlns:p14="http://schemas.microsoft.com/office/powerpoint/2010/main" val="1916434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normAutofit fontScale="90000"/>
          </a:bodyPr>
          <a:lstStyle/>
          <a:p>
            <a:r>
              <a:rPr lang="en-US" dirty="0"/>
              <a:t>“Americans were more ideologically divided than any of the 19 other publics surveyed… These fissures have pervaded nearly every aspect of public and policy response…” </a:t>
            </a:r>
            <a:br>
              <a:rPr lang="en-US" dirty="0"/>
            </a:br>
            <a:br>
              <a:rPr lang="en-US" dirty="0"/>
            </a:br>
            <a:r>
              <a:rPr lang="en-US" dirty="0"/>
              <a:t>-Michael Dimock, President of the Pew Research Center</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32</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Background</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443365" y="1517715"/>
            <a:ext cx="5184437" cy="4659248"/>
          </a:xfrm>
        </p:spPr>
        <p:txBody>
          <a:bodyPr>
            <a:normAutofit/>
          </a:bodyPr>
          <a:lstStyle/>
          <a:p>
            <a:r>
              <a:rPr lang="en-US" sz="1550" dirty="0"/>
              <a:t>In the United States, political party is one of the most important “classifications” that belong to a person. </a:t>
            </a:r>
          </a:p>
          <a:p>
            <a:pPr lvl="1"/>
            <a:r>
              <a:rPr lang="en-US" sz="1550" dirty="0"/>
              <a:t>We make daily decisions based around party, including where we shop, who we interact with, and how we feel about ongoing public policy. </a:t>
            </a:r>
          </a:p>
          <a:p>
            <a:r>
              <a:rPr lang="en-US" sz="1550" dirty="0"/>
              <a:t>With a growing partisan divide, we’ve seen many issues in the United States grow more and more violent and discriminatory, using party as the dividing line. </a:t>
            </a:r>
          </a:p>
          <a:p>
            <a:pPr lvl="1"/>
            <a:r>
              <a:rPr lang="en-US" sz="1550" dirty="0"/>
              <a:t>BLM / Defund the Police</a:t>
            </a:r>
          </a:p>
          <a:p>
            <a:pPr lvl="1"/>
            <a:r>
              <a:rPr lang="en-US" sz="1550" dirty="0"/>
              <a:t>Election / Capital Riots</a:t>
            </a:r>
          </a:p>
          <a:p>
            <a:pPr lvl="1"/>
            <a:r>
              <a:rPr lang="en-US" sz="1550" dirty="0"/>
              <a:t>COVID-19 / Coronavirus </a:t>
            </a:r>
          </a:p>
          <a:p>
            <a:r>
              <a:rPr lang="en-US" sz="1550" dirty="0"/>
              <a:t>Twitter has become one of the “hotspots” for political users, using the platform as:</a:t>
            </a:r>
          </a:p>
          <a:p>
            <a:pPr lvl="1"/>
            <a:r>
              <a:rPr lang="en-US" sz="1550" dirty="0"/>
              <a:t>a source a news, </a:t>
            </a:r>
          </a:p>
          <a:p>
            <a:pPr lvl="1"/>
            <a:r>
              <a:rPr lang="en-US" sz="1550" dirty="0"/>
              <a:t>a source of debate/argumentation, and </a:t>
            </a:r>
          </a:p>
          <a:p>
            <a:pPr lvl="1"/>
            <a:r>
              <a:rPr lang="en-US" sz="1550" dirty="0"/>
              <a:t>a source of propaganda/advertising.</a:t>
            </a:r>
          </a:p>
        </p:txBody>
      </p:sp>
      <p:pic>
        <p:nvPicPr>
          <p:cNvPr id="1026" name="Picture 2" descr="America's Unbridgeable Political Divide">
            <a:extLst>
              <a:ext uri="{FF2B5EF4-FFF2-40B4-BE49-F238E27FC236}">
                <a16:creationId xmlns:a16="http://schemas.microsoft.com/office/drawing/2014/main" id="{79901F33-16D0-4224-96B2-B1AA533459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4163" y="2337372"/>
            <a:ext cx="5184437" cy="3019934"/>
          </a:xfrm>
          <a:prstGeom prst="rect">
            <a:avLst/>
          </a:prstGeom>
          <a:solidFill>
            <a:srgbClr val="FFFFFF"/>
          </a:solidFill>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7453F-0758-472E-ACBE-0FB75453E8A4}"/>
              </a:ext>
            </a:extLst>
          </p:cNvPr>
          <p:cNvSpPr>
            <a:spLocks noGrp="1"/>
          </p:cNvSpPr>
          <p:nvPr>
            <p:ph type="title"/>
          </p:nvPr>
        </p:nvSpPr>
        <p:spPr/>
        <p:txBody>
          <a:bodyPr/>
          <a:lstStyle/>
          <a:p>
            <a:r>
              <a:rPr lang="en-US" dirty="0"/>
              <a:t>Goals / Overview	</a:t>
            </a:r>
          </a:p>
        </p:txBody>
      </p:sp>
      <p:sp>
        <p:nvSpPr>
          <p:cNvPr id="3" name="Slide Number Placeholder 2">
            <a:extLst>
              <a:ext uri="{FF2B5EF4-FFF2-40B4-BE49-F238E27FC236}">
                <a16:creationId xmlns:a16="http://schemas.microsoft.com/office/drawing/2014/main" id="{625DDC39-F6AA-48FC-A50A-14595CB2611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D3299901-2AB3-42B0-A233-707E638A8110}"/>
              </a:ext>
            </a:extLst>
          </p:cNvPr>
          <p:cNvSpPr>
            <a:spLocks noGrp="1"/>
          </p:cNvSpPr>
          <p:nvPr>
            <p:ph type="body" sz="quarter" idx="13"/>
          </p:nvPr>
        </p:nvSpPr>
        <p:spPr/>
        <p:txBody>
          <a:bodyPr/>
          <a:lstStyle/>
          <a:p>
            <a:r>
              <a:rPr lang="en-US" dirty="0"/>
              <a:t>With the growing divide in the country and Twitter’s role in this issue, as well as the increasing issues surrounding political polarity in general, I seek to determine if Twitter can be used to identify someone’s political party. </a:t>
            </a:r>
          </a:p>
          <a:p>
            <a:pPr lvl="1"/>
            <a:r>
              <a:rPr lang="en-US" dirty="0"/>
              <a:t>If so, what does this mean for the world, and are the results good or bad? </a:t>
            </a:r>
          </a:p>
          <a:p>
            <a:pPr lvl="1"/>
            <a:r>
              <a:rPr lang="en-US" dirty="0"/>
              <a:t>What can we do to prevent misuse of this technology? </a:t>
            </a:r>
          </a:p>
          <a:p>
            <a:r>
              <a:rPr lang="en-US" dirty="0"/>
              <a:t>Presentation Outline:</a:t>
            </a:r>
          </a:p>
          <a:p>
            <a:pPr lvl="1"/>
            <a:r>
              <a:rPr lang="en-US" dirty="0"/>
              <a:t>Data Definitions &amp; Literature Review</a:t>
            </a:r>
          </a:p>
          <a:p>
            <a:pPr lvl="1"/>
            <a:r>
              <a:rPr lang="en-US" dirty="0"/>
              <a:t>Methodology &amp; Implementation of Models</a:t>
            </a:r>
          </a:p>
          <a:p>
            <a:pPr lvl="1"/>
            <a:r>
              <a:rPr lang="en-US" dirty="0"/>
              <a:t>Results</a:t>
            </a:r>
          </a:p>
          <a:p>
            <a:pPr lvl="1"/>
            <a:r>
              <a:rPr lang="en-US" dirty="0"/>
              <a:t>Future Work &amp; Complications</a:t>
            </a:r>
          </a:p>
          <a:p>
            <a:pPr lvl="1"/>
            <a:r>
              <a:rPr lang="en-US" dirty="0"/>
              <a:t>Implications</a:t>
            </a:r>
          </a:p>
          <a:p>
            <a:pPr lvl="1"/>
            <a:r>
              <a:rPr lang="en-US" dirty="0"/>
              <a:t>Final Thoughts</a:t>
            </a:r>
          </a:p>
          <a:p>
            <a:endParaRPr lang="en-US" dirty="0"/>
          </a:p>
          <a:p>
            <a:endParaRPr lang="en-US" dirty="0"/>
          </a:p>
        </p:txBody>
      </p:sp>
    </p:spTree>
    <p:extLst>
      <p:ext uri="{BB962C8B-B14F-4D97-AF65-F5344CB8AC3E}">
        <p14:creationId xmlns:p14="http://schemas.microsoft.com/office/powerpoint/2010/main" val="1186432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dirty="0"/>
              <a:t>Definitions &amp; Literature Review</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2F8C-97A5-48DD-87A3-B4A4F261EED0}"/>
              </a:ext>
            </a:extLst>
          </p:cNvPr>
          <p:cNvSpPr>
            <a:spLocks noGrp="1"/>
          </p:cNvSpPr>
          <p:nvPr>
            <p:ph type="title"/>
          </p:nvPr>
        </p:nvSpPr>
        <p:spPr>
          <a:xfrm>
            <a:off x="444500" y="542925"/>
            <a:ext cx="11214100" cy="535531"/>
          </a:xfrm>
        </p:spPr>
        <p:txBody>
          <a:bodyPr wrap="square" anchor="t">
            <a:normAutofit/>
          </a:bodyPr>
          <a:lstStyle/>
          <a:p>
            <a:r>
              <a:rPr lang="en-US" dirty="0"/>
              <a:t>Misc. Terms and Definitions</a:t>
            </a:r>
          </a:p>
        </p:txBody>
      </p:sp>
      <p:sp>
        <p:nvSpPr>
          <p:cNvPr id="3" name="Slide Number Placeholder 2">
            <a:extLst>
              <a:ext uri="{FF2B5EF4-FFF2-40B4-BE49-F238E27FC236}">
                <a16:creationId xmlns:a16="http://schemas.microsoft.com/office/drawing/2014/main" id="{7EA660CE-465C-4013-AC18-8F9F5E8EA4DE}"/>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7</a:t>
            </a:fld>
            <a:endParaRPr lang="en-US" noProof="0"/>
          </a:p>
        </p:txBody>
      </p:sp>
      <p:sp>
        <p:nvSpPr>
          <p:cNvPr id="4" name="Text Placeholder 3">
            <a:extLst>
              <a:ext uri="{FF2B5EF4-FFF2-40B4-BE49-F238E27FC236}">
                <a16:creationId xmlns:a16="http://schemas.microsoft.com/office/drawing/2014/main" id="{16AD3B3B-BD4F-4CA4-98BA-D2B95672F93B}"/>
              </a:ext>
            </a:extLst>
          </p:cNvPr>
          <p:cNvSpPr>
            <a:spLocks noGrp="1"/>
          </p:cNvSpPr>
          <p:nvPr>
            <p:ph sz="half" idx="1"/>
          </p:nvPr>
        </p:nvSpPr>
        <p:spPr>
          <a:xfrm>
            <a:off x="443365" y="1517715"/>
            <a:ext cx="5184437" cy="4659248"/>
          </a:xfrm>
        </p:spPr>
        <p:txBody>
          <a:bodyPr>
            <a:normAutofit/>
          </a:bodyPr>
          <a:lstStyle/>
          <a:p>
            <a:r>
              <a:rPr lang="en-US" sz="1400"/>
              <a:t>Features</a:t>
            </a:r>
          </a:p>
          <a:p>
            <a:pPr lvl="1"/>
            <a:r>
              <a:rPr lang="en-US" sz="1400"/>
              <a:t>The data that allows us to make a prediction. Think the “X” or “independent variable.” We have lots of them in our data – things like sentiment towards “national security” or the number of times a user used the word “horrendous.” </a:t>
            </a:r>
          </a:p>
          <a:p>
            <a:r>
              <a:rPr lang="en-US" sz="1400"/>
              <a:t>Labels</a:t>
            </a:r>
          </a:p>
          <a:p>
            <a:pPr lvl="1"/>
            <a:r>
              <a:rPr lang="en-US" sz="1400"/>
              <a:t>Labels are the things we want to classify. In the case of this study, we have two labels – Republican (R) and Democrat (D). </a:t>
            </a:r>
          </a:p>
          <a:p>
            <a:r>
              <a:rPr lang="en-US" sz="1400"/>
              <a:t>Vectorization</a:t>
            </a:r>
          </a:p>
          <a:p>
            <a:pPr lvl="1"/>
            <a:r>
              <a:rPr lang="en-US" sz="1400"/>
              <a:t>Mapping words and phrases to vectors of real numbers. Allows for comparison of different words and phrases. </a:t>
            </a:r>
          </a:p>
          <a:p>
            <a:r>
              <a:rPr lang="en-US" sz="1400"/>
              <a:t>Bag-of-Words</a:t>
            </a:r>
          </a:p>
          <a:p>
            <a:pPr lvl="1"/>
            <a:r>
              <a:rPr lang="en-US" sz="1400"/>
              <a:t>Similar to a frequency table, a bag-of-words is a dataset of words in their simplest form. We count the words used overall and the words used in a specific instance to analyze frequency. </a:t>
            </a:r>
          </a:p>
        </p:txBody>
      </p:sp>
      <p:pic>
        <p:nvPicPr>
          <p:cNvPr id="4098" name="Picture 2" descr="Word Embedding">
            <a:extLst>
              <a:ext uri="{FF2B5EF4-FFF2-40B4-BE49-F238E27FC236}">
                <a16:creationId xmlns:a16="http://schemas.microsoft.com/office/drawing/2014/main" id="{4B2128C4-5D51-42BC-8C7E-F3406EB912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4163" y="2395697"/>
            <a:ext cx="5184437" cy="290328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08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A44B-4EE8-45A0-B1CB-1CE97959E4AB}"/>
              </a:ext>
            </a:extLst>
          </p:cNvPr>
          <p:cNvSpPr>
            <a:spLocks noGrp="1"/>
          </p:cNvSpPr>
          <p:nvPr>
            <p:ph type="title"/>
          </p:nvPr>
        </p:nvSpPr>
        <p:spPr>
          <a:xfrm>
            <a:off x="444500" y="542925"/>
            <a:ext cx="11214100" cy="535531"/>
          </a:xfrm>
        </p:spPr>
        <p:txBody>
          <a:bodyPr wrap="square" anchor="t">
            <a:normAutofit/>
          </a:bodyPr>
          <a:lstStyle/>
          <a:p>
            <a:r>
              <a:rPr lang="en-US" dirty="0"/>
              <a:t>Terms &amp; Definitions Cont. </a:t>
            </a:r>
          </a:p>
        </p:txBody>
      </p:sp>
      <p:sp>
        <p:nvSpPr>
          <p:cNvPr id="3" name="Slide Number Placeholder 2">
            <a:extLst>
              <a:ext uri="{FF2B5EF4-FFF2-40B4-BE49-F238E27FC236}">
                <a16:creationId xmlns:a16="http://schemas.microsoft.com/office/drawing/2014/main" id="{E88BB50D-4B1C-4CF8-9D77-8DA5AE2A9370}"/>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8</a:t>
            </a:fld>
            <a:endParaRPr lang="en-US" noProof="0"/>
          </a:p>
        </p:txBody>
      </p:sp>
      <p:sp>
        <p:nvSpPr>
          <p:cNvPr id="4" name="Text Placeholder 3">
            <a:extLst>
              <a:ext uri="{FF2B5EF4-FFF2-40B4-BE49-F238E27FC236}">
                <a16:creationId xmlns:a16="http://schemas.microsoft.com/office/drawing/2014/main" id="{EF41D531-90FF-46BE-8E90-993514DE5A83}"/>
              </a:ext>
            </a:extLst>
          </p:cNvPr>
          <p:cNvSpPr>
            <a:spLocks noGrp="1"/>
          </p:cNvSpPr>
          <p:nvPr>
            <p:ph sz="half" idx="1"/>
          </p:nvPr>
        </p:nvSpPr>
        <p:spPr>
          <a:xfrm>
            <a:off x="443365" y="1517715"/>
            <a:ext cx="5184437" cy="4659248"/>
          </a:xfrm>
        </p:spPr>
        <p:txBody>
          <a:bodyPr>
            <a:normAutofit lnSpcReduction="10000"/>
          </a:bodyPr>
          <a:lstStyle/>
          <a:p>
            <a:r>
              <a:rPr lang="en-US" dirty="0"/>
              <a:t>Supervised Learning</a:t>
            </a:r>
          </a:p>
          <a:p>
            <a:pPr lvl="1"/>
            <a:r>
              <a:rPr lang="en-US" sz="2000" dirty="0"/>
              <a:t>Most common type of method for classification problems. Map input to output labels or map input to a continuous output.</a:t>
            </a:r>
          </a:p>
          <a:p>
            <a:r>
              <a:rPr lang="en-US" dirty="0"/>
              <a:t>Unsupervised Learning</a:t>
            </a:r>
          </a:p>
          <a:p>
            <a:pPr lvl="1"/>
            <a:r>
              <a:rPr lang="en-US" sz="2000" dirty="0"/>
              <a:t>Unsupervised learning is a type of machine learning where the machine is not given any specific labels and is told to classify and section the data as it sees fit. </a:t>
            </a:r>
          </a:p>
          <a:p>
            <a:r>
              <a:rPr lang="en-US" dirty="0"/>
              <a:t>DataFrame</a:t>
            </a:r>
          </a:p>
          <a:p>
            <a:pPr lvl="1"/>
            <a:r>
              <a:rPr lang="en-US" dirty="0"/>
              <a:t>Similar to a CSV/Excel spreadsheet. Data is separated into rows and columns, each of which can be filtered and queried. </a:t>
            </a:r>
          </a:p>
        </p:txBody>
      </p:sp>
      <p:pic>
        <p:nvPicPr>
          <p:cNvPr id="3074" name="Picture 2" descr="Python | Pandas DataFrame - GeeksforGeeks">
            <a:extLst>
              <a:ext uri="{FF2B5EF4-FFF2-40B4-BE49-F238E27FC236}">
                <a16:creationId xmlns:a16="http://schemas.microsoft.com/office/drawing/2014/main" id="{F5A30ADD-5B38-41AF-A121-4C39560236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4163" y="2240162"/>
            <a:ext cx="5184437" cy="321435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87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C578-A0FF-4A41-BE26-7B3BAA42D956}"/>
              </a:ext>
            </a:extLst>
          </p:cNvPr>
          <p:cNvSpPr>
            <a:spLocks noGrp="1"/>
          </p:cNvSpPr>
          <p:nvPr>
            <p:ph type="title"/>
          </p:nvPr>
        </p:nvSpPr>
        <p:spPr>
          <a:xfrm>
            <a:off x="444500" y="542925"/>
            <a:ext cx="11214100" cy="535531"/>
          </a:xfrm>
        </p:spPr>
        <p:txBody>
          <a:bodyPr wrap="square" anchor="t">
            <a:normAutofit/>
          </a:bodyPr>
          <a:lstStyle/>
          <a:p>
            <a:r>
              <a:rPr lang="en-US" dirty="0"/>
              <a:t>Naïve Bayes Classifier</a:t>
            </a:r>
          </a:p>
        </p:txBody>
      </p:sp>
      <p:sp>
        <p:nvSpPr>
          <p:cNvPr id="3" name="Slide Number Placeholder 2">
            <a:extLst>
              <a:ext uri="{FF2B5EF4-FFF2-40B4-BE49-F238E27FC236}">
                <a16:creationId xmlns:a16="http://schemas.microsoft.com/office/drawing/2014/main" id="{99B9F883-C95A-48F9-9F24-7633CF848F0A}"/>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9</a:t>
            </a:fld>
            <a:endParaRPr lang="en-US" noProof="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0800A628-DE56-4336-AE89-FD225B71617D}"/>
                  </a:ext>
                </a:extLst>
              </p:cNvPr>
              <p:cNvSpPr>
                <a:spLocks noGrp="1"/>
              </p:cNvSpPr>
              <p:nvPr>
                <p:ph sz="half" idx="1"/>
              </p:nvPr>
            </p:nvSpPr>
            <p:spPr>
              <a:xfrm>
                <a:off x="443365" y="1517715"/>
                <a:ext cx="5184437" cy="4659248"/>
              </a:xfrm>
            </p:spPr>
            <p:txBody>
              <a:bodyPr>
                <a:normAutofit/>
              </a:bodyPr>
              <a:lstStyle/>
              <a:p>
                <a:r>
                  <a:rPr lang="en-US" sz="1700"/>
                  <a:t>Naïve Bayes is a probabilistic method of classification. </a:t>
                </a:r>
              </a:p>
              <a:p>
                <a:pPr/>
                <a14:m>
                  <m:oMath xmlns:m="http://schemas.openxmlformats.org/officeDocument/2006/math">
                    <m:r>
                      <m:rPr>
                        <m:nor/>
                      </m:rPr>
                      <a:rPr lang="en-US" sz="1700"/>
                      <m:t>𝑃</m:t>
                    </m:r>
                    <m:r>
                      <m:rPr>
                        <m:nor/>
                      </m:rPr>
                      <a:rPr lang="en-US" sz="1700"/>
                      <m:t>(</m:t>
                    </m:r>
                    <m:r>
                      <m:rPr>
                        <m:nor/>
                      </m:rPr>
                      <a:rPr lang="en-US" sz="1700"/>
                      <m:t>𝐴</m:t>
                    </m:r>
                    <m:r>
                      <m:rPr>
                        <m:nor/>
                      </m:rPr>
                      <a:rPr lang="en-US" sz="1700"/>
                      <m:t>|</m:t>
                    </m:r>
                    <m:r>
                      <m:rPr>
                        <m:nor/>
                      </m:rPr>
                      <a:rPr lang="en-US" sz="1700"/>
                      <m:t>𝐵</m:t>
                    </m:r>
                    <m:r>
                      <m:rPr>
                        <m:nor/>
                      </m:rPr>
                      <a:rPr lang="en-US" sz="1700"/>
                      <m:t>) = </m:t>
                    </m:r>
                    <m:f>
                      <m:fPr>
                        <m:ctrlPr>
                          <a:rPr lang="en-US" sz="1700" i="1" smtClean="0">
                            <a:latin typeface="Cambria Math" panose="02040503050406030204" pitchFamily="18" charset="0"/>
                          </a:rPr>
                        </m:ctrlPr>
                      </m:fPr>
                      <m:num>
                        <m:r>
                          <m:rPr>
                            <m:nor/>
                          </m:rPr>
                          <a:rPr lang="en-US" sz="1700"/>
                          <m:t>𝑃</m:t>
                        </m:r>
                        <m:r>
                          <m:rPr>
                            <m:nor/>
                          </m:rPr>
                          <a:rPr lang="en-US" sz="1700"/>
                          <m:t>(</m:t>
                        </m:r>
                        <m:r>
                          <m:rPr>
                            <m:nor/>
                          </m:rPr>
                          <a:rPr lang="en-US" sz="1700"/>
                          <m:t>𝐵</m:t>
                        </m:r>
                        <m:r>
                          <m:rPr>
                            <m:nor/>
                          </m:rPr>
                          <a:rPr lang="en-US" sz="1700"/>
                          <m:t>|</m:t>
                        </m:r>
                        <m:r>
                          <m:rPr>
                            <m:nor/>
                          </m:rPr>
                          <a:rPr lang="en-US" sz="1700"/>
                          <m:t>𝐴</m:t>
                        </m:r>
                        <m:r>
                          <m:rPr>
                            <m:nor/>
                          </m:rPr>
                          <a:rPr lang="en-US" sz="1700"/>
                          <m:t>)∗</m:t>
                        </m:r>
                        <m:r>
                          <m:rPr>
                            <m:nor/>
                          </m:rPr>
                          <a:rPr lang="en-US" sz="1700"/>
                          <m:t>𝑃</m:t>
                        </m:r>
                        <m:r>
                          <m:rPr>
                            <m:nor/>
                          </m:rPr>
                          <a:rPr lang="en-US" sz="1700"/>
                          <m:t>(</m:t>
                        </m:r>
                        <m:r>
                          <m:rPr>
                            <m:nor/>
                          </m:rPr>
                          <a:rPr lang="en-US" sz="1700"/>
                          <m:t>𝐴</m:t>
                        </m:r>
                        <m:r>
                          <m:rPr>
                            <m:nor/>
                          </m:rPr>
                          <a:rPr lang="en-US" sz="1700"/>
                          <m:t>)</m:t>
                        </m:r>
                      </m:num>
                      <m:den>
                        <m:r>
                          <m:rPr>
                            <m:nor/>
                          </m:rPr>
                          <a:rPr lang="en-US" sz="1700"/>
                          <m:t>𝑃</m:t>
                        </m:r>
                        <m:r>
                          <m:rPr>
                            <m:nor/>
                          </m:rPr>
                          <a:rPr lang="en-US" sz="1700"/>
                          <m:t>(</m:t>
                        </m:r>
                        <m:r>
                          <m:rPr>
                            <m:nor/>
                          </m:rPr>
                          <a:rPr lang="en-US" sz="1700"/>
                          <m:t>𝐵</m:t>
                        </m:r>
                        <m:r>
                          <m:rPr>
                            <m:nor/>
                          </m:rPr>
                          <a:rPr lang="en-US" sz="1700"/>
                          <m:t>)</m:t>
                        </m:r>
                      </m:den>
                    </m:f>
                  </m:oMath>
                </a14:m>
                <a:endParaRPr lang="en-US" sz="1700"/>
              </a:p>
              <a:p>
                <a:pPr lvl="1"/>
                <a:r>
                  <a:rPr lang="en-US" sz="1700"/>
                  <a:t>A: Label</a:t>
                </a:r>
              </a:p>
              <a:p>
                <a:pPr lvl="1"/>
                <a:r>
                  <a:rPr lang="en-US" sz="1700"/>
                  <a:t>B: Feature</a:t>
                </a:r>
              </a:p>
              <a:p>
                <a:r>
                  <a:rPr lang="en-US" sz="1700"/>
                  <a:t>Probability of a certain classification being given when provided a set of features.</a:t>
                </a:r>
              </a:p>
              <a:p>
                <a:pPr lvl="1"/>
                <a:r>
                  <a:rPr lang="en-US" sz="1700"/>
                  <a:t>If someone uses the word “terrorism,” what are the odds they are a Republican given the likelihood of the term occurring in general. </a:t>
                </a:r>
              </a:p>
              <a:p>
                <a:r>
                  <a:rPr lang="en-US" sz="1700"/>
                  <a:t>Extremely Successful in Recent Studies</a:t>
                </a:r>
              </a:p>
              <a:p>
                <a:pPr lvl="1"/>
                <a:r>
                  <a:rPr lang="en-US" sz="1700"/>
                  <a:t>2016 Presidential Election – Short Term Events</a:t>
                </a:r>
              </a:p>
              <a:p>
                <a:pPr lvl="1"/>
                <a:r>
                  <a:rPr lang="en-US" sz="1700"/>
                  <a:t>~75% Accuracy</a:t>
                </a:r>
              </a:p>
            </p:txBody>
          </p:sp>
        </mc:Choice>
        <mc:Fallback>
          <p:sp>
            <p:nvSpPr>
              <p:cNvPr id="4" name="Text Placeholder 3">
                <a:extLst>
                  <a:ext uri="{FF2B5EF4-FFF2-40B4-BE49-F238E27FC236}">
                    <a16:creationId xmlns:a16="http://schemas.microsoft.com/office/drawing/2014/main" id="{0800A628-DE56-4336-AE89-FD225B71617D}"/>
                  </a:ext>
                </a:extLst>
              </p:cNvPr>
              <p:cNvSpPr>
                <a:spLocks noGrp="1" noRot="1" noChangeAspect="1" noMove="1" noResize="1" noEditPoints="1" noAdjustHandles="1" noChangeArrowheads="1" noChangeShapeType="1" noTextEdit="1"/>
              </p:cNvSpPr>
              <p:nvPr>
                <p:ph sz="half" idx="1"/>
              </p:nvPr>
            </p:nvSpPr>
            <p:spPr>
              <a:xfrm>
                <a:off x="443365" y="1517715"/>
                <a:ext cx="5184437" cy="4659248"/>
              </a:xfrm>
              <a:blipFill>
                <a:blip r:embed="rId2"/>
                <a:stretch>
                  <a:fillRect l="-588" t="-1047" r="-118"/>
                </a:stretch>
              </a:blipFill>
            </p:spPr>
            <p:txBody>
              <a:bodyPr/>
              <a:lstStyle/>
              <a:p>
                <a:r>
                  <a:rPr lang="en-US">
                    <a:noFill/>
                  </a:rPr>
                  <a:t> </a:t>
                </a:r>
              </a:p>
            </p:txBody>
          </p:sp>
        </mc:Fallback>
      </mc:AlternateContent>
      <p:pic>
        <p:nvPicPr>
          <p:cNvPr id="5122" name="Picture 2" descr="Naïve Bayes Algorithm: Everything you need to know">
            <a:extLst>
              <a:ext uri="{FF2B5EF4-FFF2-40B4-BE49-F238E27FC236}">
                <a16:creationId xmlns:a16="http://schemas.microsoft.com/office/drawing/2014/main" id="{20CC0516-03DF-4EE1-B745-3176801011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4163" y="2389216"/>
            <a:ext cx="5184437" cy="291624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70651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TotalTime>
  <Words>1654</Words>
  <Application>Microsoft Office PowerPoint</Application>
  <PresentationFormat>Widescreen</PresentationFormat>
  <Paragraphs>183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 Math</vt:lpstr>
      <vt:lpstr>Trade Gothic LT Pro</vt:lpstr>
      <vt:lpstr>Trebuchet MS</vt:lpstr>
      <vt:lpstr>Office Theme</vt:lpstr>
      <vt:lpstr>The Use of Aspect-Based Sentiment Analysis on Political Classification &amp; Potential Impacts</vt:lpstr>
      <vt:lpstr>Introduction &amp; Background</vt:lpstr>
      <vt:lpstr>“Americans were more ideologically divided than any of the 19 other publics surveyed… These fissures have pervaded nearly every aspect of public and policy response…”   -Michael Dimock, President of the Pew Research Center</vt:lpstr>
      <vt:lpstr>Background</vt:lpstr>
      <vt:lpstr>Goals / Overview </vt:lpstr>
      <vt:lpstr>Definitions &amp; Literature Review</vt:lpstr>
      <vt:lpstr>Misc. Terms and Definitions</vt:lpstr>
      <vt:lpstr>Terms &amp; Definitions Cont. </vt:lpstr>
      <vt:lpstr>Naïve Bayes Classifier</vt:lpstr>
      <vt:lpstr>Sentiment Analysis</vt:lpstr>
      <vt:lpstr>Gradient Boosting Models</vt:lpstr>
      <vt:lpstr>Logistic Regressions </vt:lpstr>
      <vt:lpstr>Methods &amp; Implementation</vt:lpstr>
      <vt:lpstr>Pipeline Part 1. </vt:lpstr>
      <vt:lpstr>Naïve Bayes</vt:lpstr>
      <vt:lpstr>Sentiment Analysis </vt:lpstr>
      <vt:lpstr>Sentiment Analysis Cont. </vt:lpstr>
      <vt:lpstr>PowerPoint Presentation</vt:lpstr>
      <vt:lpstr>Hybrid Approach (Regressions and Boosting Trees) </vt:lpstr>
      <vt:lpstr>Results</vt:lpstr>
      <vt:lpstr>Results</vt:lpstr>
      <vt:lpstr>Interface</vt:lpstr>
      <vt:lpstr>Implications &amp; Ideas</vt:lpstr>
      <vt:lpstr>Content Title 02</vt:lpstr>
      <vt:lpstr>Content Title</vt:lpstr>
      <vt:lpstr>Content Title 03</vt:lpstr>
      <vt:lpstr>Content Title 04</vt:lpstr>
      <vt:lpstr>Table</vt:lpstr>
      <vt:lpstr>Chart</vt:lpstr>
      <vt:lpstr>Thank You 1</vt:lpstr>
      <vt:lpstr>Thank You 2</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 of Aspect-Based Sentiment Analysis on Political Classification &amp; Potential Impacts</dc:title>
  <dc:creator>Hunter Berry</dc:creator>
  <cp:lastModifiedBy>Hunter Berry</cp:lastModifiedBy>
  <cp:revision>5</cp:revision>
  <dcterms:created xsi:type="dcterms:W3CDTF">2021-02-03T19:34:15Z</dcterms:created>
  <dcterms:modified xsi:type="dcterms:W3CDTF">2021-02-03T19:41:21Z</dcterms:modified>
</cp:coreProperties>
</file>