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59" r:id="rId7"/>
    <p:sldId id="263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6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9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0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3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0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17F8-E13B-45A3-BA0B-54FB161CAEBB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6019-0967-4BB7-BF73-9BDDA943C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 모델링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김경민</a:t>
            </a:r>
          </a:p>
        </p:txBody>
      </p:sp>
    </p:spTree>
    <p:extLst>
      <p:ext uri="{BB962C8B-B14F-4D97-AF65-F5344CB8AC3E}">
        <p14:creationId xmlns:p14="http://schemas.microsoft.com/office/powerpoint/2010/main" val="33917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개념적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198810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 정보 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0403" y="3490882"/>
            <a:ext cx="108012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01782" y="3501771"/>
            <a:ext cx="108012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0403" y="4640789"/>
            <a:ext cx="115212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급여등급</a:t>
            </a:r>
          </a:p>
        </p:txBody>
      </p:sp>
      <p:sp>
        <p:nvSpPr>
          <p:cNvPr id="7" name="타원 6"/>
          <p:cNvSpPr/>
          <p:nvPr/>
        </p:nvSpPr>
        <p:spPr>
          <a:xfrm>
            <a:off x="439445" y="2544260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부서번호</a:t>
            </a:r>
          </a:p>
        </p:txBody>
      </p:sp>
      <p:sp>
        <p:nvSpPr>
          <p:cNvPr id="8" name="타원 7"/>
          <p:cNvSpPr/>
          <p:nvPr/>
        </p:nvSpPr>
        <p:spPr>
          <a:xfrm>
            <a:off x="1418405" y="1991096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부서명</a:t>
            </a:r>
          </a:p>
        </p:txBody>
      </p:sp>
      <p:sp>
        <p:nvSpPr>
          <p:cNvPr id="9" name="타원 8"/>
          <p:cNvSpPr/>
          <p:nvPr/>
        </p:nvSpPr>
        <p:spPr>
          <a:xfrm>
            <a:off x="2478023" y="2492289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부서위치</a:t>
            </a:r>
          </a:p>
        </p:txBody>
      </p:sp>
      <p:cxnSp>
        <p:nvCxnSpPr>
          <p:cNvPr id="11" name="직선 연결선 10"/>
          <p:cNvCxnSpPr>
            <a:stCxn id="4" idx="0"/>
            <a:endCxn id="7" idx="5"/>
          </p:cNvCxnSpPr>
          <p:nvPr/>
        </p:nvCxnSpPr>
        <p:spPr>
          <a:xfrm flipH="1" flipV="1">
            <a:off x="1299922" y="3097424"/>
            <a:ext cx="640541" cy="393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0"/>
            <a:endCxn id="8" idx="4"/>
          </p:cNvCxnSpPr>
          <p:nvPr/>
        </p:nvCxnSpPr>
        <p:spPr>
          <a:xfrm flipH="1" flipV="1">
            <a:off x="1922461" y="2639168"/>
            <a:ext cx="18002" cy="851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0"/>
            <a:endCxn id="9" idx="3"/>
          </p:cNvCxnSpPr>
          <p:nvPr/>
        </p:nvCxnSpPr>
        <p:spPr>
          <a:xfrm flipV="1">
            <a:off x="1940463" y="3045453"/>
            <a:ext cx="685195" cy="445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637686" y="2639168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사원번호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853710" y="1822001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사원명</a:t>
            </a:r>
          </a:p>
        </p:txBody>
      </p:sp>
      <p:sp>
        <p:nvSpPr>
          <p:cNvPr id="20" name="타원 19"/>
          <p:cNvSpPr/>
          <p:nvPr/>
        </p:nvSpPr>
        <p:spPr>
          <a:xfrm>
            <a:off x="5845853" y="1412776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직급</a:t>
            </a:r>
          </a:p>
        </p:txBody>
      </p:sp>
      <p:sp>
        <p:nvSpPr>
          <p:cNvPr id="21" name="타원 20"/>
          <p:cNvSpPr/>
          <p:nvPr/>
        </p:nvSpPr>
        <p:spPr>
          <a:xfrm>
            <a:off x="6868865" y="1727093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직속상관</a:t>
            </a:r>
          </a:p>
        </p:txBody>
      </p:sp>
      <p:sp>
        <p:nvSpPr>
          <p:cNvPr id="22" name="타원 21"/>
          <p:cNvSpPr/>
          <p:nvPr/>
        </p:nvSpPr>
        <p:spPr>
          <a:xfrm>
            <a:off x="7707920" y="2531306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입사일</a:t>
            </a:r>
          </a:p>
        </p:txBody>
      </p:sp>
      <p:sp>
        <p:nvSpPr>
          <p:cNvPr id="23" name="타원 22"/>
          <p:cNvSpPr/>
          <p:nvPr/>
        </p:nvSpPr>
        <p:spPr>
          <a:xfrm>
            <a:off x="7713212" y="3520736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급여</a:t>
            </a:r>
          </a:p>
        </p:txBody>
      </p:sp>
      <p:sp>
        <p:nvSpPr>
          <p:cNvPr id="24" name="타원 23"/>
          <p:cNvSpPr/>
          <p:nvPr/>
        </p:nvSpPr>
        <p:spPr>
          <a:xfrm>
            <a:off x="7445998" y="4344007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성과금</a:t>
            </a:r>
            <a:endParaRPr lang="ko-KR" altLang="en-US" sz="1600" dirty="0"/>
          </a:p>
        </p:txBody>
      </p:sp>
      <p:cxnSp>
        <p:nvCxnSpPr>
          <p:cNvPr id="26" name="직선 연결선 25"/>
          <p:cNvCxnSpPr>
            <a:stCxn id="18" idx="5"/>
            <a:endCxn id="5" idx="0"/>
          </p:cNvCxnSpPr>
          <p:nvPr/>
        </p:nvCxnSpPr>
        <p:spPr>
          <a:xfrm>
            <a:off x="5498163" y="3192332"/>
            <a:ext cx="543679" cy="3094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5"/>
            <a:endCxn id="5" idx="0"/>
          </p:cNvCxnSpPr>
          <p:nvPr/>
        </p:nvCxnSpPr>
        <p:spPr>
          <a:xfrm>
            <a:off x="5714187" y="2375165"/>
            <a:ext cx="327655" cy="1126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0" idx="4"/>
            <a:endCxn id="5" idx="0"/>
          </p:cNvCxnSpPr>
          <p:nvPr/>
        </p:nvCxnSpPr>
        <p:spPr>
          <a:xfrm flipH="1">
            <a:off x="6041842" y="2060848"/>
            <a:ext cx="308067" cy="1440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4"/>
            <a:endCxn id="5" idx="0"/>
          </p:cNvCxnSpPr>
          <p:nvPr/>
        </p:nvCxnSpPr>
        <p:spPr>
          <a:xfrm flipH="1">
            <a:off x="6041842" y="2375165"/>
            <a:ext cx="1331079" cy="1126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2" idx="2"/>
            <a:endCxn id="5" idx="0"/>
          </p:cNvCxnSpPr>
          <p:nvPr/>
        </p:nvCxnSpPr>
        <p:spPr>
          <a:xfrm flipH="1">
            <a:off x="6041842" y="2855342"/>
            <a:ext cx="1666078" cy="646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2"/>
            <a:endCxn id="5" idx="3"/>
          </p:cNvCxnSpPr>
          <p:nvPr/>
        </p:nvCxnSpPr>
        <p:spPr>
          <a:xfrm flipH="1" flipV="1">
            <a:off x="6581902" y="3825807"/>
            <a:ext cx="1131310" cy="18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4" idx="1"/>
            <a:endCxn id="5" idx="3"/>
          </p:cNvCxnSpPr>
          <p:nvPr/>
        </p:nvCxnSpPr>
        <p:spPr>
          <a:xfrm flipH="1" flipV="1">
            <a:off x="6581902" y="3825807"/>
            <a:ext cx="1011731" cy="613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3413550" y="3394873"/>
            <a:ext cx="1296144" cy="8460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소속</a:t>
            </a:r>
          </a:p>
        </p:txBody>
      </p:sp>
      <p:cxnSp>
        <p:nvCxnSpPr>
          <p:cNvPr id="51" name="직선 연결선 50"/>
          <p:cNvCxnSpPr>
            <a:stCxn id="47" idx="3"/>
            <a:endCxn id="5" idx="1"/>
          </p:cNvCxnSpPr>
          <p:nvPr/>
        </p:nvCxnSpPr>
        <p:spPr>
          <a:xfrm>
            <a:off x="4709694" y="3817921"/>
            <a:ext cx="792088" cy="7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436407" y="5743705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최소급여</a:t>
            </a:r>
          </a:p>
        </p:txBody>
      </p:sp>
      <p:sp>
        <p:nvSpPr>
          <p:cNvPr id="67" name="타원 66"/>
          <p:cNvSpPr/>
          <p:nvPr/>
        </p:nvSpPr>
        <p:spPr>
          <a:xfrm>
            <a:off x="282736" y="5615313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등급번호</a:t>
            </a:r>
          </a:p>
        </p:txBody>
      </p:sp>
      <p:sp>
        <p:nvSpPr>
          <p:cNvPr id="68" name="타원 67"/>
          <p:cNvSpPr/>
          <p:nvPr/>
        </p:nvSpPr>
        <p:spPr>
          <a:xfrm>
            <a:off x="2644293" y="5484116"/>
            <a:ext cx="100811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최대급여</a:t>
            </a:r>
          </a:p>
        </p:txBody>
      </p:sp>
      <p:cxnSp>
        <p:nvCxnSpPr>
          <p:cNvPr id="69" name="직선 연결선 68"/>
          <p:cNvCxnSpPr>
            <a:stCxn id="67" idx="7"/>
            <a:endCxn id="6" idx="2"/>
          </p:cNvCxnSpPr>
          <p:nvPr/>
        </p:nvCxnSpPr>
        <p:spPr>
          <a:xfrm flipV="1">
            <a:off x="1143213" y="5288861"/>
            <a:ext cx="833254" cy="421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0"/>
            <a:endCxn id="6" idx="2"/>
          </p:cNvCxnSpPr>
          <p:nvPr/>
        </p:nvCxnSpPr>
        <p:spPr>
          <a:xfrm flipV="1">
            <a:off x="1940463" y="5288861"/>
            <a:ext cx="36004" cy="454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8" idx="1"/>
            <a:endCxn id="6" idx="2"/>
          </p:cNvCxnSpPr>
          <p:nvPr/>
        </p:nvCxnSpPr>
        <p:spPr>
          <a:xfrm flipH="1" flipV="1">
            <a:off x="1976467" y="5288861"/>
            <a:ext cx="815461" cy="290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7" idx="1"/>
            <a:endCxn id="4" idx="3"/>
          </p:cNvCxnSpPr>
          <p:nvPr/>
        </p:nvCxnSpPr>
        <p:spPr>
          <a:xfrm flipH="1" flipV="1">
            <a:off x="2480523" y="3814918"/>
            <a:ext cx="933027" cy="3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8937"/>
            <a:ext cx="8229600" cy="1143000"/>
          </a:xfrm>
        </p:spPr>
        <p:txBody>
          <a:bodyPr/>
          <a:lstStyle/>
          <a:p>
            <a:r>
              <a:rPr lang="ko-KR" altLang="en-US" dirty="0"/>
              <a:t>사원 정보 관리</a:t>
            </a:r>
            <a:r>
              <a:rPr lang="en-US" altLang="ko-KR" dirty="0"/>
              <a:t>-</a:t>
            </a:r>
            <a:r>
              <a:rPr lang="ko-KR" altLang="en-US" dirty="0"/>
              <a:t>논리적 모델링</a:t>
            </a:r>
          </a:p>
        </p:txBody>
      </p:sp>
      <p:cxnSp>
        <p:nvCxnSpPr>
          <p:cNvPr id="79" name="직선 화살표 연결선 78"/>
          <p:cNvCxnSpPr>
            <a:cxnSpLocks/>
            <a:stCxn id="10" idx="1"/>
          </p:cNvCxnSpPr>
          <p:nvPr/>
        </p:nvCxnSpPr>
        <p:spPr>
          <a:xfrm flipH="1" flipV="1">
            <a:off x="2480523" y="3814918"/>
            <a:ext cx="3231929" cy="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E011A23-4309-26BB-ADE8-8CEC61D12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29900"/>
              </p:ext>
            </p:extLst>
          </p:nvPr>
        </p:nvGraphicFramePr>
        <p:xfrm>
          <a:off x="1043609" y="3007344"/>
          <a:ext cx="1463512" cy="147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12">
                  <a:extLst>
                    <a:ext uri="{9D8B030D-6E8A-4147-A177-3AD203B41FA5}">
                      <a16:colId xmlns:a16="http://schemas.microsoft.com/office/drawing/2014/main" val="2806483276"/>
                    </a:ext>
                  </a:extLst>
                </a:gridCol>
              </a:tblGrid>
              <a:tr h="404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25795"/>
                  </a:ext>
                </a:extLst>
              </a:tr>
              <a:tr h="106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부서번호</a:t>
                      </a:r>
                      <a:r>
                        <a:rPr lang="en-US" altLang="ko-KR" u="sng" dirty="0"/>
                        <a:t>(PK)</a:t>
                      </a:r>
                      <a:endParaRPr lang="ko-KR" altLang="en-US" u="sng" dirty="0"/>
                    </a:p>
                    <a:p>
                      <a:pPr algn="ctr" latinLnBrk="1"/>
                      <a:r>
                        <a:rPr lang="ko-KR" altLang="en-US" dirty="0"/>
                        <a:t>부서명</a:t>
                      </a:r>
                    </a:p>
                    <a:p>
                      <a:pPr algn="ctr" latinLnBrk="1"/>
                      <a:r>
                        <a:rPr lang="ko-KR" altLang="en-US" dirty="0"/>
                        <a:t>부서위치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0397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7E6D9D4-0FE3-68F5-BE30-A6A1E9D0A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43457"/>
              </p:ext>
            </p:extLst>
          </p:nvPr>
        </p:nvGraphicFramePr>
        <p:xfrm>
          <a:off x="5712452" y="2348880"/>
          <a:ext cx="1463512" cy="29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12">
                  <a:extLst>
                    <a:ext uri="{9D8B030D-6E8A-4147-A177-3AD203B41FA5}">
                      <a16:colId xmlns:a16="http://schemas.microsoft.com/office/drawing/2014/main" val="2806483276"/>
                    </a:ext>
                  </a:extLst>
                </a:gridCol>
              </a:tblGrid>
              <a:tr h="662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25795"/>
                  </a:ext>
                </a:extLst>
              </a:tr>
              <a:tr h="106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사원번호</a:t>
                      </a:r>
                      <a:r>
                        <a:rPr lang="en-US" altLang="ko-KR" u="sng" dirty="0"/>
                        <a:t>(PK)</a:t>
                      </a:r>
                    </a:p>
                    <a:p>
                      <a:pPr algn="ctr" latinLnBrk="1"/>
                      <a:r>
                        <a:rPr lang="ko-KR" altLang="en-US" b="0" u="none" dirty="0"/>
                        <a:t>사원명</a:t>
                      </a:r>
                      <a:endParaRPr lang="en-US" altLang="ko-KR" b="0" u="none" dirty="0"/>
                    </a:p>
                    <a:p>
                      <a:pPr algn="ctr" latinLnBrk="1"/>
                      <a:r>
                        <a:rPr lang="ko-KR" altLang="en-US" b="0" u="none" dirty="0"/>
                        <a:t>직급</a:t>
                      </a:r>
                      <a:endParaRPr lang="en-US" altLang="ko-KR" b="0" u="none" dirty="0"/>
                    </a:p>
                    <a:p>
                      <a:pPr algn="ctr" latinLnBrk="1"/>
                      <a:r>
                        <a:rPr lang="ko-KR" altLang="en-US" b="0" u="none" dirty="0"/>
                        <a:t>직속상관</a:t>
                      </a:r>
                      <a:endParaRPr lang="en-US" altLang="ko-KR" b="0" u="none" dirty="0"/>
                    </a:p>
                    <a:p>
                      <a:pPr algn="ctr" latinLnBrk="1"/>
                      <a:r>
                        <a:rPr lang="ko-KR" altLang="en-US" b="0" u="none" dirty="0"/>
                        <a:t>입사일</a:t>
                      </a:r>
                      <a:endParaRPr lang="en-US" altLang="ko-KR" b="0" u="none" dirty="0"/>
                    </a:p>
                    <a:p>
                      <a:pPr algn="ctr" latinLnBrk="1"/>
                      <a:r>
                        <a:rPr lang="ko-KR" altLang="en-US" b="0" u="none" dirty="0"/>
                        <a:t>급여</a:t>
                      </a:r>
                      <a:endParaRPr lang="en-US" altLang="ko-KR" b="0" u="none" dirty="0"/>
                    </a:p>
                    <a:p>
                      <a:pPr algn="ctr" latinLnBrk="1"/>
                      <a:r>
                        <a:rPr lang="ko-KR" altLang="en-US" b="0" u="none" dirty="0" err="1"/>
                        <a:t>성과금</a:t>
                      </a:r>
                      <a:endParaRPr lang="en-US" altLang="ko-KR" b="0" u="none" dirty="0"/>
                    </a:p>
                    <a:p>
                      <a:pPr algn="ctr" latinLnBrk="1"/>
                      <a:r>
                        <a:rPr lang="ko-KR" altLang="en-US" b="0" u="none" dirty="0"/>
                        <a:t>부서번호</a:t>
                      </a:r>
                      <a:r>
                        <a:rPr lang="en-US" altLang="ko-KR" b="0" u="none" dirty="0"/>
                        <a:t>(PK)</a:t>
                      </a:r>
                      <a:endParaRPr lang="ko-KR" altLang="en-US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0397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84B95FD2-7C00-04B7-EBB2-155C7EE9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19029"/>
              </p:ext>
            </p:extLst>
          </p:nvPr>
        </p:nvGraphicFramePr>
        <p:xfrm>
          <a:off x="1038864" y="5022816"/>
          <a:ext cx="1463512" cy="143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12">
                  <a:extLst>
                    <a:ext uri="{9D8B030D-6E8A-4147-A177-3AD203B41FA5}">
                      <a16:colId xmlns:a16="http://schemas.microsoft.com/office/drawing/2014/main" val="2806483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급여등급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25795"/>
                  </a:ext>
                </a:extLst>
              </a:tr>
              <a:tr h="106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등급번호</a:t>
                      </a:r>
                      <a:endParaRPr lang="en-US" altLang="ko-KR" u="none" dirty="0"/>
                    </a:p>
                    <a:p>
                      <a:pPr algn="ctr" latinLnBrk="1"/>
                      <a:r>
                        <a:rPr lang="ko-KR" altLang="en-US" u="none" dirty="0"/>
                        <a:t>최소급여</a:t>
                      </a:r>
                      <a:endParaRPr lang="en-US" altLang="ko-KR" u="none" dirty="0"/>
                    </a:p>
                    <a:p>
                      <a:pPr algn="ctr" latinLnBrk="1"/>
                      <a:r>
                        <a:rPr lang="ko-KR" altLang="en-US" u="none" dirty="0"/>
                        <a:t>최대급여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0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55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약국 재고 관리</a:t>
            </a: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8172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호텔 정보 제공 시스템</a:t>
            </a:r>
          </a:p>
        </p:txBody>
      </p:sp>
      <p:pic>
        <p:nvPicPr>
          <p:cNvPr id="3" name="shape10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196752"/>
            <a:ext cx="892899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7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 정보 관리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1124744"/>
            <a:ext cx="9001000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39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카페</a:t>
            </a:r>
            <a:r>
              <a:rPr lang="ko-KR" altLang="ko-KR" dirty="0"/>
              <a:t> </a:t>
            </a:r>
            <a:r>
              <a:rPr lang="ko-KR" altLang="en-US" dirty="0"/>
              <a:t>관리</a:t>
            </a:r>
          </a:p>
        </p:txBody>
      </p:sp>
      <p:pic>
        <p:nvPicPr>
          <p:cNvPr id="5" name="shape10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96752"/>
            <a:ext cx="914400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4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70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데이터베이스 모델링</vt:lpstr>
      <vt:lpstr>개념적 데이터 모델링</vt:lpstr>
      <vt:lpstr>사원 정보 관리</vt:lpstr>
      <vt:lpstr>사원 정보 관리-논리적 모델링</vt:lpstr>
      <vt:lpstr>약국 재고 관리</vt:lpstr>
      <vt:lpstr>호텔 정보 제공 시스템</vt:lpstr>
      <vt:lpstr>영화 정보 관리</vt:lpstr>
      <vt:lpstr>카페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모델링</dc:title>
  <dc:creator>user</dc:creator>
  <cp:lastModifiedBy>EAN21V12</cp:lastModifiedBy>
  <cp:revision>15</cp:revision>
  <dcterms:created xsi:type="dcterms:W3CDTF">2021-10-07T00:31:35Z</dcterms:created>
  <dcterms:modified xsi:type="dcterms:W3CDTF">2022-11-03T02:20:30Z</dcterms:modified>
</cp:coreProperties>
</file>