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EA582-2466-718A-FA89-07ACF15FE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9D0C3-D5E4-E07D-FE4A-ADC8CF153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2BB4F-3208-2205-BC5A-F5AC3A3E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E3C9C-6790-549A-83ED-E4DC7AE7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D5293-3998-08E6-7A3F-12ECA0D7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EAD9A-48A6-35A7-ED4C-31407476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88D9A-C06B-5F04-586A-B6F59FD6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DF1F6-BBD0-F651-6766-A898327F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5807B-2BD5-D70D-ABC0-BA2B4B79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0CB5-E9B1-E199-A156-C5A7DA4F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421C2-58C4-EB65-ED45-CF93B5844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509B6-BFEB-C9F0-2396-F9998886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ED721-47AD-99BD-88D6-7CC6EBCE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D118D-3460-626C-AEC9-AC534EBB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F7A01-8ECA-AA87-26E4-F8D182D0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8365C-7077-B36C-B31D-638B08F3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5FDF3-CB7A-0BB1-2EE0-E8ADFE81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87DD6-04D2-5CCA-87E7-64720BC4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CEE4A-4E23-E395-2126-75D192D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15EB5-9E18-B272-34A4-C272DEC6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3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1B601-C92A-047A-F07F-23868FEE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4ADFC-01E6-C74F-A024-81C010BA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C0B46-E77D-980B-52BF-F3EA0F7E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45FDD-028B-5CA7-94A8-15982C9A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A1131-FCBA-2994-307E-40741980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AF5CB-6280-6C09-E328-F2BC6021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03754-0334-0CC2-E792-E8F1FF1D0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F7213-C9DA-F796-C8D6-77EAF9E43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9A50E-FC2F-3711-0539-07A15457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9126E1-7892-FDCF-B927-57793521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67C9B-FA91-7E64-27BA-DAC3F6D5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9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F3ADD-6C69-279D-FA9E-1C460745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E4F6A0-E7E7-E74F-6298-E30D06C99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598F6-DB30-96C7-BB84-99A4985A9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1001C4-A738-CF43-3CA7-C028EB3EB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BECC42-1E29-D0D6-A4B2-BE7457333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121476-B1D8-4BA4-03F9-0550454F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6B20D8-2B02-E2C0-C28D-BAC2A0E9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F3CAC7-3ADA-BC67-7AA9-26C0E70F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0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11ADE-B10C-B9EE-C06C-5A453DA7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556872-3A2C-3DA4-D3F7-884BC285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972680-D1E1-F7AF-552E-6A4570F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6D1832-5050-1314-FDB7-39EA035E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09FC67-DBA6-A2CF-F455-E2F0EF5B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216BD7-677C-02B3-EE25-48C6A0A6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87AD4-03A5-B399-3CAD-76E2E5BB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2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F3C5A-19F2-A756-5E85-67E063EF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96F14-CD88-50F0-7FF8-663BFAAE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8FAAF-5234-425E-39E2-9E050B796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53951-7894-07B6-65CD-5BEE26B7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CE4A0-3054-6BF6-0193-16E3F0FD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FE92C-6DEB-50D7-6413-ED3415D2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6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7DB44-35B2-9AC4-F86E-256ADB1D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9F3968-C18A-73C9-7130-203ABD534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8E4239-BBC4-7F55-59B8-25EC8968B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55D0F-F5D3-1EAD-85CF-3DBB23A5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8593D3-8CD1-2009-7B3E-7DBBC652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91E3D-E3C1-535E-599B-16175A28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60F9F9-1DAA-9BC0-2902-1205A349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B861E-485D-05F3-910F-378AC0F5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1627D-3E80-41EE-CFAC-B56264968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6ADB-16BD-4480-A27F-7F91DFEC910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FA0FA-157E-B84A-EB13-AD0E15B8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E1441-D913-E958-CDD8-E9FD9933F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2D60-3D1B-4003-9F6D-47DCE95D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3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5FA9F-0428-A934-E981-D38CB279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80" y="83410"/>
            <a:ext cx="10515600" cy="1064180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영화 정보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37692B-3038-1E6F-6A16-07409B1704B2}"/>
              </a:ext>
            </a:extLst>
          </p:cNvPr>
          <p:cNvSpPr/>
          <p:nvPr/>
        </p:nvSpPr>
        <p:spPr>
          <a:xfrm>
            <a:off x="8233117" y="3020607"/>
            <a:ext cx="1618696" cy="660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영화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C29B9F-497B-15F4-399F-EECCD2CEBA62}"/>
              </a:ext>
            </a:extLst>
          </p:cNvPr>
          <p:cNvSpPr/>
          <p:nvPr/>
        </p:nvSpPr>
        <p:spPr>
          <a:xfrm>
            <a:off x="10227912" y="3659292"/>
            <a:ext cx="1318334" cy="5818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제작국가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DEFF96-F5B1-5E53-A269-246ECA5EB15C}"/>
              </a:ext>
            </a:extLst>
          </p:cNvPr>
          <p:cNvSpPr/>
          <p:nvPr/>
        </p:nvSpPr>
        <p:spPr>
          <a:xfrm>
            <a:off x="10263235" y="2453254"/>
            <a:ext cx="1283011" cy="587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62F86A-8966-20BB-4B70-D55D735F4A5E}"/>
              </a:ext>
            </a:extLst>
          </p:cNvPr>
          <p:cNvSpPr/>
          <p:nvPr/>
        </p:nvSpPr>
        <p:spPr>
          <a:xfrm>
            <a:off x="10263235" y="4267871"/>
            <a:ext cx="1318334" cy="5818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개봉일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562272-BB95-02D9-E87B-32678642A643}"/>
              </a:ext>
            </a:extLst>
          </p:cNvPr>
          <p:cNvSpPr/>
          <p:nvPr/>
        </p:nvSpPr>
        <p:spPr>
          <a:xfrm>
            <a:off x="10245392" y="4861794"/>
            <a:ext cx="1318334" cy="595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상영시간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FA3BED-2779-DBB0-DE5D-CDD695374DBA}"/>
              </a:ext>
            </a:extLst>
          </p:cNvPr>
          <p:cNvSpPr/>
          <p:nvPr/>
        </p:nvSpPr>
        <p:spPr>
          <a:xfrm>
            <a:off x="8233117" y="898609"/>
            <a:ext cx="1618696" cy="707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장르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8C71728-5673-FF32-5C65-947E2D978ACB}"/>
              </a:ext>
            </a:extLst>
          </p:cNvPr>
          <p:cNvSpPr/>
          <p:nvPr/>
        </p:nvSpPr>
        <p:spPr>
          <a:xfrm>
            <a:off x="10227912" y="1864710"/>
            <a:ext cx="1255453" cy="595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영화번호</a:t>
            </a:r>
            <a:endParaRPr lang="ko-KR" altLang="en-US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5881A5D-DF6A-EEAD-298D-60A02B33FE9C}"/>
              </a:ext>
            </a:extLst>
          </p:cNvPr>
          <p:cNvSpPr/>
          <p:nvPr/>
        </p:nvSpPr>
        <p:spPr>
          <a:xfrm>
            <a:off x="6379761" y="895977"/>
            <a:ext cx="1255453" cy="7132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장르번호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894D6E7-9D1A-4D69-A286-B51C9F903FA8}"/>
              </a:ext>
            </a:extLst>
          </p:cNvPr>
          <p:cNvSpPr/>
          <p:nvPr/>
        </p:nvSpPr>
        <p:spPr>
          <a:xfrm>
            <a:off x="6411201" y="1629547"/>
            <a:ext cx="1255453" cy="595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장르이름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50D884-4AA0-8598-D34F-59CE74F611E1}"/>
              </a:ext>
            </a:extLst>
          </p:cNvPr>
          <p:cNvSpPr/>
          <p:nvPr/>
        </p:nvSpPr>
        <p:spPr>
          <a:xfrm>
            <a:off x="2444502" y="3028850"/>
            <a:ext cx="1491448" cy="630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</a:t>
            </a:r>
            <a:endParaRPr lang="en-US" altLang="ko-KR" sz="1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926D368-A540-1DAC-61E9-9088390DFBAE}"/>
              </a:ext>
            </a:extLst>
          </p:cNvPr>
          <p:cNvSpPr/>
          <p:nvPr/>
        </p:nvSpPr>
        <p:spPr>
          <a:xfrm>
            <a:off x="364054" y="3589286"/>
            <a:ext cx="1342008" cy="540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출생일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D68DE1D-2BF9-93A2-B30C-64AA3DC41C67}"/>
              </a:ext>
            </a:extLst>
          </p:cNvPr>
          <p:cNvSpPr/>
          <p:nvPr/>
        </p:nvSpPr>
        <p:spPr>
          <a:xfrm>
            <a:off x="415099" y="4155311"/>
            <a:ext cx="1239917" cy="536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DFDB92B-1D87-6B23-88C7-1860F42A3A88}"/>
              </a:ext>
            </a:extLst>
          </p:cNvPr>
          <p:cNvSpPr/>
          <p:nvPr/>
        </p:nvSpPr>
        <p:spPr>
          <a:xfrm>
            <a:off x="364055" y="2486594"/>
            <a:ext cx="1342008" cy="540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성별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22643E7-1F1B-7151-A69A-7066ADF4FADE}"/>
              </a:ext>
            </a:extLst>
          </p:cNvPr>
          <p:cNvSpPr/>
          <p:nvPr/>
        </p:nvSpPr>
        <p:spPr>
          <a:xfrm>
            <a:off x="415100" y="1919860"/>
            <a:ext cx="1239917" cy="540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배우번호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D88A17D-50EB-D7C8-42D3-1B937D75B6F2}"/>
              </a:ext>
            </a:extLst>
          </p:cNvPr>
          <p:cNvSpPr/>
          <p:nvPr/>
        </p:nvSpPr>
        <p:spPr>
          <a:xfrm>
            <a:off x="364055" y="3049143"/>
            <a:ext cx="1342008" cy="540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키</a:t>
            </a:r>
            <a:r>
              <a:rPr lang="en-US" altLang="ko-KR" sz="1200" dirty="0"/>
              <a:t>(cm)</a:t>
            </a:r>
            <a:endParaRPr lang="ko-KR" altLang="en-US" sz="12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0E538F3-DDE7-9C02-6489-C97B9589E906}"/>
              </a:ext>
            </a:extLst>
          </p:cNvPr>
          <p:cNvSpPr/>
          <p:nvPr/>
        </p:nvSpPr>
        <p:spPr>
          <a:xfrm>
            <a:off x="10263235" y="3060144"/>
            <a:ext cx="1247689" cy="581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관객수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CBDB3B3-FFFC-94FE-E85C-8709200E6222}"/>
              </a:ext>
            </a:extLst>
          </p:cNvPr>
          <p:cNvSpPr/>
          <p:nvPr/>
        </p:nvSpPr>
        <p:spPr>
          <a:xfrm>
            <a:off x="4877640" y="3853396"/>
            <a:ext cx="1170740" cy="593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영화번호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0EDE76C-9B9C-192F-1473-7E8DE7F49DFE}"/>
              </a:ext>
            </a:extLst>
          </p:cNvPr>
          <p:cNvSpPr/>
          <p:nvPr/>
        </p:nvSpPr>
        <p:spPr>
          <a:xfrm>
            <a:off x="6078153" y="3854600"/>
            <a:ext cx="1170740" cy="593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배우번호</a:t>
            </a:r>
          </a:p>
        </p:txBody>
      </p:sp>
      <p:sp>
        <p:nvSpPr>
          <p:cNvPr id="87" name="순서도: 판단 86">
            <a:extLst>
              <a:ext uri="{FF2B5EF4-FFF2-40B4-BE49-F238E27FC236}">
                <a16:creationId xmlns:a16="http://schemas.microsoft.com/office/drawing/2014/main" id="{7E883B5E-329A-B685-BCAE-97157C583C8C}"/>
              </a:ext>
            </a:extLst>
          </p:cNvPr>
          <p:cNvSpPr/>
          <p:nvPr/>
        </p:nvSpPr>
        <p:spPr>
          <a:xfrm>
            <a:off x="4636966" y="3003400"/>
            <a:ext cx="2918067" cy="68425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영화</a:t>
            </a:r>
            <a:r>
              <a:rPr lang="en-US" altLang="ko-KR" sz="1200" dirty="0"/>
              <a:t>+</a:t>
            </a:r>
            <a:r>
              <a:rPr lang="ko-KR" altLang="en-US" sz="1200" dirty="0"/>
              <a:t>배우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288C55-6E54-3C0D-E75D-4B98BD825D1D}"/>
              </a:ext>
            </a:extLst>
          </p:cNvPr>
          <p:cNvCxnSpPr>
            <a:cxnSpLocks/>
            <a:stCxn id="87" idx="2"/>
            <a:endCxn id="83" idx="0"/>
          </p:cNvCxnSpPr>
          <p:nvPr/>
        </p:nvCxnSpPr>
        <p:spPr>
          <a:xfrm flipH="1">
            <a:off x="5463010" y="3687655"/>
            <a:ext cx="632990" cy="16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F1BB24-1C6A-B93E-27E3-945A5C7932D1}"/>
              </a:ext>
            </a:extLst>
          </p:cNvPr>
          <p:cNvCxnSpPr>
            <a:cxnSpLocks/>
            <a:stCxn id="87" idx="2"/>
            <a:endCxn id="84" idx="0"/>
          </p:cNvCxnSpPr>
          <p:nvPr/>
        </p:nvCxnSpPr>
        <p:spPr>
          <a:xfrm>
            <a:off x="6096000" y="3687655"/>
            <a:ext cx="567523" cy="166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D00DAA-C01E-5E55-2A13-D8C4C40EC2DB}"/>
              </a:ext>
            </a:extLst>
          </p:cNvPr>
          <p:cNvCxnSpPr>
            <a:stCxn id="79" idx="6"/>
            <a:endCxn id="75" idx="1"/>
          </p:cNvCxnSpPr>
          <p:nvPr/>
        </p:nvCxnSpPr>
        <p:spPr>
          <a:xfrm>
            <a:off x="1655017" y="2189932"/>
            <a:ext cx="789485" cy="1154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E246610-740A-7B49-72C7-A490C81517B4}"/>
              </a:ext>
            </a:extLst>
          </p:cNvPr>
          <p:cNvCxnSpPr>
            <a:stCxn id="78" idx="6"/>
            <a:endCxn id="75" idx="1"/>
          </p:cNvCxnSpPr>
          <p:nvPr/>
        </p:nvCxnSpPr>
        <p:spPr>
          <a:xfrm>
            <a:off x="1706063" y="2756666"/>
            <a:ext cx="738439" cy="58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B2DADB3-8AB6-8D75-6EC8-22A6F292BC36}"/>
              </a:ext>
            </a:extLst>
          </p:cNvPr>
          <p:cNvCxnSpPr>
            <a:stCxn id="80" idx="6"/>
            <a:endCxn id="75" idx="1"/>
          </p:cNvCxnSpPr>
          <p:nvPr/>
        </p:nvCxnSpPr>
        <p:spPr>
          <a:xfrm>
            <a:off x="1706063" y="3319215"/>
            <a:ext cx="738439" cy="2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C4DF7-7FC3-5AE3-6E5D-D24C03CA6D49}"/>
              </a:ext>
            </a:extLst>
          </p:cNvPr>
          <p:cNvCxnSpPr>
            <a:stCxn id="76" idx="6"/>
            <a:endCxn id="75" idx="1"/>
          </p:cNvCxnSpPr>
          <p:nvPr/>
        </p:nvCxnSpPr>
        <p:spPr>
          <a:xfrm flipV="1">
            <a:off x="1706062" y="3344071"/>
            <a:ext cx="738440" cy="51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673740-9494-7305-7EC1-A5D55AA4445F}"/>
              </a:ext>
            </a:extLst>
          </p:cNvPr>
          <p:cNvCxnSpPr>
            <a:stCxn id="77" idx="6"/>
            <a:endCxn id="75" idx="1"/>
          </p:cNvCxnSpPr>
          <p:nvPr/>
        </p:nvCxnSpPr>
        <p:spPr>
          <a:xfrm flipV="1">
            <a:off x="1655016" y="3344071"/>
            <a:ext cx="789486" cy="107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C67A908-477B-17E1-3FC4-FA8248E745A2}"/>
              </a:ext>
            </a:extLst>
          </p:cNvPr>
          <p:cNvCxnSpPr>
            <a:cxnSpLocks/>
            <a:stCxn id="75" idx="3"/>
            <a:endCxn id="87" idx="1"/>
          </p:cNvCxnSpPr>
          <p:nvPr/>
        </p:nvCxnSpPr>
        <p:spPr>
          <a:xfrm>
            <a:off x="3935950" y="3344071"/>
            <a:ext cx="701016" cy="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DDC8AD5-BC71-05B1-FF7F-09426081FB73}"/>
              </a:ext>
            </a:extLst>
          </p:cNvPr>
          <p:cNvCxnSpPr>
            <a:stCxn id="87" idx="3"/>
            <a:endCxn id="4" idx="1"/>
          </p:cNvCxnSpPr>
          <p:nvPr/>
        </p:nvCxnSpPr>
        <p:spPr>
          <a:xfrm>
            <a:off x="7555033" y="3345528"/>
            <a:ext cx="678084" cy="5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FE0DB76-3859-05D7-1D71-5A1E2DC88D16}"/>
              </a:ext>
            </a:extLst>
          </p:cNvPr>
          <p:cNvCxnSpPr>
            <a:stCxn id="62" idx="2"/>
            <a:endCxn id="4" idx="3"/>
          </p:cNvCxnSpPr>
          <p:nvPr/>
        </p:nvCxnSpPr>
        <p:spPr>
          <a:xfrm flipH="1">
            <a:off x="9851813" y="2162332"/>
            <a:ext cx="376099" cy="11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024FEE9-C9A0-EE2B-5A89-58337A29ACA3}"/>
              </a:ext>
            </a:extLst>
          </p:cNvPr>
          <p:cNvCxnSpPr>
            <a:stCxn id="10" idx="2"/>
            <a:endCxn id="4" idx="3"/>
          </p:cNvCxnSpPr>
          <p:nvPr/>
        </p:nvCxnSpPr>
        <p:spPr>
          <a:xfrm flipH="1">
            <a:off x="9851813" y="2746957"/>
            <a:ext cx="411422" cy="604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DD3698B-26A5-EE20-2567-A8D16E3020C6}"/>
              </a:ext>
            </a:extLst>
          </p:cNvPr>
          <p:cNvCxnSpPr>
            <a:stCxn id="81" idx="2"/>
            <a:endCxn id="4" idx="3"/>
          </p:cNvCxnSpPr>
          <p:nvPr/>
        </p:nvCxnSpPr>
        <p:spPr>
          <a:xfrm flipH="1">
            <a:off x="9851813" y="3351066"/>
            <a:ext cx="411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0AD1715-0A53-2717-C0BD-0CC4B3793EE8}"/>
              </a:ext>
            </a:extLst>
          </p:cNvPr>
          <p:cNvCxnSpPr>
            <a:stCxn id="7" idx="2"/>
            <a:endCxn id="4" idx="3"/>
          </p:cNvCxnSpPr>
          <p:nvPr/>
        </p:nvCxnSpPr>
        <p:spPr>
          <a:xfrm flipH="1" flipV="1">
            <a:off x="9851813" y="3351066"/>
            <a:ext cx="376099" cy="59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0D022AE-898C-EE7A-05A6-02904068DA89}"/>
              </a:ext>
            </a:extLst>
          </p:cNvPr>
          <p:cNvCxnSpPr>
            <a:stCxn id="15" idx="2"/>
            <a:endCxn id="4" idx="3"/>
          </p:cNvCxnSpPr>
          <p:nvPr/>
        </p:nvCxnSpPr>
        <p:spPr>
          <a:xfrm flipH="1" flipV="1">
            <a:off x="9851813" y="3351066"/>
            <a:ext cx="411422" cy="120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0C20374-22F9-5C05-C604-77657389B1E7}"/>
              </a:ext>
            </a:extLst>
          </p:cNvPr>
          <p:cNvCxnSpPr>
            <a:stCxn id="18" idx="2"/>
            <a:endCxn id="4" idx="3"/>
          </p:cNvCxnSpPr>
          <p:nvPr/>
        </p:nvCxnSpPr>
        <p:spPr>
          <a:xfrm flipH="1" flipV="1">
            <a:off x="9851813" y="3351066"/>
            <a:ext cx="393579" cy="180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1AF6A6-B7B0-350C-DD23-00B266333224}"/>
              </a:ext>
            </a:extLst>
          </p:cNvPr>
          <p:cNvCxnSpPr>
            <a:stCxn id="63" idx="6"/>
            <a:endCxn id="49" idx="1"/>
          </p:cNvCxnSpPr>
          <p:nvPr/>
        </p:nvCxnSpPr>
        <p:spPr>
          <a:xfrm>
            <a:off x="7635214" y="1252606"/>
            <a:ext cx="597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06BC2E0-2F2F-984F-8C67-E2183BCF1E0F}"/>
              </a:ext>
            </a:extLst>
          </p:cNvPr>
          <p:cNvCxnSpPr>
            <a:stCxn id="64" idx="6"/>
            <a:endCxn id="49" idx="1"/>
          </p:cNvCxnSpPr>
          <p:nvPr/>
        </p:nvCxnSpPr>
        <p:spPr>
          <a:xfrm flipV="1">
            <a:off x="7666654" y="1252606"/>
            <a:ext cx="566463" cy="67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2A9FCCF-3E87-788D-FEF8-67F0E72F79FA}"/>
              </a:ext>
            </a:extLst>
          </p:cNvPr>
          <p:cNvCxnSpPr>
            <a:cxnSpLocks/>
            <a:stCxn id="49" idx="2"/>
            <a:endCxn id="16" idx="0"/>
          </p:cNvCxnSpPr>
          <p:nvPr/>
        </p:nvCxnSpPr>
        <p:spPr>
          <a:xfrm>
            <a:off x="9042465" y="1606603"/>
            <a:ext cx="0" cy="4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BB6245-0C1E-300B-AA52-08D5F00A6A39}"/>
              </a:ext>
            </a:extLst>
          </p:cNvPr>
          <p:cNvSpPr txBox="1"/>
          <p:nvPr/>
        </p:nvSpPr>
        <p:spPr>
          <a:xfrm>
            <a:off x="3935949" y="2990635"/>
            <a:ext cx="94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  </a:t>
            </a:r>
            <a:r>
              <a:rPr lang="en-US" altLang="ko-KR" dirty="0" err="1"/>
              <a:t>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D924AD-2196-DC15-72C6-D34D83E8EE7C}"/>
              </a:ext>
            </a:extLst>
          </p:cNvPr>
          <p:cNvSpPr txBox="1"/>
          <p:nvPr/>
        </p:nvSpPr>
        <p:spPr>
          <a:xfrm>
            <a:off x="7555033" y="3031716"/>
            <a:ext cx="94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  </a:t>
            </a:r>
            <a:r>
              <a:rPr lang="en-US" altLang="ko-KR" dirty="0" err="1"/>
              <a:t>n</a:t>
            </a:r>
            <a:endParaRPr lang="ko-KR" altLang="en-US" dirty="0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CE3D4E08-600C-29A4-BD11-5F55133AE295}"/>
              </a:ext>
            </a:extLst>
          </p:cNvPr>
          <p:cNvSpPr/>
          <p:nvPr/>
        </p:nvSpPr>
        <p:spPr>
          <a:xfrm>
            <a:off x="8273159" y="2015072"/>
            <a:ext cx="1538612" cy="66091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898B46-65DE-9FAC-0B00-629F69ADC617}"/>
              </a:ext>
            </a:extLst>
          </p:cNvPr>
          <p:cNvCxnSpPr>
            <a:stCxn id="16" idx="2"/>
            <a:endCxn id="4" idx="0"/>
          </p:cNvCxnSpPr>
          <p:nvPr/>
        </p:nvCxnSpPr>
        <p:spPr>
          <a:xfrm>
            <a:off x="9042465" y="2675990"/>
            <a:ext cx="0" cy="3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6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5FA9F-0428-A934-E981-D38CB279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25" y="99641"/>
            <a:ext cx="10515600" cy="1064180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영화 정보 관리 </a:t>
            </a:r>
            <a:r>
              <a:rPr lang="en-US" altLang="ko-KR" sz="3200" dirty="0"/>
              <a:t>– </a:t>
            </a:r>
            <a:r>
              <a:rPr lang="ko-KR" altLang="en-US" sz="3200" dirty="0"/>
              <a:t>논리적 모델링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745D844-7185-6253-AC18-C1394FD7F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26395"/>
              </p:ext>
            </p:extLst>
          </p:nvPr>
        </p:nvGraphicFramePr>
        <p:xfrm>
          <a:off x="4883744" y="3304269"/>
          <a:ext cx="1903948" cy="136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948">
                  <a:extLst>
                    <a:ext uri="{9D8B030D-6E8A-4147-A177-3AD203B41FA5}">
                      <a16:colId xmlns:a16="http://schemas.microsoft.com/office/drawing/2014/main" val="3652312781"/>
                    </a:ext>
                  </a:extLst>
                </a:gridCol>
              </a:tblGrid>
              <a:tr h="20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영화와 출연배우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20744"/>
                  </a:ext>
                </a:extLst>
              </a:tr>
              <a:tr h="998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영화번호</a:t>
                      </a:r>
                      <a:r>
                        <a:rPr lang="en-US" altLang="ko-KR" dirty="0"/>
                        <a:t>(FK)</a:t>
                      </a:r>
                    </a:p>
                    <a:p>
                      <a:pPr algn="ctr" latinLnBrk="1"/>
                      <a:r>
                        <a:rPr lang="ko-KR" altLang="en-US" dirty="0"/>
                        <a:t>배우번호</a:t>
                      </a:r>
                      <a:r>
                        <a:rPr lang="en-US" altLang="ko-KR" dirty="0"/>
                        <a:t>(FK)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428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8FD342-EC8D-CA19-EB02-CD213D45E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39977"/>
              </p:ext>
            </p:extLst>
          </p:nvPr>
        </p:nvGraphicFramePr>
        <p:xfrm>
          <a:off x="884486" y="4398037"/>
          <a:ext cx="190394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948">
                  <a:extLst>
                    <a:ext uri="{9D8B030D-6E8A-4147-A177-3AD203B41FA5}">
                      <a16:colId xmlns:a16="http://schemas.microsoft.com/office/drawing/2014/main" val="3652312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배우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20744"/>
                  </a:ext>
                </a:extLst>
              </a:tr>
              <a:tr h="150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배우번호</a:t>
                      </a:r>
                      <a:r>
                        <a:rPr lang="en-US" altLang="ko-KR" dirty="0"/>
                        <a:t>(PK)</a:t>
                      </a:r>
                    </a:p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성별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출생일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배우자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42800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7202A617-4BB1-E249-245D-3D296CDC0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22250"/>
              </p:ext>
            </p:extLst>
          </p:nvPr>
        </p:nvGraphicFramePr>
        <p:xfrm>
          <a:off x="9195928" y="2523517"/>
          <a:ext cx="190394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948">
                  <a:extLst>
                    <a:ext uri="{9D8B030D-6E8A-4147-A177-3AD203B41FA5}">
                      <a16:colId xmlns:a16="http://schemas.microsoft.com/office/drawing/2014/main" val="3652312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영화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20744"/>
                  </a:ext>
                </a:extLst>
              </a:tr>
              <a:tr h="998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영화번호</a:t>
                      </a:r>
                      <a:r>
                        <a:rPr lang="en-US" altLang="ko-KR" dirty="0"/>
                        <a:t>(PK)</a:t>
                      </a:r>
                    </a:p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제작국가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개봉일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상영시간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관객수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장르번호</a:t>
                      </a:r>
                      <a:r>
                        <a:rPr lang="en-US" altLang="ko-KR" dirty="0"/>
                        <a:t>1(FK)</a:t>
                      </a:r>
                    </a:p>
                    <a:p>
                      <a:pPr algn="ctr" latinLnBrk="1"/>
                      <a:r>
                        <a:rPr lang="ko-KR" altLang="en-US" dirty="0"/>
                        <a:t>장르번호</a:t>
                      </a:r>
                      <a:r>
                        <a:rPr lang="en-US" altLang="ko-KR" dirty="0"/>
                        <a:t>2(FK)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42800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E73E2229-AA5B-8429-230D-F16CB969A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65928"/>
              </p:ext>
            </p:extLst>
          </p:nvPr>
        </p:nvGraphicFramePr>
        <p:xfrm>
          <a:off x="9195928" y="370350"/>
          <a:ext cx="1903948" cy="136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948">
                  <a:extLst>
                    <a:ext uri="{9D8B030D-6E8A-4147-A177-3AD203B41FA5}">
                      <a16:colId xmlns:a16="http://schemas.microsoft.com/office/drawing/2014/main" val="3652312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20744"/>
                  </a:ext>
                </a:extLst>
              </a:tr>
              <a:tr h="998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장르번호</a:t>
                      </a:r>
                      <a:r>
                        <a:rPr lang="en-US" altLang="ko-KR" dirty="0"/>
                        <a:t>(PK)</a:t>
                      </a:r>
                    </a:p>
                    <a:p>
                      <a:pPr algn="ctr" latinLnBrk="1"/>
                      <a:r>
                        <a:rPr lang="ko-KR" altLang="en-US" dirty="0"/>
                        <a:t>장르 명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42800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04DB45-9BEB-533C-3B45-02FC97FFCA24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V="1">
            <a:off x="10147902" y="1734928"/>
            <a:ext cx="0" cy="78858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3ED029E0-F764-1944-364D-C55A2C77E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36683"/>
              </p:ext>
            </p:extLst>
          </p:nvPr>
        </p:nvGraphicFramePr>
        <p:xfrm>
          <a:off x="884486" y="1217079"/>
          <a:ext cx="1903948" cy="166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948">
                  <a:extLst>
                    <a:ext uri="{9D8B030D-6E8A-4147-A177-3AD203B41FA5}">
                      <a16:colId xmlns:a16="http://schemas.microsoft.com/office/drawing/2014/main" val="3652312781"/>
                    </a:ext>
                  </a:extLst>
                </a:gridCol>
              </a:tblGrid>
              <a:tr h="315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감독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20744"/>
                  </a:ext>
                </a:extLst>
              </a:tr>
              <a:tr h="1303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감독번호</a:t>
                      </a:r>
                      <a:r>
                        <a:rPr lang="en-US" altLang="ko-KR" dirty="0"/>
                        <a:t>(PK)</a:t>
                      </a:r>
                    </a:p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성별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출생일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42800"/>
                  </a:ext>
                </a:extLst>
              </a:tr>
            </a:tbl>
          </a:graphicData>
        </a:graphic>
      </p:graphicFrame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3780F1CA-0CB4-956F-4333-20F3EEEA7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8991"/>
              </p:ext>
            </p:extLst>
          </p:nvPr>
        </p:nvGraphicFramePr>
        <p:xfrm>
          <a:off x="4883744" y="1369560"/>
          <a:ext cx="1903948" cy="136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948">
                  <a:extLst>
                    <a:ext uri="{9D8B030D-6E8A-4147-A177-3AD203B41FA5}">
                      <a16:colId xmlns:a16="http://schemas.microsoft.com/office/drawing/2014/main" val="3652312781"/>
                    </a:ext>
                  </a:extLst>
                </a:gridCol>
              </a:tblGrid>
              <a:tr h="200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영화와 감독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20744"/>
                  </a:ext>
                </a:extLst>
              </a:tr>
              <a:tr h="998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영화번호</a:t>
                      </a:r>
                      <a:r>
                        <a:rPr lang="en-US" altLang="ko-KR" dirty="0"/>
                        <a:t>(FK)</a:t>
                      </a:r>
                    </a:p>
                    <a:p>
                      <a:pPr algn="ctr" latinLnBrk="1"/>
                      <a:r>
                        <a:rPr lang="ko-KR" altLang="en-US" dirty="0"/>
                        <a:t>감독번호</a:t>
                      </a:r>
                      <a:r>
                        <a:rPr lang="en-US" altLang="ko-KR" dirty="0"/>
                        <a:t>(FK)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42800"/>
                  </a:ext>
                </a:extLst>
              </a:tr>
            </a:tbl>
          </a:graphicData>
        </a:graphic>
      </p:graphicFrame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E22E0B-A1DA-4FDB-41F0-D3FEED3FD9CF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2788434" y="3986558"/>
            <a:ext cx="2095310" cy="146303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06F95A1-BF4E-1D48-5C81-5DCDCA2B27B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6787692" y="3986557"/>
            <a:ext cx="2408236" cy="1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E0C591F-0202-F905-1A23-91EAC4A06DCB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787692" y="2051849"/>
            <a:ext cx="2408236" cy="125241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106ECE4-3F5E-90C4-D3CA-9C81138D1959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 flipV="1">
            <a:off x="2788434" y="2051848"/>
            <a:ext cx="2095310" cy="1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104</Words>
  <Application>Microsoft Office PowerPoint</Application>
  <PresentationFormat>와이드스크린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영화 정보 관리</vt:lpstr>
      <vt:lpstr>영화 정보 관리 – 논리적 모델링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정보 관리</dc:title>
  <dc:creator>EAN21V12</dc:creator>
  <cp:lastModifiedBy>EAN21V12</cp:lastModifiedBy>
  <cp:revision>15</cp:revision>
  <dcterms:created xsi:type="dcterms:W3CDTF">2022-10-20T01:32:26Z</dcterms:created>
  <dcterms:modified xsi:type="dcterms:W3CDTF">2022-11-03T02:51:45Z</dcterms:modified>
</cp:coreProperties>
</file>