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8" r:id="rId3"/>
    <p:sldId id="261" r:id="rId4"/>
    <p:sldId id="266" r:id="rId5"/>
    <p:sldId id="264" r:id="rId6"/>
    <p:sldId id="270" r:id="rId7"/>
    <p:sldId id="269" r:id="rId8"/>
    <p:sldId id="287" r:id="rId9"/>
    <p:sldId id="276" r:id="rId10"/>
    <p:sldId id="274" r:id="rId11"/>
    <p:sldId id="28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E01"/>
    <a:srgbClr val="7C8387"/>
    <a:srgbClr val="FCFBF7"/>
    <a:srgbClr val="EDE5D5"/>
    <a:srgbClr val="A6A7A9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3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AF43F3-3904-4186-8245-30EA0AC6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D7EA56-FD46-41BA-AB3F-9D8619EA65A1}"/>
              </a:ext>
            </a:extLst>
          </p:cNvPr>
          <p:cNvSpPr txBox="1"/>
          <p:nvPr/>
        </p:nvSpPr>
        <p:spPr>
          <a:xfrm>
            <a:off x="1107440" y="2123440"/>
            <a:ext cx="1039739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accent2"/>
                </a:solidFill>
              </a:rPr>
              <a:t>[                   ]</a:t>
            </a:r>
            <a:endParaRPr lang="ko-KR" altLang="en-US" sz="13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8344A-744C-470F-8A97-D4099130BF21}"/>
              </a:ext>
            </a:extLst>
          </p:cNvPr>
          <p:cNvSpPr txBox="1"/>
          <p:nvPr/>
        </p:nvSpPr>
        <p:spPr>
          <a:xfrm>
            <a:off x="3891056" y="2705725"/>
            <a:ext cx="48301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accent4">
                    <a:lumMod val="50000"/>
                  </a:schemeClr>
                </a:solidFill>
              </a:rPr>
              <a:t>Firebase</a:t>
            </a:r>
            <a:endParaRPr lang="ko-KR" altLang="en-US" sz="88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96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F4B065B-3A02-4650-B477-3F0B12BBAFC2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9F0C69-37DE-4305-856F-7477BAEC59D0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4">
                      <a:lumMod val="50000"/>
                    </a:schemeClr>
                  </a:solidFill>
                </a:rPr>
                <a:t> 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14D2EC-9076-4B8D-9A95-57302C948B23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4">
                      <a:lumMod val="50000"/>
                    </a:schemeClr>
                  </a:solidFill>
                </a:rPr>
                <a:t>」 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3EA7ADA-81C1-4795-8050-BE219FC3F473}"/>
              </a:ext>
            </a:extLst>
          </p:cNvPr>
          <p:cNvSpPr txBox="1"/>
          <p:nvPr/>
        </p:nvSpPr>
        <p:spPr>
          <a:xfrm>
            <a:off x="3655445" y="2115093"/>
            <a:ext cx="4643133" cy="2904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2400" dirty="0" err="1"/>
              <a:t>파이어베이스는</a:t>
            </a:r>
            <a:r>
              <a:rPr lang="ko-KR" altLang="en-US" sz="2400" dirty="0"/>
              <a:t> 높은 확장성을 가지므로</a:t>
            </a:r>
            <a:r>
              <a:rPr lang="en-US" altLang="ko-KR" sz="2400" dirty="0"/>
              <a:t>, </a:t>
            </a:r>
            <a:r>
              <a:rPr lang="ko-KR" altLang="en-US" sz="2400" dirty="0"/>
              <a:t>앱이 성장함에 따라 데이터베이스</a:t>
            </a:r>
            <a:r>
              <a:rPr lang="en-US" altLang="ko-KR" sz="2400" dirty="0"/>
              <a:t>, </a:t>
            </a:r>
            <a:r>
              <a:rPr lang="ko-KR" altLang="en-US" sz="2400" dirty="0"/>
              <a:t>스토리지</a:t>
            </a:r>
            <a:r>
              <a:rPr lang="en-US" altLang="ko-KR" sz="2400" dirty="0"/>
              <a:t>, </a:t>
            </a:r>
            <a:r>
              <a:rPr lang="ko-KR" altLang="en-US" sz="2400" dirty="0"/>
              <a:t>사용자 인증 등을 쉽게 확장할 수 있습니다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이는 앱을 효율적으로 운영하고 더 많은 사용자에게 제공할 수 있게 해줍니다</a:t>
            </a:r>
            <a:r>
              <a:rPr lang="en-US" altLang="ko-KR" sz="24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F29D7C-C88D-7BFE-3218-F4BB64B68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467" y="6194971"/>
            <a:ext cx="4534533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7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파이어 베이스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21135A-0D22-517F-1CD7-EF27A811E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685" y="6181631"/>
            <a:ext cx="2453315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310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파이어 베이스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2D36E-9D66-4D46-AD99-A55AAA0CF684}"/>
              </a:ext>
            </a:extLst>
          </p:cNvPr>
          <p:cNvSpPr txBox="1"/>
          <p:nvPr/>
        </p:nvSpPr>
        <p:spPr>
          <a:xfrm>
            <a:off x="1693021" y="4515883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err="1"/>
              <a:t>백엔드</a:t>
            </a:r>
            <a:endParaRPr lang="ko-KR" altLang="en-US" sz="2400" spc="-3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8420A-8CAE-40B8-AF4F-BE209307EAA9}"/>
              </a:ext>
            </a:extLst>
          </p:cNvPr>
          <p:cNvSpPr txBox="1"/>
          <p:nvPr/>
        </p:nvSpPr>
        <p:spPr>
          <a:xfrm>
            <a:off x="793505" y="5144014"/>
            <a:ext cx="2865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err="1"/>
              <a:t>백엔드를</a:t>
            </a:r>
            <a:r>
              <a:rPr lang="ko-KR" altLang="en-US" sz="1400" spc="-150" dirty="0"/>
              <a:t> 구축하는데 필요한 다양한 기능들을 모두 제공해준다</a:t>
            </a:r>
            <a:r>
              <a:rPr lang="en-US" altLang="ko-KR" sz="1400" spc="-150" dirty="0"/>
              <a:t>.</a:t>
            </a:r>
            <a:endParaRPr lang="ko-KR" altLang="en-US" sz="1400" spc="-1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FB3C6-9A35-4D0E-BAED-8A65E8B20B95}"/>
              </a:ext>
            </a:extLst>
          </p:cNvPr>
          <p:cNvSpPr txBox="1"/>
          <p:nvPr/>
        </p:nvSpPr>
        <p:spPr>
          <a:xfrm>
            <a:off x="5293652" y="4539963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err="1"/>
              <a:t>프론트엔드</a:t>
            </a:r>
            <a:endParaRPr lang="ko-KR" altLang="en-US" sz="2400" spc="-3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A953E-C6F0-4D1F-96F9-EB846842787C}"/>
              </a:ext>
            </a:extLst>
          </p:cNvPr>
          <p:cNvSpPr txBox="1"/>
          <p:nvPr/>
        </p:nvSpPr>
        <p:spPr>
          <a:xfrm>
            <a:off x="4663439" y="5168094"/>
            <a:ext cx="28651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err="1"/>
              <a:t>백엔드와</a:t>
            </a:r>
            <a:r>
              <a:rPr lang="ko-KR" altLang="en-US" sz="1400" spc="-150" dirty="0"/>
              <a:t> </a:t>
            </a:r>
            <a:r>
              <a:rPr lang="ko-KR" altLang="en-US" sz="1400" spc="-150" dirty="0" err="1"/>
              <a:t>프론트엔드</a:t>
            </a:r>
            <a:r>
              <a:rPr lang="ko-KR" altLang="en-US" sz="1400" spc="-150" dirty="0"/>
              <a:t> 개발을 동시에 진행할 수 있어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더욱 빠르고 간단하게 만들 수 있다</a:t>
            </a:r>
            <a:r>
              <a:rPr lang="en-US" altLang="ko-KR" sz="1400" spc="-150" dirty="0"/>
              <a:t>.</a:t>
            </a:r>
            <a:endParaRPr lang="ko-KR" altLang="en-US" sz="1400" spc="-1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676F3-0DE3-472C-9581-3AE99A2B1F1D}"/>
              </a:ext>
            </a:extLst>
          </p:cNvPr>
          <p:cNvSpPr txBox="1"/>
          <p:nvPr/>
        </p:nvSpPr>
        <p:spPr>
          <a:xfrm>
            <a:off x="9140342" y="4564043"/>
            <a:ext cx="1577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쉬운 사용법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3985BF-F074-49B6-914D-B3442969F5A9}"/>
              </a:ext>
            </a:extLst>
          </p:cNvPr>
          <p:cNvSpPr txBox="1"/>
          <p:nvPr/>
        </p:nvSpPr>
        <p:spPr>
          <a:xfrm>
            <a:off x="8533373" y="5192174"/>
            <a:ext cx="28651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/>
              <a:t>회원가입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데이터베이스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스토리지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분석 등의 기능을 간단하게 구현할 수 있다</a:t>
            </a:r>
            <a:r>
              <a:rPr lang="en-US" altLang="ko-KR" sz="1400" spc="-150" dirty="0"/>
              <a:t>.</a:t>
            </a:r>
            <a:endParaRPr lang="ko-KR" altLang="en-US" sz="1400" spc="-150" dirty="0"/>
          </a:p>
        </p:txBody>
      </p:sp>
      <p:sp>
        <p:nvSpPr>
          <p:cNvPr id="7" name="AutoShape 4" descr="백엔드(Back-End) 개발자(Engineer)란? :: 공상개발">
            <a:extLst>
              <a:ext uri="{FF2B5EF4-FFF2-40B4-BE49-F238E27FC236}">
                <a16:creationId xmlns:a16="http://schemas.microsoft.com/office/drawing/2014/main" id="{CAF2DB92-BF93-9ADE-2526-3B2B9535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8" name="Picture 10" descr="코리아IT아카데미">
            <a:extLst>
              <a:ext uri="{FF2B5EF4-FFF2-40B4-BE49-F238E27FC236}">
                <a16:creationId xmlns:a16="http://schemas.microsoft.com/office/drawing/2014/main" id="{A28198C4-53E4-4E09-7B78-CC8F88336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05" y="1535280"/>
            <a:ext cx="2865120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프론트엔드 개발자가 실제로 회사에서 하는 일은? (feat. 업무범위,필수 역량, 성향까지 모두 분석) | zero-base">
            <a:extLst>
              <a:ext uri="{FF2B5EF4-FFF2-40B4-BE49-F238E27FC236}">
                <a16:creationId xmlns:a16="http://schemas.microsoft.com/office/drawing/2014/main" id="{D40BC1AE-270B-AC51-4E42-3D294A5CF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999" y="1535281"/>
            <a:ext cx="3211876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운동부하 강도와 근성장 : 네이버 블로그">
            <a:extLst>
              <a:ext uri="{FF2B5EF4-FFF2-40B4-BE49-F238E27FC236}">
                <a16:creationId xmlns:a16="http://schemas.microsoft.com/office/drawing/2014/main" id="{3DB4C759-1FD3-C3CD-7951-F1DBBF977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374" y="1532457"/>
            <a:ext cx="2865120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97DA827-EF8B-88D3-E458-A2E140893E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9484" y="6181631"/>
            <a:ext cx="3202516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주요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8F8FB3-8EAC-A2C9-F4C3-5F5E722FA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152" y="5972051"/>
            <a:ext cx="4286848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4501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accent4">
                    <a:lumMod val="50000"/>
                  </a:schemeClr>
                </a:solidFill>
              </a:rPr>
              <a:t>파이어베이스의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 주요 기능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AEEEC5F-09A1-4D97-80EE-CE11C1BD6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115515"/>
              </p:ext>
            </p:extLst>
          </p:nvPr>
        </p:nvGraphicFramePr>
        <p:xfrm>
          <a:off x="720000" y="1661517"/>
          <a:ext cx="10856280" cy="4053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876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723752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Cloud </a:t>
                      </a:r>
                      <a:r>
                        <a:rPr lang="en-US" altLang="ko-KR" sz="2400" b="1" dirty="0" err="1"/>
                        <a:t>Firestore</a:t>
                      </a:r>
                      <a:endParaRPr lang="en-US" altLang="ko-KR" sz="2400" b="1" dirty="0"/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서버리스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실시간 동기화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자동 인덱스 구축 및 쿼리 사용 등 효율적인 데이터베이스 기능을 제공합니다</a:t>
                      </a:r>
                      <a:r>
                        <a:rPr lang="en-US" altLang="ko-KR" sz="24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Authentication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파이어베이스를</a:t>
                      </a:r>
                      <a:r>
                        <a:rPr lang="ko-KR" altLang="en-US" sz="2400" dirty="0"/>
                        <a:t> 통한 선별적 접근 권한 설정과 소셜 로그인 등 다양한 인증 기능을 지원합니다</a:t>
                      </a:r>
                      <a:r>
                        <a:rPr lang="en-US" altLang="ko-KR" sz="24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Cloud Functions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서버 없이 트리거 기반 클라우드 함수를 작성할 수 있어 서버 개발 과정을 간소화합니다</a:t>
                      </a:r>
                      <a:r>
                        <a:rPr lang="en-US" altLang="ko-KR" sz="24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Firebase Hosting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HTTPS </a:t>
                      </a:r>
                      <a:r>
                        <a:rPr lang="ko-KR" altLang="en-US" sz="2400" dirty="0"/>
                        <a:t>지원</a:t>
                      </a:r>
                      <a:r>
                        <a:rPr lang="en-US" altLang="ko-KR" sz="2400" dirty="0"/>
                        <a:t>, CDN, </a:t>
                      </a:r>
                      <a:r>
                        <a:rPr lang="ko-KR" altLang="en-US" sz="2400" dirty="0"/>
                        <a:t>사용자 정의 도메인 등 안전하고 빠른 웹 호스팅 서비스를 제공합니다</a:t>
                      </a:r>
                      <a:r>
                        <a:rPr lang="en-US" altLang="ko-KR" sz="24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DE6A053-043D-CB95-06C5-F56DB22FC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152" y="5972051"/>
            <a:ext cx="4286848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2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659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accent4">
                    <a:lumMod val="50000"/>
                  </a:schemeClr>
                </a:solidFill>
              </a:rPr>
              <a:t>파이어베이스</a:t>
            </a:r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FC4150-3451-1A0A-393E-D304E4672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993" y="5972051"/>
            <a:ext cx="4286848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1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23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accent4">
                    <a:lumMod val="50000"/>
                  </a:schemeClr>
                </a:solidFill>
              </a:rPr>
              <a:t>파이어베이스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2497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어떤 곳에서 활용 가능한가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E0CD140-3559-4EB8-BC02-B1FBC1F87433}"/>
              </a:ext>
            </a:extLst>
          </p:cNvPr>
          <p:cNvCxnSpPr>
            <a:cxnSpLocks/>
          </p:cNvCxnSpPr>
          <p:nvPr/>
        </p:nvCxnSpPr>
        <p:spPr>
          <a:xfrm>
            <a:off x="682248" y="2956560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C6872D6-7426-4EC6-953D-1155132606A8}"/>
              </a:ext>
            </a:extLst>
          </p:cNvPr>
          <p:cNvCxnSpPr>
            <a:cxnSpLocks/>
          </p:cNvCxnSpPr>
          <p:nvPr/>
        </p:nvCxnSpPr>
        <p:spPr>
          <a:xfrm>
            <a:off x="682248" y="4848013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A9677D3-89C6-4D5F-AAFA-DF45D6D3D092}"/>
              </a:ext>
            </a:extLst>
          </p:cNvPr>
          <p:cNvSpPr txBox="1"/>
          <p:nvPr/>
        </p:nvSpPr>
        <p:spPr>
          <a:xfrm>
            <a:off x="720000" y="136700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001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E34B18-A1E8-4E37-B477-DF8A778CC5BA}"/>
              </a:ext>
            </a:extLst>
          </p:cNvPr>
          <p:cNvSpPr txBox="1"/>
          <p:nvPr/>
        </p:nvSpPr>
        <p:spPr>
          <a:xfrm>
            <a:off x="1570605" y="1367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BE0A4C-06E3-45D8-80EF-3DBE89DF4F35}"/>
              </a:ext>
            </a:extLst>
          </p:cNvPr>
          <p:cNvSpPr txBox="1"/>
          <p:nvPr/>
        </p:nvSpPr>
        <p:spPr>
          <a:xfrm>
            <a:off x="2259306" y="1320838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메신저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DE20F8-8582-42DE-A19E-AE6A2F50E69C}"/>
              </a:ext>
            </a:extLst>
          </p:cNvPr>
          <p:cNvSpPr txBox="1"/>
          <p:nvPr/>
        </p:nvSpPr>
        <p:spPr>
          <a:xfrm>
            <a:off x="2259306" y="1866037"/>
            <a:ext cx="8993726" cy="655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/>
              <a:t>최근 메신저 앱은 매우 인기가 있습니다</a:t>
            </a:r>
            <a:r>
              <a:rPr lang="en-US" altLang="ko-KR" sz="1600" dirty="0"/>
              <a:t>. Firebase</a:t>
            </a:r>
            <a:r>
              <a:rPr lang="ko-KR" altLang="en-US" sz="1600" dirty="0"/>
              <a:t>를 사용하면 인스턴트 메시지 또는 채팅 유형 앱을 쉽게 만들 수 있습니다</a:t>
            </a:r>
            <a:r>
              <a:rPr lang="en-US" altLang="ko-KR" sz="1600" dirty="0"/>
              <a:t>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F03234-4A1F-4265-BF24-292B3E0A118A}"/>
              </a:ext>
            </a:extLst>
          </p:cNvPr>
          <p:cNvSpPr txBox="1"/>
          <p:nvPr/>
        </p:nvSpPr>
        <p:spPr>
          <a:xfrm>
            <a:off x="720000" y="318778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002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B56E54-2D8D-435C-A048-9DE619AD4501}"/>
              </a:ext>
            </a:extLst>
          </p:cNvPr>
          <p:cNvSpPr txBox="1"/>
          <p:nvPr/>
        </p:nvSpPr>
        <p:spPr>
          <a:xfrm>
            <a:off x="1570605" y="31877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4CC0E4-F758-4295-BC5C-F8EA363DA590}"/>
              </a:ext>
            </a:extLst>
          </p:cNvPr>
          <p:cNvSpPr txBox="1"/>
          <p:nvPr/>
        </p:nvSpPr>
        <p:spPr>
          <a:xfrm>
            <a:off x="2259306" y="3141617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포트폴리오 웹사이트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93CB94-A9FB-4C00-A480-341857F3A962}"/>
              </a:ext>
            </a:extLst>
          </p:cNvPr>
          <p:cNvSpPr txBox="1"/>
          <p:nvPr/>
        </p:nvSpPr>
        <p:spPr>
          <a:xfrm>
            <a:off x="2259306" y="3686816"/>
            <a:ext cx="8993726" cy="655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/>
              <a:t>Firebase </a:t>
            </a:r>
            <a:r>
              <a:rPr lang="ko-KR" altLang="en-US" sz="1600" dirty="0"/>
              <a:t>웹 호스팅과 저장소 옵션을 사용하여 간단하고 우아한 개인 포트폴리오 웹사이트를 만들 수 있습니다</a:t>
            </a:r>
            <a:r>
              <a:rPr lang="en-US" altLang="ko-KR" sz="1600" dirty="0"/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C3607B-B567-4AD8-86AE-2CCBDB70B33B}"/>
              </a:ext>
            </a:extLst>
          </p:cNvPr>
          <p:cNvSpPr txBox="1"/>
          <p:nvPr/>
        </p:nvSpPr>
        <p:spPr>
          <a:xfrm>
            <a:off x="720000" y="504920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003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BD738E-A933-4C94-95CF-CDE319AE346B}"/>
              </a:ext>
            </a:extLst>
          </p:cNvPr>
          <p:cNvSpPr txBox="1"/>
          <p:nvPr/>
        </p:nvSpPr>
        <p:spPr>
          <a:xfrm>
            <a:off x="1570605" y="50492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37DCB7-9ED8-4AA0-AB41-6527C041AEB7}"/>
              </a:ext>
            </a:extLst>
          </p:cNvPr>
          <p:cNvSpPr txBox="1"/>
          <p:nvPr/>
        </p:nvSpPr>
        <p:spPr>
          <a:xfrm>
            <a:off x="2259306" y="5003036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인증 시스템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6E409E3-D620-4CBE-A2B8-70375C92DC31}"/>
              </a:ext>
            </a:extLst>
          </p:cNvPr>
          <p:cNvSpPr txBox="1"/>
          <p:nvPr/>
        </p:nvSpPr>
        <p:spPr>
          <a:xfrm>
            <a:off x="2259306" y="5548235"/>
            <a:ext cx="8993726" cy="655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/>
              <a:t>Firebase </a:t>
            </a:r>
            <a:r>
              <a:rPr lang="ko-KR" altLang="en-US" sz="1600" dirty="0"/>
              <a:t>인증과 </a:t>
            </a:r>
            <a:r>
              <a:rPr lang="en-US" altLang="ko-KR" sz="1600" dirty="0"/>
              <a:t>Firebase Cloud Functions</a:t>
            </a:r>
            <a:r>
              <a:rPr lang="ko-KR" altLang="en-US" sz="1600" dirty="0"/>
              <a:t>를 사용하여 사용자 관리 시스템을 만드는 것이 가능합니다</a:t>
            </a:r>
            <a:r>
              <a:rPr lang="en-US" altLang="ko-KR" sz="16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D188B0-3DCC-496B-931B-C76205C5B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270" y="5972051"/>
            <a:ext cx="4286848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파이어 베이스 장점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4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21135A-0D22-517F-1CD7-EF27A811E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685" y="6181631"/>
            <a:ext cx="2453315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9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607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accent4">
                    <a:lumMod val="50000"/>
                  </a:schemeClr>
                </a:solidFill>
              </a:rPr>
              <a:t>파이어베이스의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 장점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85" name="자유형: 도형 284">
            <a:extLst>
              <a:ext uri="{FF2B5EF4-FFF2-40B4-BE49-F238E27FC236}">
                <a16:creationId xmlns:a16="http://schemas.microsoft.com/office/drawing/2014/main" id="{A8083B87-71D2-4F37-8462-54E9AFB71424}"/>
              </a:ext>
            </a:extLst>
          </p:cNvPr>
          <p:cNvSpPr/>
          <p:nvPr/>
        </p:nvSpPr>
        <p:spPr>
          <a:xfrm>
            <a:off x="6932401" y="1331534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152ECCC5-1116-419A-BBF6-DC70299C2EFF}"/>
              </a:ext>
            </a:extLst>
          </p:cNvPr>
          <p:cNvCxnSpPr/>
          <p:nvPr/>
        </p:nvCxnSpPr>
        <p:spPr>
          <a:xfrm>
            <a:off x="6098440" y="3246652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62D51570-E36B-4B07-B04C-6AB96A588C7E}"/>
              </a:ext>
            </a:extLst>
          </p:cNvPr>
          <p:cNvCxnSpPr/>
          <p:nvPr/>
        </p:nvCxnSpPr>
        <p:spPr>
          <a:xfrm flipH="1">
            <a:off x="4792403" y="4446818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B02C82D1-00D1-44BE-887B-2A7703000D01}"/>
              </a:ext>
            </a:extLst>
          </p:cNvPr>
          <p:cNvCxnSpPr/>
          <p:nvPr/>
        </p:nvCxnSpPr>
        <p:spPr>
          <a:xfrm>
            <a:off x="6127464" y="4446815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타원 288">
            <a:extLst>
              <a:ext uri="{FF2B5EF4-FFF2-40B4-BE49-F238E27FC236}">
                <a16:creationId xmlns:a16="http://schemas.microsoft.com/office/drawing/2014/main" id="{7FF0F434-8D50-4840-9DF9-B0B02EE59F10}"/>
              </a:ext>
            </a:extLst>
          </p:cNvPr>
          <p:cNvSpPr/>
          <p:nvPr/>
        </p:nvSpPr>
        <p:spPr>
          <a:xfrm>
            <a:off x="3560349" y="4638700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54C014F0-3C27-4A12-9501-110080C79F29}"/>
              </a:ext>
            </a:extLst>
          </p:cNvPr>
          <p:cNvSpPr/>
          <p:nvPr/>
        </p:nvSpPr>
        <p:spPr>
          <a:xfrm>
            <a:off x="5216617" y="1497040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555E13D9-998B-4AA9-A676-9E81792DE6A6}"/>
              </a:ext>
            </a:extLst>
          </p:cNvPr>
          <p:cNvSpPr/>
          <p:nvPr/>
        </p:nvSpPr>
        <p:spPr>
          <a:xfrm>
            <a:off x="6975383" y="4653173"/>
            <a:ext cx="1758766" cy="1758766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C5D4A58-95E5-4C28-94BB-363379952484}"/>
              </a:ext>
            </a:extLst>
          </p:cNvPr>
          <p:cNvSpPr txBox="1"/>
          <p:nvPr/>
        </p:nvSpPr>
        <p:spPr>
          <a:xfrm>
            <a:off x="5760361" y="2016166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A150599-0305-4CDD-806F-064B2BD5F1E5}"/>
              </a:ext>
            </a:extLst>
          </p:cNvPr>
          <p:cNvSpPr txBox="1"/>
          <p:nvPr/>
        </p:nvSpPr>
        <p:spPr>
          <a:xfrm>
            <a:off x="4126986" y="5181646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3444D58-9129-4AE1-8664-F1E2A6D4154A}"/>
              </a:ext>
            </a:extLst>
          </p:cNvPr>
          <p:cNvSpPr txBox="1"/>
          <p:nvPr/>
        </p:nvSpPr>
        <p:spPr>
          <a:xfrm>
            <a:off x="7502746" y="5183342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CFAA8B9D-B8E9-4E7B-8BFF-83DE6FB88220}"/>
              </a:ext>
            </a:extLst>
          </p:cNvPr>
          <p:cNvGrpSpPr/>
          <p:nvPr/>
        </p:nvGrpSpPr>
        <p:grpSpPr>
          <a:xfrm>
            <a:off x="474868" y="4594920"/>
            <a:ext cx="2858426" cy="1727448"/>
            <a:chOff x="281014" y="4235821"/>
            <a:chExt cx="2858426" cy="1727448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6B2CBA8-9B05-4EDB-BD5E-FEE55A35FD6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실시간 저장소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분석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클라우드 함수 등 </a:t>
              </a:r>
              <a:r>
                <a:rPr lang="ko-KR" altLang="en-US" sz="1400" dirty="0" err="1"/>
                <a:t>파이어베이스가</a:t>
              </a:r>
              <a:r>
                <a:rPr lang="ko-KR" altLang="en-US" sz="1400" dirty="0"/>
                <a:t> 제공하는 다양한 기능으로 안정적이고 고성능의 애플리케이션을 만들 수 있습니다</a:t>
              </a:r>
              <a:r>
                <a:rPr lang="en-US" altLang="ko-KR" sz="1400" dirty="0"/>
                <a:t>.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1CB2E844-661E-49AF-A692-49FE08178D6F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뛰어난 성능</a:t>
              </a:r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6B976A36-5E35-4ABF-8DC9-83DA7DD8E456}"/>
              </a:ext>
            </a:extLst>
          </p:cNvPr>
          <p:cNvGrpSpPr/>
          <p:nvPr/>
        </p:nvGrpSpPr>
        <p:grpSpPr>
          <a:xfrm>
            <a:off x="8961204" y="4561110"/>
            <a:ext cx="2858426" cy="1512004"/>
            <a:chOff x="281014" y="4235821"/>
            <a:chExt cx="2858426" cy="1512004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511C5A57-AF2F-4707-8181-F10383F5B178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서버리스 아키텍처로 효율적인 스케일링이 가능하며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새로운 서비스를 추가할 때에도 쉽게 구현할 수 있습니다</a:t>
              </a:r>
              <a:r>
                <a:rPr lang="en-US" altLang="ko-KR" sz="1400" dirty="0"/>
                <a:t>.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5341D3C3-1516-4B9B-A859-1F5CF06CD7BB}"/>
                </a:ext>
              </a:extLst>
            </p:cNvPr>
            <p:cNvSpPr txBox="1"/>
            <p:nvPr/>
          </p:nvSpPr>
          <p:spPr>
            <a:xfrm>
              <a:off x="380400" y="4235821"/>
              <a:ext cx="17491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쉬운 스케일 업</a:t>
              </a:r>
            </a:p>
          </p:txBody>
        </p:sp>
      </p:grpSp>
      <p:grpSp>
        <p:nvGrpSpPr>
          <p:cNvPr id="301" name="그룹 300">
            <a:extLst>
              <a:ext uri="{FF2B5EF4-FFF2-40B4-BE49-F238E27FC236}">
                <a16:creationId xmlns:a16="http://schemas.microsoft.com/office/drawing/2014/main" id="{0F8BEFB2-BBD9-4D2A-9254-3DF9701107E7}"/>
              </a:ext>
            </a:extLst>
          </p:cNvPr>
          <p:cNvGrpSpPr/>
          <p:nvPr/>
        </p:nvGrpSpPr>
        <p:grpSpPr>
          <a:xfrm>
            <a:off x="7198975" y="1405938"/>
            <a:ext cx="2912927" cy="1512004"/>
            <a:chOff x="226513" y="4235821"/>
            <a:chExt cx="2912927" cy="1512004"/>
          </a:xfrm>
        </p:grpSpPr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2B747067-C4B8-46A9-B232-4C068E038A9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빠르게 프로토타입을 만들 수 있어 개발 속도가 향상되며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단일 코드베이스로 </a:t>
              </a:r>
              <a:r>
                <a:rPr lang="en-US" altLang="ko-KR" sz="1400" dirty="0"/>
                <a:t>Android, iOS, </a:t>
              </a:r>
              <a:r>
                <a:rPr lang="ko-KR" altLang="en-US" sz="1400" dirty="0"/>
                <a:t>웹 등 다양한 운영체제에서 동작합니다</a:t>
              </a:r>
              <a:r>
                <a:rPr lang="en-US" altLang="ko-KR" sz="1400" dirty="0"/>
                <a:t>.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5012032A-CFF1-42E5-9D45-BA48C2A5575A}"/>
                </a:ext>
              </a:extLst>
            </p:cNvPr>
            <p:cNvSpPr txBox="1"/>
            <p:nvPr/>
          </p:nvSpPr>
          <p:spPr>
            <a:xfrm>
              <a:off x="226513" y="4235821"/>
              <a:ext cx="20569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빠른 개발 및 출시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44FBAE4-DE11-490A-C7B9-40D5A69C9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204" y="6230901"/>
            <a:ext cx="3117408" cy="59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8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313</Words>
  <Application>Microsoft Office PowerPoint</Application>
  <PresentationFormat>와이드스크린</PresentationFormat>
  <Paragraphs>61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 Nova</vt:lpstr>
      <vt:lpstr>나눔스퀘어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EAN21V12</cp:lastModifiedBy>
  <cp:revision>43</cp:revision>
  <dcterms:created xsi:type="dcterms:W3CDTF">2020-12-13T00:02:47Z</dcterms:created>
  <dcterms:modified xsi:type="dcterms:W3CDTF">2023-05-28T04:02:38Z</dcterms:modified>
</cp:coreProperties>
</file>