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84" r:id="rId4"/>
    <p:sldId id="267" r:id="rId5"/>
    <p:sldId id="289" r:id="rId6"/>
    <p:sldId id="290" r:id="rId7"/>
    <p:sldId id="291" r:id="rId8"/>
    <p:sldId id="292" r:id="rId9"/>
    <p:sldId id="28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DCD5"/>
    <a:srgbClr val="D4A090"/>
    <a:srgbClr val="E7AD99"/>
    <a:srgbClr val="FFFFFF"/>
    <a:srgbClr val="E4CFC4"/>
    <a:srgbClr val="EAD7CC"/>
    <a:srgbClr val="E6DEDC"/>
    <a:srgbClr val="E1BCB1"/>
    <a:srgbClr val="E8CBC2"/>
    <a:srgbClr val="F6E1D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38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1T05:50:04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783 0 24575,'-760'0'-1365,"737"0"-5461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1T05:50:0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6461 330 24575,'-1494'0'0,"1463"2"0,-56 9 0,55-5 0,-54 2 0,48-6 0,-50 9 0,51-5 0,-60 2 0,-15-11 0,-118 5 0,99 23 0,81-17 0,5 0 0,-2-2 0,-46 0 0,45-6 0,-9-2 0,-1 3 0,-94 14 0,88-6 0,0-4 0,-130-6 0,71-1 0,-1626 2 0,1703-2 0,-53-10 0,53 6 0,-57-1 0,29 8 0,14 1 0,0-3 0,-112-16 0,128 11 0,1 1 0,-68 3 0,67 2 0,0-1 0,-67-11 0,85 8 0,-45-1 0,16 2 0,53 3 0,1 0 0,-1 0 0,0 0 0,1 0 0,-1 0 0,0 0 0,0-1 0,1 1 0,-1-1 0,0 1 0,1-1 0,-1 1 0,1-1 0,-1 0 0,1 0 0,-1 0 0,1 0 0,-1 0 0,1 0 0,0 0 0,0 0 0,0-1 0,-1 1 0,1 0 0,0-1 0,0 1 0,1-1 0,-1 1 0,0-1 0,0 1 0,1-1 0,-1 0 0,0-3 0,2 2 0,-1 0 0,1 0 0,0 0 0,-1 0 0,2 0 0,-1 0 0,0 0 0,0 0 0,1 0 0,0 1 0,-1-1 0,1 0 0,0 1 0,1 0 0,-1-1 0,0 1 0,4-3 0,8-7 0,2 0 0,-1 1 0,1 1 0,1 0 0,23-9 0,190-91 0,-121 61 0,-99 43 0,1 2 0,-1 0 0,22-5 0,23-10 0,-33 9-1365,-3 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1T05:50:08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24575,'0'29'0,"1"1"0,2 0 0,9 47 0,4-2 0,-12-49 0,1 0 0,1 0 0,1-1 0,2 0 0,0 0 0,25 43 0,-24-52 0,77 110 0,-74-110 0,0-1 0,1 0 0,1-2 0,0 1 0,27 17 0,1-3-39,-20-12-403,1-1 0,28 13 0,-34-20-6384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C1B1C-1856-488D-9E69-780957367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9028C7-DD8C-486C-8662-8AE0DB3C0E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B4CC5C-3CA5-4B6B-96D0-5DD71058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B86D-1277-4D40-885D-D41922457F65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1B0B7F-E825-4DE6-88F0-DEB52CF82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96ED9C-A047-4849-8E9C-E6628A9E9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92D22-0BFF-4EB2-B187-BEE0ADD8A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345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AB7898-A048-43B2-B53E-9FD132E70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04DB07-4C71-41F9-A239-474260A8A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3B822-3297-49DA-81A1-7459271DB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B86D-1277-4D40-885D-D41922457F65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0F8B2A-A9E8-4300-AB8B-B97FBE191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7A1872-9887-4304-8F67-8450014ED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92D22-0BFF-4EB2-B187-BEE0ADD8A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201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E7F266-DB3A-439F-9FE8-94D37B2ABE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78DE8C-2BCE-4806-A735-A48BFFC23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9DCFCE-2FDD-4B6C-AC7C-76BDE5521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B86D-1277-4D40-885D-D41922457F65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E0F648-A32E-4F80-A105-4B61A7241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20AB6D-E650-4B89-854E-52DB2940C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92D22-0BFF-4EB2-B187-BEE0ADD8A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320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BFAF9-2D23-45B4-83EF-C93B47834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E97679-6FD8-4057-9AE2-2D63892D6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A1BF82-4242-44DF-BB97-E534C7764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B86D-1277-4D40-885D-D41922457F65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86F9D7-08BE-4E02-BB7C-DB788A89F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437A2F-6427-4C83-9BB5-67A1DF801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92D22-0BFF-4EB2-B187-BEE0ADD8A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603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FA824B-0667-4B79-B293-EE0B3F353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7B0480-2C9C-4416-902B-BE4B02E68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C2431B-34B5-439C-A045-783AED1B8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B86D-1277-4D40-885D-D41922457F65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139C5-E4D3-41B8-AD09-2206D3185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C08C3C-3CBE-4A8F-B089-4112A866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92D22-0BFF-4EB2-B187-BEE0ADD8A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256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B54D54-3E01-44C0-952F-0DEBDD118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1C639B-6C6E-4222-A124-3ECD7BC57D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80679C-6C3E-49C3-9A3F-32C59B766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ADC3D7-E483-4BAF-B88E-ACCD25AD3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B86D-1277-4D40-885D-D41922457F65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785592-42D9-4F0D-A989-62970B3E1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0370C9-45C2-42E1-9BF3-16A1D06AB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92D22-0BFF-4EB2-B187-BEE0ADD8A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332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05F47-2F09-417A-8A62-2EB5839F9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465017-9D53-4974-8922-DDAC1E86F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D5F617-0894-40F2-8C84-89643D47A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127CE1-63D4-4AFD-B18A-2AAAD6AB86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E759A1-B979-451A-9945-05FF420BDB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61E4103-F117-4AD5-BDB7-1640332FA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B86D-1277-4D40-885D-D41922457F65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97515B-55E9-4BF7-A50B-840F43001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6C7E2C-20A8-4765-843E-3603B722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92D22-0BFF-4EB2-B187-BEE0ADD8A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251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81C409-65A3-4234-B364-73282FEF3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FC089E3-AA72-423A-9EDA-B35CD6A1A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B86D-1277-4D40-885D-D41922457F65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4ABDBE-5C77-4643-9980-236C460AC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AD7CED-3323-4134-B0E8-D53B9F8D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92D22-0BFF-4EB2-B187-BEE0ADD8A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64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530A29-89F7-4CD6-A536-57E2B00E3231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9E56143-7FB4-4488-8005-73DC73CE2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B86D-1277-4D40-885D-D41922457F65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1CFE60-8F65-495E-8F14-34ADB6E2D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7F9F02-5F76-4237-B9B2-E69F9E19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92D22-0BFF-4EB2-B187-BEE0ADD8A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629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155CA-2A7E-45FD-B1A4-8C44D388E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318291-C5D5-4D88-98F1-36D33FE46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A5F619-A8FD-413B-A82B-2FCA7BF19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D05076-3D5A-47F4-8F2E-D6FEDF39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B86D-1277-4D40-885D-D41922457F65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96B8DB-A4C6-4DE0-9F88-F1B0CCFD7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39E779-3CFC-42D3-8382-4BD1602CD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92D22-0BFF-4EB2-B187-BEE0ADD8A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762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919D3-FB28-44DC-823A-02E7C3027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0F6797-6948-41C4-B52E-039E4B5B1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B7BF7F-703D-4F9D-9561-F9D616BA2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662292-8953-4B5D-93CF-3CA36451B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B86D-1277-4D40-885D-D41922457F65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7B2E3E-4DA5-480D-A84C-ACB016D81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3F8FCA-9575-4A59-BB31-4D3C72B41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92D22-0BFF-4EB2-B187-BEE0ADD8A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450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B7D722-5B44-4CB1-8A8F-BB4D6EB1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6A4433-63EC-462F-9A40-2B965629E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4D4B9-9F73-417C-BC01-1070ED483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4B86D-1277-4D40-885D-D41922457F65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D00CDD-24DE-432D-8FF8-B2DAECB9C1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9FBA3B-118A-495A-9DED-079B577ED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92D22-0BFF-4EB2-B187-BEE0ADD8A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35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7.png"/><Relationship Id="rId4" Type="http://schemas.openxmlformats.org/officeDocument/2006/relationships/customXml" Target="../ink/ink1.xm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F68518E-18E3-48CB-9649-AEE3ACBCCA6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"/>
            <a:ext cx="12192000" cy="68567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70192D-4945-487C-90FC-B7D8A69EB3A8}"/>
              </a:ext>
            </a:extLst>
          </p:cNvPr>
          <p:cNvSpPr txBox="1"/>
          <p:nvPr/>
        </p:nvSpPr>
        <p:spPr>
          <a:xfrm>
            <a:off x="1204001" y="2588414"/>
            <a:ext cx="93602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600" b="1" dirty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영화 </a:t>
            </a:r>
            <a:r>
              <a:rPr lang="ko-KR" altLang="en-US" sz="9600" b="1" dirty="0" err="1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한줄평</a:t>
            </a:r>
            <a:r>
              <a:rPr lang="ko-KR" altLang="en-US" sz="9600" b="1" dirty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 어플</a:t>
            </a:r>
          </a:p>
        </p:txBody>
      </p:sp>
    </p:spTree>
    <p:extLst>
      <p:ext uri="{BB962C8B-B14F-4D97-AF65-F5344CB8AC3E}">
        <p14:creationId xmlns:p14="http://schemas.microsoft.com/office/powerpoint/2010/main" val="322465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C989185-02CE-40B5-9567-1AA9979768B1}"/>
              </a:ext>
            </a:extLst>
          </p:cNvPr>
          <p:cNvCxnSpPr>
            <a:cxnSpLocks/>
          </p:cNvCxnSpPr>
          <p:nvPr/>
        </p:nvCxnSpPr>
        <p:spPr>
          <a:xfrm>
            <a:off x="457200" y="990600"/>
            <a:ext cx="11734800" cy="0"/>
          </a:xfrm>
          <a:prstGeom prst="line">
            <a:avLst/>
          </a:prstGeom>
          <a:ln w="152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D29029F-5B97-4F0B-9B10-B2FEBE482759}"/>
              </a:ext>
            </a:extLst>
          </p:cNvPr>
          <p:cNvSpPr txBox="1"/>
          <p:nvPr/>
        </p:nvSpPr>
        <p:spPr>
          <a:xfrm>
            <a:off x="457200" y="241300"/>
            <a:ext cx="766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AE8423-0D65-4C0D-9320-67446404BFCA}"/>
              </a:ext>
            </a:extLst>
          </p:cNvPr>
          <p:cNvSpPr txBox="1"/>
          <p:nvPr/>
        </p:nvSpPr>
        <p:spPr>
          <a:xfrm>
            <a:off x="1223757" y="395188"/>
            <a:ext cx="191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 table of contents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C23FD7-ED3A-44B4-8301-DC58B0DAF21C}"/>
              </a:ext>
            </a:extLst>
          </p:cNvPr>
          <p:cNvSpPr txBox="1"/>
          <p:nvPr/>
        </p:nvSpPr>
        <p:spPr>
          <a:xfrm>
            <a:off x="929184" y="2108549"/>
            <a:ext cx="4732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3">
                    <a:lumMod val="75000"/>
                  </a:schemeClr>
                </a:solidFill>
              </a:rPr>
              <a:t>1</a:t>
            </a:r>
            <a:endParaRPr lang="ko-KR" altLang="en-US" sz="4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42F442-BEE5-4841-AAF9-285181E3776C}"/>
              </a:ext>
            </a:extLst>
          </p:cNvPr>
          <p:cNvSpPr txBox="1"/>
          <p:nvPr/>
        </p:nvSpPr>
        <p:spPr>
          <a:xfrm>
            <a:off x="1886914" y="2231659"/>
            <a:ext cx="3491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accent3">
                    <a:lumMod val="50000"/>
                  </a:schemeClr>
                </a:solidFill>
              </a:rPr>
              <a:t>영화진흥위원회 </a:t>
            </a:r>
            <a:r>
              <a:rPr lang="en-US" altLang="ko-KR" sz="3200" spc="-150" dirty="0">
                <a:solidFill>
                  <a:schemeClr val="accent3">
                    <a:lumMod val="50000"/>
                  </a:schemeClr>
                </a:solidFill>
              </a:rPr>
              <a:t>API</a:t>
            </a:r>
            <a:endParaRPr lang="ko-KR" altLang="en-US" sz="3200" spc="-15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6B3118-FD75-460F-AF93-6E4C5AB1F3B1}"/>
              </a:ext>
            </a:extLst>
          </p:cNvPr>
          <p:cNvSpPr txBox="1"/>
          <p:nvPr/>
        </p:nvSpPr>
        <p:spPr>
          <a:xfrm>
            <a:off x="929184" y="3375233"/>
            <a:ext cx="4732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endParaRPr lang="ko-KR" altLang="en-US" sz="4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F814A4-2CC0-4D89-A310-AFA67F5C2B52}"/>
              </a:ext>
            </a:extLst>
          </p:cNvPr>
          <p:cNvSpPr txBox="1"/>
          <p:nvPr/>
        </p:nvSpPr>
        <p:spPr>
          <a:xfrm>
            <a:off x="1886914" y="3498343"/>
            <a:ext cx="15019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accent3">
                    <a:lumMod val="50000"/>
                  </a:schemeClr>
                </a:solidFill>
              </a:rPr>
              <a:t>Manifest</a:t>
            </a:r>
            <a:endParaRPr lang="ko-KR" altLang="en-US" sz="3200" spc="-15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D115E6-2F79-4F8F-8A17-705E32460627}"/>
              </a:ext>
            </a:extLst>
          </p:cNvPr>
          <p:cNvSpPr txBox="1"/>
          <p:nvPr/>
        </p:nvSpPr>
        <p:spPr>
          <a:xfrm>
            <a:off x="929184" y="4641917"/>
            <a:ext cx="4732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3">
                    <a:lumMod val="75000"/>
                  </a:schemeClr>
                </a:solidFill>
              </a:rPr>
              <a:t>3</a:t>
            </a:r>
            <a:endParaRPr lang="ko-KR" altLang="en-US" sz="4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F33C98-072C-4CF2-9CE0-E311EB9E5CAC}"/>
              </a:ext>
            </a:extLst>
          </p:cNvPr>
          <p:cNvSpPr txBox="1"/>
          <p:nvPr/>
        </p:nvSpPr>
        <p:spPr>
          <a:xfrm>
            <a:off x="1886914" y="4765027"/>
            <a:ext cx="1713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accent3">
                    <a:lumMod val="50000"/>
                  </a:schemeClr>
                </a:solidFill>
              </a:rPr>
              <a:t>XML/JAVA</a:t>
            </a:r>
            <a:endParaRPr lang="ko-KR" altLang="en-US" sz="3200" spc="-15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B6F93B5-0154-45E1-9AF3-63B1BE4E591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0F17F67C-57B1-40FD-84F1-C91A9D360316}"/>
              </a:ext>
            </a:extLst>
          </p:cNvPr>
          <p:cNvSpPr/>
          <p:nvPr/>
        </p:nvSpPr>
        <p:spPr>
          <a:xfrm>
            <a:off x="5688553" y="1653975"/>
            <a:ext cx="1612900" cy="161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106AC5-60CA-4151-A2CF-4DC97BE93157}"/>
              </a:ext>
            </a:extLst>
          </p:cNvPr>
          <p:cNvSpPr/>
          <p:nvPr/>
        </p:nvSpPr>
        <p:spPr>
          <a:xfrm>
            <a:off x="6298153" y="2398250"/>
            <a:ext cx="1612900" cy="161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4FE115A0-ABC1-43CF-B935-76B8413FA6DF}"/>
              </a:ext>
            </a:extLst>
          </p:cNvPr>
          <p:cNvSpPr/>
          <p:nvPr/>
        </p:nvSpPr>
        <p:spPr>
          <a:xfrm>
            <a:off x="6029072" y="2780634"/>
            <a:ext cx="1452562" cy="1452562"/>
          </a:xfrm>
          <a:custGeom>
            <a:avLst/>
            <a:gdLst>
              <a:gd name="connsiteX0" fmla="*/ 0 w 1452562"/>
              <a:gd name="connsiteY0" fmla="*/ 0 h 1452562"/>
              <a:gd name="connsiteX1" fmla="*/ 1452563 w 1452562"/>
              <a:gd name="connsiteY1" fmla="*/ 0 h 1452562"/>
              <a:gd name="connsiteX2" fmla="*/ 1452563 w 1452562"/>
              <a:gd name="connsiteY2" fmla="*/ 1452563 h 1452562"/>
              <a:gd name="connsiteX3" fmla="*/ 0 w 1452562"/>
              <a:gd name="connsiteY3" fmla="*/ 1452563 h 145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2562" h="1452562">
                <a:moveTo>
                  <a:pt x="0" y="0"/>
                </a:moveTo>
                <a:lnTo>
                  <a:pt x="1452563" y="0"/>
                </a:lnTo>
                <a:lnTo>
                  <a:pt x="1452563" y="1452563"/>
                </a:lnTo>
                <a:lnTo>
                  <a:pt x="0" y="1452563"/>
                </a:lnTo>
                <a:close/>
              </a:path>
            </a:pathLst>
          </a:custGeom>
          <a:solidFill>
            <a:schemeClr val="bg1"/>
          </a:solidFill>
          <a:ln w="805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23" name="그래픽 19" descr="사각형 2개, 단색 하나와 가로줄로 채워진 것 하나">
            <a:extLst>
              <a:ext uri="{FF2B5EF4-FFF2-40B4-BE49-F238E27FC236}">
                <a16:creationId xmlns:a16="http://schemas.microsoft.com/office/drawing/2014/main" id="{25A12521-C229-40B9-B7B6-9C62A9E18F42}"/>
              </a:ext>
            </a:extLst>
          </p:cNvPr>
          <p:cNvGrpSpPr/>
          <p:nvPr/>
        </p:nvGrpSpPr>
        <p:grpSpPr>
          <a:xfrm>
            <a:off x="5345509" y="2060695"/>
            <a:ext cx="1500981" cy="1510777"/>
            <a:chOff x="5371956" y="2222820"/>
            <a:chExt cx="1500981" cy="1510777"/>
          </a:xfrm>
          <a:solidFill>
            <a:schemeClr val="bg1"/>
          </a:solidFill>
        </p:grpSpPr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40C8AD36-5B19-4E69-A8D6-1D2A16306C0F}"/>
                </a:ext>
              </a:extLst>
            </p:cNvPr>
            <p:cNvSpPr/>
            <p:nvPr/>
          </p:nvSpPr>
          <p:spPr>
            <a:xfrm>
              <a:off x="5371956" y="2222820"/>
              <a:ext cx="1500981" cy="32279"/>
            </a:xfrm>
            <a:custGeom>
              <a:avLst/>
              <a:gdLst>
                <a:gd name="connsiteX0" fmla="*/ 0 w 1500981"/>
                <a:gd name="connsiteY0" fmla="*/ 0 h 32279"/>
                <a:gd name="connsiteX1" fmla="*/ 1500981 w 1500981"/>
                <a:gd name="connsiteY1" fmla="*/ 0 h 32279"/>
                <a:gd name="connsiteX2" fmla="*/ 1500981 w 1500981"/>
                <a:gd name="connsiteY2" fmla="*/ 32279 h 32279"/>
                <a:gd name="connsiteX3" fmla="*/ 0 w 1500981"/>
                <a:gd name="connsiteY3" fmla="*/ 32279 h 32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0981" h="32279">
                  <a:moveTo>
                    <a:pt x="0" y="0"/>
                  </a:moveTo>
                  <a:lnTo>
                    <a:pt x="1500981" y="0"/>
                  </a:lnTo>
                  <a:lnTo>
                    <a:pt x="1500981" y="32279"/>
                  </a:lnTo>
                  <a:lnTo>
                    <a:pt x="0" y="32279"/>
                  </a:lnTo>
                  <a:close/>
                </a:path>
              </a:pathLst>
            </a:custGeom>
            <a:solidFill>
              <a:schemeClr val="bg1"/>
            </a:solidFill>
            <a:ln w="80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0C73DB0C-6C44-4427-A93D-0828060AA3A2}"/>
                </a:ext>
              </a:extLst>
            </p:cNvPr>
            <p:cNvSpPr/>
            <p:nvPr/>
          </p:nvSpPr>
          <p:spPr>
            <a:xfrm>
              <a:off x="5371956" y="2321667"/>
              <a:ext cx="1500981" cy="32279"/>
            </a:xfrm>
            <a:custGeom>
              <a:avLst/>
              <a:gdLst>
                <a:gd name="connsiteX0" fmla="*/ 0 w 1500981"/>
                <a:gd name="connsiteY0" fmla="*/ 0 h 32279"/>
                <a:gd name="connsiteX1" fmla="*/ 1500981 w 1500981"/>
                <a:gd name="connsiteY1" fmla="*/ 0 h 32279"/>
                <a:gd name="connsiteX2" fmla="*/ 1500981 w 1500981"/>
                <a:gd name="connsiteY2" fmla="*/ 32279 h 32279"/>
                <a:gd name="connsiteX3" fmla="*/ 0 w 1500981"/>
                <a:gd name="connsiteY3" fmla="*/ 32279 h 32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0981" h="32279">
                  <a:moveTo>
                    <a:pt x="0" y="0"/>
                  </a:moveTo>
                  <a:lnTo>
                    <a:pt x="1500981" y="0"/>
                  </a:lnTo>
                  <a:lnTo>
                    <a:pt x="1500981" y="32279"/>
                  </a:lnTo>
                  <a:lnTo>
                    <a:pt x="0" y="32279"/>
                  </a:lnTo>
                  <a:close/>
                </a:path>
              </a:pathLst>
            </a:custGeom>
            <a:solidFill>
              <a:schemeClr val="bg1"/>
            </a:solidFill>
            <a:ln w="80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F74B9C96-C328-45E2-ADAF-1CC1B99DD879}"/>
                </a:ext>
              </a:extLst>
            </p:cNvPr>
            <p:cNvSpPr/>
            <p:nvPr/>
          </p:nvSpPr>
          <p:spPr>
            <a:xfrm>
              <a:off x="5371956" y="2420506"/>
              <a:ext cx="1500981" cy="32279"/>
            </a:xfrm>
            <a:custGeom>
              <a:avLst/>
              <a:gdLst>
                <a:gd name="connsiteX0" fmla="*/ 0 w 1500981"/>
                <a:gd name="connsiteY0" fmla="*/ 0 h 32279"/>
                <a:gd name="connsiteX1" fmla="*/ 1500981 w 1500981"/>
                <a:gd name="connsiteY1" fmla="*/ 0 h 32279"/>
                <a:gd name="connsiteX2" fmla="*/ 1500981 w 1500981"/>
                <a:gd name="connsiteY2" fmla="*/ 32279 h 32279"/>
                <a:gd name="connsiteX3" fmla="*/ 0 w 1500981"/>
                <a:gd name="connsiteY3" fmla="*/ 32279 h 32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0981" h="32279">
                  <a:moveTo>
                    <a:pt x="0" y="0"/>
                  </a:moveTo>
                  <a:lnTo>
                    <a:pt x="1500981" y="0"/>
                  </a:lnTo>
                  <a:lnTo>
                    <a:pt x="1500981" y="32279"/>
                  </a:lnTo>
                  <a:lnTo>
                    <a:pt x="0" y="32279"/>
                  </a:lnTo>
                  <a:close/>
                </a:path>
              </a:pathLst>
            </a:custGeom>
            <a:solidFill>
              <a:schemeClr val="bg1"/>
            </a:solidFill>
            <a:ln w="80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6442F7C6-6797-4878-9B12-B634C3926A00}"/>
                </a:ext>
              </a:extLst>
            </p:cNvPr>
            <p:cNvSpPr/>
            <p:nvPr/>
          </p:nvSpPr>
          <p:spPr>
            <a:xfrm>
              <a:off x="5371956" y="2519345"/>
              <a:ext cx="1500981" cy="32279"/>
            </a:xfrm>
            <a:custGeom>
              <a:avLst/>
              <a:gdLst>
                <a:gd name="connsiteX0" fmla="*/ 0 w 1500981"/>
                <a:gd name="connsiteY0" fmla="*/ 0 h 32279"/>
                <a:gd name="connsiteX1" fmla="*/ 1500981 w 1500981"/>
                <a:gd name="connsiteY1" fmla="*/ 0 h 32279"/>
                <a:gd name="connsiteX2" fmla="*/ 1500981 w 1500981"/>
                <a:gd name="connsiteY2" fmla="*/ 32279 h 32279"/>
                <a:gd name="connsiteX3" fmla="*/ 0 w 1500981"/>
                <a:gd name="connsiteY3" fmla="*/ 32279 h 32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0981" h="32279">
                  <a:moveTo>
                    <a:pt x="0" y="0"/>
                  </a:moveTo>
                  <a:lnTo>
                    <a:pt x="1500981" y="0"/>
                  </a:lnTo>
                  <a:lnTo>
                    <a:pt x="1500981" y="32279"/>
                  </a:lnTo>
                  <a:lnTo>
                    <a:pt x="0" y="32279"/>
                  </a:lnTo>
                  <a:close/>
                </a:path>
              </a:pathLst>
            </a:custGeom>
            <a:solidFill>
              <a:schemeClr val="bg1"/>
            </a:solidFill>
            <a:ln w="80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EFDD8DBF-F31A-4476-9635-B9917A754267}"/>
                </a:ext>
              </a:extLst>
            </p:cNvPr>
            <p:cNvSpPr/>
            <p:nvPr/>
          </p:nvSpPr>
          <p:spPr>
            <a:xfrm>
              <a:off x="5371956" y="2618184"/>
              <a:ext cx="1500981" cy="32279"/>
            </a:xfrm>
            <a:custGeom>
              <a:avLst/>
              <a:gdLst>
                <a:gd name="connsiteX0" fmla="*/ 0 w 1500981"/>
                <a:gd name="connsiteY0" fmla="*/ 0 h 32279"/>
                <a:gd name="connsiteX1" fmla="*/ 1500981 w 1500981"/>
                <a:gd name="connsiteY1" fmla="*/ 0 h 32279"/>
                <a:gd name="connsiteX2" fmla="*/ 1500981 w 1500981"/>
                <a:gd name="connsiteY2" fmla="*/ 32279 h 32279"/>
                <a:gd name="connsiteX3" fmla="*/ 0 w 1500981"/>
                <a:gd name="connsiteY3" fmla="*/ 32279 h 32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0981" h="32279">
                  <a:moveTo>
                    <a:pt x="0" y="0"/>
                  </a:moveTo>
                  <a:lnTo>
                    <a:pt x="1500981" y="0"/>
                  </a:lnTo>
                  <a:lnTo>
                    <a:pt x="1500981" y="32279"/>
                  </a:lnTo>
                  <a:lnTo>
                    <a:pt x="0" y="32279"/>
                  </a:lnTo>
                  <a:close/>
                </a:path>
              </a:pathLst>
            </a:custGeom>
            <a:solidFill>
              <a:schemeClr val="bg1"/>
            </a:solidFill>
            <a:ln w="80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952A05E2-2641-4F6E-9418-CB57F15B4309}"/>
                </a:ext>
              </a:extLst>
            </p:cNvPr>
            <p:cNvSpPr/>
            <p:nvPr/>
          </p:nvSpPr>
          <p:spPr>
            <a:xfrm>
              <a:off x="5371956" y="2717022"/>
              <a:ext cx="1500981" cy="32279"/>
            </a:xfrm>
            <a:custGeom>
              <a:avLst/>
              <a:gdLst>
                <a:gd name="connsiteX0" fmla="*/ 0 w 1500981"/>
                <a:gd name="connsiteY0" fmla="*/ 0 h 32279"/>
                <a:gd name="connsiteX1" fmla="*/ 1500981 w 1500981"/>
                <a:gd name="connsiteY1" fmla="*/ 0 h 32279"/>
                <a:gd name="connsiteX2" fmla="*/ 1500981 w 1500981"/>
                <a:gd name="connsiteY2" fmla="*/ 32279 h 32279"/>
                <a:gd name="connsiteX3" fmla="*/ 0 w 1500981"/>
                <a:gd name="connsiteY3" fmla="*/ 32279 h 32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0981" h="32279">
                  <a:moveTo>
                    <a:pt x="0" y="0"/>
                  </a:moveTo>
                  <a:lnTo>
                    <a:pt x="1500981" y="0"/>
                  </a:lnTo>
                  <a:lnTo>
                    <a:pt x="1500981" y="32279"/>
                  </a:lnTo>
                  <a:lnTo>
                    <a:pt x="0" y="32279"/>
                  </a:lnTo>
                  <a:close/>
                </a:path>
              </a:pathLst>
            </a:custGeom>
            <a:solidFill>
              <a:schemeClr val="bg1"/>
            </a:solidFill>
            <a:ln w="80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2AFA5666-794A-4FF8-A044-9FF9A0DA01C6}"/>
                </a:ext>
              </a:extLst>
            </p:cNvPr>
            <p:cNvSpPr/>
            <p:nvPr/>
          </p:nvSpPr>
          <p:spPr>
            <a:xfrm>
              <a:off x="5371956" y="2815869"/>
              <a:ext cx="1500981" cy="32279"/>
            </a:xfrm>
            <a:custGeom>
              <a:avLst/>
              <a:gdLst>
                <a:gd name="connsiteX0" fmla="*/ 0 w 1500981"/>
                <a:gd name="connsiteY0" fmla="*/ 0 h 32279"/>
                <a:gd name="connsiteX1" fmla="*/ 1500981 w 1500981"/>
                <a:gd name="connsiteY1" fmla="*/ 0 h 32279"/>
                <a:gd name="connsiteX2" fmla="*/ 1500981 w 1500981"/>
                <a:gd name="connsiteY2" fmla="*/ 32279 h 32279"/>
                <a:gd name="connsiteX3" fmla="*/ 0 w 1500981"/>
                <a:gd name="connsiteY3" fmla="*/ 32279 h 32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0981" h="32279">
                  <a:moveTo>
                    <a:pt x="0" y="0"/>
                  </a:moveTo>
                  <a:lnTo>
                    <a:pt x="1500981" y="0"/>
                  </a:lnTo>
                  <a:lnTo>
                    <a:pt x="1500981" y="32279"/>
                  </a:lnTo>
                  <a:lnTo>
                    <a:pt x="0" y="32279"/>
                  </a:lnTo>
                  <a:close/>
                </a:path>
              </a:pathLst>
            </a:custGeom>
            <a:solidFill>
              <a:schemeClr val="bg1"/>
            </a:solidFill>
            <a:ln w="80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87940278-E5F8-4FF1-BB6D-D1662A8A6684}"/>
                </a:ext>
              </a:extLst>
            </p:cNvPr>
            <p:cNvSpPr/>
            <p:nvPr/>
          </p:nvSpPr>
          <p:spPr>
            <a:xfrm>
              <a:off x="5371956" y="2914708"/>
              <a:ext cx="1500981" cy="32279"/>
            </a:xfrm>
            <a:custGeom>
              <a:avLst/>
              <a:gdLst>
                <a:gd name="connsiteX0" fmla="*/ 0 w 1500981"/>
                <a:gd name="connsiteY0" fmla="*/ 0 h 32279"/>
                <a:gd name="connsiteX1" fmla="*/ 1500981 w 1500981"/>
                <a:gd name="connsiteY1" fmla="*/ 0 h 32279"/>
                <a:gd name="connsiteX2" fmla="*/ 1500981 w 1500981"/>
                <a:gd name="connsiteY2" fmla="*/ 32279 h 32279"/>
                <a:gd name="connsiteX3" fmla="*/ 0 w 1500981"/>
                <a:gd name="connsiteY3" fmla="*/ 32279 h 32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0981" h="32279">
                  <a:moveTo>
                    <a:pt x="0" y="0"/>
                  </a:moveTo>
                  <a:lnTo>
                    <a:pt x="1500981" y="0"/>
                  </a:lnTo>
                  <a:lnTo>
                    <a:pt x="1500981" y="32279"/>
                  </a:lnTo>
                  <a:lnTo>
                    <a:pt x="0" y="32279"/>
                  </a:lnTo>
                  <a:close/>
                </a:path>
              </a:pathLst>
            </a:custGeom>
            <a:solidFill>
              <a:schemeClr val="bg1"/>
            </a:solidFill>
            <a:ln w="80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25398695-F126-4F1F-B595-1A3FA3552C2D}"/>
                </a:ext>
              </a:extLst>
            </p:cNvPr>
            <p:cNvSpPr/>
            <p:nvPr/>
          </p:nvSpPr>
          <p:spPr>
            <a:xfrm>
              <a:off x="5371956" y="3013547"/>
              <a:ext cx="1500981" cy="32279"/>
            </a:xfrm>
            <a:custGeom>
              <a:avLst/>
              <a:gdLst>
                <a:gd name="connsiteX0" fmla="*/ 0 w 1500981"/>
                <a:gd name="connsiteY0" fmla="*/ 0 h 32279"/>
                <a:gd name="connsiteX1" fmla="*/ 1500981 w 1500981"/>
                <a:gd name="connsiteY1" fmla="*/ 0 h 32279"/>
                <a:gd name="connsiteX2" fmla="*/ 1500981 w 1500981"/>
                <a:gd name="connsiteY2" fmla="*/ 32279 h 32279"/>
                <a:gd name="connsiteX3" fmla="*/ 0 w 1500981"/>
                <a:gd name="connsiteY3" fmla="*/ 32279 h 32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0981" h="32279">
                  <a:moveTo>
                    <a:pt x="0" y="0"/>
                  </a:moveTo>
                  <a:lnTo>
                    <a:pt x="1500981" y="0"/>
                  </a:lnTo>
                  <a:lnTo>
                    <a:pt x="1500981" y="32279"/>
                  </a:lnTo>
                  <a:lnTo>
                    <a:pt x="0" y="32279"/>
                  </a:lnTo>
                  <a:close/>
                </a:path>
              </a:pathLst>
            </a:custGeom>
            <a:solidFill>
              <a:schemeClr val="bg1"/>
            </a:solidFill>
            <a:ln w="80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2F7FFE09-4482-4978-8507-6D025A63BE89}"/>
                </a:ext>
              </a:extLst>
            </p:cNvPr>
            <p:cNvSpPr/>
            <p:nvPr/>
          </p:nvSpPr>
          <p:spPr>
            <a:xfrm>
              <a:off x="5371956" y="3112394"/>
              <a:ext cx="1500981" cy="32279"/>
            </a:xfrm>
            <a:custGeom>
              <a:avLst/>
              <a:gdLst>
                <a:gd name="connsiteX0" fmla="*/ 0 w 1500981"/>
                <a:gd name="connsiteY0" fmla="*/ 0 h 32279"/>
                <a:gd name="connsiteX1" fmla="*/ 1500981 w 1500981"/>
                <a:gd name="connsiteY1" fmla="*/ 0 h 32279"/>
                <a:gd name="connsiteX2" fmla="*/ 1500981 w 1500981"/>
                <a:gd name="connsiteY2" fmla="*/ 32279 h 32279"/>
                <a:gd name="connsiteX3" fmla="*/ 0 w 1500981"/>
                <a:gd name="connsiteY3" fmla="*/ 32279 h 32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0981" h="32279">
                  <a:moveTo>
                    <a:pt x="0" y="0"/>
                  </a:moveTo>
                  <a:lnTo>
                    <a:pt x="1500981" y="0"/>
                  </a:lnTo>
                  <a:lnTo>
                    <a:pt x="1500981" y="32279"/>
                  </a:lnTo>
                  <a:lnTo>
                    <a:pt x="0" y="32279"/>
                  </a:lnTo>
                  <a:close/>
                </a:path>
              </a:pathLst>
            </a:custGeom>
            <a:solidFill>
              <a:schemeClr val="bg1"/>
            </a:solidFill>
            <a:ln w="80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DB5B2690-1BE0-4498-9C35-52B92CA3CE2B}"/>
                </a:ext>
              </a:extLst>
            </p:cNvPr>
            <p:cNvSpPr/>
            <p:nvPr/>
          </p:nvSpPr>
          <p:spPr>
            <a:xfrm>
              <a:off x="5371956" y="3211233"/>
              <a:ext cx="1500981" cy="32279"/>
            </a:xfrm>
            <a:custGeom>
              <a:avLst/>
              <a:gdLst>
                <a:gd name="connsiteX0" fmla="*/ 0 w 1500981"/>
                <a:gd name="connsiteY0" fmla="*/ 0 h 32279"/>
                <a:gd name="connsiteX1" fmla="*/ 1500981 w 1500981"/>
                <a:gd name="connsiteY1" fmla="*/ 0 h 32279"/>
                <a:gd name="connsiteX2" fmla="*/ 1500981 w 1500981"/>
                <a:gd name="connsiteY2" fmla="*/ 32279 h 32279"/>
                <a:gd name="connsiteX3" fmla="*/ 0 w 1500981"/>
                <a:gd name="connsiteY3" fmla="*/ 32279 h 32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0981" h="32279">
                  <a:moveTo>
                    <a:pt x="0" y="0"/>
                  </a:moveTo>
                  <a:lnTo>
                    <a:pt x="1500981" y="0"/>
                  </a:lnTo>
                  <a:lnTo>
                    <a:pt x="1500981" y="32279"/>
                  </a:lnTo>
                  <a:lnTo>
                    <a:pt x="0" y="32279"/>
                  </a:lnTo>
                  <a:close/>
                </a:path>
              </a:pathLst>
            </a:custGeom>
            <a:solidFill>
              <a:schemeClr val="bg1"/>
            </a:solidFill>
            <a:ln w="80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EABB3E10-2E27-4898-9173-41A5CA0A506D}"/>
                </a:ext>
              </a:extLst>
            </p:cNvPr>
            <p:cNvSpPr/>
            <p:nvPr/>
          </p:nvSpPr>
          <p:spPr>
            <a:xfrm>
              <a:off x="5371956" y="3310071"/>
              <a:ext cx="1500981" cy="32279"/>
            </a:xfrm>
            <a:custGeom>
              <a:avLst/>
              <a:gdLst>
                <a:gd name="connsiteX0" fmla="*/ 0 w 1500981"/>
                <a:gd name="connsiteY0" fmla="*/ 0 h 32279"/>
                <a:gd name="connsiteX1" fmla="*/ 1500981 w 1500981"/>
                <a:gd name="connsiteY1" fmla="*/ 0 h 32279"/>
                <a:gd name="connsiteX2" fmla="*/ 1500981 w 1500981"/>
                <a:gd name="connsiteY2" fmla="*/ 32279 h 32279"/>
                <a:gd name="connsiteX3" fmla="*/ 0 w 1500981"/>
                <a:gd name="connsiteY3" fmla="*/ 32279 h 32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0981" h="32279">
                  <a:moveTo>
                    <a:pt x="0" y="0"/>
                  </a:moveTo>
                  <a:lnTo>
                    <a:pt x="1500981" y="0"/>
                  </a:lnTo>
                  <a:lnTo>
                    <a:pt x="1500981" y="32279"/>
                  </a:lnTo>
                  <a:lnTo>
                    <a:pt x="0" y="32279"/>
                  </a:lnTo>
                  <a:close/>
                </a:path>
              </a:pathLst>
            </a:custGeom>
            <a:solidFill>
              <a:schemeClr val="bg1"/>
            </a:solidFill>
            <a:ln w="80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24786B23-F2A7-4086-B0A2-45B576D4149F}"/>
                </a:ext>
              </a:extLst>
            </p:cNvPr>
            <p:cNvSpPr/>
            <p:nvPr/>
          </p:nvSpPr>
          <p:spPr>
            <a:xfrm>
              <a:off x="5371956" y="3408918"/>
              <a:ext cx="1500981" cy="32279"/>
            </a:xfrm>
            <a:custGeom>
              <a:avLst/>
              <a:gdLst>
                <a:gd name="connsiteX0" fmla="*/ 0 w 1500981"/>
                <a:gd name="connsiteY0" fmla="*/ 0 h 32279"/>
                <a:gd name="connsiteX1" fmla="*/ 1500981 w 1500981"/>
                <a:gd name="connsiteY1" fmla="*/ 0 h 32279"/>
                <a:gd name="connsiteX2" fmla="*/ 1500981 w 1500981"/>
                <a:gd name="connsiteY2" fmla="*/ 32279 h 32279"/>
                <a:gd name="connsiteX3" fmla="*/ 0 w 1500981"/>
                <a:gd name="connsiteY3" fmla="*/ 32279 h 32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0981" h="32279">
                  <a:moveTo>
                    <a:pt x="0" y="0"/>
                  </a:moveTo>
                  <a:lnTo>
                    <a:pt x="1500981" y="0"/>
                  </a:lnTo>
                  <a:lnTo>
                    <a:pt x="1500981" y="32279"/>
                  </a:lnTo>
                  <a:lnTo>
                    <a:pt x="0" y="32279"/>
                  </a:lnTo>
                  <a:close/>
                </a:path>
              </a:pathLst>
            </a:custGeom>
            <a:solidFill>
              <a:schemeClr val="bg1"/>
            </a:solidFill>
            <a:ln w="80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8C273AD9-EA1B-4AEA-B5C7-7B07564E4B6D}"/>
                </a:ext>
              </a:extLst>
            </p:cNvPr>
            <p:cNvSpPr/>
            <p:nvPr/>
          </p:nvSpPr>
          <p:spPr>
            <a:xfrm>
              <a:off x="5371956" y="3507757"/>
              <a:ext cx="1500981" cy="32279"/>
            </a:xfrm>
            <a:custGeom>
              <a:avLst/>
              <a:gdLst>
                <a:gd name="connsiteX0" fmla="*/ 0 w 1500981"/>
                <a:gd name="connsiteY0" fmla="*/ 0 h 32279"/>
                <a:gd name="connsiteX1" fmla="*/ 1500981 w 1500981"/>
                <a:gd name="connsiteY1" fmla="*/ 0 h 32279"/>
                <a:gd name="connsiteX2" fmla="*/ 1500981 w 1500981"/>
                <a:gd name="connsiteY2" fmla="*/ 32279 h 32279"/>
                <a:gd name="connsiteX3" fmla="*/ 0 w 1500981"/>
                <a:gd name="connsiteY3" fmla="*/ 32279 h 32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0981" h="32279">
                  <a:moveTo>
                    <a:pt x="0" y="0"/>
                  </a:moveTo>
                  <a:lnTo>
                    <a:pt x="1500981" y="0"/>
                  </a:lnTo>
                  <a:lnTo>
                    <a:pt x="1500981" y="32279"/>
                  </a:lnTo>
                  <a:lnTo>
                    <a:pt x="0" y="32279"/>
                  </a:lnTo>
                  <a:close/>
                </a:path>
              </a:pathLst>
            </a:custGeom>
            <a:solidFill>
              <a:schemeClr val="bg1"/>
            </a:solidFill>
            <a:ln w="80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7331194F-639C-4258-AA9D-4553DD859B5F}"/>
                </a:ext>
              </a:extLst>
            </p:cNvPr>
            <p:cNvSpPr/>
            <p:nvPr/>
          </p:nvSpPr>
          <p:spPr>
            <a:xfrm>
              <a:off x="5371956" y="3606596"/>
              <a:ext cx="1500981" cy="32279"/>
            </a:xfrm>
            <a:custGeom>
              <a:avLst/>
              <a:gdLst>
                <a:gd name="connsiteX0" fmla="*/ 0 w 1500981"/>
                <a:gd name="connsiteY0" fmla="*/ 0 h 32279"/>
                <a:gd name="connsiteX1" fmla="*/ 1500981 w 1500981"/>
                <a:gd name="connsiteY1" fmla="*/ 0 h 32279"/>
                <a:gd name="connsiteX2" fmla="*/ 1500981 w 1500981"/>
                <a:gd name="connsiteY2" fmla="*/ 32279 h 32279"/>
                <a:gd name="connsiteX3" fmla="*/ 0 w 1500981"/>
                <a:gd name="connsiteY3" fmla="*/ 32279 h 32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0981" h="32279">
                  <a:moveTo>
                    <a:pt x="0" y="0"/>
                  </a:moveTo>
                  <a:lnTo>
                    <a:pt x="1500981" y="0"/>
                  </a:lnTo>
                  <a:lnTo>
                    <a:pt x="1500981" y="32279"/>
                  </a:lnTo>
                  <a:lnTo>
                    <a:pt x="0" y="32279"/>
                  </a:lnTo>
                  <a:close/>
                </a:path>
              </a:pathLst>
            </a:custGeom>
            <a:solidFill>
              <a:schemeClr val="bg1"/>
            </a:solidFill>
            <a:ln w="80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A90B78EA-5233-4153-8C9B-5FC559A87A7F}"/>
                </a:ext>
              </a:extLst>
            </p:cNvPr>
            <p:cNvSpPr/>
            <p:nvPr/>
          </p:nvSpPr>
          <p:spPr>
            <a:xfrm>
              <a:off x="5371956" y="3705435"/>
              <a:ext cx="1500981" cy="28163"/>
            </a:xfrm>
            <a:custGeom>
              <a:avLst/>
              <a:gdLst>
                <a:gd name="connsiteX0" fmla="*/ 0 w 1500981"/>
                <a:gd name="connsiteY0" fmla="*/ 0 h 28163"/>
                <a:gd name="connsiteX1" fmla="*/ 1500981 w 1500981"/>
                <a:gd name="connsiteY1" fmla="*/ 0 h 28163"/>
                <a:gd name="connsiteX2" fmla="*/ 1500981 w 1500981"/>
                <a:gd name="connsiteY2" fmla="*/ 28164 h 28163"/>
                <a:gd name="connsiteX3" fmla="*/ 0 w 1500981"/>
                <a:gd name="connsiteY3" fmla="*/ 28164 h 28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0981" h="28163">
                  <a:moveTo>
                    <a:pt x="0" y="0"/>
                  </a:moveTo>
                  <a:lnTo>
                    <a:pt x="1500981" y="0"/>
                  </a:lnTo>
                  <a:lnTo>
                    <a:pt x="1500981" y="28164"/>
                  </a:lnTo>
                  <a:lnTo>
                    <a:pt x="0" y="28164"/>
                  </a:lnTo>
                  <a:close/>
                </a:path>
              </a:pathLst>
            </a:custGeom>
            <a:solidFill>
              <a:schemeClr val="bg1"/>
            </a:solidFill>
            <a:ln w="80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00D801C-D5B3-4392-008F-9823673DF41E}"/>
              </a:ext>
            </a:extLst>
          </p:cNvPr>
          <p:cNvSpPr txBox="1"/>
          <p:nvPr/>
        </p:nvSpPr>
        <p:spPr>
          <a:xfrm>
            <a:off x="929184" y="5631815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3">
                    <a:lumMod val="75000"/>
                  </a:schemeClr>
                </a:solidFill>
              </a:rPr>
              <a:t>4</a:t>
            </a:r>
            <a:endParaRPr lang="ko-KR" altLang="en-US" sz="4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89AE02-CF7F-75ED-3C5C-1A6276550F12}"/>
              </a:ext>
            </a:extLst>
          </p:cNvPr>
          <p:cNvSpPr txBox="1"/>
          <p:nvPr/>
        </p:nvSpPr>
        <p:spPr>
          <a:xfrm>
            <a:off x="1886913" y="5754925"/>
            <a:ext cx="1138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accent3">
                    <a:lumMod val="50000"/>
                  </a:schemeClr>
                </a:solidFill>
              </a:rPr>
              <a:t>SQLite</a:t>
            </a:r>
            <a:endParaRPr lang="ko-KR" altLang="en-US" sz="3200" spc="-15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88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DA1ED0D-8131-4720-A91F-638EE7948066}"/>
              </a:ext>
            </a:extLst>
          </p:cNvPr>
          <p:cNvSpPr/>
          <p:nvPr/>
        </p:nvSpPr>
        <p:spPr>
          <a:xfrm>
            <a:off x="317500" y="0"/>
            <a:ext cx="900000" cy="215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31583F-CFDA-433D-B6BB-A7073713A01E}"/>
              </a:ext>
            </a:extLst>
          </p:cNvPr>
          <p:cNvSpPr txBox="1"/>
          <p:nvPr/>
        </p:nvSpPr>
        <p:spPr>
          <a:xfrm>
            <a:off x="550971" y="215900"/>
            <a:ext cx="666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</a:rPr>
              <a:t>Part 1</a:t>
            </a:r>
            <a:endParaRPr lang="ko-KR" alt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5583E-D678-4792-93ED-2C3D0224D54F}"/>
              </a:ext>
            </a:extLst>
          </p:cNvPr>
          <p:cNvSpPr txBox="1"/>
          <p:nvPr/>
        </p:nvSpPr>
        <p:spPr>
          <a:xfrm>
            <a:off x="1450971" y="133350"/>
            <a:ext cx="3491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accent3">
                    <a:lumMod val="50000"/>
                  </a:schemeClr>
                </a:solidFill>
              </a:rPr>
              <a:t>영화진흥위원회 </a:t>
            </a:r>
            <a:r>
              <a:rPr lang="en-US" altLang="ko-KR" sz="3200" spc="-150" dirty="0">
                <a:solidFill>
                  <a:schemeClr val="accent3">
                    <a:lumMod val="50000"/>
                  </a:schemeClr>
                </a:solidFill>
              </a:rPr>
              <a:t>API</a:t>
            </a:r>
            <a:endParaRPr lang="ko-KR" altLang="en-US" sz="3200" spc="-15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F344510-F6F1-47F0-9468-9E9661379800}"/>
              </a:ext>
            </a:extLst>
          </p:cNvPr>
          <p:cNvCxnSpPr/>
          <p:nvPr/>
        </p:nvCxnSpPr>
        <p:spPr>
          <a:xfrm>
            <a:off x="317500" y="6718300"/>
            <a:ext cx="1187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29DF714-5E34-4DFA-99B0-5D7622A7E9EA}"/>
              </a:ext>
            </a:extLst>
          </p:cNvPr>
          <p:cNvSpPr txBox="1"/>
          <p:nvPr/>
        </p:nvSpPr>
        <p:spPr>
          <a:xfrm>
            <a:off x="7758908" y="718125"/>
            <a:ext cx="2499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주소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 API  KEY +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날짜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CFC28A4-E2E4-AC26-6CF7-0E2130B97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85" y="744241"/>
            <a:ext cx="7455528" cy="578427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B5458E5-A990-A8DB-E009-F4903B5FA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909" y="1453830"/>
            <a:ext cx="4907004" cy="50746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CE9C84A-3715-591C-A597-28C7F2180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0733" y="5829156"/>
            <a:ext cx="2991267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50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DA1ED0D-8131-4720-A91F-638EE7948066}"/>
              </a:ext>
            </a:extLst>
          </p:cNvPr>
          <p:cNvSpPr/>
          <p:nvPr/>
        </p:nvSpPr>
        <p:spPr>
          <a:xfrm>
            <a:off x="317500" y="0"/>
            <a:ext cx="900000" cy="215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31583F-CFDA-433D-B6BB-A7073713A01E}"/>
              </a:ext>
            </a:extLst>
          </p:cNvPr>
          <p:cNvSpPr txBox="1"/>
          <p:nvPr/>
        </p:nvSpPr>
        <p:spPr>
          <a:xfrm>
            <a:off x="550971" y="2159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5583E-D678-4792-93ED-2C3D0224D54F}"/>
              </a:ext>
            </a:extLst>
          </p:cNvPr>
          <p:cNvSpPr txBox="1"/>
          <p:nvPr/>
        </p:nvSpPr>
        <p:spPr>
          <a:xfrm>
            <a:off x="1450971" y="133350"/>
            <a:ext cx="15019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accent3">
                    <a:lumMod val="50000"/>
                  </a:schemeClr>
                </a:solidFill>
              </a:rPr>
              <a:t>Manifest</a:t>
            </a:r>
            <a:endParaRPr lang="ko-KR" altLang="en-US" sz="3200" spc="-15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8B89E181-D890-E6AE-B93B-1D3DF219C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04" y="718125"/>
            <a:ext cx="6962775" cy="600652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9D57B64-1BA4-1824-7054-EF70FA188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0733" y="5829156"/>
            <a:ext cx="2991267" cy="102884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E460802-5D61-8023-82D3-2A1BD9344395}"/>
              </a:ext>
            </a:extLst>
          </p:cNvPr>
          <p:cNvSpPr txBox="1"/>
          <p:nvPr/>
        </p:nvSpPr>
        <p:spPr>
          <a:xfrm>
            <a:off x="7400690" y="1613671"/>
            <a:ext cx="2695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인터넷에서 정보를 가져오기 때문에  반드시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작성해야함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8E5170-340D-0615-B4AE-20D5C58ACE8F}"/>
              </a:ext>
            </a:extLst>
          </p:cNvPr>
          <p:cNvSpPr txBox="1"/>
          <p:nvPr/>
        </p:nvSpPr>
        <p:spPr>
          <a:xfrm>
            <a:off x="7400689" y="5829156"/>
            <a:ext cx="2695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화면을 추가로 구성해서 추가함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EAAAEE43-E75F-2B10-7FD2-C6DC21D72706}"/>
                  </a:ext>
                </a:extLst>
              </p14:cNvPr>
              <p14:cNvContentPartPr/>
              <p14:nvPr/>
            </p14:nvContentPartPr>
            <p14:xfrm>
              <a:off x="7033224" y="1847624"/>
              <a:ext cx="282240" cy="360"/>
            </p14:xfrm>
          </p:contentPart>
        </mc:Choice>
        <mc:Fallback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EAAAEE43-E75F-2B10-7FD2-C6DC21D7270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24224" y="1838624"/>
                <a:ext cx="29988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그룹 30">
            <a:extLst>
              <a:ext uri="{FF2B5EF4-FFF2-40B4-BE49-F238E27FC236}">
                <a16:creationId xmlns:a16="http://schemas.microsoft.com/office/drawing/2014/main" id="{A32FE355-F4DA-4866-B95B-F47A778ED224}"/>
              </a:ext>
            </a:extLst>
          </p:cNvPr>
          <p:cNvGrpSpPr/>
          <p:nvPr/>
        </p:nvGrpSpPr>
        <p:grpSpPr>
          <a:xfrm>
            <a:off x="4995984" y="5914184"/>
            <a:ext cx="2328840" cy="389160"/>
            <a:chOff x="4995984" y="5914184"/>
            <a:chExt cx="2328840" cy="38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8AC2E796-9FE7-1F47-2262-E41255AF96FA}"/>
                    </a:ext>
                  </a:extLst>
                </p14:cNvPr>
                <p14:cNvContentPartPr/>
                <p14:nvPr/>
              </p14:nvContentPartPr>
              <p14:xfrm>
                <a:off x="4998504" y="5914184"/>
                <a:ext cx="2326320" cy="16704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8AC2E796-9FE7-1F47-2262-E41255AF96F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989504" y="5905544"/>
                  <a:ext cx="23439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2C8FF711-7BE9-99EF-E2D4-0B6462450EA2}"/>
                    </a:ext>
                  </a:extLst>
                </p14:cNvPr>
                <p14:cNvContentPartPr/>
                <p14:nvPr/>
              </p14:nvContentPartPr>
              <p14:xfrm>
                <a:off x="4995984" y="6013904"/>
                <a:ext cx="171360" cy="28944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2C8FF711-7BE9-99EF-E2D4-0B6462450EA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986984" y="6005264"/>
                  <a:ext cx="189000" cy="307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9860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DA1ED0D-8131-4720-A91F-638EE7948066}"/>
              </a:ext>
            </a:extLst>
          </p:cNvPr>
          <p:cNvSpPr/>
          <p:nvPr/>
        </p:nvSpPr>
        <p:spPr>
          <a:xfrm>
            <a:off x="317500" y="0"/>
            <a:ext cx="900000" cy="215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31583F-CFDA-433D-B6BB-A7073713A01E}"/>
              </a:ext>
            </a:extLst>
          </p:cNvPr>
          <p:cNvSpPr txBox="1"/>
          <p:nvPr/>
        </p:nvSpPr>
        <p:spPr>
          <a:xfrm>
            <a:off x="550971" y="2159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</a:rPr>
              <a:t>Part 3</a:t>
            </a:r>
            <a:endParaRPr lang="ko-KR" alt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5583E-D678-4792-93ED-2C3D0224D54F}"/>
              </a:ext>
            </a:extLst>
          </p:cNvPr>
          <p:cNvSpPr txBox="1"/>
          <p:nvPr/>
        </p:nvSpPr>
        <p:spPr>
          <a:xfrm>
            <a:off x="1450971" y="133350"/>
            <a:ext cx="1713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accent3">
                    <a:lumMod val="50000"/>
                  </a:schemeClr>
                </a:solidFill>
              </a:rPr>
              <a:t>XML/JAVA</a:t>
            </a:r>
            <a:endParaRPr lang="ko-KR" altLang="en-US" sz="3200" spc="-15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19D57B64-1BA4-1824-7054-EF70FA188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0733" y="5829156"/>
            <a:ext cx="2991267" cy="102884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1591B2E-C8F3-58B8-A23D-C34C7A899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58" y="720721"/>
            <a:ext cx="5484527" cy="600392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76189EB-C99C-E247-7AFD-6D90CF9387A1}"/>
              </a:ext>
            </a:extLst>
          </p:cNvPr>
          <p:cNvSpPr txBox="1"/>
          <p:nvPr/>
        </p:nvSpPr>
        <p:spPr>
          <a:xfrm>
            <a:off x="5780000" y="3429000"/>
            <a:ext cx="2695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XML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값에 따라 동작을 처리하여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Items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넣어준다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0AB9CD9-139D-400D-3E6B-25DF4A1616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1694" y="927026"/>
            <a:ext cx="3000794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423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DA1ED0D-8131-4720-A91F-638EE7948066}"/>
              </a:ext>
            </a:extLst>
          </p:cNvPr>
          <p:cNvSpPr/>
          <p:nvPr/>
        </p:nvSpPr>
        <p:spPr>
          <a:xfrm>
            <a:off x="317500" y="0"/>
            <a:ext cx="900000" cy="215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31583F-CFDA-433D-B6BB-A7073713A01E}"/>
              </a:ext>
            </a:extLst>
          </p:cNvPr>
          <p:cNvSpPr txBox="1"/>
          <p:nvPr/>
        </p:nvSpPr>
        <p:spPr>
          <a:xfrm>
            <a:off x="550971" y="2159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</a:rPr>
              <a:t>Part 4</a:t>
            </a:r>
            <a:endParaRPr lang="ko-KR" alt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5583E-D678-4792-93ED-2C3D0224D54F}"/>
              </a:ext>
            </a:extLst>
          </p:cNvPr>
          <p:cNvSpPr txBox="1"/>
          <p:nvPr/>
        </p:nvSpPr>
        <p:spPr>
          <a:xfrm>
            <a:off x="1450971" y="133350"/>
            <a:ext cx="1138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accent3">
                    <a:lumMod val="50000"/>
                  </a:schemeClr>
                </a:solidFill>
              </a:rPr>
              <a:t>SQLite</a:t>
            </a:r>
            <a:endParaRPr lang="ko-KR" altLang="en-US" sz="3200" spc="-15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19D57B64-1BA4-1824-7054-EF70FA188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0733" y="5829156"/>
            <a:ext cx="2991267" cy="102884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76189EB-C99C-E247-7AFD-6D90CF9387A1}"/>
              </a:ext>
            </a:extLst>
          </p:cNvPr>
          <p:cNvSpPr txBox="1"/>
          <p:nvPr/>
        </p:nvSpPr>
        <p:spPr>
          <a:xfrm>
            <a:off x="1049633" y="2122767"/>
            <a:ext cx="2695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값을 저장할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reviews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테이블을 만든다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E914E62-E341-45CF-4DCD-F12C05155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971" y="877445"/>
            <a:ext cx="9764488" cy="10860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E6A86AC-9EE8-BEFA-D137-7439E85C2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971" y="2742625"/>
            <a:ext cx="7602011" cy="36009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D198CE-102B-A5BA-3E7A-40354731263F}"/>
              </a:ext>
            </a:extLst>
          </p:cNvPr>
          <p:cNvSpPr txBox="1"/>
          <p:nvPr/>
        </p:nvSpPr>
        <p:spPr>
          <a:xfrm>
            <a:off x="8939264" y="2742625"/>
            <a:ext cx="2838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데이터베이스에  값을 추가하는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메서드</a:t>
            </a:r>
          </a:p>
        </p:txBody>
      </p:sp>
    </p:spTree>
    <p:extLst>
      <p:ext uri="{BB962C8B-B14F-4D97-AF65-F5344CB8AC3E}">
        <p14:creationId xmlns:p14="http://schemas.microsoft.com/office/powerpoint/2010/main" val="974409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DA1ED0D-8131-4720-A91F-638EE7948066}"/>
              </a:ext>
            </a:extLst>
          </p:cNvPr>
          <p:cNvSpPr/>
          <p:nvPr/>
        </p:nvSpPr>
        <p:spPr>
          <a:xfrm>
            <a:off x="317500" y="0"/>
            <a:ext cx="900000" cy="215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31583F-CFDA-433D-B6BB-A7073713A01E}"/>
              </a:ext>
            </a:extLst>
          </p:cNvPr>
          <p:cNvSpPr txBox="1"/>
          <p:nvPr/>
        </p:nvSpPr>
        <p:spPr>
          <a:xfrm>
            <a:off x="550971" y="2159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</a:rPr>
              <a:t>Part 4</a:t>
            </a:r>
            <a:endParaRPr lang="ko-KR" alt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5583E-D678-4792-93ED-2C3D0224D54F}"/>
              </a:ext>
            </a:extLst>
          </p:cNvPr>
          <p:cNvSpPr txBox="1"/>
          <p:nvPr/>
        </p:nvSpPr>
        <p:spPr>
          <a:xfrm>
            <a:off x="1450971" y="133350"/>
            <a:ext cx="1138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accent3">
                    <a:lumMod val="50000"/>
                  </a:schemeClr>
                </a:solidFill>
              </a:rPr>
              <a:t>SQLite</a:t>
            </a:r>
            <a:endParaRPr lang="ko-KR" altLang="en-US" sz="3200" spc="-15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19D57B64-1BA4-1824-7054-EF70FA188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0733" y="5829156"/>
            <a:ext cx="2991267" cy="102884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76189EB-C99C-E247-7AFD-6D90CF9387A1}"/>
              </a:ext>
            </a:extLst>
          </p:cNvPr>
          <p:cNvSpPr txBox="1"/>
          <p:nvPr/>
        </p:nvSpPr>
        <p:spPr>
          <a:xfrm>
            <a:off x="1049633" y="2122767"/>
            <a:ext cx="2695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값을 저장할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reviews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테이블을 만든다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D198CE-102B-A5BA-3E7A-40354731263F}"/>
              </a:ext>
            </a:extLst>
          </p:cNvPr>
          <p:cNvSpPr txBox="1"/>
          <p:nvPr/>
        </p:nvSpPr>
        <p:spPr>
          <a:xfrm>
            <a:off x="317500" y="4247119"/>
            <a:ext cx="110512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화면에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조회하는 메서드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Cusor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결과 집합을 가리키고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 .</a:t>
            </a:r>
            <a:r>
              <a:rPr lang="en-US" altLang="ko-KR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moveToNext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다음 행으로 이동한다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이는 결과에 다음 행이 없을 때까지 반복한다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지정한 컬럼명의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가져오고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리뷰리스트에 저장한다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[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최신 리뷰가 제일 위로 오게 </a:t>
            </a:r>
            <a:r>
              <a:rPr lang="en-US" altLang="ko-KR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reviewList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인덱스를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으로 지정한다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]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77A6049-8238-B6A1-A020-6F025AFD9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" y="733679"/>
            <a:ext cx="9859751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763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DA1ED0D-8131-4720-A91F-638EE7948066}"/>
              </a:ext>
            </a:extLst>
          </p:cNvPr>
          <p:cNvSpPr/>
          <p:nvPr/>
        </p:nvSpPr>
        <p:spPr>
          <a:xfrm>
            <a:off x="317500" y="0"/>
            <a:ext cx="900000" cy="215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31583F-CFDA-433D-B6BB-A7073713A01E}"/>
              </a:ext>
            </a:extLst>
          </p:cNvPr>
          <p:cNvSpPr txBox="1"/>
          <p:nvPr/>
        </p:nvSpPr>
        <p:spPr>
          <a:xfrm>
            <a:off x="550971" y="2159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</a:rPr>
              <a:t>Part 4</a:t>
            </a:r>
            <a:endParaRPr lang="ko-KR" alt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5583E-D678-4792-93ED-2C3D0224D54F}"/>
              </a:ext>
            </a:extLst>
          </p:cNvPr>
          <p:cNvSpPr txBox="1"/>
          <p:nvPr/>
        </p:nvSpPr>
        <p:spPr>
          <a:xfrm>
            <a:off x="1450971" y="133350"/>
            <a:ext cx="1138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accent3">
                    <a:lumMod val="50000"/>
                  </a:schemeClr>
                </a:solidFill>
              </a:rPr>
              <a:t>SQLite</a:t>
            </a:r>
            <a:endParaRPr lang="ko-KR" altLang="en-US" sz="3200" spc="-15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19D57B64-1BA4-1824-7054-EF70FA188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0733" y="5829156"/>
            <a:ext cx="2991267" cy="10288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D198CE-102B-A5BA-3E7A-40354731263F}"/>
              </a:ext>
            </a:extLst>
          </p:cNvPr>
          <p:cNvSpPr txBox="1"/>
          <p:nvPr/>
        </p:nvSpPr>
        <p:spPr>
          <a:xfrm>
            <a:off x="6523479" y="3229024"/>
            <a:ext cx="56685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정상 작동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  <a:p>
            <a:pPr algn="just"/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6CF7A06-EF1E-36DB-6EB1-9DE3686D1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971" y="752101"/>
            <a:ext cx="3057952" cy="53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087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1C3C272-B9DE-4961-B7FA-6399FBCE11B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602BCD5-164A-4B7E-B823-632FBE91564F}"/>
              </a:ext>
            </a:extLst>
          </p:cNvPr>
          <p:cNvSpPr/>
          <p:nvPr/>
        </p:nvSpPr>
        <p:spPr>
          <a:xfrm>
            <a:off x="3968750" y="2749550"/>
            <a:ext cx="4254500" cy="1358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1167B4-43A7-4CF0-B756-8A534C69304A}"/>
              </a:ext>
            </a:extLst>
          </p:cNvPr>
          <p:cNvSpPr txBox="1"/>
          <p:nvPr/>
        </p:nvSpPr>
        <p:spPr>
          <a:xfrm>
            <a:off x="4992974" y="3035012"/>
            <a:ext cx="22060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38257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베이지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F0E2D7"/>
      </a:accent1>
      <a:accent2>
        <a:srgbClr val="CDBEB7"/>
      </a:accent2>
      <a:accent3>
        <a:srgbClr val="908581"/>
      </a:accent3>
      <a:accent4>
        <a:srgbClr val="D3A975"/>
      </a:accent4>
      <a:accent5>
        <a:srgbClr val="F6E1D9"/>
      </a:accent5>
      <a:accent6>
        <a:srgbClr val="E1BCB1"/>
      </a:accent6>
      <a:hlink>
        <a:srgbClr val="3F3F3F"/>
      </a:hlink>
      <a:folHlink>
        <a:srgbClr val="3F3F3F"/>
      </a:folHlink>
    </a:clrScheme>
    <a:fontScheme name="강원교육모두">
      <a:majorFont>
        <a:latin typeface="강원교육모두 Bold"/>
        <a:ea typeface="강원교육모두 Bold"/>
        <a:cs typeface=""/>
      </a:majorFont>
      <a:minorFont>
        <a:latin typeface="강원교육모두 Light"/>
        <a:ea typeface="강원교육모두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136</Words>
  <Application>Microsoft Office PowerPoint</Application>
  <PresentationFormat>와이드스크린</PresentationFormat>
  <Paragraphs>38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강원교육모두 Bold</vt:lpstr>
      <vt:lpstr>강원교육모두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EAN21V12</cp:lastModifiedBy>
  <cp:revision>54</cp:revision>
  <dcterms:created xsi:type="dcterms:W3CDTF">2022-02-09T06:15:39Z</dcterms:created>
  <dcterms:modified xsi:type="dcterms:W3CDTF">2023-06-11T08:25:14Z</dcterms:modified>
</cp:coreProperties>
</file>