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gcUqx/lyLiMF5qrWvAoJoWYnSQ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1" y="0"/>
            <a:ext cx="9347200" cy="683964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D:\General\upil_logo.tiff" id="18" name="Google Shape;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6353175"/>
            <a:ext cx="404813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/>
          <p:nvPr/>
        </p:nvSpPr>
        <p:spPr>
          <a:xfrm>
            <a:off x="9347200" y="0"/>
            <a:ext cx="284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6384032" y="2052960"/>
            <a:ext cx="560476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30"/>
              <a:buNone/>
              <a:defRPr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3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061185" y="6539056"/>
            <a:ext cx="3225316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3"/>
          <p:cNvSpPr txBox="1"/>
          <p:nvPr/>
        </p:nvSpPr>
        <p:spPr>
          <a:xfrm>
            <a:off x="7444863" y="6565328"/>
            <a:ext cx="4064069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Chandramouli, Asha, Abhilash, Meena</a:t>
            </a:r>
            <a:endParaRPr b="1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General\upil_logo.tiff" id="24" name="Google Shape;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6353175"/>
            <a:ext cx="404813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 txBox="1"/>
          <p:nvPr/>
        </p:nvSpPr>
        <p:spPr>
          <a:xfrm>
            <a:off x="7444863" y="6565328"/>
            <a:ext cx="4064069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Chandramouli, Asha, Abhilash, Meena</a:t>
            </a:r>
            <a:endParaRPr b="1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  <a:defRPr>
                <a:solidFill>
                  <a:srgbClr val="FF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:\General\upil_logo.tiff" id="30" name="Google Shape;3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6353175"/>
            <a:ext cx="404813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  <a:defRPr>
                <a:solidFill>
                  <a:srgbClr val="FF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:\General\upil_logo.tiff" id="42" name="Google Shape;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6353175"/>
            <a:ext cx="404813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" flip="none" tx="0" sx="50000" ty="0" sy="5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19457" y="147085"/>
            <a:ext cx="11747795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666666">
              <a:alpha val="64705"/>
            </a:srgbClr>
          </a:solidFill>
          <a:ln cap="rnd" cmpd="sng" w="11000">
            <a:solidFill>
              <a:srgbClr val="808080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A8A8A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A8A8A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4600"/>
              <a:buFont typeface="Rockwell"/>
              <a:buNone/>
              <a:defRPr b="0" i="0" sz="4600" u="none" cap="none" strike="noStrike">
                <a:solidFill>
                  <a:srgbClr val="ECECEC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" flip="none" tx="0" sx="50000" ty="0" sy="50000"/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219457" y="147085"/>
            <a:ext cx="11747795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EDEDED">
              <a:alpha val="64705"/>
            </a:srgbClr>
          </a:solidFill>
          <a:ln cap="rnd" cmpd="sng" w="11000">
            <a:solidFill>
              <a:srgbClr val="FAFAFA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BFBF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BFBF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600" u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Rockwell"/>
              <a:buNone/>
              <a:defRPr b="0" i="0" sz="46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idx="1" type="subTitle"/>
          </p:nvPr>
        </p:nvSpPr>
        <p:spPr>
          <a:xfrm>
            <a:off x="6384032" y="2052960"/>
            <a:ext cx="560476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en-US" sz="4500"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en-US" sz="4500">
                <a:latin typeface="Calibri"/>
                <a:ea typeface="Calibri"/>
                <a:cs typeface="Calibri"/>
                <a:sym typeface="Calibri"/>
              </a:rPr>
              <a:t>BLOCKCHAIN TYPES AND CONSENSUS MECHANISM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472098" y="151102"/>
            <a:ext cx="10733314" cy="67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Different Consensus Algorithms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723830" y="1285358"/>
            <a:ext cx="10229850" cy="4353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Work (PoW)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Elapsed Time(PoET)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Stake (PoS)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Delegated Proof of Stake (DPoS)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Authority (PoA)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Practical Byzantine Fault Tolerance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RAFT</a:t>
            </a:r>
            <a:endParaRPr/>
          </a:p>
          <a:p>
            <a:pPr indent="-3048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0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217" name="Google Shape;217;p10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0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>
            <a:off x="472098" y="351127"/>
            <a:ext cx="10733314" cy="67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Other Consensus Algorithms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723830" y="1371083"/>
            <a:ext cx="10229850" cy="4793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Stake Anonymous (PoSA):  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Leased Proof of Stake (LPoS): 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Importance (PoI):  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Storage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Burn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Activity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Proof of Capacity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Directed Acyclic Graph (DAG)  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11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1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"/>
          <p:cNvGrpSpPr/>
          <p:nvPr/>
        </p:nvGrpSpPr>
        <p:grpSpPr>
          <a:xfrm>
            <a:off x="602719" y="1393917"/>
            <a:ext cx="5650216" cy="4319476"/>
            <a:chOff x="1244866" y="581005"/>
            <a:chExt cx="5650216" cy="4319476"/>
          </a:xfrm>
        </p:grpSpPr>
        <p:grpSp>
          <p:nvGrpSpPr>
            <p:cNvPr id="54" name="Google Shape;54;p2"/>
            <p:cNvGrpSpPr/>
            <p:nvPr/>
          </p:nvGrpSpPr>
          <p:grpSpPr>
            <a:xfrm>
              <a:off x="1244866" y="716402"/>
              <a:ext cx="4206240" cy="4184079"/>
              <a:chOff x="711982" y="1333456"/>
              <a:chExt cx="4714698" cy="4689857"/>
            </a:xfrm>
          </p:grpSpPr>
          <p:sp>
            <p:nvSpPr>
              <p:cNvPr id="55" name="Google Shape;55;p2"/>
              <p:cNvSpPr/>
              <p:nvPr/>
            </p:nvSpPr>
            <p:spPr>
              <a:xfrm rot="10800000">
                <a:off x="2728461" y="1333456"/>
                <a:ext cx="968057" cy="866745"/>
              </a:xfrm>
              <a:prstGeom prst="heptagon">
                <a:avLst>
                  <a:gd fmla="val 102572" name="hf"/>
                  <a:gd fmla="val 105210" name="vf"/>
                </a:avLst>
              </a:prstGeom>
              <a:gradFill>
                <a:gsLst>
                  <a:gs pos="0">
                    <a:srgbClr val="D5D5D5"/>
                  </a:gs>
                  <a:gs pos="27000">
                    <a:srgbClr val="9A9A9A"/>
                  </a:gs>
                  <a:gs pos="84000">
                    <a:schemeClr val="lt1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045364" y="3493294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833556" y="4329112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807555" y="4619625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971549" y="2533650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241854" y="5470863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895598" y="4695825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533772" y="5448300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890960" y="4329112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486274" y="3457575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795837" y="2533650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11982" y="4605337"/>
                <a:ext cx="619125" cy="55245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cxnSp>
            <p:nvCxnSpPr>
              <p:cNvPr id="67" name="Google Shape;67;p2"/>
              <p:cNvCxnSpPr>
                <a:endCxn id="59" idx="6"/>
              </p:cNvCxnSpPr>
              <p:nvPr/>
            </p:nvCxnSpPr>
            <p:spPr>
              <a:xfrm flipH="1">
                <a:off x="1590674" y="2190675"/>
                <a:ext cx="1614600" cy="6192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68" name="Google Shape;68;p2"/>
              <p:cNvCxnSpPr>
                <a:endCxn id="61" idx="0"/>
              </p:cNvCxnSpPr>
              <p:nvPr/>
            </p:nvCxnSpPr>
            <p:spPr>
              <a:xfrm>
                <a:off x="3190761" y="2190825"/>
                <a:ext cx="14400" cy="2505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69" name="Google Shape;69;p2"/>
              <p:cNvCxnSpPr>
                <a:endCxn id="65" idx="2"/>
              </p:cNvCxnSpPr>
              <p:nvPr/>
            </p:nvCxnSpPr>
            <p:spPr>
              <a:xfrm>
                <a:off x="3212437" y="2190675"/>
                <a:ext cx="1583400" cy="6192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70" name="Google Shape;70;p2"/>
              <p:cNvCxnSpPr>
                <a:endCxn id="56" idx="7"/>
              </p:cNvCxnSpPr>
              <p:nvPr/>
            </p:nvCxnSpPr>
            <p:spPr>
              <a:xfrm flipH="1">
                <a:off x="1573820" y="2214598"/>
                <a:ext cx="1631400" cy="13596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71" name="Google Shape;71;p2"/>
              <p:cNvCxnSpPr>
                <a:endCxn id="64" idx="1"/>
              </p:cNvCxnSpPr>
              <p:nvPr/>
            </p:nvCxnSpPr>
            <p:spPr>
              <a:xfrm>
                <a:off x="3212243" y="2190879"/>
                <a:ext cx="1364700" cy="13476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72" name="Google Shape;72;p2"/>
              <p:cNvCxnSpPr>
                <a:endCxn id="57" idx="7"/>
              </p:cNvCxnSpPr>
              <p:nvPr/>
            </p:nvCxnSpPr>
            <p:spPr>
              <a:xfrm flipH="1">
                <a:off x="2362012" y="2214616"/>
                <a:ext cx="860100" cy="21954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73" name="Google Shape;73;p2"/>
              <p:cNvCxnSpPr>
                <a:endCxn id="63" idx="1"/>
              </p:cNvCxnSpPr>
              <p:nvPr/>
            </p:nvCxnSpPr>
            <p:spPr>
              <a:xfrm>
                <a:off x="3212429" y="2214616"/>
                <a:ext cx="769200" cy="21954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74" name="Google Shape;74;p2"/>
              <p:cNvCxnSpPr>
                <a:endCxn id="58" idx="1"/>
              </p:cNvCxnSpPr>
              <p:nvPr/>
            </p:nvCxnSpPr>
            <p:spPr>
              <a:xfrm>
                <a:off x="3205024" y="2190729"/>
                <a:ext cx="1693200" cy="25098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75" name="Google Shape;75;p2"/>
              <p:cNvCxnSpPr>
                <a:endCxn id="66" idx="7"/>
              </p:cNvCxnSpPr>
              <p:nvPr/>
            </p:nvCxnSpPr>
            <p:spPr>
              <a:xfrm flipH="1">
                <a:off x="1240438" y="2190841"/>
                <a:ext cx="1971900" cy="24954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76" name="Google Shape;76;p2"/>
              <p:cNvCxnSpPr>
                <a:endCxn id="60" idx="0"/>
              </p:cNvCxnSpPr>
              <p:nvPr/>
            </p:nvCxnSpPr>
            <p:spPr>
              <a:xfrm flipH="1">
                <a:off x="2551417" y="2190663"/>
                <a:ext cx="653700" cy="32802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cxnSp>
            <p:nvCxnSpPr>
              <p:cNvPr id="77" name="Google Shape;77;p2"/>
              <p:cNvCxnSpPr>
                <a:endCxn id="62" idx="0"/>
              </p:cNvCxnSpPr>
              <p:nvPr/>
            </p:nvCxnSpPr>
            <p:spPr>
              <a:xfrm>
                <a:off x="3205235" y="2190600"/>
                <a:ext cx="638100" cy="32577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</p:grpSp>
        <p:sp>
          <p:nvSpPr>
            <p:cNvPr id="78" name="Google Shape;78;p2"/>
            <p:cNvSpPr txBox="1"/>
            <p:nvPr/>
          </p:nvSpPr>
          <p:spPr>
            <a:xfrm>
              <a:off x="5892392" y="2379600"/>
              <a:ext cx="10026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Nodes</a:t>
              </a:r>
              <a:endParaRPr b="1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79" name="Google Shape;79;p2"/>
            <p:cNvCxnSpPr>
              <a:stCxn id="65" idx="5"/>
              <a:endCxn id="78" idx="1"/>
            </p:cNvCxnSpPr>
            <p:nvPr/>
          </p:nvCxnSpPr>
          <p:spPr>
            <a:xfrm>
              <a:off x="5359761" y="2207853"/>
              <a:ext cx="532500" cy="341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>
              <a:stCxn id="78" idx="1"/>
              <a:endCxn id="64" idx="6"/>
            </p:cNvCxnSpPr>
            <p:nvPr/>
          </p:nvCxnSpPr>
          <p:spPr>
            <a:xfrm flipH="1">
              <a:off x="5164592" y="2548877"/>
              <a:ext cx="727800" cy="30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2"/>
            <p:cNvSpPr txBox="1"/>
            <p:nvPr/>
          </p:nvSpPr>
          <p:spPr>
            <a:xfrm>
              <a:off x="4395286" y="581005"/>
              <a:ext cx="181176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Central Server / Authority</a:t>
              </a:r>
              <a:endParaRPr b="1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82" name="Google Shape;82;p2"/>
            <p:cNvCxnSpPr>
              <a:stCxn id="55" idx="4"/>
              <a:endCxn id="81" idx="1"/>
            </p:cNvCxnSpPr>
            <p:nvPr/>
          </p:nvCxnSpPr>
          <p:spPr>
            <a:xfrm flipH="1" rot="10800000">
              <a:off x="3907536" y="873277"/>
              <a:ext cx="487800" cy="119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83" name="Google Shape;83;p2"/>
          <p:cNvSpPr/>
          <p:nvPr/>
        </p:nvSpPr>
        <p:spPr>
          <a:xfrm>
            <a:off x="472098" y="122527"/>
            <a:ext cx="10733314" cy="67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Centralized Network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248764" y="6054475"/>
            <a:ext cx="2568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Centralized Network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186000" y="961836"/>
            <a:ext cx="5703753" cy="506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 centralized systems, only a central authority or administrator has the power to maintain and update the database.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All the data flows are controlled and managed by the central authority.  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 central authority maintains the database by defining the rules and procedures users can have on adding, deleting, or updating the data. 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All the nodes (computers and devices) connected to the network are subject to the access granted by the central authority. 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 simple words, the central authority makes all the decisions. A failure at the center means the collapse of the entire system.</a:t>
            </a:r>
            <a:endParaRPr/>
          </a:p>
        </p:txBody>
      </p:sp>
      <p:sp>
        <p:nvSpPr>
          <p:cNvPr id="86" name="Google Shape;86;p2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126667" y="1154876"/>
            <a:ext cx="7640442" cy="4562817"/>
            <a:chOff x="1579711" y="454382"/>
            <a:chExt cx="7640442" cy="4562817"/>
          </a:xfrm>
        </p:grpSpPr>
        <p:sp>
          <p:nvSpPr>
            <p:cNvPr id="94" name="Google Shape;94;p3"/>
            <p:cNvSpPr/>
            <p:nvPr/>
          </p:nvSpPr>
          <p:spPr>
            <a:xfrm rot="10800000">
              <a:off x="3568282" y="3163490"/>
              <a:ext cx="710027" cy="670986"/>
            </a:xfrm>
            <a:prstGeom prst="heptagon">
              <a:avLst>
                <a:gd fmla="val 102572" name="hf"/>
                <a:gd fmla="val 105210" name="vf"/>
              </a:avLst>
            </a:prstGeom>
            <a:gradFill>
              <a:gsLst>
                <a:gs pos="0">
                  <a:srgbClr val="D5D5D5"/>
                </a:gs>
                <a:gs pos="27000">
                  <a:srgbClr val="9A9A9A"/>
                </a:gs>
                <a:gs pos="84000">
                  <a:schemeClr val="lt1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3897045" y="1272414"/>
              <a:ext cx="710027" cy="670986"/>
            </a:xfrm>
            <a:prstGeom prst="heptagon">
              <a:avLst>
                <a:gd fmla="val 102572" name="hf"/>
                <a:gd fmla="val 105210" name="vf"/>
              </a:avLst>
            </a:prstGeom>
            <a:gradFill>
              <a:gsLst>
                <a:gs pos="0">
                  <a:srgbClr val="D5D5D5"/>
                </a:gs>
                <a:gs pos="27000">
                  <a:srgbClr val="9A9A9A"/>
                </a:gs>
                <a:gs pos="84000">
                  <a:schemeClr val="lt1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5980329" y="3485984"/>
              <a:ext cx="710027" cy="670986"/>
            </a:xfrm>
            <a:prstGeom prst="heptagon">
              <a:avLst>
                <a:gd fmla="val 102572" name="hf"/>
                <a:gd fmla="val 105210" name="vf"/>
              </a:avLst>
            </a:prstGeom>
            <a:gradFill>
              <a:gsLst>
                <a:gs pos="0">
                  <a:srgbClr val="D5D5D5"/>
                </a:gs>
                <a:gs pos="27000">
                  <a:srgbClr val="9A9A9A"/>
                </a:gs>
                <a:gs pos="84000">
                  <a:schemeClr val="lt1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6582531" y="2226719"/>
              <a:ext cx="710027" cy="670986"/>
            </a:xfrm>
            <a:prstGeom prst="heptagon">
              <a:avLst>
                <a:gd fmla="val 102572" name="hf"/>
                <a:gd fmla="val 105210" name="vf"/>
              </a:avLst>
            </a:prstGeom>
            <a:gradFill>
              <a:gsLst>
                <a:gs pos="0">
                  <a:srgbClr val="D5D5D5"/>
                </a:gs>
                <a:gs pos="27000">
                  <a:srgbClr val="9A9A9A"/>
                </a:gs>
                <a:gs pos="84000">
                  <a:schemeClr val="lt1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650639" y="2515000"/>
              <a:ext cx="945100" cy="801193"/>
            </a:xfrm>
            <a:prstGeom prst="heptagon">
              <a:avLst>
                <a:gd fmla="val 102572" name="hf"/>
                <a:gd fmla="val 105210" name="vf"/>
              </a:avLst>
            </a:prstGeom>
            <a:gradFill>
              <a:gsLst>
                <a:gs pos="0">
                  <a:srgbClr val="D5D5D5"/>
                </a:gs>
                <a:gs pos="27000">
                  <a:srgbClr val="9A9A9A"/>
                </a:gs>
                <a:gs pos="84000">
                  <a:schemeClr val="lt1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99" name="Google Shape;99;p3"/>
            <p:cNvCxnSpPr>
              <a:stCxn id="95" idx="5"/>
              <a:endCxn id="98" idx="2"/>
            </p:cNvCxnSpPr>
            <p:nvPr/>
          </p:nvCxnSpPr>
          <p:spPr>
            <a:xfrm>
              <a:off x="4536758" y="1810502"/>
              <a:ext cx="376200" cy="704400"/>
            </a:xfrm>
            <a:prstGeom prst="straightConnector1">
              <a:avLst/>
            </a:prstGeom>
            <a:noFill/>
            <a:ln cap="flat" cmpd="dbl" w="41275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0" name="Google Shape;100;p3"/>
            <p:cNvCxnSpPr>
              <a:stCxn id="98" idx="5"/>
              <a:endCxn id="96" idx="1"/>
            </p:cNvCxnSpPr>
            <p:nvPr/>
          </p:nvCxnSpPr>
          <p:spPr>
            <a:xfrm>
              <a:off x="5502145" y="3157506"/>
              <a:ext cx="478200" cy="567900"/>
            </a:xfrm>
            <a:prstGeom prst="straightConnector1">
              <a:avLst/>
            </a:prstGeom>
            <a:noFill/>
            <a:ln cap="flat" cmpd="dbl" w="41275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1" name="Google Shape;101;p3"/>
            <p:cNvCxnSpPr>
              <a:stCxn id="98" idx="0"/>
              <a:endCxn id="94" idx="4"/>
            </p:cNvCxnSpPr>
            <p:nvPr/>
          </p:nvCxnSpPr>
          <p:spPr>
            <a:xfrm flipH="1">
              <a:off x="4278333" y="3157506"/>
              <a:ext cx="465900" cy="245400"/>
            </a:xfrm>
            <a:prstGeom prst="straightConnector1">
              <a:avLst/>
            </a:prstGeom>
            <a:noFill/>
            <a:ln cap="flat" cmpd="dbl" w="41275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2" name="Google Shape;102;p3"/>
            <p:cNvCxnSpPr>
              <a:stCxn id="103" idx="3"/>
              <a:endCxn id="95" idx="3"/>
            </p:cNvCxnSpPr>
            <p:nvPr/>
          </p:nvCxnSpPr>
          <p:spPr>
            <a:xfrm flipH="1">
              <a:off x="4410049" y="875074"/>
              <a:ext cx="207600" cy="39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4" name="Google Shape;104;p3"/>
            <p:cNvCxnSpPr>
              <a:stCxn id="95" idx="2"/>
              <a:endCxn id="105" idx="5"/>
            </p:cNvCxnSpPr>
            <p:nvPr/>
          </p:nvCxnSpPr>
          <p:spPr>
            <a:xfrm rot="10800000">
              <a:off x="3976464" y="939710"/>
              <a:ext cx="117600" cy="3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6" name="Google Shape;106;p3"/>
            <p:cNvCxnSpPr>
              <a:stCxn id="95" idx="1"/>
              <a:endCxn id="107" idx="6"/>
            </p:cNvCxnSpPr>
            <p:nvPr/>
          </p:nvCxnSpPr>
          <p:spPr>
            <a:xfrm rot="10800000">
              <a:off x="3436543" y="1331284"/>
              <a:ext cx="460500" cy="180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8" name="Google Shape;108;p3"/>
            <p:cNvCxnSpPr>
              <a:stCxn id="95" idx="0"/>
              <a:endCxn id="109" idx="7"/>
            </p:cNvCxnSpPr>
            <p:nvPr/>
          </p:nvCxnSpPr>
          <p:spPr>
            <a:xfrm flipH="1">
              <a:off x="3447459" y="1810502"/>
              <a:ext cx="519900" cy="19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10" name="Google Shape;110;p3"/>
            <p:cNvCxnSpPr>
              <a:stCxn id="94" idx="1"/>
              <a:endCxn id="111" idx="6"/>
            </p:cNvCxnSpPr>
            <p:nvPr/>
          </p:nvCxnSpPr>
          <p:spPr>
            <a:xfrm rot="10800000">
              <a:off x="3042980" y="3125760"/>
              <a:ext cx="525300" cy="27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12" name="Google Shape;112;p3"/>
            <p:cNvCxnSpPr>
              <a:stCxn id="94" idx="6"/>
              <a:endCxn id="113" idx="0"/>
            </p:cNvCxnSpPr>
            <p:nvPr/>
          </p:nvCxnSpPr>
          <p:spPr>
            <a:xfrm flipH="1">
              <a:off x="3781396" y="3834476"/>
              <a:ext cx="141900" cy="54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14" name="Google Shape;114;p3"/>
            <p:cNvCxnSpPr>
              <a:stCxn id="94" idx="0"/>
              <a:endCxn id="115" idx="7"/>
            </p:cNvCxnSpPr>
            <p:nvPr/>
          </p:nvCxnSpPr>
          <p:spPr>
            <a:xfrm flipH="1">
              <a:off x="3091996" y="3701578"/>
              <a:ext cx="546600" cy="22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16" name="Google Shape;116;p3"/>
            <p:cNvCxnSpPr>
              <a:stCxn id="96" idx="6"/>
              <a:endCxn id="117" idx="1"/>
            </p:cNvCxnSpPr>
            <p:nvPr/>
          </p:nvCxnSpPr>
          <p:spPr>
            <a:xfrm flipH="1">
              <a:off x="6236943" y="4156970"/>
              <a:ext cx="98400" cy="439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18" name="Google Shape;118;p3"/>
            <p:cNvCxnSpPr>
              <a:stCxn id="96" idx="5"/>
              <a:endCxn id="119" idx="2"/>
            </p:cNvCxnSpPr>
            <p:nvPr/>
          </p:nvCxnSpPr>
          <p:spPr>
            <a:xfrm>
              <a:off x="6620042" y="4024072"/>
              <a:ext cx="475500" cy="3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20" name="Google Shape;120;p3"/>
            <p:cNvCxnSpPr>
              <a:stCxn id="97" idx="2"/>
              <a:endCxn id="121" idx="5"/>
            </p:cNvCxnSpPr>
            <p:nvPr/>
          </p:nvCxnSpPr>
          <p:spPr>
            <a:xfrm rot="10800000">
              <a:off x="6663450" y="1925215"/>
              <a:ext cx="116100" cy="301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22" name="Google Shape;122;p3"/>
            <p:cNvCxnSpPr>
              <a:stCxn id="97" idx="3"/>
              <a:endCxn id="123" idx="3"/>
            </p:cNvCxnSpPr>
            <p:nvPr/>
          </p:nvCxnSpPr>
          <p:spPr>
            <a:xfrm flipH="1" rot="10800000">
              <a:off x="7095539" y="1917115"/>
              <a:ext cx="174000" cy="3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24" name="Google Shape;124;p3"/>
            <p:cNvCxnSpPr>
              <a:stCxn id="98" idx="4"/>
              <a:endCxn id="97" idx="0"/>
            </p:cNvCxnSpPr>
            <p:nvPr/>
          </p:nvCxnSpPr>
          <p:spPr>
            <a:xfrm flipH="1" rot="10800000">
              <a:off x="5595741" y="2764940"/>
              <a:ext cx="1057200" cy="36000"/>
            </a:xfrm>
            <a:prstGeom prst="straightConnector1">
              <a:avLst/>
            </a:prstGeom>
            <a:noFill/>
            <a:ln cap="flat" cmpd="dbl" w="41275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25" name="Google Shape;125;p3"/>
            <p:cNvCxnSpPr>
              <a:stCxn id="98" idx="6"/>
              <a:endCxn id="126" idx="0"/>
            </p:cNvCxnSpPr>
            <p:nvPr/>
          </p:nvCxnSpPr>
          <p:spPr>
            <a:xfrm flipH="1">
              <a:off x="5097689" y="3316193"/>
              <a:ext cx="25500" cy="105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27" name="Google Shape;127;p3"/>
            <p:cNvCxnSpPr>
              <a:stCxn id="98" idx="3"/>
              <a:endCxn id="128" idx="4"/>
            </p:cNvCxnSpPr>
            <p:nvPr/>
          </p:nvCxnSpPr>
          <p:spPr>
            <a:xfrm flipH="1" rot="10800000">
              <a:off x="5333492" y="1768896"/>
              <a:ext cx="117300" cy="74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103" name="Google Shape;103;p3"/>
            <p:cNvSpPr/>
            <p:nvPr/>
          </p:nvSpPr>
          <p:spPr>
            <a:xfrm>
              <a:off x="4536758" y="454382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188656" y="1496280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191847" y="1504493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505126" y="519063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884116" y="1084825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975897" y="1929401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505125" y="4376763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1412" y="4374595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174475" y="1275958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095539" y="4087381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156005" y="4524328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490634" y="2879375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20607" y="3855509"/>
              <a:ext cx="552355" cy="49287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1579711" y="1563887"/>
              <a:ext cx="9109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Nodes</a:t>
              </a:r>
              <a:endParaRPr b="1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130" name="Google Shape;130;p3"/>
            <p:cNvCxnSpPr>
              <a:stCxn id="107" idx="3"/>
            </p:cNvCxnSpPr>
            <p:nvPr/>
          </p:nvCxnSpPr>
          <p:spPr>
            <a:xfrm flipH="1">
              <a:off x="2350307" y="1505517"/>
              <a:ext cx="614700" cy="22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3"/>
            <p:cNvCxnSpPr>
              <a:stCxn id="109" idx="2"/>
            </p:cNvCxnSpPr>
            <p:nvPr/>
          </p:nvCxnSpPr>
          <p:spPr>
            <a:xfrm rot="10800000">
              <a:off x="2338697" y="1731537"/>
              <a:ext cx="637200" cy="44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3"/>
            <p:cNvSpPr txBox="1"/>
            <p:nvPr/>
          </p:nvSpPr>
          <p:spPr>
            <a:xfrm>
              <a:off x="7741011" y="2971997"/>
              <a:ext cx="14791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Nodes sharing the workload</a:t>
              </a:r>
              <a:endParaRPr b="1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133" name="Google Shape;133;p3"/>
            <p:cNvCxnSpPr>
              <a:stCxn id="132" idx="1"/>
              <a:endCxn id="96" idx="4"/>
            </p:cNvCxnSpPr>
            <p:nvPr/>
          </p:nvCxnSpPr>
          <p:spPr>
            <a:xfrm flipH="1">
              <a:off x="6690411" y="3264385"/>
              <a:ext cx="1050600" cy="461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3"/>
            <p:cNvCxnSpPr>
              <a:stCxn id="132" idx="1"/>
              <a:endCxn id="97" idx="5"/>
            </p:cNvCxnSpPr>
            <p:nvPr/>
          </p:nvCxnSpPr>
          <p:spPr>
            <a:xfrm rot="10800000">
              <a:off x="7222311" y="2764885"/>
              <a:ext cx="518700" cy="499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5" name="Google Shape;135;p3"/>
          <p:cNvSpPr txBox="1"/>
          <p:nvPr/>
        </p:nvSpPr>
        <p:spPr>
          <a:xfrm>
            <a:off x="2135982" y="5935318"/>
            <a:ext cx="3826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Decentralized Network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472098" y="46327"/>
            <a:ext cx="10733314" cy="67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Decentralized Network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8060744" y="1401311"/>
            <a:ext cx="3881325" cy="461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 decentralized system does not rely on any single authority and is self-regulated.</a:t>
            </a:r>
            <a:endParaRPr/>
          </a:p>
          <a:p>
            <a:pPr indent="-171450" lvl="0" marL="285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Blockchain technology uses a decentralized P2P network architecture wherein anyone can be a node. 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0" marL="285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Every node is equal in the hierarchy with equal access to maintain the database. 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38" name="Google Shape;138;p3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139" name="Google Shape;139;p3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472098" y="198727"/>
            <a:ext cx="10733314" cy="67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Distributed Ledger Technology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989004" y="1077182"/>
            <a:ext cx="10362618" cy="55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 Blockchain technology, a distributed ledger is a decentralized ledger of all the information that is recorded onto the Blockchain by consensus.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One can imagine it to be a database similar to an accounting ledger where financial transactions are recorded, except that it is not restricted to financial data.  Here a transaction refers to any digital data including text, picture, or audio files.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Unlike the typical database that is either centrally located in one server or spread out among several select servers, this database is distributed to all parties and locations.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It can be accessed by every single member of the Blockchain network, thus ensuring incorruptibility as malicious changes cannot be made when everyone has simultaneous access to all records.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4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4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472098" y="46327"/>
            <a:ext cx="10733314" cy="67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Types of Blockchain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34" y="764451"/>
            <a:ext cx="10408578" cy="568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157" name="Google Shape;157;p5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836127"/>
            <a:ext cx="9544049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472098" y="84427"/>
            <a:ext cx="10733314" cy="67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Types of Blockchain</a:t>
            </a:r>
            <a:endParaRPr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5" name="Google Shape;165;p6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6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472098" y="265402"/>
            <a:ext cx="10733314" cy="67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What is Consensus?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723829" y="1037708"/>
            <a:ext cx="10696645" cy="544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As per Webster dictionary, a consensus is a general agreement or opinion shared by all the people in a group.  A protocol is a system of standard rules that are acceptable by all parties to control the exchange of information in a network.  Thus, a </a:t>
            </a:r>
            <a:r>
              <a:rPr b="1"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consensus protocol</a:t>
            </a: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in Blockchain can be defined as a set of rules and procedures for attaining a unified agreement (consensus) between the participating nodes on the status of the network.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Consensus protocols are the rules that define how the different actors in a distributed ledger authenticate and validate the transactions added to it to prevent different versions of the ledger from being created or previous transactions from being edited.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The consensus protocol aims to overcome the classic problem of a distributed computing system known as the Byzantine Generals Problem.</a:t>
            </a:r>
            <a:endParaRPr/>
          </a:p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286432" y="114300"/>
            <a:ext cx="6567331" cy="67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Byzantine General Problem</a:t>
            </a:r>
            <a:endParaRPr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43" y="930847"/>
            <a:ext cx="11117941" cy="579263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182" name="Google Shape;182;p8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8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4648033" y="3292525"/>
            <a:ext cx="2409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Fault Tolerant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527747" y="6063399"/>
            <a:ext cx="2409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Egalitarian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7384978" y="6063399"/>
            <a:ext cx="3114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Prevent Double-Spend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4400551" y="6063399"/>
            <a:ext cx="26193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Incentivisation</a:t>
            </a:r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907" y="1892626"/>
            <a:ext cx="1620936" cy="139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5621" y="4471460"/>
            <a:ext cx="1634079" cy="159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0304" y="4378554"/>
            <a:ext cx="1724026" cy="17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3050" y="1761620"/>
            <a:ext cx="1491388" cy="148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5638" y="4301203"/>
            <a:ext cx="1878728" cy="187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75638" y="1892626"/>
            <a:ext cx="1954617" cy="135375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9"/>
          <p:cNvSpPr txBox="1"/>
          <p:nvPr/>
        </p:nvSpPr>
        <p:spPr>
          <a:xfrm>
            <a:off x="7623831" y="3292525"/>
            <a:ext cx="24098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Collaborative and Participatory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1654448" y="3292525"/>
            <a:ext cx="23090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Unified Agreement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1492433" y="1560360"/>
            <a:ext cx="497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1.</a:t>
            </a:r>
            <a:endParaRPr b="0" sz="3200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303723" y="1560360"/>
            <a:ext cx="497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2.</a:t>
            </a:r>
            <a:endParaRPr b="0" sz="3200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7484014" y="1560360"/>
            <a:ext cx="497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3.</a:t>
            </a:r>
            <a:endParaRPr b="0" sz="3200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1492433" y="4364735"/>
            <a:ext cx="497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4.</a:t>
            </a:r>
            <a:endParaRPr b="0" sz="3200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4303723" y="4364735"/>
            <a:ext cx="497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5.</a:t>
            </a:r>
            <a:endParaRPr b="0" sz="3200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7484014" y="4364735"/>
            <a:ext cx="497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6.</a:t>
            </a:r>
            <a:endParaRPr b="0" sz="3200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472098" y="217777"/>
            <a:ext cx="10733314" cy="67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Objectives of Consensus Protocol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9"/>
          <p:cNvSpPr txBox="1"/>
          <p:nvPr>
            <p:ph idx="11" type="ftr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Technology</a:t>
            </a:r>
            <a:endParaRPr/>
          </a:p>
        </p:txBody>
      </p:sp>
      <p:sp>
        <p:nvSpPr>
          <p:cNvPr id="208" name="Google Shape;208;p9"/>
          <p:cNvSpPr txBox="1"/>
          <p:nvPr>
            <p:ph idx="12" type="sldNum"/>
          </p:nvPr>
        </p:nvSpPr>
        <p:spPr>
          <a:xfrm>
            <a:off x="11518604" y="6514568"/>
            <a:ext cx="619051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9"/>
          <p:cNvSpPr txBox="1"/>
          <p:nvPr>
            <p:ph idx="10" type="dt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ckwell"/>
              <a:buNone/>
            </a:pPr>
            <a:r>
              <a:rPr lang="en-US"/>
              <a:t>Chandramouli, Asha, Abhilash, Meena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undry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undry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2019-05-19T19:15:50Z</dcterms:created>
  <dc:creator>Asha A. George</dc:creator>
</cp:coreProperties>
</file>