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4" r:id="rId1"/>
  </p:sldMasterIdLst>
  <p:notesMasterIdLst>
    <p:notesMasterId r:id="rId43"/>
  </p:notesMasterIdLst>
  <p:sldIdLst>
    <p:sldId id="372" r:id="rId2"/>
    <p:sldId id="376" r:id="rId3"/>
    <p:sldId id="319" r:id="rId4"/>
    <p:sldId id="378" r:id="rId5"/>
    <p:sldId id="379" r:id="rId6"/>
    <p:sldId id="380" r:id="rId7"/>
    <p:sldId id="391" r:id="rId8"/>
    <p:sldId id="393" r:id="rId9"/>
    <p:sldId id="394" r:id="rId10"/>
    <p:sldId id="381" r:id="rId11"/>
    <p:sldId id="382" r:id="rId12"/>
    <p:sldId id="395" r:id="rId13"/>
    <p:sldId id="396" r:id="rId14"/>
    <p:sldId id="397" r:id="rId15"/>
    <p:sldId id="398" r:id="rId16"/>
    <p:sldId id="400" r:id="rId17"/>
    <p:sldId id="399" r:id="rId18"/>
    <p:sldId id="401" r:id="rId19"/>
    <p:sldId id="402" r:id="rId20"/>
    <p:sldId id="403" r:id="rId21"/>
    <p:sldId id="383" r:id="rId22"/>
    <p:sldId id="384" r:id="rId23"/>
    <p:sldId id="405" r:id="rId24"/>
    <p:sldId id="406" r:id="rId25"/>
    <p:sldId id="407" r:id="rId26"/>
    <p:sldId id="404" r:id="rId27"/>
    <p:sldId id="385" r:id="rId28"/>
    <p:sldId id="411" r:id="rId29"/>
    <p:sldId id="415" r:id="rId30"/>
    <p:sldId id="412" r:id="rId31"/>
    <p:sldId id="413" r:id="rId32"/>
    <p:sldId id="414" r:id="rId33"/>
    <p:sldId id="416" r:id="rId34"/>
    <p:sldId id="387" r:id="rId35"/>
    <p:sldId id="388" r:id="rId36"/>
    <p:sldId id="417" r:id="rId37"/>
    <p:sldId id="418" r:id="rId38"/>
    <p:sldId id="419" r:id="rId39"/>
    <p:sldId id="420" r:id="rId40"/>
    <p:sldId id="421" r:id="rId41"/>
    <p:sldId id="377" r:id="rId42"/>
  </p:sldIdLst>
  <p:sldSz cx="12192000" cy="6858000"/>
  <p:notesSz cx="6858000" cy="9144000"/>
  <p:embeddedFontLst>
    <p:embeddedFont>
      <p:font typeface="Calibri" panose="020F0502020204030204" pitchFamily="34" charset="0"/>
      <p:regular r:id="rId44"/>
      <p:bold r:id="rId45"/>
      <p:italic r:id="rId46"/>
      <p:boldItalic r:id="rId47"/>
    </p:embeddedFont>
    <p:embeddedFont>
      <p:font typeface="Roboto Condensed" panose="02000000000000000000" pitchFamily="2" charset="0"/>
      <p:regular r:id="rId48"/>
      <p:bold r:id="rId49"/>
      <p:italic r:id="rId50"/>
      <p:boldItalic r:id="rId51"/>
    </p:embeddedFont>
    <p:embeddedFont>
      <p:font typeface="Roboto Condensed Light" panose="02000000000000000000" pitchFamily="2" charset="0"/>
      <p:regular r:id="rId52"/>
      <p:italic r:id="rId53"/>
    </p:embeddedFont>
    <p:embeddedFont>
      <p:font typeface="Wingdings 3" panose="05040102010807070707" pitchFamily="18" charset="2"/>
      <p:regular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kHnAH24yQOb1+3EuNw+hew==" hashData="5q85ySBDoZwDWChulrL830Nj6LgUx+MuI6s3znIfNsM5I54f97Ctvr5BOjh/saOqlAlqdknC8sv5Aegh7d1gM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7A1"/>
    <a:srgbClr val="03A9F5"/>
    <a:srgbClr val="0972C6"/>
    <a:srgbClr val="607D8B"/>
    <a:srgbClr val="301B92"/>
    <a:srgbClr val="673BB7"/>
    <a:srgbClr val="ED524F"/>
    <a:srgbClr val="B71B1C"/>
    <a:srgbClr val="F54337"/>
    <a:srgbClr val="D81A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87" d="100"/>
          <a:sy n="87" d="100"/>
        </p:scale>
        <p:origin x="725"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1.wdp"/></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Run Time Memory Management</a:t>
            </a:r>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97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0238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12448" y="-52871"/>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dixita.kagathara@darshan.ac.in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r>
              <a:rPr lang="en-US" dirty="0"/>
              <a:t>+91 - 97277 47317 (CE Department)</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marR="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en-US" sz="1600" kern="1200" dirty="0">
                <a:solidFill>
                  <a:schemeClr val="tx1"/>
                </a:solidFill>
                <a:latin typeface="+mn-lt"/>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dirty="0"/>
              <a:t>Computer Engineering Department</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Prof. </a:t>
            </a:r>
            <a:r>
              <a:rPr lang="en-US" dirty="0" err="1"/>
              <a:t>Dixita</a:t>
            </a:r>
            <a:r>
              <a:rPr lang="en-US" dirty="0"/>
              <a:t> B </a:t>
            </a:r>
            <a:r>
              <a:rPr lang="en-US" dirty="0" err="1"/>
              <a:t>Kagathara</a:t>
            </a:r>
            <a:endParaRPr lang="en-US" dirty="0"/>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Compiler Design (CD)</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1" name="Hexagon 30"/>
          <p:cNvSpPr/>
          <p:nvPr userDrawn="1"/>
        </p:nvSpPr>
        <p:spPr>
          <a:xfrm rot="5400000">
            <a:off x="4309292" y="1717040"/>
            <a:ext cx="3461658" cy="2984188"/>
          </a:xfrm>
          <a:prstGeom prst="hexagon">
            <a:avLst/>
          </a:prstGeom>
          <a:solidFill>
            <a:schemeClr val="bg1">
              <a:lumMod val="95000"/>
            </a:schemeClr>
          </a:solidFill>
          <a:ln w="57150">
            <a:solidFill>
              <a:srgbClr val="0E47A1"/>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4" name="Rectangle 33"/>
          <p:cNvSpPr/>
          <p:nvPr userDrawn="1"/>
        </p:nvSpPr>
        <p:spPr>
          <a:xfrm>
            <a:off x="7678346" y="2221532"/>
            <a:ext cx="4513654"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TextBox 35"/>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2778989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 Run Time Memory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 Run Time Memory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 Run Time Memory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 Run Time Memory Management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 Run Time Memory Management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 Run Time Memory Management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 Run Time Memory Management</a:t>
            </a:r>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 Run Time Memory Management</a:t>
            </a:r>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08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0E47A1"/>
                    </a:gs>
                    <a:gs pos="100000">
                      <a:srgbClr val="03A9F5"/>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5" name="Picture 14">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16"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8" name="Picture 17">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37223" y="6087939"/>
            <a:ext cx="2554142" cy="587453"/>
          </a:xfrm>
          <a:prstGeom prst="rect">
            <a:avLst/>
          </a:prstGeom>
        </p:spPr>
      </p:pic>
    </p:spTree>
    <p:extLst>
      <p:ext uri="{BB962C8B-B14F-4D97-AF65-F5344CB8AC3E}">
        <p14:creationId xmlns:p14="http://schemas.microsoft.com/office/powerpoint/2010/main" val="51790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 Run Time Memory Management</a:t>
            </a:r>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24" name="Picture 23">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646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 Run Time Memory Management</a:t>
            </a:r>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24" name="Picture 23">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957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 Run Time Memory Management</a:t>
            </a:r>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24" name="Picture 23">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858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66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pic>
        <p:nvPicPr>
          <p:cNvPr id="31" name="Picture 30">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61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9/9/2020</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59232122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13" r:id="rId9"/>
    <p:sldLayoutId id="2147483716" r:id="rId10"/>
    <p:sldLayoutId id="2147483718" r:id="rId11"/>
    <p:sldLayoutId id="2147483670" r:id="rId12"/>
    <p:sldLayoutId id="2147483687" r:id="rId13"/>
    <p:sldLayoutId id="2147483688" r:id="rId14"/>
    <p:sldLayoutId id="2147483672" r:id="rId15"/>
    <p:sldLayoutId id="2147483689" r:id="rId16"/>
    <p:sldLayoutId id="2147483690" r:id="rId17"/>
    <p:sldLayoutId id="214748367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a:t>
            </a:r>
            <a:r>
              <a:rPr lang="en-US" dirty="0"/>
              <a:t> </a:t>
            </a:r>
            <a:r>
              <a:rPr lang="en-US" sz="4800" b="0" dirty="0">
                <a:latin typeface="Roboto Condensed Light" panose="02000000000000000000" pitchFamily="2" charset="0"/>
                <a:ea typeface="Roboto Condensed Light" panose="02000000000000000000" pitchFamily="2" charset="0"/>
              </a:rPr>
              <a:t>– 6</a:t>
            </a:r>
            <a:br>
              <a:rPr lang="en-US" dirty="0"/>
            </a:br>
            <a:r>
              <a:rPr lang="en-US" sz="4800" b="0" dirty="0"/>
              <a:t>Run Time </a:t>
            </a:r>
            <a:br>
              <a:rPr lang="en-US" sz="4800" b="0" dirty="0"/>
            </a:br>
            <a:r>
              <a:rPr lang="en-US" sz="4800" b="0" dirty="0"/>
              <a:t>Memory Management</a:t>
            </a:r>
            <a:endParaRPr lang="en-US" sz="4800" dirty="0"/>
          </a:p>
        </p:txBody>
      </p:sp>
      <p:sp>
        <p:nvSpPr>
          <p:cNvPr id="16" name="Text Placeholder 15">
            <a:extLst>
              <a:ext uri="{FF2B5EF4-FFF2-40B4-BE49-F238E27FC236}">
                <a16:creationId xmlns:a16="http://schemas.microsoft.com/office/drawing/2014/main" id="{05EEC38D-B69A-4F45-9CFB-3F832F2054F3}"/>
              </a:ext>
            </a:extLst>
          </p:cNvPr>
          <p:cNvSpPr>
            <a:spLocks noGrp="1"/>
          </p:cNvSpPr>
          <p:nvPr>
            <p:ph type="body" sz="quarter" idx="11"/>
          </p:nvPr>
        </p:nvSpPr>
        <p:spPr/>
        <p:txBody>
          <a:bodyPr/>
          <a:lstStyle/>
          <a:p>
            <a:r>
              <a:rPr lang="en-US" dirty="0"/>
              <a:t>dixita.kagathara@darshan.ac.in</a:t>
            </a:r>
          </a:p>
        </p:txBody>
      </p:sp>
      <p:sp>
        <p:nvSpPr>
          <p:cNvPr id="17" name="Text Placeholder 16">
            <a:extLst>
              <a:ext uri="{FF2B5EF4-FFF2-40B4-BE49-F238E27FC236}">
                <a16:creationId xmlns:a16="http://schemas.microsoft.com/office/drawing/2014/main" id="{3B892750-977A-4A19-B627-46C829D9CDA2}"/>
              </a:ext>
            </a:extLst>
          </p:cNvPr>
          <p:cNvSpPr>
            <a:spLocks noGrp="1"/>
          </p:cNvSpPr>
          <p:nvPr>
            <p:ph type="body" sz="quarter" idx="12"/>
          </p:nvPr>
        </p:nvSpPr>
        <p:spPr/>
        <p:txBody>
          <a:bodyPr/>
          <a:lstStyle/>
          <a:p>
            <a:r>
              <a:rPr lang="en-US" dirty="0"/>
              <a:t>+91 - 97277 47317 (CE Department)</a:t>
            </a:r>
          </a:p>
        </p:txBody>
      </p:sp>
      <p:sp>
        <p:nvSpPr>
          <p:cNvPr id="18" name="Text Placeholder 17">
            <a:extLst>
              <a:ext uri="{FF2B5EF4-FFF2-40B4-BE49-F238E27FC236}">
                <a16:creationId xmlns:a16="http://schemas.microsoft.com/office/drawing/2014/main" id="{DDD3C75D-9CAD-401D-B6F2-D687EEC3CDEC}"/>
              </a:ext>
            </a:extLst>
          </p:cNvPr>
          <p:cNvSpPr>
            <a:spLocks noGrp="1"/>
          </p:cNvSpPr>
          <p:nvPr>
            <p:ph type="body" sz="quarter" idx="13"/>
          </p:nvPr>
        </p:nvSpPr>
        <p:spPr/>
        <p:txBody>
          <a:bodyPr/>
          <a:lstStyle/>
          <a:p>
            <a:r>
              <a:rPr lang="en-US" dirty="0"/>
              <a:t>Computer Engineering Department</a:t>
            </a:r>
          </a:p>
        </p:txBody>
      </p:sp>
      <p:sp>
        <p:nvSpPr>
          <p:cNvPr id="19" name="Text Placeholder 18">
            <a:extLst>
              <a:ext uri="{FF2B5EF4-FFF2-40B4-BE49-F238E27FC236}">
                <a16:creationId xmlns:a16="http://schemas.microsoft.com/office/drawing/2014/main" id="{D6DA44CB-50AE-4D51-AC18-616176252887}"/>
              </a:ext>
            </a:extLst>
          </p:cNvPr>
          <p:cNvSpPr>
            <a:spLocks noGrp="1"/>
          </p:cNvSpPr>
          <p:nvPr>
            <p:ph type="body" sz="quarter" idx="14"/>
          </p:nvPr>
        </p:nvSpPr>
        <p:spPr/>
        <p:txBody>
          <a:bodyPr/>
          <a:lstStyle/>
          <a:p>
            <a:r>
              <a:rPr lang="en-US" dirty="0"/>
              <a:t>Prof. </a:t>
            </a:r>
            <a:r>
              <a:rPr lang="en-US" dirty="0" err="1"/>
              <a:t>Dixita</a:t>
            </a:r>
            <a:r>
              <a:rPr lang="en-US" dirty="0"/>
              <a:t> B. </a:t>
            </a:r>
            <a:r>
              <a:rPr lang="en-US" dirty="0" err="1"/>
              <a:t>Kagathara</a:t>
            </a:r>
            <a:endParaRPr lang="en-US" dirty="0"/>
          </a:p>
        </p:txBody>
      </p:sp>
      <p:sp>
        <p:nvSpPr>
          <p:cNvPr id="20" name="Text Placeholder 19">
            <a:extLst>
              <a:ext uri="{FF2B5EF4-FFF2-40B4-BE49-F238E27FC236}">
                <a16:creationId xmlns:a16="http://schemas.microsoft.com/office/drawing/2014/main" id="{FF5B8673-7BA1-4EA7-991A-5F4DCD3054D0}"/>
              </a:ext>
            </a:extLst>
          </p:cNvPr>
          <p:cNvSpPr>
            <a:spLocks noGrp="1"/>
          </p:cNvSpPr>
          <p:nvPr>
            <p:ph type="body" sz="quarter" idx="16"/>
          </p:nvPr>
        </p:nvSpPr>
        <p:spPr/>
        <p:txBody>
          <a:bodyPr/>
          <a:lstStyle/>
          <a:p>
            <a:r>
              <a:rPr lang="en-US" b="1" dirty="0"/>
              <a:t>Compiler Design </a:t>
            </a:r>
            <a:r>
              <a:rPr lang="en-US" dirty="0">
                <a:latin typeface="Roboto Condensed Light" panose="02000000000000000000" pitchFamily="2" charset="0"/>
                <a:ea typeface="Roboto Condensed Light" panose="02000000000000000000" pitchFamily="2" charset="0"/>
              </a:rPr>
              <a:t>(CD)</a:t>
            </a:r>
          </a:p>
          <a:p>
            <a:r>
              <a:rPr lang="en-US" dirty="0">
                <a:latin typeface="Roboto Condensed Light" panose="02000000000000000000" pitchFamily="2" charset="0"/>
                <a:ea typeface="Roboto Condensed Light" panose="02000000000000000000" pitchFamily="2" charset="0"/>
              </a:rPr>
              <a:t>GTU # 2170701</a:t>
            </a:r>
          </a:p>
        </p:txBody>
      </p:sp>
      <p:pic>
        <p:nvPicPr>
          <p:cNvPr id="3" name="Picture Placeholder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4320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Storage Allocation Strategies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35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allocation strategies</a:t>
            </a:r>
          </a:p>
        </p:txBody>
      </p:sp>
      <p:sp>
        <p:nvSpPr>
          <p:cNvPr id="3" name="Content Placeholder 2"/>
          <p:cNvSpPr>
            <a:spLocks noGrp="1"/>
          </p:cNvSpPr>
          <p:nvPr>
            <p:ph idx="1"/>
          </p:nvPr>
        </p:nvSpPr>
        <p:spPr/>
        <p:txBody>
          <a:bodyPr/>
          <a:lstStyle/>
          <a:p>
            <a:pPr marL="0" indent="0">
              <a:buNone/>
            </a:pPr>
            <a:r>
              <a:rPr lang="en-US" dirty="0"/>
              <a:t>The different storage allocation strategies are;</a:t>
            </a:r>
          </a:p>
          <a:p>
            <a:pPr lvl="0"/>
            <a:r>
              <a:rPr lang="en-US" dirty="0">
                <a:solidFill>
                  <a:srgbClr val="0E47A1"/>
                </a:solidFill>
              </a:rPr>
              <a:t>Static allocation</a:t>
            </a:r>
            <a:r>
              <a:rPr lang="en-US" dirty="0"/>
              <a:t>: lays out storage for all data objects at compile time.</a:t>
            </a:r>
          </a:p>
          <a:p>
            <a:pPr lvl="0"/>
            <a:r>
              <a:rPr lang="en-US" dirty="0">
                <a:solidFill>
                  <a:srgbClr val="0E47A1"/>
                </a:solidFill>
              </a:rPr>
              <a:t>Stack allocation</a:t>
            </a:r>
            <a:r>
              <a:rPr lang="en-US" dirty="0"/>
              <a:t>: manages the run-time storage as a stack.</a:t>
            </a:r>
          </a:p>
          <a:p>
            <a:pPr lvl="0"/>
            <a:r>
              <a:rPr lang="en-US" dirty="0">
                <a:solidFill>
                  <a:srgbClr val="0E47A1"/>
                </a:solidFill>
              </a:rPr>
              <a:t>Heap allocation</a:t>
            </a:r>
            <a:r>
              <a:rPr lang="en-US" dirty="0"/>
              <a:t>: allocates and de-allocates storage as needed at run time from a data area known as heap.</a:t>
            </a:r>
          </a:p>
          <a:p>
            <a:endParaRPr lang="en-US" dirty="0"/>
          </a:p>
          <a:p>
            <a:endParaRPr lang="en-US" dirty="0"/>
          </a:p>
        </p:txBody>
      </p:sp>
    </p:spTree>
    <p:extLst>
      <p:ext uri="{BB962C8B-B14F-4D97-AF65-F5344CB8AC3E}">
        <p14:creationId xmlns:p14="http://schemas.microsoft.com/office/powerpoint/2010/main" val="308530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allocation</a:t>
            </a:r>
          </a:p>
        </p:txBody>
      </p:sp>
      <p:sp>
        <p:nvSpPr>
          <p:cNvPr id="3" name="Content Placeholder 2"/>
          <p:cNvSpPr>
            <a:spLocks noGrp="1"/>
          </p:cNvSpPr>
          <p:nvPr>
            <p:ph idx="1"/>
          </p:nvPr>
        </p:nvSpPr>
        <p:spPr/>
        <p:txBody>
          <a:bodyPr/>
          <a:lstStyle/>
          <a:p>
            <a:pPr lvl="0"/>
            <a:r>
              <a:rPr lang="en-US" dirty="0"/>
              <a:t>In static allocation, </a:t>
            </a:r>
            <a:r>
              <a:rPr lang="en-US" dirty="0">
                <a:solidFill>
                  <a:srgbClr val="C00000"/>
                </a:solidFill>
              </a:rPr>
              <a:t>names are bound to storage as the program is compiled</a:t>
            </a:r>
            <a:r>
              <a:rPr lang="en-US" dirty="0"/>
              <a:t>, so there is no need for a run-time support package.</a:t>
            </a:r>
          </a:p>
          <a:p>
            <a:pPr lvl="0"/>
            <a:r>
              <a:rPr lang="en-US" dirty="0"/>
              <a:t>Since the bindings do not change at run-time, every time a procedure is activated, its names are bounded to the same storage location.</a:t>
            </a:r>
          </a:p>
          <a:p>
            <a:endParaRPr lang="en-US" dirty="0"/>
          </a:p>
        </p:txBody>
      </p:sp>
    </p:spTree>
    <p:extLst>
      <p:ext uri="{BB962C8B-B14F-4D97-AF65-F5344CB8AC3E}">
        <p14:creationId xmlns:p14="http://schemas.microsoft.com/office/powerpoint/2010/main" val="55547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allocation</a:t>
            </a:r>
          </a:p>
        </p:txBody>
      </p:sp>
      <p:sp>
        <p:nvSpPr>
          <p:cNvPr id="3" name="Content Placeholder 2"/>
          <p:cNvSpPr>
            <a:spLocks noGrp="1"/>
          </p:cNvSpPr>
          <p:nvPr>
            <p:ph idx="1"/>
          </p:nvPr>
        </p:nvSpPr>
        <p:spPr/>
        <p:txBody>
          <a:bodyPr/>
          <a:lstStyle/>
          <a:p>
            <a:pPr lvl="0"/>
            <a:r>
              <a:rPr lang="en-US" dirty="0"/>
              <a:t>All compilers for languages that use procedures, functions or methods as units of user define actions manage at least part of their run-time memory as a stack.</a:t>
            </a:r>
          </a:p>
          <a:p>
            <a:pPr lvl="0"/>
            <a:r>
              <a:rPr lang="en-US" dirty="0"/>
              <a:t>Each time a procedure is called, </a:t>
            </a:r>
            <a:r>
              <a:rPr lang="en-US" dirty="0">
                <a:solidFill>
                  <a:srgbClr val="C00000"/>
                </a:solidFill>
              </a:rPr>
              <a:t>space for its local variables is pushed onto a stack, and when the procedure terminates, the space is popped off the stack.</a:t>
            </a:r>
          </a:p>
          <a:p>
            <a:endParaRPr lang="en-US" dirty="0">
              <a:solidFill>
                <a:srgbClr val="C00000"/>
              </a:solidFill>
            </a:endParaRPr>
          </a:p>
        </p:txBody>
      </p:sp>
    </p:spTree>
    <p:extLst>
      <p:ext uri="{BB962C8B-B14F-4D97-AF65-F5344CB8AC3E}">
        <p14:creationId xmlns:p14="http://schemas.microsoft.com/office/powerpoint/2010/main" val="74939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allocation: Calling Sequences</a:t>
            </a:r>
          </a:p>
        </p:txBody>
      </p:sp>
      <p:sp>
        <p:nvSpPr>
          <p:cNvPr id="3" name="Content Placeholder 2"/>
          <p:cNvSpPr>
            <a:spLocks noGrp="1"/>
          </p:cNvSpPr>
          <p:nvPr>
            <p:ph idx="1"/>
          </p:nvPr>
        </p:nvSpPr>
        <p:spPr>
          <a:xfrm>
            <a:off x="92543" y="734654"/>
            <a:ext cx="11929641" cy="2610953"/>
          </a:xfrm>
        </p:spPr>
        <p:txBody>
          <a:bodyPr/>
          <a:lstStyle/>
          <a:p>
            <a:pPr lvl="0"/>
            <a:r>
              <a:rPr lang="en-US" dirty="0"/>
              <a:t>Procedures calls are implemented by generating what are known as </a:t>
            </a:r>
            <a:r>
              <a:rPr lang="en-US" dirty="0">
                <a:solidFill>
                  <a:srgbClr val="C00000"/>
                </a:solidFill>
              </a:rPr>
              <a:t>calling sequences in the target code</a:t>
            </a:r>
            <a:r>
              <a:rPr lang="en-US" dirty="0"/>
              <a:t>.</a:t>
            </a:r>
          </a:p>
          <a:p>
            <a:pPr lvl="0"/>
            <a:r>
              <a:rPr lang="en-US" dirty="0"/>
              <a:t>A call sequence </a:t>
            </a:r>
            <a:r>
              <a:rPr lang="en-US" dirty="0">
                <a:solidFill>
                  <a:srgbClr val="C00000"/>
                </a:solidFill>
              </a:rPr>
              <a:t>allocates an activation record</a:t>
            </a:r>
            <a:r>
              <a:rPr lang="en-US" dirty="0">
                <a:solidFill>
                  <a:srgbClr val="FF0000"/>
                </a:solidFill>
              </a:rPr>
              <a:t> </a:t>
            </a:r>
            <a:r>
              <a:rPr lang="en-US" dirty="0"/>
              <a:t>and </a:t>
            </a:r>
            <a:r>
              <a:rPr lang="en-US" dirty="0">
                <a:solidFill>
                  <a:srgbClr val="C00000"/>
                </a:solidFill>
              </a:rPr>
              <a:t>enters the information </a:t>
            </a:r>
            <a:r>
              <a:rPr lang="en-US" dirty="0"/>
              <a:t>into its fields.</a:t>
            </a:r>
          </a:p>
          <a:p>
            <a:pPr lvl="0"/>
            <a:r>
              <a:rPr lang="en-US" dirty="0"/>
              <a:t>A Return sequence restore the state of machine so the calling procedure can continue its execution.</a:t>
            </a:r>
          </a:p>
          <a:p>
            <a:pPr lvl="0"/>
            <a:r>
              <a:rPr lang="en-US" dirty="0"/>
              <a:t>The code is calling sequence of often divided between the calling procedure (caller) and procedure is calls (</a:t>
            </a:r>
            <a:r>
              <a:rPr lang="en-US" dirty="0" err="1"/>
              <a:t>callee</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92412745"/>
              </p:ext>
            </p:extLst>
          </p:nvPr>
        </p:nvGraphicFramePr>
        <p:xfrm>
          <a:off x="3193960" y="3566294"/>
          <a:ext cx="3429000" cy="3003625"/>
        </p:xfrm>
        <a:graphic>
          <a:graphicData uri="http://schemas.openxmlformats.org/drawingml/2006/table">
            <a:tbl>
              <a:tblPr firstRow="1" bandRow="1">
                <a:tableStyleId>{D7AC3CCA-C797-4891-BE02-D94E43425B78}</a:tableStyleId>
              </a:tblPr>
              <a:tblGrid>
                <a:gridCol w="3429000">
                  <a:extLst>
                    <a:ext uri="{9D8B030D-6E8A-4147-A177-3AD203B41FA5}">
                      <a16:colId xmlns:a16="http://schemas.microsoft.com/office/drawing/2014/main" val="20000"/>
                    </a:ext>
                  </a:extLst>
                </a:gridCol>
              </a:tblGrid>
              <a:tr h="365761">
                <a:tc>
                  <a:txBody>
                    <a:bodyPr/>
                    <a:lstStyle/>
                    <a:p>
                      <a:pPr algn="ctr"/>
                      <a:r>
                        <a:rPr lang="en-US" b="0" dirty="0"/>
                        <a:t>Parameter and return value</a:t>
                      </a:r>
                    </a:p>
                  </a:txBody>
                  <a:tcPr>
                    <a:noFill/>
                  </a:tcPr>
                </a:tc>
                <a:extLst>
                  <a:ext uri="{0D108BD9-81ED-4DB2-BD59-A6C34878D82A}">
                    <a16:rowId xmlns:a16="http://schemas.microsoft.com/office/drawing/2014/main" val="10000"/>
                  </a:ext>
                </a:extLst>
              </a:tr>
              <a:tr h="569966">
                <a:tc>
                  <a:txBody>
                    <a:bodyPr/>
                    <a:lstStyle/>
                    <a:p>
                      <a:pPr algn="ctr"/>
                      <a:r>
                        <a:rPr lang="en-US" dirty="0"/>
                        <a:t>Control link</a:t>
                      </a:r>
                    </a:p>
                    <a:p>
                      <a:pPr algn="ctr"/>
                      <a:r>
                        <a:rPr lang="en-US" dirty="0"/>
                        <a:t>Links and saved status</a:t>
                      </a:r>
                    </a:p>
                  </a:txBody>
                  <a:tcPr>
                    <a:noFill/>
                  </a:tcPr>
                </a:tc>
                <a:extLst>
                  <a:ext uri="{0D108BD9-81ED-4DB2-BD59-A6C34878D82A}">
                    <a16:rowId xmlns:a16="http://schemas.microsoft.com/office/drawing/2014/main" val="10001"/>
                  </a:ext>
                </a:extLst>
              </a:tr>
              <a:tr h="325695">
                <a:tc>
                  <a:txBody>
                    <a:bodyPr/>
                    <a:lstStyle/>
                    <a:p>
                      <a:pPr algn="ctr"/>
                      <a:r>
                        <a:rPr lang="en-US" dirty="0"/>
                        <a:t>Temporaries and local data</a:t>
                      </a:r>
                    </a:p>
                  </a:txBody>
                  <a:tcPr>
                    <a:noFill/>
                  </a:tcPr>
                </a:tc>
                <a:extLst>
                  <a:ext uri="{0D108BD9-81ED-4DB2-BD59-A6C34878D82A}">
                    <a16:rowId xmlns:a16="http://schemas.microsoft.com/office/drawing/2014/main" val="10002"/>
                  </a:ext>
                </a:extLst>
              </a:tr>
              <a:tr h="325695">
                <a:tc>
                  <a:txBody>
                    <a:bodyPr/>
                    <a:lstStyle/>
                    <a:p>
                      <a:pPr algn="ctr"/>
                      <a:r>
                        <a:rPr lang="en-US" dirty="0"/>
                        <a:t>Parameter and returned value</a:t>
                      </a:r>
                    </a:p>
                  </a:txBody>
                  <a:tcPr>
                    <a:noFill/>
                  </a:tcPr>
                </a:tc>
                <a:extLst>
                  <a:ext uri="{0D108BD9-81ED-4DB2-BD59-A6C34878D82A}">
                    <a16:rowId xmlns:a16="http://schemas.microsoft.com/office/drawing/2014/main" val="10003"/>
                  </a:ext>
                </a:extLst>
              </a:tr>
              <a:tr h="569966">
                <a:tc>
                  <a:txBody>
                    <a:bodyPr/>
                    <a:lstStyle/>
                    <a:p>
                      <a:pPr algn="ctr"/>
                      <a:r>
                        <a:rPr lang="en-US" dirty="0"/>
                        <a:t>Control link</a:t>
                      </a:r>
                    </a:p>
                    <a:p>
                      <a:pPr algn="ctr"/>
                      <a:r>
                        <a:rPr lang="en-US" dirty="0"/>
                        <a:t>Links</a:t>
                      </a:r>
                      <a:r>
                        <a:rPr lang="en-US" baseline="0" dirty="0"/>
                        <a:t> and saved status</a:t>
                      </a:r>
                      <a:endParaRPr lang="en-US" dirty="0"/>
                    </a:p>
                  </a:txBody>
                  <a:tcPr>
                    <a:noFill/>
                  </a:tcPr>
                </a:tc>
                <a:extLst>
                  <a:ext uri="{0D108BD9-81ED-4DB2-BD59-A6C34878D82A}">
                    <a16:rowId xmlns:a16="http://schemas.microsoft.com/office/drawing/2014/main" val="10004"/>
                  </a:ext>
                </a:extLst>
              </a:tr>
              <a:tr h="626184">
                <a:tc>
                  <a:txBody>
                    <a:bodyPr/>
                    <a:lstStyle/>
                    <a:p>
                      <a:pPr algn="ctr"/>
                      <a:r>
                        <a:rPr lang="en-US" dirty="0"/>
                        <a:t>Temporaries and local data</a:t>
                      </a:r>
                    </a:p>
                  </a:txBody>
                  <a:tcPr>
                    <a:noFill/>
                  </a:tcPr>
                </a:tc>
                <a:extLst>
                  <a:ext uri="{0D108BD9-81ED-4DB2-BD59-A6C34878D82A}">
                    <a16:rowId xmlns:a16="http://schemas.microsoft.com/office/drawing/2014/main" val="10005"/>
                  </a:ext>
                </a:extLst>
              </a:tr>
            </a:tbl>
          </a:graphicData>
        </a:graphic>
      </p:graphicFrame>
      <p:cxnSp>
        <p:nvCxnSpPr>
          <p:cNvPr id="5" name="Straight Arrow Connector 4"/>
          <p:cNvCxnSpPr/>
          <p:nvPr/>
        </p:nvCxnSpPr>
        <p:spPr>
          <a:xfrm>
            <a:off x="2736760" y="5960319"/>
            <a:ext cx="457200" cy="0"/>
          </a:xfrm>
          <a:prstGeom prst="straightConnector1">
            <a:avLst/>
          </a:prstGeom>
          <a:ln w="22225">
            <a:solidFill>
              <a:srgbClr val="0E47A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784260" y="5684097"/>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top_sp</a:t>
            </a:r>
            <a:endParaRPr lang="en-US" i="1" dirty="0">
              <a:solidFill>
                <a:schemeClr val="tx1"/>
              </a:solidFill>
            </a:endParaRPr>
          </a:p>
        </p:txBody>
      </p:sp>
      <p:sp>
        <p:nvSpPr>
          <p:cNvPr id="7" name="Rectangle 6"/>
          <p:cNvSpPr/>
          <p:nvPr/>
        </p:nvSpPr>
        <p:spPr>
          <a:xfrm>
            <a:off x="6775360" y="4818887"/>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Caller’s responsibility</a:t>
            </a:r>
          </a:p>
        </p:txBody>
      </p:sp>
      <p:sp>
        <p:nvSpPr>
          <p:cNvPr id="8" name="Rectangle 7"/>
          <p:cNvSpPr/>
          <p:nvPr/>
        </p:nvSpPr>
        <p:spPr>
          <a:xfrm>
            <a:off x="6775360" y="6141297"/>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Callee’s</a:t>
            </a:r>
            <a:r>
              <a:rPr lang="en-US" i="1" dirty="0">
                <a:solidFill>
                  <a:schemeClr val="tx1"/>
                </a:solidFill>
              </a:rPr>
              <a:t> responsibility</a:t>
            </a:r>
          </a:p>
        </p:txBody>
      </p:sp>
      <p:sp>
        <p:nvSpPr>
          <p:cNvPr id="9" name="Rectangle 8"/>
          <p:cNvSpPr/>
          <p:nvPr/>
        </p:nvSpPr>
        <p:spPr>
          <a:xfrm>
            <a:off x="8061235" y="3892548"/>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Caller’s activation</a:t>
            </a:r>
          </a:p>
          <a:p>
            <a:pPr algn="ctr"/>
            <a:r>
              <a:rPr lang="en-US" i="1" dirty="0">
                <a:solidFill>
                  <a:schemeClr val="tx1"/>
                </a:solidFill>
              </a:rPr>
              <a:t>record</a:t>
            </a:r>
          </a:p>
        </p:txBody>
      </p:sp>
      <p:sp>
        <p:nvSpPr>
          <p:cNvPr id="10" name="Rectangle 9"/>
          <p:cNvSpPr/>
          <p:nvPr/>
        </p:nvSpPr>
        <p:spPr>
          <a:xfrm>
            <a:off x="8108860" y="5788873"/>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Callee’s</a:t>
            </a:r>
            <a:r>
              <a:rPr lang="en-US" i="1" dirty="0">
                <a:solidFill>
                  <a:schemeClr val="tx1"/>
                </a:solidFill>
              </a:rPr>
              <a:t> activation</a:t>
            </a:r>
          </a:p>
          <a:p>
            <a:pPr algn="ctr"/>
            <a:r>
              <a:rPr lang="en-US" i="1" dirty="0">
                <a:solidFill>
                  <a:schemeClr val="tx1"/>
                </a:solidFill>
              </a:rPr>
              <a:t>record</a:t>
            </a:r>
          </a:p>
        </p:txBody>
      </p:sp>
      <p:sp>
        <p:nvSpPr>
          <p:cNvPr id="11" name="Right Brace 10"/>
          <p:cNvSpPr/>
          <p:nvPr/>
        </p:nvSpPr>
        <p:spPr>
          <a:xfrm>
            <a:off x="9204235" y="3445718"/>
            <a:ext cx="200025" cy="1489036"/>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9218521" y="5019338"/>
            <a:ext cx="200025" cy="1489036"/>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8142197" y="4042032"/>
            <a:ext cx="200025" cy="1489036"/>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a:off x="8142197" y="5680552"/>
            <a:ext cx="200025" cy="889367"/>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Curved Down Arrow 14"/>
          <p:cNvSpPr/>
          <p:nvPr/>
        </p:nvSpPr>
        <p:spPr>
          <a:xfrm rot="16200000">
            <a:off x="2582793" y="4754207"/>
            <a:ext cx="993737" cy="228602"/>
          </a:xfrm>
          <a:prstGeom prst="curvedDown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rot="16200000">
            <a:off x="2754242" y="3669985"/>
            <a:ext cx="638177" cy="212688"/>
          </a:xfrm>
          <a:prstGeom prst="curvedDown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4842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allocation: Calling Sequences</a:t>
            </a:r>
          </a:p>
        </p:txBody>
      </p:sp>
      <p:sp>
        <p:nvSpPr>
          <p:cNvPr id="3" name="Content Placeholder 2"/>
          <p:cNvSpPr>
            <a:spLocks noGrp="1"/>
          </p:cNvSpPr>
          <p:nvPr>
            <p:ph idx="1"/>
          </p:nvPr>
        </p:nvSpPr>
        <p:spPr/>
        <p:txBody>
          <a:bodyPr/>
          <a:lstStyle/>
          <a:p>
            <a:pPr lvl="0"/>
            <a:r>
              <a:rPr lang="en-US" dirty="0"/>
              <a:t>The calling sequence and its division between caller and </a:t>
            </a:r>
            <a:r>
              <a:rPr lang="en-US" dirty="0" err="1"/>
              <a:t>callee</a:t>
            </a:r>
            <a:r>
              <a:rPr lang="en-US" dirty="0"/>
              <a:t> are as follows:</a:t>
            </a:r>
          </a:p>
          <a:p>
            <a:pPr lvl="1">
              <a:buFont typeface="+mj-lt"/>
              <a:buAutoNum type="arabicPeriod"/>
            </a:pPr>
            <a:r>
              <a:rPr lang="en-US" sz="2400" dirty="0"/>
              <a:t>The caller evaluates the actual parameters.</a:t>
            </a:r>
          </a:p>
          <a:p>
            <a:pPr lvl="1">
              <a:buFont typeface="+mj-lt"/>
              <a:buAutoNum type="arabicPeriod"/>
            </a:pPr>
            <a:r>
              <a:rPr lang="en-US" sz="2400" dirty="0"/>
              <a:t>The caller stores a return address and the old value of </a:t>
            </a:r>
            <a:r>
              <a:rPr lang="en-US" sz="2400" i="1" dirty="0" err="1"/>
              <a:t>top_sp</a:t>
            </a:r>
            <a:r>
              <a:rPr lang="en-US" sz="2400" dirty="0"/>
              <a:t> into the </a:t>
            </a:r>
            <a:r>
              <a:rPr lang="en-US" sz="2400" dirty="0" err="1"/>
              <a:t>callee’s</a:t>
            </a:r>
            <a:r>
              <a:rPr lang="en-US" sz="2400" dirty="0"/>
              <a:t> activation record. The caller then increments the </a:t>
            </a:r>
            <a:r>
              <a:rPr lang="en-US" sz="2400" i="1" dirty="0" err="1"/>
              <a:t>top_sp</a:t>
            </a:r>
            <a:r>
              <a:rPr lang="en-US" sz="2400" dirty="0"/>
              <a:t> to the respective positions.</a:t>
            </a:r>
          </a:p>
          <a:p>
            <a:pPr lvl="1">
              <a:buFont typeface="+mj-lt"/>
              <a:buAutoNum type="arabicPeriod"/>
            </a:pPr>
            <a:r>
              <a:rPr lang="en-US" sz="2400" dirty="0"/>
              <a:t>The </a:t>
            </a:r>
            <a:r>
              <a:rPr lang="en-US" sz="2400" dirty="0" err="1"/>
              <a:t>callee</a:t>
            </a:r>
            <a:r>
              <a:rPr lang="en-US" sz="2400" dirty="0"/>
              <a:t> saves the register values and other status information.</a:t>
            </a:r>
          </a:p>
          <a:p>
            <a:pPr lvl="1">
              <a:buFont typeface="+mj-lt"/>
              <a:buAutoNum type="arabicPeriod"/>
            </a:pPr>
            <a:r>
              <a:rPr lang="en-US" sz="2400" dirty="0"/>
              <a:t>The </a:t>
            </a:r>
            <a:r>
              <a:rPr lang="en-US" sz="2400" dirty="0" err="1"/>
              <a:t>callee</a:t>
            </a:r>
            <a:r>
              <a:rPr lang="en-US" sz="2400" dirty="0"/>
              <a:t> initializes its local data and begins execution.</a:t>
            </a:r>
          </a:p>
          <a:p>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2489358281"/>
              </p:ext>
            </p:extLst>
          </p:nvPr>
        </p:nvGraphicFramePr>
        <p:xfrm>
          <a:off x="3193960" y="3566294"/>
          <a:ext cx="3429000" cy="3003625"/>
        </p:xfrm>
        <a:graphic>
          <a:graphicData uri="http://schemas.openxmlformats.org/drawingml/2006/table">
            <a:tbl>
              <a:tblPr firstRow="1" bandRow="1">
                <a:tableStyleId>{D7AC3CCA-C797-4891-BE02-D94E43425B78}</a:tableStyleId>
              </a:tblPr>
              <a:tblGrid>
                <a:gridCol w="3429000">
                  <a:extLst>
                    <a:ext uri="{9D8B030D-6E8A-4147-A177-3AD203B41FA5}">
                      <a16:colId xmlns:a16="http://schemas.microsoft.com/office/drawing/2014/main" val="20000"/>
                    </a:ext>
                  </a:extLst>
                </a:gridCol>
              </a:tblGrid>
              <a:tr h="365761">
                <a:tc>
                  <a:txBody>
                    <a:bodyPr/>
                    <a:lstStyle/>
                    <a:p>
                      <a:pPr algn="ctr"/>
                      <a:r>
                        <a:rPr lang="en-US" b="0" dirty="0"/>
                        <a:t>Parameter and return value</a:t>
                      </a:r>
                    </a:p>
                  </a:txBody>
                  <a:tcPr>
                    <a:noFill/>
                  </a:tcPr>
                </a:tc>
                <a:extLst>
                  <a:ext uri="{0D108BD9-81ED-4DB2-BD59-A6C34878D82A}">
                    <a16:rowId xmlns:a16="http://schemas.microsoft.com/office/drawing/2014/main" val="10000"/>
                  </a:ext>
                </a:extLst>
              </a:tr>
              <a:tr h="569966">
                <a:tc>
                  <a:txBody>
                    <a:bodyPr/>
                    <a:lstStyle/>
                    <a:p>
                      <a:pPr algn="ctr"/>
                      <a:r>
                        <a:rPr lang="en-US" dirty="0"/>
                        <a:t>Control link</a:t>
                      </a:r>
                    </a:p>
                    <a:p>
                      <a:pPr algn="ctr"/>
                      <a:r>
                        <a:rPr lang="en-US" dirty="0"/>
                        <a:t>Links and saved status</a:t>
                      </a:r>
                    </a:p>
                  </a:txBody>
                  <a:tcPr>
                    <a:noFill/>
                  </a:tcPr>
                </a:tc>
                <a:extLst>
                  <a:ext uri="{0D108BD9-81ED-4DB2-BD59-A6C34878D82A}">
                    <a16:rowId xmlns:a16="http://schemas.microsoft.com/office/drawing/2014/main" val="10001"/>
                  </a:ext>
                </a:extLst>
              </a:tr>
              <a:tr h="325695">
                <a:tc>
                  <a:txBody>
                    <a:bodyPr/>
                    <a:lstStyle/>
                    <a:p>
                      <a:pPr algn="ctr"/>
                      <a:r>
                        <a:rPr lang="en-US" dirty="0"/>
                        <a:t>Temporaries and local data</a:t>
                      </a:r>
                    </a:p>
                  </a:txBody>
                  <a:tcPr>
                    <a:noFill/>
                  </a:tcPr>
                </a:tc>
                <a:extLst>
                  <a:ext uri="{0D108BD9-81ED-4DB2-BD59-A6C34878D82A}">
                    <a16:rowId xmlns:a16="http://schemas.microsoft.com/office/drawing/2014/main" val="10002"/>
                  </a:ext>
                </a:extLst>
              </a:tr>
              <a:tr h="325695">
                <a:tc>
                  <a:txBody>
                    <a:bodyPr/>
                    <a:lstStyle/>
                    <a:p>
                      <a:pPr algn="ctr"/>
                      <a:r>
                        <a:rPr lang="en-US" dirty="0"/>
                        <a:t>Parameter and returned value</a:t>
                      </a:r>
                    </a:p>
                  </a:txBody>
                  <a:tcPr>
                    <a:noFill/>
                  </a:tcPr>
                </a:tc>
                <a:extLst>
                  <a:ext uri="{0D108BD9-81ED-4DB2-BD59-A6C34878D82A}">
                    <a16:rowId xmlns:a16="http://schemas.microsoft.com/office/drawing/2014/main" val="10003"/>
                  </a:ext>
                </a:extLst>
              </a:tr>
              <a:tr h="569966">
                <a:tc>
                  <a:txBody>
                    <a:bodyPr/>
                    <a:lstStyle/>
                    <a:p>
                      <a:pPr algn="ctr"/>
                      <a:r>
                        <a:rPr lang="en-US" dirty="0"/>
                        <a:t>Control link</a:t>
                      </a:r>
                    </a:p>
                    <a:p>
                      <a:pPr algn="ctr"/>
                      <a:r>
                        <a:rPr lang="en-US" dirty="0"/>
                        <a:t>Links</a:t>
                      </a:r>
                      <a:r>
                        <a:rPr lang="en-US" baseline="0" dirty="0"/>
                        <a:t> and saved status</a:t>
                      </a:r>
                      <a:endParaRPr lang="en-US" dirty="0"/>
                    </a:p>
                  </a:txBody>
                  <a:tcPr>
                    <a:noFill/>
                  </a:tcPr>
                </a:tc>
                <a:extLst>
                  <a:ext uri="{0D108BD9-81ED-4DB2-BD59-A6C34878D82A}">
                    <a16:rowId xmlns:a16="http://schemas.microsoft.com/office/drawing/2014/main" val="10004"/>
                  </a:ext>
                </a:extLst>
              </a:tr>
              <a:tr h="626184">
                <a:tc>
                  <a:txBody>
                    <a:bodyPr/>
                    <a:lstStyle/>
                    <a:p>
                      <a:pPr algn="ctr"/>
                      <a:r>
                        <a:rPr lang="en-US" dirty="0"/>
                        <a:t>Temporaries and local data</a:t>
                      </a:r>
                    </a:p>
                  </a:txBody>
                  <a:tcPr>
                    <a:noFill/>
                  </a:tcPr>
                </a:tc>
                <a:extLst>
                  <a:ext uri="{0D108BD9-81ED-4DB2-BD59-A6C34878D82A}">
                    <a16:rowId xmlns:a16="http://schemas.microsoft.com/office/drawing/2014/main" val="10005"/>
                  </a:ext>
                </a:extLst>
              </a:tr>
            </a:tbl>
          </a:graphicData>
        </a:graphic>
      </p:graphicFrame>
      <p:cxnSp>
        <p:nvCxnSpPr>
          <p:cNvPr id="18" name="Straight Arrow Connector 17"/>
          <p:cNvCxnSpPr/>
          <p:nvPr/>
        </p:nvCxnSpPr>
        <p:spPr>
          <a:xfrm>
            <a:off x="2736760" y="5960319"/>
            <a:ext cx="457200" cy="0"/>
          </a:xfrm>
          <a:prstGeom prst="straightConnector1">
            <a:avLst/>
          </a:prstGeom>
          <a:ln w="22225">
            <a:solidFill>
              <a:srgbClr val="0E47A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784260" y="5684097"/>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top_sp</a:t>
            </a:r>
            <a:endParaRPr lang="en-US" i="1" dirty="0">
              <a:solidFill>
                <a:schemeClr val="tx1"/>
              </a:solidFill>
            </a:endParaRPr>
          </a:p>
        </p:txBody>
      </p:sp>
      <p:sp>
        <p:nvSpPr>
          <p:cNvPr id="20" name="Rectangle 19"/>
          <p:cNvSpPr/>
          <p:nvPr/>
        </p:nvSpPr>
        <p:spPr>
          <a:xfrm>
            <a:off x="6775360" y="4818887"/>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Caller’s responsibility</a:t>
            </a:r>
          </a:p>
        </p:txBody>
      </p:sp>
      <p:sp>
        <p:nvSpPr>
          <p:cNvPr id="21" name="Rectangle 20"/>
          <p:cNvSpPr/>
          <p:nvPr/>
        </p:nvSpPr>
        <p:spPr>
          <a:xfrm>
            <a:off x="6775360" y="6141297"/>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Callee’s</a:t>
            </a:r>
            <a:r>
              <a:rPr lang="en-US" i="1" dirty="0">
                <a:solidFill>
                  <a:schemeClr val="tx1"/>
                </a:solidFill>
              </a:rPr>
              <a:t> responsibility</a:t>
            </a:r>
          </a:p>
        </p:txBody>
      </p:sp>
      <p:sp>
        <p:nvSpPr>
          <p:cNvPr id="22" name="Rectangle 21"/>
          <p:cNvSpPr/>
          <p:nvPr/>
        </p:nvSpPr>
        <p:spPr>
          <a:xfrm>
            <a:off x="8061235" y="3892548"/>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Caller’s activation</a:t>
            </a:r>
          </a:p>
          <a:p>
            <a:pPr algn="ctr"/>
            <a:r>
              <a:rPr lang="en-US" i="1" dirty="0">
                <a:solidFill>
                  <a:schemeClr val="tx1"/>
                </a:solidFill>
              </a:rPr>
              <a:t>record</a:t>
            </a:r>
          </a:p>
        </p:txBody>
      </p:sp>
      <p:sp>
        <p:nvSpPr>
          <p:cNvPr id="23" name="Rectangle 22"/>
          <p:cNvSpPr/>
          <p:nvPr/>
        </p:nvSpPr>
        <p:spPr>
          <a:xfrm>
            <a:off x="8108860" y="5788873"/>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Callee’s</a:t>
            </a:r>
            <a:r>
              <a:rPr lang="en-US" i="1" dirty="0">
                <a:solidFill>
                  <a:schemeClr val="tx1"/>
                </a:solidFill>
              </a:rPr>
              <a:t> activation</a:t>
            </a:r>
          </a:p>
          <a:p>
            <a:pPr algn="ctr"/>
            <a:r>
              <a:rPr lang="en-US" i="1" dirty="0">
                <a:solidFill>
                  <a:schemeClr val="tx1"/>
                </a:solidFill>
              </a:rPr>
              <a:t>record</a:t>
            </a:r>
          </a:p>
        </p:txBody>
      </p:sp>
      <p:sp>
        <p:nvSpPr>
          <p:cNvPr id="24" name="Right Brace 23"/>
          <p:cNvSpPr/>
          <p:nvPr/>
        </p:nvSpPr>
        <p:spPr>
          <a:xfrm>
            <a:off x="9204235" y="3445718"/>
            <a:ext cx="200025" cy="1489036"/>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9218521" y="5019338"/>
            <a:ext cx="200025" cy="1489036"/>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8142197" y="4042032"/>
            <a:ext cx="200025" cy="1489036"/>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p:cNvSpPr/>
          <p:nvPr/>
        </p:nvSpPr>
        <p:spPr>
          <a:xfrm>
            <a:off x="8142197" y="5680552"/>
            <a:ext cx="200025" cy="889367"/>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Curved Down Arrow 27"/>
          <p:cNvSpPr/>
          <p:nvPr/>
        </p:nvSpPr>
        <p:spPr>
          <a:xfrm rot="16200000">
            <a:off x="2582793" y="4754207"/>
            <a:ext cx="993737" cy="228602"/>
          </a:xfrm>
          <a:prstGeom prst="curvedDown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Down Arrow 28"/>
          <p:cNvSpPr/>
          <p:nvPr/>
        </p:nvSpPr>
        <p:spPr>
          <a:xfrm rot="16200000">
            <a:off x="2754242" y="3669985"/>
            <a:ext cx="638177" cy="212688"/>
          </a:xfrm>
          <a:prstGeom prst="curvedDown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455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allocation: Calling Sequences</a:t>
            </a:r>
          </a:p>
        </p:txBody>
      </p:sp>
      <p:sp>
        <p:nvSpPr>
          <p:cNvPr id="3" name="Content Placeholder 2"/>
          <p:cNvSpPr>
            <a:spLocks noGrp="1"/>
          </p:cNvSpPr>
          <p:nvPr>
            <p:ph idx="1"/>
          </p:nvPr>
        </p:nvSpPr>
        <p:spPr/>
        <p:txBody>
          <a:bodyPr/>
          <a:lstStyle/>
          <a:p>
            <a:pPr lvl="0"/>
            <a:r>
              <a:rPr lang="en-US" dirty="0"/>
              <a:t>A suitable, corresponding return sequence is:</a:t>
            </a:r>
          </a:p>
          <a:p>
            <a:pPr lvl="1">
              <a:buFont typeface="+mj-lt"/>
              <a:buAutoNum type="arabicPeriod"/>
            </a:pPr>
            <a:r>
              <a:rPr lang="en-US" sz="2400" dirty="0"/>
              <a:t>The </a:t>
            </a:r>
            <a:r>
              <a:rPr lang="en-US" sz="2400" dirty="0" err="1"/>
              <a:t>callee</a:t>
            </a:r>
            <a:r>
              <a:rPr lang="en-US" sz="2400" dirty="0"/>
              <a:t> places the return value next to the parameters.</a:t>
            </a:r>
          </a:p>
          <a:p>
            <a:pPr lvl="1">
              <a:buFont typeface="+mj-lt"/>
              <a:buAutoNum type="arabicPeriod"/>
            </a:pPr>
            <a:r>
              <a:rPr lang="en-US" sz="2400" dirty="0"/>
              <a:t>Using the information in the machine status field, the </a:t>
            </a:r>
            <a:r>
              <a:rPr lang="en-US" sz="2400" dirty="0" err="1"/>
              <a:t>callee</a:t>
            </a:r>
            <a:r>
              <a:rPr lang="en-US" sz="2400" dirty="0"/>
              <a:t> restores </a:t>
            </a:r>
            <a:r>
              <a:rPr lang="en-US" sz="2400" i="1" dirty="0" err="1"/>
              <a:t>top_sp</a:t>
            </a:r>
            <a:r>
              <a:rPr lang="en-US" sz="2400" i="1" dirty="0"/>
              <a:t> </a:t>
            </a:r>
            <a:r>
              <a:rPr lang="en-US" sz="2400" dirty="0"/>
              <a:t>and other registers, and then branches to the return address that the caller placed in the status field.</a:t>
            </a:r>
          </a:p>
          <a:p>
            <a:pPr lvl="1">
              <a:buFont typeface="+mj-lt"/>
              <a:buAutoNum type="arabicPeriod"/>
            </a:pPr>
            <a:r>
              <a:rPr lang="en-US" sz="2400" dirty="0"/>
              <a:t>Although </a:t>
            </a:r>
            <a:r>
              <a:rPr lang="en-US" sz="2400" i="1" dirty="0" err="1"/>
              <a:t>top_sp</a:t>
            </a:r>
            <a:r>
              <a:rPr lang="en-US" sz="2400" i="1" dirty="0"/>
              <a:t> </a:t>
            </a:r>
            <a:r>
              <a:rPr lang="en-US" sz="2400" dirty="0"/>
              <a:t>has been decremented, the caller knows where the return value is, relative to the current value of </a:t>
            </a:r>
            <a:r>
              <a:rPr lang="en-US" sz="2400" i="1" dirty="0" err="1"/>
              <a:t>top_sp</a:t>
            </a:r>
            <a:r>
              <a:rPr lang="en-US" sz="2400" i="1" dirty="0"/>
              <a:t> </a:t>
            </a:r>
            <a:r>
              <a:rPr lang="en-US" sz="2400" dirty="0"/>
              <a:t>; the caller therefore may use that value.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31465772"/>
              </p:ext>
            </p:extLst>
          </p:nvPr>
        </p:nvGraphicFramePr>
        <p:xfrm>
          <a:off x="3193960" y="3566294"/>
          <a:ext cx="3429000" cy="3003625"/>
        </p:xfrm>
        <a:graphic>
          <a:graphicData uri="http://schemas.openxmlformats.org/drawingml/2006/table">
            <a:tbl>
              <a:tblPr firstRow="1" bandRow="1">
                <a:tableStyleId>{D7AC3CCA-C797-4891-BE02-D94E43425B78}</a:tableStyleId>
              </a:tblPr>
              <a:tblGrid>
                <a:gridCol w="3429000">
                  <a:extLst>
                    <a:ext uri="{9D8B030D-6E8A-4147-A177-3AD203B41FA5}">
                      <a16:colId xmlns:a16="http://schemas.microsoft.com/office/drawing/2014/main" val="20000"/>
                    </a:ext>
                  </a:extLst>
                </a:gridCol>
              </a:tblGrid>
              <a:tr h="365761">
                <a:tc>
                  <a:txBody>
                    <a:bodyPr/>
                    <a:lstStyle/>
                    <a:p>
                      <a:pPr algn="ctr"/>
                      <a:r>
                        <a:rPr lang="en-US" b="0" dirty="0"/>
                        <a:t>Parameter and return value</a:t>
                      </a:r>
                    </a:p>
                  </a:txBody>
                  <a:tcPr>
                    <a:noFill/>
                  </a:tcPr>
                </a:tc>
                <a:extLst>
                  <a:ext uri="{0D108BD9-81ED-4DB2-BD59-A6C34878D82A}">
                    <a16:rowId xmlns:a16="http://schemas.microsoft.com/office/drawing/2014/main" val="10000"/>
                  </a:ext>
                </a:extLst>
              </a:tr>
              <a:tr h="569966">
                <a:tc>
                  <a:txBody>
                    <a:bodyPr/>
                    <a:lstStyle/>
                    <a:p>
                      <a:pPr algn="ctr"/>
                      <a:r>
                        <a:rPr lang="en-US" dirty="0"/>
                        <a:t>Control link</a:t>
                      </a:r>
                    </a:p>
                    <a:p>
                      <a:pPr algn="ctr"/>
                      <a:r>
                        <a:rPr lang="en-US" dirty="0"/>
                        <a:t>Links and saved status</a:t>
                      </a:r>
                    </a:p>
                  </a:txBody>
                  <a:tcPr>
                    <a:noFill/>
                  </a:tcPr>
                </a:tc>
                <a:extLst>
                  <a:ext uri="{0D108BD9-81ED-4DB2-BD59-A6C34878D82A}">
                    <a16:rowId xmlns:a16="http://schemas.microsoft.com/office/drawing/2014/main" val="10001"/>
                  </a:ext>
                </a:extLst>
              </a:tr>
              <a:tr h="325695">
                <a:tc>
                  <a:txBody>
                    <a:bodyPr/>
                    <a:lstStyle/>
                    <a:p>
                      <a:pPr algn="ctr"/>
                      <a:r>
                        <a:rPr lang="en-US" dirty="0"/>
                        <a:t>Temporaries and local data</a:t>
                      </a:r>
                    </a:p>
                  </a:txBody>
                  <a:tcPr>
                    <a:noFill/>
                  </a:tcPr>
                </a:tc>
                <a:extLst>
                  <a:ext uri="{0D108BD9-81ED-4DB2-BD59-A6C34878D82A}">
                    <a16:rowId xmlns:a16="http://schemas.microsoft.com/office/drawing/2014/main" val="10002"/>
                  </a:ext>
                </a:extLst>
              </a:tr>
              <a:tr h="325695">
                <a:tc>
                  <a:txBody>
                    <a:bodyPr/>
                    <a:lstStyle/>
                    <a:p>
                      <a:pPr algn="ctr"/>
                      <a:r>
                        <a:rPr lang="en-US" dirty="0"/>
                        <a:t>Parameter and returned value</a:t>
                      </a:r>
                    </a:p>
                  </a:txBody>
                  <a:tcPr>
                    <a:noFill/>
                  </a:tcPr>
                </a:tc>
                <a:extLst>
                  <a:ext uri="{0D108BD9-81ED-4DB2-BD59-A6C34878D82A}">
                    <a16:rowId xmlns:a16="http://schemas.microsoft.com/office/drawing/2014/main" val="10003"/>
                  </a:ext>
                </a:extLst>
              </a:tr>
              <a:tr h="569966">
                <a:tc>
                  <a:txBody>
                    <a:bodyPr/>
                    <a:lstStyle/>
                    <a:p>
                      <a:pPr algn="ctr"/>
                      <a:r>
                        <a:rPr lang="en-US" dirty="0"/>
                        <a:t>Control link</a:t>
                      </a:r>
                    </a:p>
                    <a:p>
                      <a:pPr algn="ctr"/>
                      <a:r>
                        <a:rPr lang="en-US" dirty="0"/>
                        <a:t>Links</a:t>
                      </a:r>
                      <a:r>
                        <a:rPr lang="en-US" baseline="0" dirty="0"/>
                        <a:t> and saved status</a:t>
                      </a:r>
                      <a:endParaRPr lang="en-US" dirty="0"/>
                    </a:p>
                  </a:txBody>
                  <a:tcPr>
                    <a:noFill/>
                  </a:tcPr>
                </a:tc>
                <a:extLst>
                  <a:ext uri="{0D108BD9-81ED-4DB2-BD59-A6C34878D82A}">
                    <a16:rowId xmlns:a16="http://schemas.microsoft.com/office/drawing/2014/main" val="10004"/>
                  </a:ext>
                </a:extLst>
              </a:tr>
              <a:tr h="626184">
                <a:tc>
                  <a:txBody>
                    <a:bodyPr/>
                    <a:lstStyle/>
                    <a:p>
                      <a:pPr algn="ctr"/>
                      <a:r>
                        <a:rPr lang="en-US" dirty="0"/>
                        <a:t>Temporaries and local data</a:t>
                      </a:r>
                    </a:p>
                  </a:txBody>
                  <a:tcPr>
                    <a:noFill/>
                  </a:tcPr>
                </a:tc>
                <a:extLst>
                  <a:ext uri="{0D108BD9-81ED-4DB2-BD59-A6C34878D82A}">
                    <a16:rowId xmlns:a16="http://schemas.microsoft.com/office/drawing/2014/main" val="10005"/>
                  </a:ext>
                </a:extLst>
              </a:tr>
            </a:tbl>
          </a:graphicData>
        </a:graphic>
      </p:graphicFrame>
      <p:cxnSp>
        <p:nvCxnSpPr>
          <p:cNvPr id="5" name="Straight Arrow Connector 4"/>
          <p:cNvCxnSpPr/>
          <p:nvPr/>
        </p:nvCxnSpPr>
        <p:spPr>
          <a:xfrm>
            <a:off x="2736760" y="5960319"/>
            <a:ext cx="457200" cy="0"/>
          </a:xfrm>
          <a:prstGeom prst="straightConnector1">
            <a:avLst/>
          </a:prstGeom>
          <a:ln w="22225">
            <a:solidFill>
              <a:srgbClr val="0E47A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784260" y="5684097"/>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top_sp</a:t>
            </a:r>
            <a:endParaRPr lang="en-US" i="1" dirty="0">
              <a:solidFill>
                <a:schemeClr val="tx1"/>
              </a:solidFill>
            </a:endParaRPr>
          </a:p>
        </p:txBody>
      </p:sp>
      <p:sp>
        <p:nvSpPr>
          <p:cNvPr id="7" name="Rectangle 6"/>
          <p:cNvSpPr/>
          <p:nvPr/>
        </p:nvSpPr>
        <p:spPr>
          <a:xfrm>
            <a:off x="6775360" y="4818887"/>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Caller’s responsibility</a:t>
            </a:r>
          </a:p>
        </p:txBody>
      </p:sp>
      <p:sp>
        <p:nvSpPr>
          <p:cNvPr id="8" name="Rectangle 7"/>
          <p:cNvSpPr/>
          <p:nvPr/>
        </p:nvSpPr>
        <p:spPr>
          <a:xfrm>
            <a:off x="6775360" y="6141297"/>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Callee’s</a:t>
            </a:r>
            <a:r>
              <a:rPr lang="en-US" i="1" dirty="0">
                <a:solidFill>
                  <a:schemeClr val="tx1"/>
                </a:solidFill>
              </a:rPr>
              <a:t> responsibility</a:t>
            </a:r>
          </a:p>
        </p:txBody>
      </p:sp>
      <p:sp>
        <p:nvSpPr>
          <p:cNvPr id="9" name="Rectangle 8"/>
          <p:cNvSpPr/>
          <p:nvPr/>
        </p:nvSpPr>
        <p:spPr>
          <a:xfrm>
            <a:off x="8061235" y="3892548"/>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Caller’s activation</a:t>
            </a:r>
          </a:p>
          <a:p>
            <a:pPr algn="ctr"/>
            <a:r>
              <a:rPr lang="en-US" i="1" dirty="0">
                <a:solidFill>
                  <a:schemeClr val="tx1"/>
                </a:solidFill>
              </a:rPr>
              <a:t>record</a:t>
            </a:r>
          </a:p>
        </p:txBody>
      </p:sp>
      <p:sp>
        <p:nvSpPr>
          <p:cNvPr id="10" name="Rectangle 9"/>
          <p:cNvSpPr/>
          <p:nvPr/>
        </p:nvSpPr>
        <p:spPr>
          <a:xfrm>
            <a:off x="8108860" y="5788873"/>
            <a:ext cx="14859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Callee’s</a:t>
            </a:r>
            <a:r>
              <a:rPr lang="en-US" i="1" dirty="0">
                <a:solidFill>
                  <a:schemeClr val="tx1"/>
                </a:solidFill>
              </a:rPr>
              <a:t> activation</a:t>
            </a:r>
          </a:p>
          <a:p>
            <a:pPr algn="ctr"/>
            <a:r>
              <a:rPr lang="en-US" i="1" dirty="0">
                <a:solidFill>
                  <a:schemeClr val="tx1"/>
                </a:solidFill>
              </a:rPr>
              <a:t>record</a:t>
            </a:r>
          </a:p>
        </p:txBody>
      </p:sp>
      <p:sp>
        <p:nvSpPr>
          <p:cNvPr id="11" name="Right Brace 10"/>
          <p:cNvSpPr/>
          <p:nvPr/>
        </p:nvSpPr>
        <p:spPr>
          <a:xfrm>
            <a:off x="9204235" y="3445718"/>
            <a:ext cx="200025" cy="1489036"/>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9218521" y="5019338"/>
            <a:ext cx="200025" cy="1489036"/>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8142197" y="4042032"/>
            <a:ext cx="200025" cy="1489036"/>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a:off x="8142197" y="5680552"/>
            <a:ext cx="200025" cy="889367"/>
          </a:xfrm>
          <a:prstGeom prst="righ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Curved Down Arrow 14"/>
          <p:cNvSpPr/>
          <p:nvPr/>
        </p:nvSpPr>
        <p:spPr>
          <a:xfrm rot="16200000">
            <a:off x="2582793" y="4754207"/>
            <a:ext cx="993737" cy="228602"/>
          </a:xfrm>
          <a:prstGeom prst="curvedDown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rot="16200000">
            <a:off x="2754242" y="3669985"/>
            <a:ext cx="638177" cy="212688"/>
          </a:xfrm>
          <a:prstGeom prst="curvedDown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25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allocation: Variable length data on stack</a:t>
            </a:r>
          </a:p>
        </p:txBody>
      </p:sp>
      <p:sp>
        <p:nvSpPr>
          <p:cNvPr id="3" name="Content Placeholder 2"/>
          <p:cNvSpPr>
            <a:spLocks noGrp="1"/>
          </p:cNvSpPr>
          <p:nvPr>
            <p:ph idx="1"/>
          </p:nvPr>
        </p:nvSpPr>
        <p:spPr/>
        <p:txBody>
          <a:bodyPr/>
          <a:lstStyle/>
          <a:p>
            <a:pPr lvl="0"/>
            <a:r>
              <a:rPr lang="en-US" dirty="0"/>
              <a:t>The run time memory management system must deal frequently with the allocation of objects, the sizes of which are not known at the compile time, but which are local to a procedure and thus may be allocated on the stack.</a:t>
            </a:r>
          </a:p>
          <a:p>
            <a:pPr lvl="0"/>
            <a:r>
              <a:rPr lang="en-US" dirty="0"/>
              <a:t>The same scheme works for objects of any type if they are local to the procedure called have a size that depends on the parameter of the call.</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3624704"/>
              </p:ext>
            </p:extLst>
          </p:nvPr>
        </p:nvGraphicFramePr>
        <p:xfrm>
          <a:off x="5089838" y="2840701"/>
          <a:ext cx="2590800" cy="3708400"/>
        </p:xfrm>
        <a:graphic>
          <a:graphicData uri="http://schemas.openxmlformats.org/drawingml/2006/table">
            <a:tbl>
              <a:tblPr firstRow="1" bandRow="1">
                <a:tableStyleId>{D7AC3CCA-C797-4891-BE02-D94E43425B78}</a:tableStyleId>
              </a:tblPr>
              <a:tblGrid>
                <a:gridCol w="2590800">
                  <a:extLst>
                    <a:ext uri="{9D8B030D-6E8A-4147-A177-3AD203B41FA5}">
                      <a16:colId xmlns:a16="http://schemas.microsoft.com/office/drawing/2014/main" val="20000"/>
                    </a:ext>
                  </a:extLst>
                </a:gridCol>
              </a:tblGrid>
              <a:tr h="370840">
                <a:tc>
                  <a:txBody>
                    <a:bodyPr/>
                    <a:lstStyle/>
                    <a:p>
                      <a:r>
                        <a:rPr lang="en-US" b="0" i="1" dirty="0"/>
                        <a:t>Control link</a:t>
                      </a:r>
                    </a:p>
                  </a:txBody>
                  <a:tcPr>
                    <a:noFill/>
                  </a:tcPr>
                </a:tc>
                <a:extLst>
                  <a:ext uri="{0D108BD9-81ED-4DB2-BD59-A6C34878D82A}">
                    <a16:rowId xmlns:a16="http://schemas.microsoft.com/office/drawing/2014/main" val="10000"/>
                  </a:ext>
                </a:extLst>
              </a:tr>
              <a:tr h="370840">
                <a:tc>
                  <a:txBody>
                    <a:bodyPr/>
                    <a:lstStyle/>
                    <a:p>
                      <a:pPr algn="ctr"/>
                      <a:r>
                        <a:rPr lang="en-US" b="0" dirty="0"/>
                        <a:t>Pointer to A</a:t>
                      </a:r>
                    </a:p>
                  </a:txBody>
                  <a:tcPr>
                    <a:noFill/>
                  </a:tcPr>
                </a:tc>
                <a:extLst>
                  <a:ext uri="{0D108BD9-81ED-4DB2-BD59-A6C34878D82A}">
                    <a16:rowId xmlns:a16="http://schemas.microsoft.com/office/drawing/2014/main" val="10001"/>
                  </a:ext>
                </a:extLst>
              </a:tr>
              <a:tr h="370840">
                <a:tc>
                  <a:txBody>
                    <a:bodyPr/>
                    <a:lstStyle/>
                    <a:p>
                      <a:pPr algn="ctr"/>
                      <a:r>
                        <a:rPr lang="en-US" b="0" dirty="0"/>
                        <a:t>Pointer to B</a:t>
                      </a:r>
                      <a:endParaRPr lang="en-US" dirty="0"/>
                    </a:p>
                  </a:txBody>
                  <a:tcPr>
                    <a:noFill/>
                  </a:tcPr>
                </a:tc>
                <a:extLst>
                  <a:ext uri="{0D108BD9-81ED-4DB2-BD59-A6C34878D82A}">
                    <a16:rowId xmlns:a16="http://schemas.microsoft.com/office/drawing/2014/main" val="10002"/>
                  </a:ext>
                </a:extLst>
              </a:tr>
              <a:tr h="370840">
                <a:tc>
                  <a:txBody>
                    <a:bodyPr/>
                    <a:lstStyle/>
                    <a:p>
                      <a:pPr algn="ctr"/>
                      <a:r>
                        <a:rPr lang="en-US" b="0" dirty="0"/>
                        <a:t>Pointer to C</a:t>
                      </a:r>
                      <a:endParaRPr lang="en-US" dirty="0"/>
                    </a:p>
                  </a:txBody>
                  <a:tcPr>
                    <a:noFill/>
                  </a:tcPr>
                </a:tc>
                <a:extLst>
                  <a:ext uri="{0D108BD9-81ED-4DB2-BD59-A6C34878D82A}">
                    <a16:rowId xmlns:a16="http://schemas.microsoft.com/office/drawing/2014/main" val="10003"/>
                  </a:ext>
                </a:extLst>
              </a:tr>
              <a:tr h="370840">
                <a:tc>
                  <a:txBody>
                    <a:bodyPr/>
                    <a:lstStyle/>
                    <a:p>
                      <a:endParaRPr lang="en-US"/>
                    </a:p>
                  </a:txBody>
                  <a:tcPr>
                    <a:noFill/>
                  </a:tcPr>
                </a:tc>
                <a:extLst>
                  <a:ext uri="{0D108BD9-81ED-4DB2-BD59-A6C34878D82A}">
                    <a16:rowId xmlns:a16="http://schemas.microsoft.com/office/drawing/2014/main" val="10004"/>
                  </a:ext>
                </a:extLst>
              </a:tr>
              <a:tr h="370840">
                <a:tc>
                  <a:txBody>
                    <a:bodyPr/>
                    <a:lstStyle/>
                    <a:p>
                      <a:pPr algn="ctr"/>
                      <a:r>
                        <a:rPr lang="en-US" dirty="0"/>
                        <a:t>Array A</a:t>
                      </a:r>
                    </a:p>
                  </a:txBody>
                  <a:tcPr>
                    <a:noFill/>
                  </a:tcPr>
                </a:tc>
                <a:extLst>
                  <a:ext uri="{0D108BD9-81ED-4DB2-BD59-A6C34878D82A}">
                    <a16:rowId xmlns:a16="http://schemas.microsoft.com/office/drawing/2014/main" val="10005"/>
                  </a:ext>
                </a:extLst>
              </a:tr>
              <a:tr h="370840">
                <a:tc>
                  <a:txBody>
                    <a:bodyPr/>
                    <a:lstStyle/>
                    <a:p>
                      <a:pPr algn="ctr"/>
                      <a:r>
                        <a:rPr lang="en-US" dirty="0"/>
                        <a:t>Array B</a:t>
                      </a:r>
                    </a:p>
                  </a:txBody>
                  <a:tcPr>
                    <a:noFill/>
                  </a:tcPr>
                </a:tc>
                <a:extLst>
                  <a:ext uri="{0D108BD9-81ED-4DB2-BD59-A6C34878D82A}">
                    <a16:rowId xmlns:a16="http://schemas.microsoft.com/office/drawing/2014/main" val="10006"/>
                  </a:ext>
                </a:extLst>
              </a:tr>
              <a:tr h="370840">
                <a:tc>
                  <a:txBody>
                    <a:bodyPr/>
                    <a:lstStyle/>
                    <a:p>
                      <a:pPr algn="ctr"/>
                      <a:r>
                        <a:rPr lang="en-US" dirty="0"/>
                        <a:t>Array C</a:t>
                      </a:r>
                    </a:p>
                  </a:txBody>
                  <a:tcPr>
                    <a:noFill/>
                  </a:tcPr>
                </a:tc>
                <a:extLst>
                  <a:ext uri="{0D108BD9-81ED-4DB2-BD59-A6C34878D82A}">
                    <a16:rowId xmlns:a16="http://schemas.microsoft.com/office/drawing/2014/main" val="10007"/>
                  </a:ext>
                </a:extLst>
              </a:tr>
              <a:tr h="370840">
                <a:tc>
                  <a:txBody>
                    <a:bodyPr/>
                    <a:lstStyle/>
                    <a:p>
                      <a:r>
                        <a:rPr lang="en-US" i="1" dirty="0"/>
                        <a:t>Control link</a:t>
                      </a:r>
                    </a:p>
                  </a:txBody>
                  <a:tcPr>
                    <a:noFill/>
                  </a:tcPr>
                </a:tc>
                <a:extLst>
                  <a:ext uri="{0D108BD9-81ED-4DB2-BD59-A6C34878D82A}">
                    <a16:rowId xmlns:a16="http://schemas.microsoft.com/office/drawing/2014/main" val="10008"/>
                  </a:ext>
                </a:extLst>
              </a:tr>
              <a:tr h="370840">
                <a:tc>
                  <a:txBody>
                    <a:bodyPr/>
                    <a:lstStyle/>
                    <a:p>
                      <a:endParaRPr lang="en-US" dirty="0"/>
                    </a:p>
                  </a:txBody>
                  <a:tcPr>
                    <a:noFill/>
                  </a:tcPr>
                </a:tc>
                <a:extLst>
                  <a:ext uri="{0D108BD9-81ED-4DB2-BD59-A6C34878D82A}">
                    <a16:rowId xmlns:a16="http://schemas.microsoft.com/office/drawing/2014/main" val="10009"/>
                  </a:ext>
                </a:extLst>
              </a:tr>
            </a:tbl>
          </a:graphicData>
        </a:graphic>
      </p:graphicFrame>
      <p:sp>
        <p:nvSpPr>
          <p:cNvPr id="5" name="Rectangle 4"/>
          <p:cNvSpPr/>
          <p:nvPr/>
        </p:nvSpPr>
        <p:spPr>
          <a:xfrm>
            <a:off x="3756348" y="5563263"/>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top_sp</a:t>
            </a:r>
            <a:endParaRPr lang="en-US" i="1" dirty="0">
              <a:solidFill>
                <a:schemeClr val="tx1"/>
              </a:solidFill>
            </a:endParaRPr>
          </a:p>
        </p:txBody>
      </p:sp>
      <p:cxnSp>
        <p:nvCxnSpPr>
          <p:cNvPr id="6" name="Straight Arrow Connector 5"/>
          <p:cNvCxnSpPr/>
          <p:nvPr/>
        </p:nvCxnSpPr>
        <p:spPr>
          <a:xfrm>
            <a:off x="4632638" y="5834719"/>
            <a:ext cx="457200" cy="0"/>
          </a:xfrm>
          <a:prstGeom prst="straightConnector1">
            <a:avLst/>
          </a:prstGeom>
          <a:ln w="22225">
            <a:solidFill>
              <a:srgbClr val="0E47A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932567" y="6225252"/>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sp</a:t>
            </a:r>
            <a:endParaRPr lang="en-US" i="1" dirty="0">
              <a:solidFill>
                <a:schemeClr val="tx1"/>
              </a:solidFill>
            </a:endParaRPr>
          </a:p>
        </p:txBody>
      </p:sp>
      <p:cxnSp>
        <p:nvCxnSpPr>
          <p:cNvPr id="8" name="Straight Arrow Connector 7"/>
          <p:cNvCxnSpPr/>
          <p:nvPr/>
        </p:nvCxnSpPr>
        <p:spPr>
          <a:xfrm>
            <a:off x="4618361" y="6491943"/>
            <a:ext cx="457200" cy="0"/>
          </a:xfrm>
          <a:prstGeom prst="straightConnector1">
            <a:avLst/>
          </a:prstGeom>
          <a:ln w="22225">
            <a:solidFill>
              <a:srgbClr val="0E47A1"/>
            </a:solidFill>
            <a:tailEnd type="triangle"/>
          </a:ln>
        </p:spPr>
        <p:style>
          <a:lnRef idx="1">
            <a:schemeClr val="accent1"/>
          </a:lnRef>
          <a:fillRef idx="0">
            <a:schemeClr val="accent1"/>
          </a:fillRef>
          <a:effectRef idx="0">
            <a:schemeClr val="accent1"/>
          </a:effectRef>
          <a:fontRef idx="minor">
            <a:schemeClr val="tx1"/>
          </a:fontRef>
        </p:style>
      </p:cxnSp>
      <p:sp>
        <p:nvSpPr>
          <p:cNvPr id="9" name="Curved Left Arrow 8"/>
          <p:cNvSpPr/>
          <p:nvPr/>
        </p:nvSpPr>
        <p:spPr>
          <a:xfrm>
            <a:off x="7704450" y="3348701"/>
            <a:ext cx="304790" cy="1524000"/>
          </a:xfrm>
          <a:prstGeom prst="curvedLef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a:off x="7685399" y="3748750"/>
            <a:ext cx="304790" cy="1524000"/>
          </a:xfrm>
          <a:prstGeom prst="curvedLef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Left Arrow 10"/>
          <p:cNvSpPr/>
          <p:nvPr/>
        </p:nvSpPr>
        <p:spPr>
          <a:xfrm>
            <a:off x="7694915" y="4120222"/>
            <a:ext cx="304790" cy="1524000"/>
          </a:xfrm>
          <a:prstGeom prst="curvedLef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127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allocation: Dangling Reference</a:t>
            </a:r>
          </a:p>
        </p:txBody>
      </p:sp>
      <p:sp>
        <p:nvSpPr>
          <p:cNvPr id="3" name="Content Placeholder 2"/>
          <p:cNvSpPr>
            <a:spLocks noGrp="1"/>
          </p:cNvSpPr>
          <p:nvPr>
            <p:ph idx="1"/>
          </p:nvPr>
        </p:nvSpPr>
        <p:spPr/>
        <p:txBody>
          <a:bodyPr/>
          <a:lstStyle/>
          <a:p>
            <a:pPr lvl="0"/>
            <a:r>
              <a:rPr lang="en-US" dirty="0"/>
              <a:t>Whenever storage can be allocated, the problem of dangling reference arises. The dangling reference occurs when there is a reference of storage that has been allocated. </a:t>
            </a:r>
          </a:p>
          <a:p>
            <a:pPr lvl="0"/>
            <a:r>
              <a:rPr lang="en-US" dirty="0"/>
              <a:t>It is a logical error to use dangling reference, since, the value of de-allocated storage is undefined according to the semantics of most languages.</a:t>
            </a:r>
          </a:p>
          <a:p>
            <a:endParaRPr lang="en-US" dirty="0"/>
          </a:p>
        </p:txBody>
      </p:sp>
    </p:spTree>
    <p:extLst>
      <p:ext uri="{BB962C8B-B14F-4D97-AF65-F5344CB8AC3E}">
        <p14:creationId xmlns:p14="http://schemas.microsoft.com/office/powerpoint/2010/main" val="178282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Allocation</a:t>
            </a:r>
          </a:p>
        </p:txBody>
      </p:sp>
      <p:sp>
        <p:nvSpPr>
          <p:cNvPr id="3" name="Content Placeholder 2"/>
          <p:cNvSpPr>
            <a:spLocks noGrp="1"/>
          </p:cNvSpPr>
          <p:nvPr>
            <p:ph idx="1"/>
          </p:nvPr>
        </p:nvSpPr>
        <p:spPr/>
        <p:txBody>
          <a:bodyPr/>
          <a:lstStyle/>
          <a:p>
            <a:r>
              <a:rPr lang="en-US" dirty="0"/>
              <a:t>Variables local to a procedure are allocated and de-allocated only at runtime. </a:t>
            </a:r>
          </a:p>
          <a:p>
            <a:r>
              <a:rPr lang="en-US" dirty="0"/>
              <a:t>Heap allocation is </a:t>
            </a:r>
            <a:r>
              <a:rPr lang="en-US" dirty="0">
                <a:solidFill>
                  <a:srgbClr val="C00000"/>
                </a:solidFill>
              </a:rPr>
              <a:t>used to dynamically allocate memory to the variables and claim it back when the variables are no more required.</a:t>
            </a:r>
          </a:p>
          <a:p>
            <a:r>
              <a:rPr lang="en-US" dirty="0"/>
              <a:t>Except statically allocated memory area, both stack and heap memory can grow and shrink dynamically and unexpectedly. </a:t>
            </a:r>
          </a:p>
          <a:p>
            <a:r>
              <a:rPr lang="en-US" dirty="0"/>
              <a:t>Therefore, they cannot be provided with a fixed amount of memory in the system.</a:t>
            </a:r>
          </a:p>
          <a:p>
            <a:endParaRPr lang="en-US" dirty="0"/>
          </a:p>
        </p:txBody>
      </p:sp>
    </p:spTree>
    <p:extLst>
      <p:ext uri="{BB962C8B-B14F-4D97-AF65-F5344CB8AC3E}">
        <p14:creationId xmlns:p14="http://schemas.microsoft.com/office/powerpoint/2010/main" val="293237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749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79767" y="195312"/>
            <a:ext cx="7668994" cy="6324808"/>
          </a:xfrm>
          <a:prstGeom prst="rect">
            <a:avLst/>
          </a:prstGeom>
          <a:noFill/>
        </p:spPr>
        <p:txBody>
          <a:bodyPr wrap="square" rtlCol="0">
            <a:spAutoFit/>
          </a:bodyPr>
          <a:lstStyle/>
          <a:p>
            <a:r>
              <a:rPr lang="en-US" sz="3600" b="1" dirty="0"/>
              <a:t>Topics to be covered </a:t>
            </a:r>
          </a:p>
          <a:p>
            <a:pPr marL="742950" lvl="1" indent="-285750">
              <a:lnSpc>
                <a:spcPct val="150000"/>
              </a:lnSpc>
              <a:buFont typeface="Arial" panose="020B0604020202020204" pitchFamily="34" charset="0"/>
              <a:buChar char="•"/>
            </a:pPr>
            <a:r>
              <a:rPr lang="en-US" sz="2400" dirty="0"/>
              <a:t>Source language issues</a:t>
            </a:r>
          </a:p>
          <a:p>
            <a:pPr marL="742950" lvl="1" indent="-285750">
              <a:lnSpc>
                <a:spcPct val="150000"/>
              </a:lnSpc>
              <a:buFont typeface="Arial" panose="020B0604020202020204" pitchFamily="34" charset="0"/>
              <a:buChar char="•"/>
            </a:pPr>
            <a:r>
              <a:rPr lang="en-US" sz="2400" dirty="0"/>
              <a:t>Storage organization</a:t>
            </a:r>
          </a:p>
          <a:p>
            <a:pPr marL="742950" lvl="1" indent="-285750">
              <a:lnSpc>
                <a:spcPct val="150000"/>
              </a:lnSpc>
              <a:buFont typeface="Arial" panose="020B0604020202020204" pitchFamily="34" charset="0"/>
              <a:buChar char="•"/>
            </a:pPr>
            <a:r>
              <a:rPr lang="en-US" sz="2400" dirty="0"/>
              <a:t>Storage allocation strategies</a:t>
            </a:r>
          </a:p>
          <a:p>
            <a:pPr marL="742950" lvl="1" indent="-285750">
              <a:lnSpc>
                <a:spcPct val="150000"/>
              </a:lnSpc>
              <a:buFont typeface="Arial" panose="020B0604020202020204" pitchFamily="34" charset="0"/>
              <a:buChar char="•"/>
            </a:pPr>
            <a:r>
              <a:rPr lang="en-US" sz="2400" dirty="0"/>
              <a:t>Access to non local names</a:t>
            </a:r>
          </a:p>
          <a:p>
            <a:pPr marL="742950" lvl="1" indent="-285750">
              <a:lnSpc>
                <a:spcPct val="150000"/>
              </a:lnSpc>
              <a:buFont typeface="Arial" panose="020B0604020202020204" pitchFamily="34" charset="0"/>
              <a:buChar char="•"/>
            </a:pPr>
            <a:r>
              <a:rPr lang="en-US" sz="2400" dirty="0"/>
              <a:t>Parameter passing </a:t>
            </a:r>
          </a:p>
          <a:p>
            <a:pPr marL="742950" lvl="1" indent="-285750">
              <a:lnSpc>
                <a:spcPct val="150000"/>
              </a:lnSpc>
              <a:buFont typeface="Arial" panose="020B0604020202020204" pitchFamily="34" charset="0"/>
              <a:buChar char="•"/>
            </a:pPr>
            <a:r>
              <a:rPr lang="en-US" sz="2400" dirty="0"/>
              <a:t>Symbol tables</a:t>
            </a:r>
          </a:p>
          <a:p>
            <a:pPr marL="742950" lvl="1" indent="-285750">
              <a:lnSpc>
                <a:spcPct val="150000"/>
              </a:lnSpc>
              <a:buFont typeface="Arial" panose="020B0604020202020204" pitchFamily="34" charset="0"/>
              <a:buChar char="•"/>
            </a:pPr>
            <a:r>
              <a:rPr lang="en-US" sz="2400" dirty="0"/>
              <a:t>Dynamic Storage Allocation Techniques</a:t>
            </a:r>
          </a:p>
          <a:p>
            <a:pPr marL="742950" lvl="1" indent="-285750">
              <a:lnSpc>
                <a:spcPct val="150000"/>
              </a:lnSpc>
              <a:buFont typeface="Arial" panose="020B0604020202020204" pitchFamily="34" charset="0"/>
              <a:buChar char="•"/>
            </a:pPr>
            <a:endParaRPr lang="en-US" sz="2400" dirty="0">
              <a:solidFill>
                <a:schemeClr val="bg1">
                  <a:lumMod val="50000"/>
                </a:schemeClr>
              </a:solidFill>
            </a:endParaRPr>
          </a:p>
          <a:p>
            <a:pPr marL="742950" lvl="1" indent="-285750">
              <a:lnSpc>
                <a:spcPct val="150000"/>
              </a:lnSpc>
              <a:buFont typeface="Arial" panose="020B0604020202020204" pitchFamily="34" charset="0"/>
              <a:buChar char="•"/>
            </a:pPr>
            <a:endParaRPr lang="en-US" dirty="0"/>
          </a:p>
          <a:p>
            <a:pPr marL="742950" lvl="1" indent="-285750">
              <a:buFont typeface="Arial" panose="020B0604020202020204" pitchFamily="34" charset="0"/>
              <a:buChar char="•"/>
            </a:pPr>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35063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500"/>
                                  </p:stCondLst>
                                  <p:childTnLst>
                                    <p:set>
                                      <p:cBhvr>
                                        <p:cTn id="29" dur="1" fill="hold">
                                          <p:stCondLst>
                                            <p:cond delay="0"/>
                                          </p:stCondLst>
                                        </p:cTn>
                                        <p:tgtEl>
                                          <p:spTgt spid="9">
                                            <p:txEl>
                                              <p:pRg st="2" end="2"/>
                                            </p:txEl>
                                          </p:spTgt>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nodeType="afterEffect">
                                  <p:stCondLst>
                                    <p:cond delay="50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nodeType="afterEffect">
                                  <p:stCondLst>
                                    <p:cond delay="500"/>
                                  </p:stCondLst>
                                  <p:childTnLst>
                                    <p:set>
                                      <p:cBhvr>
                                        <p:cTn id="35" dur="1" fill="hold">
                                          <p:stCondLst>
                                            <p:cond delay="0"/>
                                          </p:stCondLst>
                                        </p:cTn>
                                        <p:tgtEl>
                                          <p:spTgt spid="9">
                                            <p:txEl>
                                              <p:pRg st="4" end="4"/>
                                            </p:txEl>
                                          </p:spTgt>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nodeType="afterEffect">
                                  <p:stCondLst>
                                    <p:cond delay="50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par>
                          <p:cTn id="39" fill="hold">
                            <p:stCondLst>
                              <p:cond delay="4000"/>
                            </p:stCondLst>
                            <p:childTnLst>
                              <p:par>
                                <p:cTn id="40" presetID="1" presetClass="entr" presetSubtype="0" fill="hold" nodeType="afterEffect">
                                  <p:stCondLst>
                                    <p:cond delay="50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par>
                          <p:cTn id="42" fill="hold">
                            <p:stCondLst>
                              <p:cond delay="4500"/>
                            </p:stCondLst>
                            <p:childTnLst>
                              <p:par>
                                <p:cTn id="43" presetID="1" presetClass="entr" presetSubtype="0" fill="hold" nodeType="afterEffect">
                                  <p:stCondLst>
                                    <p:cond delay="500"/>
                                  </p:stCondLst>
                                  <p:childTnLst>
                                    <p:set>
                                      <p:cBhvr>
                                        <p:cTn id="4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to Non local names</a:t>
            </a:r>
          </a:p>
        </p:txBody>
      </p:sp>
      <p:sp>
        <p:nvSpPr>
          <p:cNvPr id="3" name="Content Placeholder 2"/>
          <p:cNvSpPr>
            <a:spLocks noGrp="1"/>
          </p:cNvSpPr>
          <p:nvPr>
            <p:ph idx="1"/>
          </p:nvPr>
        </p:nvSpPr>
        <p:spPr/>
        <p:txBody>
          <a:bodyPr/>
          <a:lstStyle/>
          <a:p>
            <a:r>
              <a:rPr lang="en-US" dirty="0"/>
              <a:t>A procedure may sometimes refer to variables which are not local to it. </a:t>
            </a:r>
          </a:p>
          <a:p>
            <a:r>
              <a:rPr lang="en-US" dirty="0"/>
              <a:t>For the non local names the rules can be defined as: static and dynamic</a:t>
            </a:r>
          </a:p>
          <a:p>
            <a:pPr marL="0" indent="0">
              <a:buNone/>
            </a:pPr>
            <a:r>
              <a:rPr lang="en-US" b="1" dirty="0"/>
              <a:t>Static scope rule</a:t>
            </a:r>
            <a:endParaRPr lang="en-US" dirty="0"/>
          </a:p>
          <a:p>
            <a:r>
              <a:rPr lang="en-US" dirty="0"/>
              <a:t>The static scope rule is also called as lexical scope. </a:t>
            </a:r>
          </a:p>
          <a:p>
            <a:r>
              <a:rPr lang="en-US" dirty="0"/>
              <a:t>Scope is determined by examining the program text. </a:t>
            </a:r>
          </a:p>
          <a:p>
            <a:r>
              <a:rPr lang="en-US" dirty="0"/>
              <a:t>PASCAL, C and ADA are the languages use the static scope rule. </a:t>
            </a:r>
          </a:p>
          <a:p>
            <a:r>
              <a:rPr lang="en-US" dirty="0"/>
              <a:t>These languages are also called as block structured language.</a:t>
            </a:r>
          </a:p>
          <a:p>
            <a:pPr marL="0" indent="0">
              <a:buNone/>
            </a:pPr>
            <a:r>
              <a:rPr lang="en-US" b="1" dirty="0"/>
              <a:t>Dynamic scope rule</a:t>
            </a:r>
            <a:endParaRPr lang="en-US" dirty="0"/>
          </a:p>
          <a:p>
            <a:pPr lvl="0"/>
            <a:r>
              <a:rPr lang="en-US" dirty="0"/>
              <a:t>For non block structured languages this dynamic scope allocation rules are used.</a:t>
            </a:r>
          </a:p>
          <a:p>
            <a:pPr lvl="0"/>
            <a:r>
              <a:rPr lang="en-US" dirty="0"/>
              <a:t>The dynamic scope rule determines the scope of declaration of the names at run time by considering the current activation.</a:t>
            </a:r>
          </a:p>
          <a:p>
            <a:r>
              <a:rPr lang="en-US" dirty="0"/>
              <a:t>LISP and SNOBOL are the languages which use the dynamic scope rule.</a:t>
            </a:r>
          </a:p>
          <a:p>
            <a:endParaRPr lang="en-US" dirty="0"/>
          </a:p>
        </p:txBody>
      </p:sp>
    </p:spTree>
    <p:extLst>
      <p:ext uri="{BB962C8B-B14F-4D97-AF65-F5344CB8AC3E}">
        <p14:creationId xmlns:p14="http://schemas.microsoft.com/office/powerpoint/2010/main" val="202074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Parameter Passing Methods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6113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Passing Methods</a:t>
            </a:r>
          </a:p>
        </p:txBody>
      </p:sp>
      <p:sp>
        <p:nvSpPr>
          <p:cNvPr id="3" name="Content Placeholder 2"/>
          <p:cNvSpPr>
            <a:spLocks noGrp="1"/>
          </p:cNvSpPr>
          <p:nvPr>
            <p:ph idx="1"/>
          </p:nvPr>
        </p:nvSpPr>
        <p:spPr/>
        <p:txBody>
          <a:bodyPr/>
          <a:lstStyle/>
          <a:p>
            <a:pPr lvl="0"/>
            <a:r>
              <a:rPr lang="en-US" dirty="0"/>
              <a:t>There are two types of parameters, Formal parameters &amp; Actual parameters.</a:t>
            </a:r>
          </a:p>
          <a:p>
            <a:r>
              <a:rPr lang="en-US" dirty="0"/>
              <a:t>And based on these parameters there are various parameter passing methods, the common methods are:</a:t>
            </a:r>
          </a:p>
          <a:p>
            <a:pPr marL="457200" lvl="0" indent="0">
              <a:buFont typeface="+mj-lt"/>
              <a:buAutoNum type="arabicPeriod"/>
            </a:pPr>
            <a:r>
              <a:rPr lang="en-US" dirty="0"/>
              <a:t> Call by value</a:t>
            </a:r>
          </a:p>
          <a:p>
            <a:pPr marL="457200" lvl="0" indent="0">
              <a:buFont typeface="+mj-lt"/>
              <a:buAutoNum type="arabicPeriod"/>
            </a:pPr>
            <a:r>
              <a:rPr lang="en-US" dirty="0"/>
              <a:t> Call by reference</a:t>
            </a:r>
          </a:p>
          <a:p>
            <a:pPr marL="457200" lvl="0" indent="0">
              <a:buFont typeface="+mj-lt"/>
              <a:buAutoNum type="arabicPeriod"/>
            </a:pPr>
            <a:r>
              <a:rPr lang="en-US" dirty="0"/>
              <a:t> Copy restore</a:t>
            </a:r>
          </a:p>
          <a:p>
            <a:pPr marL="457200" lvl="0" indent="0">
              <a:buFont typeface="+mj-lt"/>
              <a:buAutoNum type="arabicPeriod"/>
            </a:pPr>
            <a:r>
              <a:rPr lang="en-US" dirty="0"/>
              <a:t> Call by name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39766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by Value</a:t>
            </a:r>
          </a:p>
        </p:txBody>
      </p:sp>
      <p:sp>
        <p:nvSpPr>
          <p:cNvPr id="3" name="Content Placeholder 2"/>
          <p:cNvSpPr>
            <a:spLocks noGrp="1"/>
          </p:cNvSpPr>
          <p:nvPr>
            <p:ph idx="1"/>
          </p:nvPr>
        </p:nvSpPr>
        <p:spPr/>
        <p:txBody>
          <a:bodyPr/>
          <a:lstStyle/>
          <a:p>
            <a:pPr lvl="0"/>
            <a:r>
              <a:rPr lang="en-US" dirty="0"/>
              <a:t>This is the simplest method of parameter passing.</a:t>
            </a:r>
          </a:p>
          <a:p>
            <a:pPr lvl="0"/>
            <a:r>
              <a:rPr lang="en-US" dirty="0"/>
              <a:t>The </a:t>
            </a:r>
            <a:r>
              <a:rPr lang="en-US" b="1" dirty="0"/>
              <a:t>call by value</a:t>
            </a:r>
            <a:r>
              <a:rPr lang="en-US" dirty="0"/>
              <a:t> method of passing arguments to a function </a:t>
            </a:r>
            <a:r>
              <a:rPr lang="en-US" dirty="0">
                <a:solidFill>
                  <a:srgbClr val="C00000"/>
                </a:solidFill>
              </a:rPr>
              <a:t>copies the actual value of an argument into the formal parameter</a:t>
            </a:r>
            <a:r>
              <a:rPr lang="en-US" dirty="0">
                <a:solidFill>
                  <a:srgbClr val="FF0000"/>
                </a:solidFill>
              </a:rPr>
              <a:t> </a:t>
            </a:r>
            <a:r>
              <a:rPr lang="en-US" dirty="0"/>
              <a:t>of the function.</a:t>
            </a:r>
          </a:p>
          <a:p>
            <a:r>
              <a:rPr lang="en-US" dirty="0"/>
              <a:t>The operations on formal parameters do not change the values of a parameter.</a:t>
            </a:r>
          </a:p>
          <a:p>
            <a:endParaRPr lang="en-US" dirty="0"/>
          </a:p>
          <a:p>
            <a:endParaRPr lang="en-US" dirty="0"/>
          </a:p>
        </p:txBody>
      </p:sp>
    </p:spTree>
    <p:extLst>
      <p:ext uri="{BB962C8B-B14F-4D97-AF65-F5344CB8AC3E}">
        <p14:creationId xmlns:p14="http://schemas.microsoft.com/office/powerpoint/2010/main" val="101888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by Reference</a:t>
            </a:r>
          </a:p>
        </p:txBody>
      </p:sp>
      <p:sp>
        <p:nvSpPr>
          <p:cNvPr id="3" name="Content Placeholder 2"/>
          <p:cNvSpPr>
            <a:spLocks noGrp="1"/>
          </p:cNvSpPr>
          <p:nvPr>
            <p:ph idx="1"/>
          </p:nvPr>
        </p:nvSpPr>
        <p:spPr/>
        <p:txBody>
          <a:bodyPr/>
          <a:lstStyle/>
          <a:p>
            <a:pPr lvl="0"/>
            <a:r>
              <a:rPr lang="en-US" dirty="0"/>
              <a:t>This method is also called as call by address or call by location.</a:t>
            </a:r>
          </a:p>
          <a:p>
            <a:pPr lvl="0"/>
            <a:r>
              <a:rPr lang="en-US" dirty="0"/>
              <a:t>The </a:t>
            </a:r>
            <a:r>
              <a:rPr lang="en-US" b="1" dirty="0"/>
              <a:t>call by reference</a:t>
            </a:r>
            <a:r>
              <a:rPr lang="en-US" dirty="0"/>
              <a:t> method of passing arguments to a function </a:t>
            </a:r>
            <a:r>
              <a:rPr lang="en-US" dirty="0">
                <a:solidFill>
                  <a:srgbClr val="C00000"/>
                </a:solidFill>
              </a:rPr>
              <a:t>copies the address of an argument into the formal parameter. </a:t>
            </a:r>
          </a:p>
          <a:p>
            <a:pPr lvl="0"/>
            <a:r>
              <a:rPr lang="en-US" dirty="0"/>
              <a:t>Inside the function, the address is used to access the actual argument used in the call. </a:t>
            </a:r>
          </a:p>
          <a:p>
            <a:pPr lvl="0"/>
            <a:r>
              <a:rPr lang="en-US" dirty="0"/>
              <a:t>It means the changes made to the parameter affect the passed argument.</a:t>
            </a:r>
          </a:p>
          <a:p>
            <a:endParaRPr lang="en-US" dirty="0"/>
          </a:p>
          <a:p>
            <a:endParaRPr lang="en-US" dirty="0"/>
          </a:p>
        </p:txBody>
      </p:sp>
    </p:spTree>
    <p:extLst>
      <p:ext uri="{BB962C8B-B14F-4D97-AF65-F5344CB8AC3E}">
        <p14:creationId xmlns:p14="http://schemas.microsoft.com/office/powerpoint/2010/main" val="46475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Restore</a:t>
            </a:r>
          </a:p>
        </p:txBody>
      </p:sp>
      <p:sp>
        <p:nvSpPr>
          <p:cNvPr id="3" name="Content Placeholder 2"/>
          <p:cNvSpPr>
            <a:spLocks noGrp="1"/>
          </p:cNvSpPr>
          <p:nvPr>
            <p:ph idx="1"/>
          </p:nvPr>
        </p:nvSpPr>
        <p:spPr/>
        <p:txBody>
          <a:bodyPr/>
          <a:lstStyle/>
          <a:p>
            <a:pPr lvl="0"/>
            <a:r>
              <a:rPr lang="en-US" dirty="0"/>
              <a:t>This method is a hybrid between call by value and call by reference. </a:t>
            </a:r>
          </a:p>
          <a:p>
            <a:pPr lvl="0"/>
            <a:r>
              <a:rPr lang="en-US" dirty="0"/>
              <a:t>This method is also known as copy-in-copy-out or values result.</a:t>
            </a:r>
          </a:p>
          <a:p>
            <a:pPr lvl="0"/>
            <a:r>
              <a:rPr lang="en-US" dirty="0"/>
              <a:t>The calling procedure calculates the value of actual parameter and it then </a:t>
            </a:r>
            <a:r>
              <a:rPr lang="en-US" dirty="0">
                <a:solidFill>
                  <a:srgbClr val="C00000"/>
                </a:solidFill>
              </a:rPr>
              <a:t>copied to activation record for the called procedure</a:t>
            </a:r>
            <a:r>
              <a:rPr lang="en-US" dirty="0"/>
              <a:t>.</a:t>
            </a:r>
          </a:p>
          <a:p>
            <a:pPr lvl="0"/>
            <a:r>
              <a:rPr lang="en-US" dirty="0"/>
              <a:t>During execution of called procedure, the actual parameters value is not affected.</a:t>
            </a:r>
          </a:p>
          <a:p>
            <a:pPr lvl="0"/>
            <a:r>
              <a:rPr lang="en-US" dirty="0"/>
              <a:t>If the actual parameter has L-value then at return the value of formal parameter is copied to actual parameter.</a:t>
            </a:r>
          </a:p>
          <a:p>
            <a:endParaRPr lang="en-US" dirty="0"/>
          </a:p>
          <a:p>
            <a:endParaRPr lang="en-US" dirty="0"/>
          </a:p>
        </p:txBody>
      </p:sp>
    </p:spTree>
    <p:extLst>
      <p:ext uri="{BB962C8B-B14F-4D97-AF65-F5344CB8AC3E}">
        <p14:creationId xmlns:p14="http://schemas.microsoft.com/office/powerpoint/2010/main" val="263573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by Name</a:t>
            </a:r>
          </a:p>
        </p:txBody>
      </p:sp>
      <p:sp>
        <p:nvSpPr>
          <p:cNvPr id="3" name="Content Placeholder 2"/>
          <p:cNvSpPr>
            <a:spLocks noGrp="1"/>
          </p:cNvSpPr>
          <p:nvPr>
            <p:ph idx="1"/>
          </p:nvPr>
        </p:nvSpPr>
        <p:spPr/>
        <p:txBody>
          <a:bodyPr/>
          <a:lstStyle/>
          <a:p>
            <a:pPr lvl="0"/>
            <a:r>
              <a:rPr lang="en-US" dirty="0"/>
              <a:t>This is less popular method of parameter passing.</a:t>
            </a:r>
          </a:p>
          <a:p>
            <a:pPr lvl="0"/>
            <a:r>
              <a:rPr lang="en-US" dirty="0"/>
              <a:t>Procedure is treated like macro. </a:t>
            </a:r>
          </a:p>
          <a:p>
            <a:pPr lvl="0"/>
            <a:r>
              <a:rPr lang="en-US" dirty="0"/>
              <a:t>The procedure body is substituted for call in caller with actual parameters substituted for formals.</a:t>
            </a:r>
          </a:p>
          <a:p>
            <a:pPr lvl="0"/>
            <a:r>
              <a:rPr lang="en-US" dirty="0"/>
              <a:t>The local names of called procedure and names of calling procedure are distinct.</a:t>
            </a:r>
          </a:p>
          <a:p>
            <a:r>
              <a:rPr lang="en-US" dirty="0"/>
              <a:t>The actual parameters can be surrounded by parenthesis to preserve their integrity.</a:t>
            </a:r>
          </a:p>
          <a:p>
            <a:endParaRPr lang="en-US" dirty="0"/>
          </a:p>
          <a:p>
            <a:endParaRPr lang="en-US" dirty="0"/>
          </a:p>
        </p:txBody>
      </p:sp>
    </p:spTree>
    <p:extLst>
      <p:ext uri="{BB962C8B-B14F-4D97-AF65-F5344CB8AC3E}">
        <p14:creationId xmlns:p14="http://schemas.microsoft.com/office/powerpoint/2010/main" val="31423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Symbol Table</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9789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 Table</a:t>
            </a:r>
          </a:p>
        </p:txBody>
      </p:sp>
      <p:sp>
        <p:nvSpPr>
          <p:cNvPr id="3" name="Content Placeholder 2"/>
          <p:cNvSpPr>
            <a:spLocks noGrp="1"/>
          </p:cNvSpPr>
          <p:nvPr>
            <p:ph idx="1"/>
          </p:nvPr>
        </p:nvSpPr>
        <p:spPr/>
        <p:txBody>
          <a:bodyPr/>
          <a:lstStyle/>
          <a:p>
            <a:pPr lvl="0"/>
            <a:r>
              <a:rPr lang="en-US" dirty="0"/>
              <a:t>Symbol table is a data structure used by compiler to keep track of semantics of a variable. </a:t>
            </a:r>
          </a:p>
          <a:p>
            <a:pPr lvl="0"/>
            <a:r>
              <a:rPr lang="en-US" dirty="0"/>
              <a:t>Symbol table is built in lexical and syntax analysis phases.</a:t>
            </a:r>
          </a:p>
          <a:p>
            <a:r>
              <a:rPr lang="en-US" dirty="0"/>
              <a:t>The items to be stored into symbol table are:</a:t>
            </a:r>
          </a:p>
          <a:p>
            <a:pPr marL="457200" lvl="0" indent="0">
              <a:buFont typeface="+mj-lt"/>
              <a:buAutoNum type="arabicPeriod"/>
            </a:pPr>
            <a:r>
              <a:rPr lang="en-US" dirty="0"/>
              <a:t> Variable names</a:t>
            </a:r>
          </a:p>
          <a:p>
            <a:pPr marL="457200" lvl="0" indent="0">
              <a:buFont typeface="+mj-lt"/>
              <a:buAutoNum type="arabicPeriod"/>
            </a:pPr>
            <a:r>
              <a:rPr lang="en-US" dirty="0"/>
              <a:t> Constants</a:t>
            </a:r>
          </a:p>
          <a:p>
            <a:pPr marL="457200" lvl="0" indent="0">
              <a:buFont typeface="+mj-lt"/>
              <a:buAutoNum type="arabicPeriod"/>
            </a:pPr>
            <a:r>
              <a:rPr lang="en-US" dirty="0"/>
              <a:t> Procedure names</a:t>
            </a:r>
          </a:p>
          <a:p>
            <a:pPr marL="457200" lvl="0" indent="0">
              <a:buFont typeface="+mj-lt"/>
              <a:buAutoNum type="arabicPeriod"/>
            </a:pPr>
            <a:r>
              <a:rPr lang="en-US" dirty="0"/>
              <a:t> Function names</a:t>
            </a:r>
          </a:p>
          <a:p>
            <a:pPr marL="457200" lvl="0" indent="0">
              <a:buFont typeface="+mj-lt"/>
              <a:buAutoNum type="arabicPeriod"/>
            </a:pPr>
            <a:r>
              <a:rPr lang="en-US" dirty="0"/>
              <a:t> Literal constants and strings</a:t>
            </a:r>
          </a:p>
          <a:p>
            <a:pPr marL="457200" lvl="0" indent="0">
              <a:buFont typeface="+mj-lt"/>
              <a:buAutoNum type="arabicPeriod"/>
            </a:pPr>
            <a:r>
              <a:rPr lang="en-US" dirty="0"/>
              <a:t> Compiler generated temporaries</a:t>
            </a:r>
          </a:p>
          <a:p>
            <a:pPr marL="457200" lvl="0" indent="0">
              <a:buFont typeface="+mj-lt"/>
              <a:buAutoNum type="arabicPeriod"/>
            </a:pPr>
            <a:r>
              <a:rPr lang="en-US" dirty="0"/>
              <a:t> Labels in source language</a:t>
            </a:r>
          </a:p>
          <a:p>
            <a:endParaRPr lang="en-US" dirty="0"/>
          </a:p>
        </p:txBody>
      </p:sp>
    </p:spTree>
    <p:extLst>
      <p:ext uri="{BB962C8B-B14F-4D97-AF65-F5344CB8AC3E}">
        <p14:creationId xmlns:p14="http://schemas.microsoft.com/office/powerpoint/2010/main" val="223615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structures for a symbol table</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0591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Source language issues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5905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just"/>
            <a:r>
              <a:rPr lang="en-US" dirty="0"/>
              <a:t>List Data structure</a:t>
            </a:r>
          </a:p>
        </p:txBody>
      </p:sp>
      <p:sp>
        <p:nvSpPr>
          <p:cNvPr id="3" name="Content Placeholder 2"/>
          <p:cNvSpPr>
            <a:spLocks noGrp="1"/>
          </p:cNvSpPr>
          <p:nvPr>
            <p:ph idx="1"/>
          </p:nvPr>
        </p:nvSpPr>
        <p:spPr>
          <a:xfrm>
            <a:off x="131180" y="863444"/>
            <a:ext cx="11929641" cy="2279001"/>
          </a:xfrm>
        </p:spPr>
        <p:txBody>
          <a:bodyPr/>
          <a:lstStyle/>
          <a:p>
            <a:pPr lvl="0"/>
            <a:r>
              <a:rPr lang="en-US" dirty="0"/>
              <a:t>The name can be stored with the help of starting index and length of each name.</a:t>
            </a:r>
          </a:p>
          <a:p>
            <a:pPr lvl="0"/>
            <a:r>
              <a:rPr lang="en-US" dirty="0"/>
              <a:t>Linear list is a simplest kind of mechanism to implement the symbol table.</a:t>
            </a:r>
          </a:p>
          <a:p>
            <a:pPr lvl="0"/>
            <a:r>
              <a:rPr lang="en-US" dirty="0"/>
              <a:t>In this method an </a:t>
            </a:r>
            <a:r>
              <a:rPr lang="en-US" dirty="0">
                <a:solidFill>
                  <a:srgbClr val="C00000"/>
                </a:solidFill>
              </a:rPr>
              <a:t>array is used to store names and associated information.</a:t>
            </a:r>
          </a:p>
          <a:p>
            <a:pPr lvl="0"/>
            <a:r>
              <a:rPr lang="en-US" dirty="0"/>
              <a:t>New names can be added in the order as they arrive.</a:t>
            </a:r>
          </a:p>
          <a:p>
            <a:pPr lvl="0"/>
            <a:r>
              <a:rPr lang="en-US" dirty="0"/>
              <a:t>The list data structure using array is given below: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3235371"/>
              </p:ext>
            </p:extLst>
          </p:nvPr>
        </p:nvGraphicFramePr>
        <p:xfrm>
          <a:off x="4660005" y="3811073"/>
          <a:ext cx="2769978" cy="1854200"/>
        </p:xfrm>
        <a:graphic>
          <a:graphicData uri="http://schemas.openxmlformats.org/drawingml/2006/table">
            <a:tbl>
              <a:tblPr firstRow="1" bandRow="1">
                <a:tableStyleId>{D7AC3CCA-C797-4891-BE02-D94E43425B78}</a:tableStyleId>
              </a:tblPr>
              <a:tblGrid>
                <a:gridCol w="1151573">
                  <a:extLst>
                    <a:ext uri="{9D8B030D-6E8A-4147-A177-3AD203B41FA5}">
                      <a16:colId xmlns:a16="http://schemas.microsoft.com/office/drawing/2014/main" val="20000"/>
                    </a:ext>
                  </a:extLst>
                </a:gridCol>
                <a:gridCol w="1618405">
                  <a:extLst>
                    <a:ext uri="{9D8B030D-6E8A-4147-A177-3AD203B41FA5}">
                      <a16:colId xmlns:a16="http://schemas.microsoft.com/office/drawing/2014/main" val="20001"/>
                    </a:ext>
                  </a:extLst>
                </a:gridCol>
              </a:tblGrid>
              <a:tr h="370840">
                <a:tc>
                  <a:txBody>
                    <a:bodyPr/>
                    <a:lstStyle/>
                    <a:p>
                      <a:pPr marL="177800" marR="0" algn="ctr">
                        <a:lnSpc>
                          <a:spcPct val="115000"/>
                        </a:lnSpc>
                        <a:spcBef>
                          <a:spcPts val="0"/>
                        </a:spcBef>
                        <a:spcAft>
                          <a:spcPts val="0"/>
                        </a:spcAft>
                      </a:pPr>
                      <a:r>
                        <a:rPr lang="en-US" sz="1800" b="0" dirty="0">
                          <a:effectLst/>
                        </a:rPr>
                        <a:t>Name 1</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b="0" dirty="0">
                          <a:effectLst/>
                        </a:rPr>
                        <a:t>Info 1</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0"/>
                  </a:ext>
                </a:extLst>
              </a:tr>
              <a:tr h="370840">
                <a:tc>
                  <a:txBody>
                    <a:bodyPr/>
                    <a:lstStyle/>
                    <a:p>
                      <a:pPr marL="177800" marR="0" algn="ctr">
                        <a:lnSpc>
                          <a:spcPct val="115000"/>
                        </a:lnSpc>
                        <a:spcBef>
                          <a:spcPts val="0"/>
                        </a:spcBef>
                        <a:spcAft>
                          <a:spcPts val="0"/>
                        </a:spcAft>
                      </a:pPr>
                      <a:r>
                        <a:rPr lang="en-US" sz="1800" dirty="0">
                          <a:effectLst/>
                        </a:rPr>
                        <a:t>Name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1"/>
                  </a:ext>
                </a:extLst>
              </a:tr>
              <a:tr h="370840">
                <a:tc>
                  <a:txBody>
                    <a:bodyPr/>
                    <a:lstStyle/>
                    <a:p>
                      <a:pPr marL="177800" marR="0" algn="ctr">
                        <a:lnSpc>
                          <a:spcPct val="115000"/>
                        </a:lnSpc>
                        <a:spcBef>
                          <a:spcPts val="0"/>
                        </a:spcBef>
                        <a:spcAft>
                          <a:spcPts val="0"/>
                        </a:spcAft>
                      </a:pPr>
                      <a:r>
                        <a:rPr lang="en-US" sz="1800" dirty="0">
                          <a:effectLst/>
                        </a:rPr>
                        <a:t>Name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2"/>
                  </a:ext>
                </a:extLst>
              </a:tr>
              <a:tr h="370840">
                <a:tc>
                  <a:txBody>
                    <a:bodyPr/>
                    <a:lstStyle/>
                    <a:p>
                      <a:pPr algn="ctr"/>
                      <a:endParaRPr lang="en-US" sz="1800"/>
                    </a:p>
                  </a:txBody>
                  <a:tcPr>
                    <a:noFill/>
                  </a:tcPr>
                </a:tc>
                <a:tc>
                  <a:txBody>
                    <a:bodyPr/>
                    <a:lstStyle/>
                    <a:p>
                      <a:pPr algn="ctr"/>
                      <a:endParaRPr lang="en-US" sz="1800" dirty="0"/>
                    </a:p>
                  </a:txBody>
                  <a:tcPr>
                    <a:noFill/>
                  </a:tcPr>
                </a:tc>
                <a:extLst>
                  <a:ext uri="{0D108BD9-81ED-4DB2-BD59-A6C34878D82A}">
                    <a16:rowId xmlns:a16="http://schemas.microsoft.com/office/drawing/2014/main" val="10003"/>
                  </a:ext>
                </a:extLst>
              </a:tr>
              <a:tr h="370840">
                <a:tc>
                  <a:txBody>
                    <a:bodyPr/>
                    <a:lstStyle/>
                    <a:p>
                      <a:pPr marL="177800" marR="0" algn="ctr">
                        <a:lnSpc>
                          <a:spcPct val="115000"/>
                        </a:lnSpc>
                        <a:spcBef>
                          <a:spcPts val="0"/>
                        </a:spcBef>
                        <a:spcAft>
                          <a:spcPts val="0"/>
                        </a:spcAft>
                      </a:pPr>
                      <a:r>
                        <a:rPr lang="en-US" sz="1800" dirty="0">
                          <a:effectLst/>
                        </a:rPr>
                        <a:t>Name 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813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Self organizing list</a:t>
            </a:r>
          </a:p>
        </p:txBody>
      </p:sp>
      <p:sp>
        <p:nvSpPr>
          <p:cNvPr id="3" name="Content Placeholder 2"/>
          <p:cNvSpPr>
            <a:spLocks noGrp="1"/>
          </p:cNvSpPr>
          <p:nvPr>
            <p:ph idx="1"/>
          </p:nvPr>
        </p:nvSpPr>
        <p:spPr/>
        <p:txBody>
          <a:bodyPr/>
          <a:lstStyle/>
          <a:p>
            <a:pPr lvl="0"/>
            <a:r>
              <a:rPr lang="en-US" dirty="0">
                <a:solidFill>
                  <a:srgbClr val="C00000"/>
                </a:solidFill>
              </a:rPr>
              <a:t>This symbol table implementation is using linked list</a:t>
            </a:r>
            <a:r>
              <a:rPr lang="en-US" dirty="0"/>
              <a:t>. A link field is added to each record.</a:t>
            </a:r>
          </a:p>
          <a:p>
            <a:pPr lvl="0"/>
            <a:r>
              <a:rPr lang="en-US" dirty="0"/>
              <a:t>We search the records in the order pointed by the link of link field.</a:t>
            </a:r>
          </a:p>
          <a:p>
            <a:pPr lvl="0"/>
            <a:r>
              <a:rPr lang="en-US" dirty="0"/>
              <a:t>The pointer “First” is maintained to point to first record of the symbol table.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39508635"/>
              </p:ext>
            </p:extLst>
          </p:nvPr>
        </p:nvGraphicFramePr>
        <p:xfrm>
          <a:off x="4602050" y="3496659"/>
          <a:ext cx="2595331" cy="1854200"/>
        </p:xfrm>
        <a:graphic>
          <a:graphicData uri="http://schemas.openxmlformats.org/drawingml/2006/table">
            <a:tbl>
              <a:tblPr firstRow="1" bandRow="1">
                <a:tableStyleId>{D7AC3CCA-C797-4891-BE02-D94E43425B78}</a:tableStyleId>
              </a:tblPr>
              <a:tblGrid>
                <a:gridCol w="969962">
                  <a:extLst>
                    <a:ext uri="{9D8B030D-6E8A-4147-A177-3AD203B41FA5}">
                      <a16:colId xmlns:a16="http://schemas.microsoft.com/office/drawing/2014/main" val="20000"/>
                    </a:ext>
                  </a:extLst>
                </a:gridCol>
                <a:gridCol w="816166">
                  <a:extLst>
                    <a:ext uri="{9D8B030D-6E8A-4147-A177-3AD203B41FA5}">
                      <a16:colId xmlns:a16="http://schemas.microsoft.com/office/drawing/2014/main" val="20001"/>
                    </a:ext>
                  </a:extLst>
                </a:gridCol>
                <a:gridCol w="809203">
                  <a:extLst>
                    <a:ext uri="{9D8B030D-6E8A-4147-A177-3AD203B41FA5}">
                      <a16:colId xmlns:a16="http://schemas.microsoft.com/office/drawing/2014/main" val="20002"/>
                    </a:ext>
                  </a:extLst>
                </a:gridCol>
              </a:tblGrid>
              <a:tr h="370840">
                <a:tc>
                  <a:txBody>
                    <a:bodyPr/>
                    <a:lstStyle/>
                    <a:p>
                      <a:pPr marL="177800" marR="0" algn="ctr">
                        <a:lnSpc>
                          <a:spcPct val="115000"/>
                        </a:lnSpc>
                        <a:spcBef>
                          <a:spcPts val="0"/>
                        </a:spcBef>
                        <a:spcAft>
                          <a:spcPts val="0"/>
                        </a:spcAft>
                      </a:pPr>
                      <a:r>
                        <a:rPr lang="en-US" sz="1800" b="0" dirty="0">
                          <a:effectLst/>
                        </a:rPr>
                        <a:t>Name 1</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b="0" dirty="0">
                          <a:effectLst/>
                        </a:rPr>
                        <a:t>Info 1</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0"/>
                  </a:ext>
                </a:extLst>
              </a:tr>
              <a:tr h="370840">
                <a:tc>
                  <a:txBody>
                    <a:bodyPr/>
                    <a:lstStyle/>
                    <a:p>
                      <a:pPr marL="177800" marR="0" algn="ctr">
                        <a:lnSpc>
                          <a:spcPct val="115000"/>
                        </a:lnSpc>
                        <a:spcBef>
                          <a:spcPts val="0"/>
                        </a:spcBef>
                        <a:spcAft>
                          <a:spcPts val="0"/>
                        </a:spcAft>
                      </a:pPr>
                      <a:r>
                        <a:rPr lang="en-US" sz="1800" dirty="0">
                          <a:effectLst/>
                        </a:rPr>
                        <a:t>Name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1"/>
                  </a:ext>
                </a:extLst>
              </a:tr>
              <a:tr h="370840">
                <a:tc>
                  <a:txBody>
                    <a:bodyPr/>
                    <a:lstStyle/>
                    <a:p>
                      <a:pPr marL="177800" marR="0" algn="ctr">
                        <a:lnSpc>
                          <a:spcPct val="115000"/>
                        </a:lnSpc>
                        <a:spcBef>
                          <a:spcPts val="0"/>
                        </a:spcBef>
                        <a:spcAft>
                          <a:spcPts val="0"/>
                        </a:spcAft>
                      </a:pPr>
                      <a:r>
                        <a:rPr lang="en-US" sz="1800" dirty="0">
                          <a:effectLst/>
                        </a:rPr>
                        <a:t>Name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2"/>
                  </a:ext>
                </a:extLst>
              </a:tr>
              <a:tr h="370840">
                <a:tc>
                  <a:txBody>
                    <a:bodyPr/>
                    <a:lstStyle/>
                    <a:p>
                      <a:pPr algn="ctr"/>
                      <a:endParaRPr lang="en-US" sz="1800" dirty="0"/>
                    </a:p>
                  </a:txBody>
                  <a:tcPr>
                    <a:noFill/>
                  </a:tcPr>
                </a:tc>
                <a:tc>
                  <a:txBody>
                    <a:bodyPr/>
                    <a:lstStyle/>
                    <a:p>
                      <a:pPr algn="ctr"/>
                      <a:endParaRPr lang="en-US" sz="1800" dirty="0"/>
                    </a:p>
                  </a:txBody>
                  <a:tcPr>
                    <a:noFill/>
                  </a:tcPr>
                </a:tc>
                <a:tc>
                  <a:txBody>
                    <a:bodyPr/>
                    <a:lstStyle/>
                    <a:p>
                      <a:pPr algn="ctr"/>
                      <a:endParaRPr lang="en-US" sz="1800" dirty="0"/>
                    </a:p>
                  </a:txBody>
                  <a:tcPr>
                    <a:noFill/>
                  </a:tcPr>
                </a:tc>
                <a:extLst>
                  <a:ext uri="{0D108BD9-81ED-4DB2-BD59-A6C34878D82A}">
                    <a16:rowId xmlns:a16="http://schemas.microsoft.com/office/drawing/2014/main" val="10003"/>
                  </a:ext>
                </a:extLst>
              </a:tr>
              <a:tr h="370840">
                <a:tc>
                  <a:txBody>
                    <a:bodyPr/>
                    <a:lstStyle/>
                    <a:p>
                      <a:pPr marL="177800" marR="0" algn="ctr">
                        <a:lnSpc>
                          <a:spcPct val="115000"/>
                        </a:lnSpc>
                        <a:spcBef>
                          <a:spcPts val="0"/>
                        </a:spcBef>
                        <a:spcAft>
                          <a:spcPts val="0"/>
                        </a:spcAft>
                      </a:pPr>
                      <a:r>
                        <a:rPr lang="en-US" sz="1800" dirty="0">
                          <a:effectLst/>
                        </a:rPr>
                        <a:t>Name 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r>
                        <a:rPr lang="en-US" sz="1800" dirty="0">
                          <a:effectLst/>
                        </a:rPr>
                        <a:t>Info 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tc>
                  <a:txBody>
                    <a:bodyPr/>
                    <a:lstStyle/>
                    <a:p>
                      <a:pPr marL="215900" marR="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oFill/>
                  </a:tcPr>
                </a:tc>
                <a:extLst>
                  <a:ext uri="{0D108BD9-81ED-4DB2-BD59-A6C34878D82A}">
                    <a16:rowId xmlns:a16="http://schemas.microsoft.com/office/drawing/2014/main" val="10004"/>
                  </a:ext>
                </a:extLst>
              </a:tr>
            </a:tbl>
          </a:graphicData>
        </a:graphic>
      </p:graphicFrame>
      <p:cxnSp>
        <p:nvCxnSpPr>
          <p:cNvPr id="5" name="Straight Arrow Connector 4"/>
          <p:cNvCxnSpPr/>
          <p:nvPr/>
        </p:nvCxnSpPr>
        <p:spPr>
          <a:xfrm>
            <a:off x="3992450" y="3652234"/>
            <a:ext cx="6096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7197381" y="3652234"/>
            <a:ext cx="300269" cy="771525"/>
            <a:chOff x="7197381" y="3652234"/>
            <a:chExt cx="300269" cy="771525"/>
          </a:xfrm>
        </p:grpSpPr>
        <p:cxnSp>
          <p:nvCxnSpPr>
            <p:cNvPr id="6" name="Straight Arrow Connector 5"/>
            <p:cNvCxnSpPr/>
            <p:nvPr/>
          </p:nvCxnSpPr>
          <p:spPr>
            <a:xfrm>
              <a:off x="7197381" y="4409471"/>
              <a:ext cx="300269" cy="0"/>
            </a:xfrm>
            <a:prstGeom prst="straightConnector1">
              <a:avLst/>
            </a:prstGeom>
            <a:ln w="25400">
              <a:solidFill>
                <a:srgbClr val="0E47A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497650" y="3652234"/>
              <a:ext cx="0" cy="77152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97381" y="3652234"/>
              <a:ext cx="300269" cy="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89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Binary tree</a:t>
            </a:r>
          </a:p>
        </p:txBody>
      </p:sp>
      <p:sp>
        <p:nvSpPr>
          <p:cNvPr id="3" name="Content Placeholder 2"/>
          <p:cNvSpPr>
            <a:spLocks noGrp="1"/>
          </p:cNvSpPr>
          <p:nvPr>
            <p:ph idx="1"/>
          </p:nvPr>
        </p:nvSpPr>
        <p:spPr>
          <a:xfrm>
            <a:off x="131180" y="863445"/>
            <a:ext cx="11929641" cy="2768398"/>
          </a:xfrm>
        </p:spPr>
        <p:txBody>
          <a:bodyPr/>
          <a:lstStyle/>
          <a:p>
            <a:pPr lvl="0"/>
            <a:r>
              <a:rPr lang="en-US" dirty="0"/>
              <a:t>When the organization symbol table is by means of binary tree, the node structure will as follows:</a:t>
            </a:r>
          </a:p>
          <a:p>
            <a:pPr lvl="0"/>
            <a:r>
              <a:rPr lang="en-US" dirty="0"/>
              <a:t>The</a:t>
            </a:r>
            <a:r>
              <a:rPr lang="en-US" b="1" dirty="0"/>
              <a:t> </a:t>
            </a:r>
            <a:r>
              <a:rPr lang="en-US" dirty="0"/>
              <a:t>left child field stores the address of previous symbol.</a:t>
            </a:r>
          </a:p>
          <a:p>
            <a:pPr lvl="0"/>
            <a:r>
              <a:rPr lang="en-US" dirty="0"/>
              <a:t>Right child field</a:t>
            </a:r>
            <a:r>
              <a:rPr lang="en-US" b="1" baseline="30000" dirty="0"/>
              <a:t> </a:t>
            </a:r>
            <a:r>
              <a:rPr lang="en-US" dirty="0"/>
              <a:t>stores the address of next symbol. </a:t>
            </a:r>
          </a:p>
          <a:p>
            <a:pPr lvl="0"/>
            <a:r>
              <a:rPr lang="en-US" dirty="0"/>
              <a:t>The</a:t>
            </a:r>
            <a:r>
              <a:rPr lang="en-US" b="1" dirty="0"/>
              <a:t> </a:t>
            </a:r>
            <a:r>
              <a:rPr lang="en-US" dirty="0"/>
              <a:t>symbol field is used to store the name of the symbols.</a:t>
            </a:r>
          </a:p>
          <a:p>
            <a:pPr lvl="0"/>
            <a:r>
              <a:rPr lang="en-US" dirty="0"/>
              <a:t>Information field is used to give information about the symbol.</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87125521"/>
              </p:ext>
            </p:extLst>
          </p:nvPr>
        </p:nvGraphicFramePr>
        <p:xfrm>
          <a:off x="3056586" y="4479702"/>
          <a:ext cx="6096000" cy="370840"/>
        </p:xfrm>
        <a:graphic>
          <a:graphicData uri="http://schemas.openxmlformats.org/drawingml/2006/table">
            <a:tbl>
              <a:tblPr firstRow="1" bandRow="1">
                <a:tableStyleId>{D7AC3CCA-C797-4891-BE02-D94E43425B78}</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a:t>Left child</a:t>
                      </a:r>
                    </a:p>
                  </a:txBody>
                  <a:tcPr>
                    <a:noFill/>
                  </a:tcPr>
                </a:tc>
                <a:tc>
                  <a:txBody>
                    <a:bodyPr/>
                    <a:lstStyle/>
                    <a:p>
                      <a:pPr algn="ctr"/>
                      <a:r>
                        <a:rPr lang="en-US" dirty="0"/>
                        <a:t>Symbols </a:t>
                      </a:r>
                    </a:p>
                  </a:txBody>
                  <a:tcPr>
                    <a:noFill/>
                  </a:tcPr>
                </a:tc>
                <a:tc>
                  <a:txBody>
                    <a:bodyPr/>
                    <a:lstStyle/>
                    <a:p>
                      <a:pPr algn="ctr"/>
                      <a:r>
                        <a:rPr lang="en-US" dirty="0"/>
                        <a:t>Information </a:t>
                      </a:r>
                    </a:p>
                  </a:txBody>
                  <a:tcPr>
                    <a:noFill/>
                  </a:tcPr>
                </a:tc>
                <a:tc>
                  <a:txBody>
                    <a:bodyPr/>
                    <a:lstStyle/>
                    <a:p>
                      <a:pPr algn="ctr"/>
                      <a:r>
                        <a:rPr lang="en-US" dirty="0"/>
                        <a:t>Right child</a:t>
                      </a: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07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Hash table</a:t>
            </a:r>
          </a:p>
        </p:txBody>
      </p:sp>
      <p:sp>
        <p:nvSpPr>
          <p:cNvPr id="3" name="Content Placeholder 2"/>
          <p:cNvSpPr>
            <a:spLocks noGrp="1"/>
          </p:cNvSpPr>
          <p:nvPr>
            <p:ph idx="1"/>
          </p:nvPr>
        </p:nvSpPr>
        <p:spPr/>
        <p:txBody>
          <a:bodyPr/>
          <a:lstStyle/>
          <a:p>
            <a:pPr lvl="0"/>
            <a:r>
              <a:rPr lang="en-US" dirty="0"/>
              <a:t>In hashing scheme two tables are maintained-a hash table and symbol table.</a:t>
            </a:r>
          </a:p>
          <a:p>
            <a:pPr lvl="0"/>
            <a:r>
              <a:rPr lang="en-US" dirty="0"/>
              <a:t>The hash table consists of k entries from 0,1 to k-1. These entries are basically pointers to symbol table pointing to the names of symbol table.</a:t>
            </a:r>
          </a:p>
          <a:p>
            <a:pPr lvl="0"/>
            <a:r>
              <a:rPr lang="en-US" dirty="0"/>
              <a:t>To determine whether the 'Name' is in symbol table, we use a hash function 'h' such that h(name) will result any integer between 0 to k-1. We can search any name by position=h(name).</a:t>
            </a:r>
          </a:p>
          <a:p>
            <a:pPr lvl="0"/>
            <a:r>
              <a:rPr lang="en-US" dirty="0"/>
              <a:t>Using this position we can obtain the exact locations of name in symbol table.</a:t>
            </a:r>
          </a:p>
          <a:p>
            <a:r>
              <a:rPr lang="en-US" dirty="0"/>
              <a:t>Advantage of hashing is quick search is possible and the disadvantage is that hashing is complicated to implement. </a:t>
            </a:r>
          </a:p>
        </p:txBody>
      </p:sp>
    </p:spTree>
    <p:extLst>
      <p:ext uri="{BB962C8B-B14F-4D97-AF65-F5344CB8AC3E}">
        <p14:creationId xmlns:p14="http://schemas.microsoft.com/office/powerpoint/2010/main" val="32115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Dynamic Storage Allocation Techniques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9933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Storage Allocation Techniques</a:t>
            </a:r>
          </a:p>
        </p:txBody>
      </p:sp>
      <p:sp>
        <p:nvSpPr>
          <p:cNvPr id="3" name="Content Placeholder 2"/>
          <p:cNvSpPr>
            <a:spLocks noGrp="1"/>
          </p:cNvSpPr>
          <p:nvPr>
            <p:ph idx="1"/>
          </p:nvPr>
        </p:nvSpPr>
        <p:spPr/>
        <p:txBody>
          <a:bodyPr/>
          <a:lstStyle/>
          <a:p>
            <a:r>
              <a:rPr lang="en-US" dirty="0"/>
              <a:t>There are two techniques used in dynamic memory allocation.</a:t>
            </a:r>
          </a:p>
          <a:p>
            <a:pPr marL="457200" lvl="0" indent="-457200">
              <a:buFont typeface="+mj-lt"/>
              <a:buAutoNum type="arabicPeriod"/>
            </a:pPr>
            <a:r>
              <a:rPr lang="en-US" dirty="0"/>
              <a:t>Explicit allocation</a:t>
            </a:r>
          </a:p>
          <a:p>
            <a:pPr marL="457200" lvl="0" indent="-457200">
              <a:buFont typeface="+mj-lt"/>
              <a:buAutoNum type="arabicPeriod"/>
            </a:pPr>
            <a:r>
              <a:rPr lang="en-US" dirty="0"/>
              <a:t>Implicit allocation</a:t>
            </a:r>
          </a:p>
          <a:p>
            <a:endParaRPr lang="en-US" dirty="0"/>
          </a:p>
          <a:p>
            <a:endParaRPr lang="en-US" dirty="0"/>
          </a:p>
        </p:txBody>
      </p:sp>
    </p:spTree>
    <p:extLst>
      <p:ext uri="{BB962C8B-B14F-4D97-AF65-F5344CB8AC3E}">
        <p14:creationId xmlns:p14="http://schemas.microsoft.com/office/powerpoint/2010/main" val="227254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Allocation: for Fixed Size Blocks</a:t>
            </a:r>
          </a:p>
        </p:txBody>
      </p:sp>
      <p:sp>
        <p:nvSpPr>
          <p:cNvPr id="3" name="Content Placeholder 2"/>
          <p:cNvSpPr>
            <a:spLocks noGrp="1"/>
          </p:cNvSpPr>
          <p:nvPr>
            <p:ph idx="1"/>
          </p:nvPr>
        </p:nvSpPr>
        <p:spPr/>
        <p:txBody>
          <a:bodyPr/>
          <a:lstStyle/>
          <a:p>
            <a:pPr lvl="0"/>
            <a:r>
              <a:rPr lang="en-US" dirty="0"/>
              <a:t>In explicit allocation the size of the block for which memory is allocated is fixed.</a:t>
            </a:r>
          </a:p>
          <a:p>
            <a:pPr lvl="0"/>
            <a:r>
              <a:rPr lang="en-US" dirty="0"/>
              <a:t>In this technique a free list is used.</a:t>
            </a:r>
            <a:r>
              <a:rPr lang="en-US" b="1" dirty="0"/>
              <a:t> </a:t>
            </a:r>
            <a:r>
              <a:rPr lang="en-US" dirty="0"/>
              <a:t>Free list is a set of free blocks. </a:t>
            </a:r>
          </a:p>
          <a:p>
            <a:pPr lvl="0"/>
            <a:r>
              <a:rPr lang="en-US" dirty="0"/>
              <a:t>The blocks are linked to each other in a list structure. The memory allocation can be done by pointing previous node to the newly allocated block. </a:t>
            </a:r>
          </a:p>
          <a:p>
            <a:pPr lvl="0"/>
            <a:r>
              <a:rPr lang="en-US" dirty="0"/>
              <a:t>Memory de-allocation can be done by de-referencing the previous link.</a:t>
            </a:r>
          </a:p>
          <a:p>
            <a:pPr lvl="0"/>
            <a:r>
              <a:rPr lang="en-US" dirty="0"/>
              <a:t>This memory allocation and de-allocation is done using heap memory.</a:t>
            </a:r>
          </a:p>
          <a:p>
            <a:pPr lvl="0"/>
            <a:r>
              <a:rPr lang="en-US" dirty="0"/>
              <a:t>The advantage of this technique is that there is no space overhead.</a:t>
            </a:r>
          </a:p>
          <a:p>
            <a:endParaRPr lang="en-US" dirty="0"/>
          </a:p>
        </p:txBody>
      </p:sp>
    </p:spTree>
    <p:extLst>
      <p:ext uri="{BB962C8B-B14F-4D97-AF65-F5344CB8AC3E}">
        <p14:creationId xmlns:p14="http://schemas.microsoft.com/office/powerpoint/2010/main" val="333577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Allocation: for Variable Sized Blocks</a:t>
            </a:r>
          </a:p>
        </p:txBody>
      </p:sp>
      <p:sp>
        <p:nvSpPr>
          <p:cNvPr id="3" name="Content Placeholder 2"/>
          <p:cNvSpPr>
            <a:spLocks noGrp="1"/>
          </p:cNvSpPr>
          <p:nvPr>
            <p:ph idx="1"/>
          </p:nvPr>
        </p:nvSpPr>
        <p:spPr/>
        <p:txBody>
          <a:bodyPr/>
          <a:lstStyle/>
          <a:p>
            <a:r>
              <a:rPr lang="en-US" dirty="0"/>
              <a:t>Due to frequent memory allocation and de-allocation the heap memory becomes fragmented. </a:t>
            </a:r>
          </a:p>
          <a:p>
            <a:r>
              <a:rPr lang="en-US" dirty="0"/>
              <a:t>That means heap may consist of some blocks that are free and some that are allocated.</a:t>
            </a:r>
          </a:p>
          <a:p>
            <a:pPr lvl="0"/>
            <a:r>
              <a:rPr lang="en-US" dirty="0"/>
              <a:t>Thus we get variable sized blocks that are available free. </a:t>
            </a:r>
          </a:p>
          <a:p>
            <a:pPr lvl="0"/>
            <a:r>
              <a:rPr lang="en-US" dirty="0"/>
              <a:t>For allocating variable sized blocks some strategies such as first fit, worst fit and best fit are used. </a:t>
            </a:r>
          </a:p>
          <a:p>
            <a:r>
              <a:rPr lang="en-US" dirty="0"/>
              <a:t>Sometimes all the free blocks are collected together to form a large free block. </a:t>
            </a:r>
          </a:p>
          <a:p>
            <a:r>
              <a:rPr lang="en-US" dirty="0"/>
              <a:t>This ultimately avoids the problem of fragmentation.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6343137"/>
              </p:ext>
            </p:extLst>
          </p:nvPr>
        </p:nvGraphicFramePr>
        <p:xfrm>
          <a:off x="2976093" y="4521558"/>
          <a:ext cx="6095999" cy="370840"/>
        </p:xfrm>
        <a:graphic>
          <a:graphicData uri="http://schemas.openxmlformats.org/drawingml/2006/table">
            <a:tbl>
              <a:tblPr firstRow="1" bandRow="1">
                <a:tableStyleId>{D7AC3CCA-C797-4891-BE02-D94E43425B78}</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endParaRPr lang="en-US" dirty="0"/>
                    </a:p>
                  </a:txBody>
                  <a:tcPr>
                    <a:solidFill>
                      <a:schemeClr val="tx2"/>
                    </a:solidFill>
                  </a:tcPr>
                </a:tc>
                <a:tc>
                  <a:txBody>
                    <a:bodyPr/>
                    <a:lstStyle/>
                    <a:p>
                      <a:pPr algn="ctr"/>
                      <a:r>
                        <a:rPr lang="en-US" dirty="0"/>
                        <a:t>Free </a:t>
                      </a:r>
                    </a:p>
                  </a:txBody>
                  <a:tcPr>
                    <a:noFill/>
                  </a:tcPr>
                </a:tc>
                <a:tc>
                  <a:txBody>
                    <a:bodyPr/>
                    <a:lstStyle/>
                    <a:p>
                      <a:pPr algn="ctr"/>
                      <a:endParaRPr lang="en-US" dirty="0"/>
                    </a:p>
                  </a:txBody>
                  <a:tcPr>
                    <a:solidFill>
                      <a:schemeClr val="tx2"/>
                    </a:solidFill>
                  </a:tcPr>
                </a:tc>
                <a:tc>
                  <a:txBody>
                    <a:bodyPr/>
                    <a:lstStyle/>
                    <a:p>
                      <a:pPr algn="ctr"/>
                      <a:r>
                        <a:rPr lang="en-US" dirty="0"/>
                        <a:t>Free </a:t>
                      </a:r>
                    </a:p>
                  </a:txBody>
                  <a:tcPr>
                    <a:noFill/>
                  </a:tcPr>
                </a:tc>
                <a:tc>
                  <a:txBody>
                    <a:bodyPr/>
                    <a:lstStyle/>
                    <a:p>
                      <a:pPr algn="ctr"/>
                      <a:endParaRPr lang="en-US" dirty="0"/>
                    </a:p>
                  </a:txBody>
                  <a:tcPr>
                    <a:solidFill>
                      <a:schemeClr val="tx2"/>
                    </a:solidFill>
                  </a:tcPr>
                </a:tc>
                <a:tc>
                  <a:txBody>
                    <a:bodyPr/>
                    <a:lstStyle/>
                    <a:p>
                      <a:pPr algn="ctr"/>
                      <a:r>
                        <a:rPr lang="en-US" dirty="0"/>
                        <a:t>Free </a:t>
                      </a:r>
                    </a:p>
                  </a:txBody>
                  <a:tcPr>
                    <a:noFill/>
                  </a:tcPr>
                </a:tc>
                <a:tc>
                  <a:txBody>
                    <a:bodyPr/>
                    <a:lstStyle/>
                    <a:p>
                      <a:pPr algn="ctr"/>
                      <a:endParaRPr lang="en-US" dirty="0"/>
                    </a:p>
                  </a:txBody>
                  <a:tcPr>
                    <a:solidFill>
                      <a:schemeClr val="tx2"/>
                    </a:solidFill>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flipV="1">
            <a:off x="5109693" y="4902558"/>
            <a:ext cx="0" cy="304800"/>
          </a:xfrm>
          <a:prstGeom prst="straightConnector1">
            <a:avLst/>
          </a:prstGeom>
          <a:ln w="222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009561" y="5231804"/>
            <a:ext cx="2209800" cy="280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Allocated Block</a:t>
            </a:r>
          </a:p>
        </p:txBody>
      </p:sp>
    </p:spTree>
    <p:extLst>
      <p:ext uri="{BB962C8B-B14F-4D97-AF65-F5344CB8AC3E}">
        <p14:creationId xmlns:p14="http://schemas.microsoft.com/office/powerpoint/2010/main" val="258798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Allocation</a:t>
            </a:r>
          </a:p>
        </p:txBody>
      </p:sp>
      <p:sp>
        <p:nvSpPr>
          <p:cNvPr id="3" name="Content Placeholder 2"/>
          <p:cNvSpPr>
            <a:spLocks noGrp="1"/>
          </p:cNvSpPr>
          <p:nvPr>
            <p:ph idx="1"/>
          </p:nvPr>
        </p:nvSpPr>
        <p:spPr>
          <a:xfrm>
            <a:off x="131180" y="863445"/>
            <a:ext cx="11929641" cy="1145660"/>
          </a:xfrm>
        </p:spPr>
        <p:txBody>
          <a:bodyPr/>
          <a:lstStyle/>
          <a:p>
            <a:pPr lvl="0"/>
            <a:r>
              <a:rPr lang="en-US" dirty="0"/>
              <a:t>The implicit allocation is performed using user program and runtime packages.</a:t>
            </a:r>
          </a:p>
          <a:p>
            <a:pPr lvl="0"/>
            <a:r>
              <a:rPr lang="en-US" dirty="0"/>
              <a:t>The run time package is required to know when the</a:t>
            </a:r>
            <a:r>
              <a:rPr lang="en-US" b="1" dirty="0"/>
              <a:t> storage block</a:t>
            </a:r>
            <a:r>
              <a:rPr lang="en-US" dirty="0"/>
              <a:t> is not in use.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9654679"/>
              </p:ext>
            </p:extLst>
          </p:nvPr>
        </p:nvGraphicFramePr>
        <p:xfrm>
          <a:off x="4812406" y="2444839"/>
          <a:ext cx="2319477" cy="2590800"/>
        </p:xfrm>
        <a:graphic>
          <a:graphicData uri="http://schemas.openxmlformats.org/drawingml/2006/table">
            <a:tbl>
              <a:tblPr firstRow="1" bandRow="1">
                <a:tableStyleId>{D7AC3CCA-C797-4891-BE02-D94E43425B78}</a:tableStyleId>
              </a:tblPr>
              <a:tblGrid>
                <a:gridCol w="2319477">
                  <a:extLst>
                    <a:ext uri="{9D8B030D-6E8A-4147-A177-3AD203B41FA5}">
                      <a16:colId xmlns:a16="http://schemas.microsoft.com/office/drawing/2014/main" val="20000"/>
                    </a:ext>
                  </a:extLst>
                </a:gridCol>
              </a:tblGrid>
              <a:tr h="518160">
                <a:tc>
                  <a:txBody>
                    <a:bodyPr/>
                    <a:lstStyle/>
                    <a:p>
                      <a:pPr algn="ctr"/>
                      <a:r>
                        <a:rPr lang="en-US" sz="2200" b="0" dirty="0"/>
                        <a:t>Block size</a:t>
                      </a:r>
                    </a:p>
                  </a:txBody>
                  <a:tcPr>
                    <a:noFill/>
                  </a:tcPr>
                </a:tc>
                <a:extLst>
                  <a:ext uri="{0D108BD9-81ED-4DB2-BD59-A6C34878D82A}">
                    <a16:rowId xmlns:a16="http://schemas.microsoft.com/office/drawing/2014/main" val="10000"/>
                  </a:ext>
                </a:extLst>
              </a:tr>
              <a:tr h="518160">
                <a:tc>
                  <a:txBody>
                    <a:bodyPr/>
                    <a:lstStyle/>
                    <a:p>
                      <a:pPr algn="ctr"/>
                      <a:r>
                        <a:rPr lang="en-US" sz="2200" dirty="0"/>
                        <a:t>Reference Count</a:t>
                      </a:r>
                    </a:p>
                  </a:txBody>
                  <a:tcPr>
                    <a:noFill/>
                  </a:tcPr>
                </a:tc>
                <a:extLst>
                  <a:ext uri="{0D108BD9-81ED-4DB2-BD59-A6C34878D82A}">
                    <a16:rowId xmlns:a16="http://schemas.microsoft.com/office/drawing/2014/main" val="10001"/>
                  </a:ext>
                </a:extLst>
              </a:tr>
              <a:tr h="518160">
                <a:tc>
                  <a:txBody>
                    <a:bodyPr/>
                    <a:lstStyle/>
                    <a:p>
                      <a:pPr algn="ctr"/>
                      <a:r>
                        <a:rPr lang="en-US" sz="2200" dirty="0"/>
                        <a:t>Mark </a:t>
                      </a:r>
                    </a:p>
                  </a:txBody>
                  <a:tcPr>
                    <a:noFill/>
                  </a:tcPr>
                </a:tc>
                <a:extLst>
                  <a:ext uri="{0D108BD9-81ED-4DB2-BD59-A6C34878D82A}">
                    <a16:rowId xmlns:a16="http://schemas.microsoft.com/office/drawing/2014/main" val="10002"/>
                  </a:ext>
                </a:extLst>
              </a:tr>
              <a:tr h="518160">
                <a:tc>
                  <a:txBody>
                    <a:bodyPr/>
                    <a:lstStyle/>
                    <a:p>
                      <a:pPr algn="ctr"/>
                      <a:r>
                        <a:rPr lang="en-US" sz="2200" dirty="0"/>
                        <a:t>Pointer</a:t>
                      </a:r>
                      <a:r>
                        <a:rPr lang="en-US" sz="2200" baseline="0" dirty="0"/>
                        <a:t> to Block</a:t>
                      </a:r>
                      <a:endParaRPr lang="en-US" sz="2200" dirty="0"/>
                    </a:p>
                  </a:txBody>
                  <a:tcPr>
                    <a:noFill/>
                  </a:tcPr>
                </a:tc>
                <a:extLst>
                  <a:ext uri="{0D108BD9-81ED-4DB2-BD59-A6C34878D82A}">
                    <a16:rowId xmlns:a16="http://schemas.microsoft.com/office/drawing/2014/main" val="10003"/>
                  </a:ext>
                </a:extLst>
              </a:tr>
              <a:tr h="518160">
                <a:tc>
                  <a:txBody>
                    <a:bodyPr/>
                    <a:lstStyle/>
                    <a:p>
                      <a:pPr algn="ctr"/>
                      <a:r>
                        <a:rPr lang="en-US" sz="2200" dirty="0"/>
                        <a:t>User Data</a:t>
                      </a:r>
                    </a:p>
                  </a:txBody>
                  <a:tcPr>
                    <a:solidFill>
                      <a:schemeClr val="tx2">
                        <a:lumMod val="60000"/>
                        <a:lumOff val="40000"/>
                      </a:schemeClr>
                    </a:solidFill>
                  </a:tcPr>
                </a:tc>
                <a:extLst>
                  <a:ext uri="{0D108BD9-81ED-4DB2-BD59-A6C34878D82A}">
                    <a16:rowId xmlns:a16="http://schemas.microsoft.com/office/drawing/2014/main" val="10004"/>
                  </a:ext>
                </a:extLst>
              </a:tr>
            </a:tbl>
          </a:graphicData>
        </a:graphic>
      </p:graphicFrame>
      <p:sp>
        <p:nvSpPr>
          <p:cNvPr id="5" name="Rectangle 4"/>
          <p:cNvSpPr/>
          <p:nvPr/>
        </p:nvSpPr>
        <p:spPr>
          <a:xfrm>
            <a:off x="4812406" y="5174385"/>
            <a:ext cx="2209800" cy="280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 Format</a:t>
            </a:r>
          </a:p>
        </p:txBody>
      </p:sp>
    </p:spTree>
    <p:extLst>
      <p:ext uri="{BB962C8B-B14F-4D97-AF65-F5344CB8AC3E}">
        <p14:creationId xmlns:p14="http://schemas.microsoft.com/office/powerpoint/2010/main" val="210924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Allocation: Reference count </a:t>
            </a:r>
          </a:p>
        </p:txBody>
      </p:sp>
      <p:sp>
        <p:nvSpPr>
          <p:cNvPr id="3" name="Content Placeholder 2"/>
          <p:cNvSpPr>
            <a:spLocks noGrp="1"/>
          </p:cNvSpPr>
          <p:nvPr>
            <p:ph idx="1"/>
          </p:nvPr>
        </p:nvSpPr>
        <p:spPr/>
        <p:txBody>
          <a:bodyPr/>
          <a:lstStyle/>
          <a:p>
            <a:pPr lvl="0"/>
            <a:r>
              <a:rPr lang="en-US" dirty="0"/>
              <a:t>Reference count is a special counter used during implicit memory allocation. </a:t>
            </a:r>
          </a:p>
          <a:p>
            <a:pPr lvl="0"/>
            <a:r>
              <a:rPr lang="en-US" dirty="0"/>
              <a:t>If any block is referred by some another block then its reference count incremented by one. </a:t>
            </a:r>
          </a:p>
          <a:p>
            <a:pPr lvl="0"/>
            <a:r>
              <a:rPr lang="en-US" dirty="0"/>
              <a:t>That also means if the reference count of particular block drops down to 0 then, that means that block is not referenced</a:t>
            </a:r>
            <a:r>
              <a:rPr lang="en-US" b="1" dirty="0"/>
              <a:t> </a:t>
            </a:r>
            <a:r>
              <a:rPr lang="en-US" dirty="0"/>
              <a:t>one</a:t>
            </a:r>
            <a:r>
              <a:rPr lang="en-US" b="1" dirty="0"/>
              <a:t> </a:t>
            </a:r>
            <a:r>
              <a:rPr lang="en-US" dirty="0"/>
              <a:t>and hence it can be de-allocated. </a:t>
            </a:r>
          </a:p>
          <a:p>
            <a:pPr lvl="0"/>
            <a:r>
              <a:rPr lang="en-US" dirty="0"/>
              <a:t>Reference counts are best used when pointers between blocks never appear in cycle.</a:t>
            </a:r>
          </a:p>
        </p:txBody>
      </p:sp>
    </p:spTree>
    <p:extLst>
      <p:ext uri="{BB962C8B-B14F-4D97-AF65-F5344CB8AC3E}">
        <p14:creationId xmlns:p14="http://schemas.microsoft.com/office/powerpoint/2010/main" val="313314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language issues</a:t>
            </a:r>
          </a:p>
        </p:txBody>
      </p:sp>
      <p:sp>
        <p:nvSpPr>
          <p:cNvPr id="3" name="Content Placeholder 2"/>
          <p:cNvSpPr>
            <a:spLocks noGrp="1"/>
          </p:cNvSpPr>
          <p:nvPr>
            <p:ph idx="1"/>
          </p:nvPr>
        </p:nvSpPr>
        <p:spPr/>
        <p:txBody>
          <a:bodyPr/>
          <a:lstStyle/>
          <a:p>
            <a:pPr lvl="0"/>
            <a:r>
              <a:rPr lang="en-US" dirty="0"/>
              <a:t>Source language issues are:</a:t>
            </a:r>
          </a:p>
          <a:p>
            <a:pPr marL="1001712" lvl="1" indent="-457200">
              <a:buFont typeface="+mj-lt"/>
              <a:buAutoNum type="arabicPeriod"/>
            </a:pPr>
            <a:r>
              <a:rPr lang="en-US" sz="2400" dirty="0"/>
              <a:t>Procedure call</a:t>
            </a:r>
          </a:p>
          <a:p>
            <a:pPr marL="1001712" lvl="1" indent="-457200">
              <a:buFont typeface="+mj-lt"/>
              <a:buAutoNum type="arabicPeriod"/>
            </a:pPr>
            <a:r>
              <a:rPr lang="en-US" sz="2400" dirty="0"/>
              <a:t>Activation tree</a:t>
            </a:r>
          </a:p>
          <a:p>
            <a:pPr marL="1001712" lvl="1" indent="-457200">
              <a:buFont typeface="+mj-lt"/>
              <a:buAutoNum type="arabicPeriod"/>
            </a:pPr>
            <a:r>
              <a:rPr lang="en-US" sz="2400" dirty="0"/>
              <a:t>Control stack</a:t>
            </a:r>
          </a:p>
          <a:p>
            <a:pPr marL="1001712" lvl="1" indent="-457200">
              <a:buFont typeface="+mj-lt"/>
              <a:buAutoNum type="arabicPeriod"/>
            </a:pPr>
            <a:r>
              <a:rPr lang="en-US" sz="2400" dirty="0"/>
              <a:t>Scope of declaration</a:t>
            </a:r>
          </a:p>
          <a:p>
            <a:pPr marL="1001712" lvl="1" indent="-457200">
              <a:buFont typeface="+mj-lt"/>
              <a:buAutoNum type="arabicPeriod"/>
            </a:pPr>
            <a:r>
              <a:rPr lang="en-US" sz="2400" dirty="0"/>
              <a:t>Binding of names</a:t>
            </a:r>
          </a:p>
          <a:p>
            <a:pPr marL="0" lvl="0" indent="0">
              <a:buNone/>
            </a:pPr>
            <a:endParaRPr lang="en-US" dirty="0"/>
          </a:p>
          <a:p>
            <a:endParaRPr lang="en-US" dirty="0"/>
          </a:p>
          <a:p>
            <a:endParaRPr lang="en-US" dirty="0"/>
          </a:p>
        </p:txBody>
      </p:sp>
    </p:spTree>
    <p:extLst>
      <p:ext uri="{BB962C8B-B14F-4D97-AF65-F5344CB8AC3E}">
        <p14:creationId xmlns:p14="http://schemas.microsoft.com/office/powerpoint/2010/main" val="13012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Allocation: Marking techniques</a:t>
            </a:r>
          </a:p>
        </p:txBody>
      </p:sp>
      <p:sp>
        <p:nvSpPr>
          <p:cNvPr id="3" name="Content Placeholder 2"/>
          <p:cNvSpPr>
            <a:spLocks noGrp="1"/>
          </p:cNvSpPr>
          <p:nvPr>
            <p:ph idx="1"/>
          </p:nvPr>
        </p:nvSpPr>
        <p:spPr/>
        <p:txBody>
          <a:bodyPr/>
          <a:lstStyle/>
          <a:p>
            <a:pPr lvl="0"/>
            <a:r>
              <a:rPr lang="en-US" dirty="0"/>
              <a:t>This is an alternative approach to determine whether the</a:t>
            </a:r>
            <a:r>
              <a:rPr lang="en-US" b="1" dirty="0"/>
              <a:t> </a:t>
            </a:r>
            <a:r>
              <a:rPr lang="en-US" dirty="0"/>
              <a:t>block is in use or not. </a:t>
            </a:r>
          </a:p>
          <a:p>
            <a:pPr lvl="0"/>
            <a:r>
              <a:rPr lang="en-US" dirty="0"/>
              <a:t>In this method, the user program is suspended temporarily and</a:t>
            </a:r>
            <a:r>
              <a:rPr lang="en-US" b="1" dirty="0"/>
              <a:t> frozen pointers</a:t>
            </a:r>
            <a:r>
              <a:rPr lang="en-US" dirty="0"/>
              <a:t> are used to mark the blocks that are in use.</a:t>
            </a:r>
          </a:p>
          <a:p>
            <a:pPr lvl="0"/>
            <a:r>
              <a:rPr lang="en-US" dirty="0"/>
              <a:t>Sometime</a:t>
            </a:r>
            <a:r>
              <a:rPr lang="en-US" b="1" dirty="0"/>
              <a:t> </a:t>
            </a:r>
            <a:r>
              <a:rPr lang="en-US" dirty="0"/>
              <a:t>bitmaps</a:t>
            </a:r>
            <a:r>
              <a:rPr lang="en-US" b="1" dirty="0"/>
              <a:t> </a:t>
            </a:r>
            <a:r>
              <a:rPr lang="en-US" dirty="0"/>
              <a:t>are used to the blocks that are in use. </a:t>
            </a:r>
          </a:p>
          <a:p>
            <a:pPr lvl="0"/>
            <a:r>
              <a:rPr lang="en-US" dirty="0"/>
              <a:t>These pointers are then placed in the heap memory. </a:t>
            </a:r>
          </a:p>
          <a:p>
            <a:pPr lvl="0"/>
            <a:r>
              <a:rPr lang="en-US" dirty="0"/>
              <a:t>Again we go through heap memory and mark those blocks which are unused.</a:t>
            </a:r>
          </a:p>
          <a:p>
            <a:pPr lvl="0"/>
            <a:r>
              <a:rPr lang="en-US" dirty="0"/>
              <a:t>Using marking technique it is possible to keep track of blocks that are in use.</a:t>
            </a:r>
          </a:p>
          <a:p>
            <a:endParaRPr lang="en-US" dirty="0"/>
          </a:p>
        </p:txBody>
      </p:sp>
    </p:spTree>
    <p:extLst>
      <p:ext uri="{BB962C8B-B14F-4D97-AF65-F5344CB8AC3E}">
        <p14:creationId xmlns:p14="http://schemas.microsoft.com/office/powerpoint/2010/main" val="62757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 </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642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Storage Organization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754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Subdivision of Runtime Memory</a:t>
            </a:r>
          </a:p>
        </p:txBody>
      </p:sp>
      <p:sp>
        <p:nvSpPr>
          <p:cNvPr id="3" name="Content Placeholder 2"/>
          <p:cNvSpPr>
            <a:spLocks noGrp="1"/>
          </p:cNvSpPr>
          <p:nvPr>
            <p:ph idx="1"/>
          </p:nvPr>
        </p:nvSpPr>
        <p:spPr/>
        <p:txBody>
          <a:bodyPr/>
          <a:lstStyle/>
          <a:p>
            <a:pPr lvl="0"/>
            <a:r>
              <a:rPr lang="en-US" dirty="0"/>
              <a:t>The compiler demands for a block of memory to operating system.</a:t>
            </a:r>
          </a:p>
          <a:p>
            <a:pPr lvl="0"/>
            <a:r>
              <a:rPr lang="en-US" dirty="0"/>
              <a:t>The compiler utilizes this block of memory executing the compiled program. This block of memory is called </a:t>
            </a:r>
            <a:r>
              <a:rPr lang="en-US" b="1" dirty="0">
                <a:solidFill>
                  <a:srgbClr val="C00000"/>
                </a:solidFill>
              </a:rPr>
              <a:t>run time storage</a:t>
            </a:r>
            <a:r>
              <a:rPr lang="en-US" b="1" dirty="0"/>
              <a:t>.</a:t>
            </a:r>
            <a:endParaRPr lang="en-US" dirty="0"/>
          </a:p>
          <a:p>
            <a:pPr lvl="0"/>
            <a:r>
              <a:rPr lang="en-US" dirty="0"/>
              <a:t>The run time storage is subdivided to hold code and data such as, the generated target code and data objects.</a:t>
            </a:r>
          </a:p>
          <a:p>
            <a:pPr lvl="0"/>
            <a:r>
              <a:rPr lang="en-US" dirty="0"/>
              <a:t>The size of generated code is fixed. Hence the target code occupies the determined area of the memory. </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41963920"/>
              </p:ext>
            </p:extLst>
          </p:nvPr>
        </p:nvGraphicFramePr>
        <p:xfrm>
          <a:off x="5086081" y="3904451"/>
          <a:ext cx="1981200" cy="1854200"/>
        </p:xfrm>
        <a:graphic>
          <a:graphicData uri="http://schemas.openxmlformats.org/drawingml/2006/table">
            <a:tbl>
              <a:tblPr firstRow="1" bandRow="1">
                <a:tableStyleId>{D7AC3CCA-C797-4891-BE02-D94E43425B78}</a:tableStyleId>
              </a:tblPr>
              <a:tblGrid>
                <a:gridCol w="1981200">
                  <a:extLst>
                    <a:ext uri="{9D8B030D-6E8A-4147-A177-3AD203B41FA5}">
                      <a16:colId xmlns:a16="http://schemas.microsoft.com/office/drawing/2014/main" val="20000"/>
                    </a:ext>
                  </a:extLst>
                </a:gridCol>
              </a:tblGrid>
              <a:tr h="370840">
                <a:tc>
                  <a:txBody>
                    <a:bodyPr/>
                    <a:lstStyle/>
                    <a:p>
                      <a:pPr algn="ctr"/>
                      <a:r>
                        <a:rPr lang="en-US" b="0" dirty="0"/>
                        <a:t>Code area</a:t>
                      </a:r>
                    </a:p>
                  </a:txBody>
                  <a:tcPr>
                    <a:noFill/>
                  </a:tcPr>
                </a:tc>
                <a:extLst>
                  <a:ext uri="{0D108BD9-81ED-4DB2-BD59-A6C34878D82A}">
                    <a16:rowId xmlns:a16="http://schemas.microsoft.com/office/drawing/2014/main" val="10000"/>
                  </a:ext>
                </a:extLst>
              </a:tr>
              <a:tr h="370840">
                <a:tc>
                  <a:txBody>
                    <a:bodyPr/>
                    <a:lstStyle/>
                    <a:p>
                      <a:pPr algn="ctr"/>
                      <a:r>
                        <a:rPr lang="en-US" dirty="0"/>
                        <a:t>Static data area</a:t>
                      </a:r>
                    </a:p>
                  </a:txBody>
                  <a:tcPr>
                    <a:noFill/>
                  </a:tcPr>
                </a:tc>
                <a:extLst>
                  <a:ext uri="{0D108BD9-81ED-4DB2-BD59-A6C34878D82A}">
                    <a16:rowId xmlns:a16="http://schemas.microsoft.com/office/drawing/2014/main" val="10001"/>
                  </a:ext>
                </a:extLst>
              </a:tr>
              <a:tr h="370840">
                <a:tc>
                  <a:txBody>
                    <a:bodyPr/>
                    <a:lstStyle/>
                    <a:p>
                      <a:pPr algn="ctr"/>
                      <a:r>
                        <a:rPr lang="en-US" dirty="0"/>
                        <a:t>Stack</a:t>
                      </a:r>
                    </a:p>
                  </a:txBody>
                  <a:tcPr>
                    <a:noFill/>
                  </a:tcPr>
                </a:tc>
                <a:extLst>
                  <a:ext uri="{0D108BD9-81ED-4DB2-BD59-A6C34878D82A}">
                    <a16:rowId xmlns:a16="http://schemas.microsoft.com/office/drawing/2014/main" val="10002"/>
                  </a:ext>
                </a:extLst>
              </a:tr>
              <a:tr h="370840">
                <a:tc>
                  <a:txBody>
                    <a:bodyPr/>
                    <a:lstStyle/>
                    <a:p>
                      <a:pPr algn="ctr"/>
                      <a:endParaRPr lang="en-US" dirty="0"/>
                    </a:p>
                  </a:txBody>
                  <a:tcPr>
                    <a:noFill/>
                  </a:tcPr>
                </a:tc>
                <a:extLst>
                  <a:ext uri="{0D108BD9-81ED-4DB2-BD59-A6C34878D82A}">
                    <a16:rowId xmlns:a16="http://schemas.microsoft.com/office/drawing/2014/main" val="10003"/>
                  </a:ext>
                </a:extLst>
              </a:tr>
              <a:tr h="370840">
                <a:tc>
                  <a:txBody>
                    <a:bodyPr/>
                    <a:lstStyle/>
                    <a:p>
                      <a:pPr algn="ctr"/>
                      <a:r>
                        <a:rPr lang="en-US" dirty="0"/>
                        <a:t>Heap </a:t>
                      </a:r>
                    </a:p>
                  </a:txBody>
                  <a:tcPr>
                    <a:noFill/>
                  </a:tcPr>
                </a:tc>
                <a:extLst>
                  <a:ext uri="{0D108BD9-81ED-4DB2-BD59-A6C34878D82A}">
                    <a16:rowId xmlns:a16="http://schemas.microsoft.com/office/drawing/2014/main" val="10004"/>
                  </a:ext>
                </a:extLst>
              </a:tr>
            </a:tbl>
          </a:graphicData>
        </a:graphic>
      </p:graphicFrame>
      <p:cxnSp>
        <p:nvCxnSpPr>
          <p:cNvPr id="5" name="Straight Arrow Connector 4"/>
          <p:cNvCxnSpPr/>
          <p:nvPr/>
        </p:nvCxnSpPr>
        <p:spPr>
          <a:xfrm>
            <a:off x="6457681" y="4831551"/>
            <a:ext cx="0" cy="3111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457681" y="5237949"/>
            <a:ext cx="0" cy="3048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42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par>
                                <p:cTn id="24" presetID="22" presetClass="entr" presetSubtype="4"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1"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Subdivision of Runtime Memory</a:t>
            </a:r>
          </a:p>
        </p:txBody>
      </p:sp>
      <p:sp>
        <p:nvSpPr>
          <p:cNvPr id="3" name="Content Placeholder 2"/>
          <p:cNvSpPr>
            <a:spLocks noGrp="1"/>
          </p:cNvSpPr>
          <p:nvPr>
            <p:ph idx="1"/>
          </p:nvPr>
        </p:nvSpPr>
        <p:spPr/>
        <p:txBody>
          <a:bodyPr/>
          <a:lstStyle/>
          <a:p>
            <a:r>
              <a:rPr lang="en-US" dirty="0"/>
              <a:t>The amount of memory required by the data objects is known at the compiled time and hence data objects also can be placed at the statically determined area of the memory.</a:t>
            </a:r>
          </a:p>
          <a:p>
            <a:pPr lvl="0"/>
            <a:r>
              <a:rPr lang="en-US" dirty="0"/>
              <a:t>Stack is used to manage the active procedure. </a:t>
            </a:r>
          </a:p>
          <a:p>
            <a:pPr lvl="0"/>
            <a:r>
              <a:rPr lang="en-US" dirty="0"/>
              <a:t>Managing of active procedures means when a call occurs then execution of activation is interrupted and information about status of the stack is saved on the stack.</a:t>
            </a:r>
            <a:r>
              <a:rPr lang="en-US" b="1" i="1" dirty="0"/>
              <a:t> </a:t>
            </a:r>
          </a:p>
          <a:p>
            <a:pPr lvl="0"/>
            <a:r>
              <a:rPr lang="en-US" dirty="0"/>
              <a:t>Heap area is the area of run time storage in which the other information is stored. </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83830414"/>
              </p:ext>
            </p:extLst>
          </p:nvPr>
        </p:nvGraphicFramePr>
        <p:xfrm>
          <a:off x="5086081" y="3904451"/>
          <a:ext cx="1981200" cy="1854200"/>
        </p:xfrm>
        <a:graphic>
          <a:graphicData uri="http://schemas.openxmlformats.org/drawingml/2006/table">
            <a:tbl>
              <a:tblPr firstRow="1" bandRow="1">
                <a:tableStyleId>{D7AC3CCA-C797-4891-BE02-D94E43425B78}</a:tableStyleId>
              </a:tblPr>
              <a:tblGrid>
                <a:gridCol w="1981200">
                  <a:extLst>
                    <a:ext uri="{9D8B030D-6E8A-4147-A177-3AD203B41FA5}">
                      <a16:colId xmlns:a16="http://schemas.microsoft.com/office/drawing/2014/main" val="20000"/>
                    </a:ext>
                  </a:extLst>
                </a:gridCol>
              </a:tblGrid>
              <a:tr h="370840">
                <a:tc>
                  <a:txBody>
                    <a:bodyPr/>
                    <a:lstStyle/>
                    <a:p>
                      <a:pPr algn="ctr"/>
                      <a:r>
                        <a:rPr lang="en-US" b="0" dirty="0"/>
                        <a:t>Code area</a:t>
                      </a:r>
                    </a:p>
                  </a:txBody>
                  <a:tcPr>
                    <a:noFill/>
                  </a:tcPr>
                </a:tc>
                <a:extLst>
                  <a:ext uri="{0D108BD9-81ED-4DB2-BD59-A6C34878D82A}">
                    <a16:rowId xmlns:a16="http://schemas.microsoft.com/office/drawing/2014/main" val="10000"/>
                  </a:ext>
                </a:extLst>
              </a:tr>
              <a:tr h="370840">
                <a:tc>
                  <a:txBody>
                    <a:bodyPr/>
                    <a:lstStyle/>
                    <a:p>
                      <a:pPr algn="ctr"/>
                      <a:r>
                        <a:rPr lang="en-US" dirty="0"/>
                        <a:t>Static data area</a:t>
                      </a:r>
                    </a:p>
                  </a:txBody>
                  <a:tcPr>
                    <a:noFill/>
                  </a:tcPr>
                </a:tc>
                <a:extLst>
                  <a:ext uri="{0D108BD9-81ED-4DB2-BD59-A6C34878D82A}">
                    <a16:rowId xmlns:a16="http://schemas.microsoft.com/office/drawing/2014/main" val="10001"/>
                  </a:ext>
                </a:extLst>
              </a:tr>
              <a:tr h="370840">
                <a:tc>
                  <a:txBody>
                    <a:bodyPr/>
                    <a:lstStyle/>
                    <a:p>
                      <a:pPr algn="ctr"/>
                      <a:r>
                        <a:rPr lang="en-US" dirty="0"/>
                        <a:t>Stack</a:t>
                      </a:r>
                    </a:p>
                  </a:txBody>
                  <a:tcPr>
                    <a:noFill/>
                  </a:tcPr>
                </a:tc>
                <a:extLst>
                  <a:ext uri="{0D108BD9-81ED-4DB2-BD59-A6C34878D82A}">
                    <a16:rowId xmlns:a16="http://schemas.microsoft.com/office/drawing/2014/main" val="10002"/>
                  </a:ext>
                </a:extLst>
              </a:tr>
              <a:tr h="370840">
                <a:tc>
                  <a:txBody>
                    <a:bodyPr/>
                    <a:lstStyle/>
                    <a:p>
                      <a:pPr algn="ctr"/>
                      <a:endParaRPr lang="en-US" dirty="0"/>
                    </a:p>
                  </a:txBody>
                  <a:tcPr>
                    <a:noFill/>
                  </a:tcPr>
                </a:tc>
                <a:extLst>
                  <a:ext uri="{0D108BD9-81ED-4DB2-BD59-A6C34878D82A}">
                    <a16:rowId xmlns:a16="http://schemas.microsoft.com/office/drawing/2014/main" val="10003"/>
                  </a:ext>
                </a:extLst>
              </a:tr>
              <a:tr h="370840">
                <a:tc>
                  <a:txBody>
                    <a:bodyPr/>
                    <a:lstStyle/>
                    <a:p>
                      <a:pPr algn="ctr"/>
                      <a:r>
                        <a:rPr lang="en-US" dirty="0"/>
                        <a:t>Heap </a:t>
                      </a:r>
                    </a:p>
                  </a:txBody>
                  <a:tcPr>
                    <a:noFill/>
                  </a:tcPr>
                </a:tc>
                <a:extLst>
                  <a:ext uri="{0D108BD9-81ED-4DB2-BD59-A6C34878D82A}">
                    <a16:rowId xmlns:a16="http://schemas.microsoft.com/office/drawing/2014/main" val="10004"/>
                  </a:ext>
                </a:extLst>
              </a:tr>
            </a:tbl>
          </a:graphicData>
        </a:graphic>
      </p:graphicFrame>
      <p:cxnSp>
        <p:nvCxnSpPr>
          <p:cNvPr id="8" name="Straight Arrow Connector 7"/>
          <p:cNvCxnSpPr/>
          <p:nvPr/>
        </p:nvCxnSpPr>
        <p:spPr>
          <a:xfrm>
            <a:off x="6457681" y="4831551"/>
            <a:ext cx="0" cy="3111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457681" y="5237949"/>
            <a:ext cx="0" cy="3048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57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Record</a:t>
            </a:r>
          </a:p>
        </p:txBody>
      </p:sp>
      <p:sp>
        <p:nvSpPr>
          <p:cNvPr id="5" name="Content Placeholder 4"/>
          <p:cNvSpPr>
            <a:spLocks noGrp="1"/>
          </p:cNvSpPr>
          <p:nvPr>
            <p:ph idx="1"/>
          </p:nvPr>
        </p:nvSpPr>
        <p:spPr/>
        <p:txBody>
          <a:bodyPr/>
          <a:lstStyle/>
          <a:p>
            <a:r>
              <a:rPr lang="en-US" sz="2200" dirty="0"/>
              <a:t>The </a:t>
            </a:r>
            <a:r>
              <a:rPr lang="en-US" sz="2200" dirty="0">
                <a:solidFill>
                  <a:srgbClr val="0E47A1"/>
                </a:solidFill>
              </a:rPr>
              <a:t>execution of a procedure is called its activation</a:t>
            </a:r>
            <a:r>
              <a:rPr lang="en-US" sz="2200" dirty="0"/>
              <a:t>. </a:t>
            </a:r>
          </a:p>
          <a:p>
            <a:r>
              <a:rPr lang="en-US" sz="2200" dirty="0"/>
              <a:t>An activation record contains all the necessary information required to call a procedure.</a:t>
            </a:r>
          </a:p>
          <a:p>
            <a:endParaRPr lang="en-US" dirty="0"/>
          </a:p>
        </p:txBody>
      </p:sp>
      <p:sp>
        <p:nvSpPr>
          <p:cNvPr id="4" name="Content Placeholder 2"/>
          <p:cNvSpPr txBox="1">
            <a:spLocks/>
          </p:cNvSpPr>
          <p:nvPr/>
        </p:nvSpPr>
        <p:spPr>
          <a:xfrm>
            <a:off x="131180" y="1816480"/>
            <a:ext cx="8471907"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200" b="1" dirty="0"/>
              <a:t>Temporary values</a:t>
            </a:r>
            <a:r>
              <a:rPr lang="en-US" sz="2200" dirty="0"/>
              <a:t>: stores the values that arise in the evaluation of an expression.</a:t>
            </a:r>
          </a:p>
          <a:p>
            <a:pPr fontAlgn="base"/>
            <a:r>
              <a:rPr lang="en-US" sz="2200" b="1" dirty="0"/>
              <a:t>Local variables:</a:t>
            </a:r>
            <a:r>
              <a:rPr lang="en-US" sz="2200" dirty="0"/>
              <a:t> hold the data that is local to the execution of the procedure.</a:t>
            </a:r>
          </a:p>
          <a:p>
            <a:pPr fontAlgn="base"/>
            <a:r>
              <a:rPr lang="en-US" sz="2200" b="1" dirty="0"/>
              <a:t>Machine status:</a:t>
            </a:r>
            <a:r>
              <a:rPr lang="en-US" sz="2200" dirty="0"/>
              <a:t> holds the information about status of machine just before the function call.</a:t>
            </a:r>
          </a:p>
          <a:p>
            <a:pPr fontAlgn="base"/>
            <a:r>
              <a:rPr lang="en-US" sz="2200" b="1" dirty="0"/>
              <a:t>Access link (optional):</a:t>
            </a:r>
            <a:r>
              <a:rPr lang="en-US" sz="2200" dirty="0"/>
              <a:t> refers to non-local data held in other activation records.</a:t>
            </a:r>
          </a:p>
          <a:p>
            <a:pPr fontAlgn="base"/>
            <a:r>
              <a:rPr lang="en-US" sz="2200" b="1" dirty="0"/>
              <a:t>Control link (optional):</a:t>
            </a:r>
            <a:r>
              <a:rPr lang="en-US" sz="2200" dirty="0"/>
              <a:t> points to activation record of caller.</a:t>
            </a:r>
          </a:p>
          <a:p>
            <a:pPr fontAlgn="base"/>
            <a:r>
              <a:rPr lang="en-US" sz="2200" b="1" dirty="0"/>
              <a:t>Actual parameters: </a:t>
            </a:r>
            <a:r>
              <a:rPr lang="en-US" sz="2200" dirty="0"/>
              <a:t>This field holds the information about the actual parameters.</a:t>
            </a:r>
          </a:p>
          <a:p>
            <a:pPr fontAlgn="base"/>
            <a:r>
              <a:rPr lang="en-US" sz="2200" b="1" dirty="0"/>
              <a:t>Return value:</a:t>
            </a:r>
            <a:r>
              <a:rPr lang="en-US" sz="2200" dirty="0"/>
              <a:t> used by the called procedure to return a value to calling procedure.</a:t>
            </a:r>
          </a:p>
          <a:p>
            <a:endParaRPr lang="en-US" sz="2200" dirty="0"/>
          </a:p>
          <a:p>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2405221264"/>
              </p:ext>
            </p:extLst>
          </p:nvPr>
        </p:nvGraphicFramePr>
        <p:xfrm>
          <a:off x="9435922" y="2158285"/>
          <a:ext cx="2057400" cy="2773680"/>
        </p:xfrm>
        <a:graphic>
          <a:graphicData uri="http://schemas.openxmlformats.org/drawingml/2006/table">
            <a:tbl>
              <a:tblPr firstRow="1" bandRow="1">
                <a:tableStyleId>{D7AC3CCA-C797-4891-BE02-D94E43425B78}</a:tableStyleId>
              </a:tblPr>
              <a:tblGrid>
                <a:gridCol w="2057400">
                  <a:extLst>
                    <a:ext uri="{9D8B030D-6E8A-4147-A177-3AD203B41FA5}">
                      <a16:colId xmlns:a16="http://schemas.microsoft.com/office/drawing/2014/main" val="20000"/>
                    </a:ext>
                  </a:extLst>
                </a:gridCol>
              </a:tblGrid>
              <a:tr h="370840">
                <a:tc>
                  <a:txBody>
                    <a:bodyPr/>
                    <a:lstStyle/>
                    <a:p>
                      <a:pPr algn="ctr"/>
                      <a:r>
                        <a:rPr lang="en-US" sz="2000" b="0" dirty="0"/>
                        <a:t>Temporary value</a:t>
                      </a:r>
                    </a:p>
                  </a:txBody>
                  <a:tcPr>
                    <a:noFill/>
                  </a:tcPr>
                </a:tc>
                <a:extLst>
                  <a:ext uri="{0D108BD9-81ED-4DB2-BD59-A6C34878D82A}">
                    <a16:rowId xmlns:a16="http://schemas.microsoft.com/office/drawing/2014/main" val="10000"/>
                  </a:ext>
                </a:extLst>
              </a:tr>
              <a:tr h="370840">
                <a:tc>
                  <a:txBody>
                    <a:bodyPr/>
                    <a:lstStyle/>
                    <a:p>
                      <a:pPr algn="ctr"/>
                      <a:r>
                        <a:rPr lang="en-US" sz="2000" b="0" dirty="0"/>
                        <a:t>Local variables</a:t>
                      </a:r>
                    </a:p>
                  </a:txBody>
                  <a:tcPr>
                    <a:noFill/>
                  </a:tcPr>
                </a:tc>
                <a:extLst>
                  <a:ext uri="{0D108BD9-81ED-4DB2-BD59-A6C34878D82A}">
                    <a16:rowId xmlns:a16="http://schemas.microsoft.com/office/drawing/2014/main" val="10001"/>
                  </a:ext>
                </a:extLst>
              </a:tr>
              <a:tr h="370840">
                <a:tc>
                  <a:txBody>
                    <a:bodyPr/>
                    <a:lstStyle/>
                    <a:p>
                      <a:pPr algn="ctr"/>
                      <a:r>
                        <a:rPr lang="en-US" sz="2000" b="0" dirty="0"/>
                        <a:t>Machine status</a:t>
                      </a:r>
                    </a:p>
                  </a:txBody>
                  <a:tcPr>
                    <a:noFill/>
                  </a:tcPr>
                </a:tc>
                <a:extLst>
                  <a:ext uri="{0D108BD9-81ED-4DB2-BD59-A6C34878D82A}">
                    <a16:rowId xmlns:a16="http://schemas.microsoft.com/office/drawing/2014/main" val="10002"/>
                  </a:ext>
                </a:extLst>
              </a:tr>
              <a:tr h="370840">
                <a:tc>
                  <a:txBody>
                    <a:bodyPr/>
                    <a:lstStyle/>
                    <a:p>
                      <a:pPr algn="ctr"/>
                      <a:r>
                        <a:rPr lang="en-US" sz="2000" b="0" dirty="0"/>
                        <a:t>Access link </a:t>
                      </a:r>
                    </a:p>
                  </a:txBody>
                  <a:tcPr>
                    <a:noFill/>
                  </a:tcPr>
                </a:tc>
                <a:extLst>
                  <a:ext uri="{0D108BD9-81ED-4DB2-BD59-A6C34878D82A}">
                    <a16:rowId xmlns:a16="http://schemas.microsoft.com/office/drawing/2014/main" val="10003"/>
                  </a:ext>
                </a:extLst>
              </a:tr>
              <a:tr h="370840">
                <a:tc>
                  <a:txBody>
                    <a:bodyPr/>
                    <a:lstStyle/>
                    <a:p>
                      <a:pPr algn="ctr"/>
                      <a:r>
                        <a:rPr lang="en-US" sz="2000" b="0" dirty="0"/>
                        <a:t>Control link </a:t>
                      </a:r>
                    </a:p>
                  </a:txBody>
                  <a:tcPr>
                    <a:noFill/>
                  </a:tcPr>
                </a:tc>
                <a:extLst>
                  <a:ext uri="{0D108BD9-81ED-4DB2-BD59-A6C34878D82A}">
                    <a16:rowId xmlns:a16="http://schemas.microsoft.com/office/drawing/2014/main" val="10004"/>
                  </a:ext>
                </a:extLst>
              </a:tr>
              <a:tr h="370840">
                <a:tc>
                  <a:txBody>
                    <a:bodyPr/>
                    <a:lstStyle/>
                    <a:p>
                      <a:pPr algn="ctr"/>
                      <a:r>
                        <a:rPr lang="en-US" sz="2000" b="0" dirty="0"/>
                        <a:t>Actual parameters</a:t>
                      </a:r>
                    </a:p>
                  </a:txBody>
                  <a:tcPr>
                    <a:noFill/>
                  </a:tcPr>
                </a:tc>
                <a:extLst>
                  <a:ext uri="{0D108BD9-81ED-4DB2-BD59-A6C34878D82A}">
                    <a16:rowId xmlns:a16="http://schemas.microsoft.com/office/drawing/2014/main" val="10005"/>
                  </a:ext>
                </a:extLst>
              </a:tr>
              <a:tr h="370840">
                <a:tc>
                  <a:txBody>
                    <a:bodyPr/>
                    <a:lstStyle/>
                    <a:p>
                      <a:pPr algn="ctr"/>
                      <a:r>
                        <a:rPr lang="en-US" sz="2000" b="0" dirty="0"/>
                        <a:t>Return value</a:t>
                      </a:r>
                    </a:p>
                  </a:txBody>
                  <a:tcPr>
                    <a:noFill/>
                  </a:tcPr>
                </a:tc>
                <a:extLst>
                  <a:ext uri="{0D108BD9-81ED-4DB2-BD59-A6C34878D82A}">
                    <a16:rowId xmlns:a16="http://schemas.microsoft.com/office/drawing/2014/main" val="10006"/>
                  </a:ext>
                </a:extLst>
              </a:tr>
            </a:tbl>
          </a:graphicData>
        </a:graphic>
      </p:graphicFrame>
      <p:cxnSp>
        <p:nvCxnSpPr>
          <p:cNvPr id="7" name="Straight Connector 6"/>
          <p:cNvCxnSpPr/>
          <p:nvPr/>
        </p:nvCxnSpPr>
        <p:spPr>
          <a:xfrm>
            <a:off x="245806" y="1751190"/>
            <a:ext cx="11545839" cy="0"/>
          </a:xfrm>
          <a:prstGeom prst="line">
            <a:avLst/>
          </a:prstGeom>
          <a:ln>
            <a:solidFill>
              <a:srgbClr val="0E47A1"/>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0151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Compile-Time Layout of Local Data</a:t>
            </a:r>
          </a:p>
        </p:txBody>
      </p:sp>
      <p:sp>
        <p:nvSpPr>
          <p:cNvPr id="3" name="Content Placeholder 2"/>
          <p:cNvSpPr>
            <a:spLocks noGrp="1"/>
          </p:cNvSpPr>
          <p:nvPr>
            <p:ph idx="1"/>
          </p:nvPr>
        </p:nvSpPr>
        <p:spPr/>
        <p:txBody>
          <a:bodyPr/>
          <a:lstStyle/>
          <a:p>
            <a:pPr lvl="0"/>
            <a:r>
              <a:rPr lang="en-US" dirty="0"/>
              <a:t>The </a:t>
            </a:r>
            <a:r>
              <a:rPr lang="en-US" dirty="0">
                <a:solidFill>
                  <a:srgbClr val="C00000"/>
                </a:solidFill>
              </a:rPr>
              <a:t>amount of storage </a:t>
            </a:r>
            <a:r>
              <a:rPr lang="en-US" dirty="0"/>
              <a:t>needed for a name is determined </a:t>
            </a:r>
            <a:r>
              <a:rPr lang="en-US" dirty="0">
                <a:solidFill>
                  <a:srgbClr val="C00000"/>
                </a:solidFill>
              </a:rPr>
              <a:t>from its type</a:t>
            </a:r>
            <a:r>
              <a:rPr lang="en-US" dirty="0"/>
              <a:t>. (e.g.: </a:t>
            </a:r>
            <a:r>
              <a:rPr lang="en-US" dirty="0" err="1"/>
              <a:t>int</a:t>
            </a:r>
            <a:r>
              <a:rPr lang="en-US" dirty="0"/>
              <a:t>, char, float…)</a:t>
            </a:r>
          </a:p>
          <a:p>
            <a:pPr lvl="0"/>
            <a:r>
              <a:rPr lang="en-US" dirty="0"/>
              <a:t>Storage for an aggregate, such as an </a:t>
            </a:r>
            <a:r>
              <a:rPr lang="en-US" dirty="0">
                <a:solidFill>
                  <a:srgbClr val="C00000"/>
                </a:solidFill>
              </a:rPr>
              <a:t>array or record</a:t>
            </a:r>
            <a:r>
              <a:rPr lang="en-US" dirty="0"/>
              <a:t>, must be large enough to hold all it’s components.</a:t>
            </a:r>
          </a:p>
          <a:p>
            <a:pPr lvl="0"/>
            <a:r>
              <a:rPr lang="en-US" dirty="0"/>
              <a:t>The field of local data is laid out as the declarations in a procedure are examined at </a:t>
            </a:r>
            <a:r>
              <a:rPr lang="en-US" dirty="0">
                <a:solidFill>
                  <a:srgbClr val="C00000"/>
                </a:solidFill>
              </a:rPr>
              <a:t>compile time.</a:t>
            </a:r>
          </a:p>
          <a:p>
            <a:pPr lvl="0"/>
            <a:r>
              <a:rPr lang="en-US" dirty="0"/>
              <a:t>We keep a </a:t>
            </a:r>
            <a:r>
              <a:rPr lang="en-US" dirty="0">
                <a:solidFill>
                  <a:srgbClr val="C00000"/>
                </a:solidFill>
              </a:rPr>
              <a:t>count</a:t>
            </a:r>
            <a:r>
              <a:rPr lang="en-US" dirty="0"/>
              <a:t> of the memory locations that have been </a:t>
            </a:r>
            <a:r>
              <a:rPr lang="en-US" dirty="0">
                <a:solidFill>
                  <a:srgbClr val="C00000"/>
                </a:solidFill>
              </a:rPr>
              <a:t>allocated for previous declarations</a:t>
            </a:r>
            <a:r>
              <a:rPr lang="en-US" dirty="0"/>
              <a:t>.</a:t>
            </a:r>
          </a:p>
          <a:p>
            <a:pPr lvl="0"/>
            <a:r>
              <a:rPr lang="en-US" dirty="0"/>
              <a:t>From the count we determine a relative address of the storage for a local with respect to some position such as the beginning of the activation record.</a:t>
            </a:r>
          </a:p>
          <a:p>
            <a:endParaRPr lang="en-US" dirty="0"/>
          </a:p>
        </p:txBody>
      </p:sp>
    </p:spTree>
    <p:extLst>
      <p:ext uri="{BB962C8B-B14F-4D97-AF65-F5344CB8AC3E}">
        <p14:creationId xmlns:p14="http://schemas.microsoft.com/office/powerpoint/2010/main" val="333613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deo Lecture 16x9 Light Template (2)">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 Lecture 16x9 Light Template (2)</Template>
  <TotalTime>3599</TotalTime>
  <Words>2637</Words>
  <Application>Microsoft Office PowerPoint</Application>
  <PresentationFormat>Widescreen</PresentationFormat>
  <Paragraphs>307</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Roboto Condensed Light</vt:lpstr>
      <vt:lpstr>Arial</vt:lpstr>
      <vt:lpstr>Roboto Condensed</vt:lpstr>
      <vt:lpstr>Wingdings</vt:lpstr>
      <vt:lpstr>Wingdings 3</vt:lpstr>
      <vt:lpstr>Calibri</vt:lpstr>
      <vt:lpstr>VIdeo Lecture 16x9 Light Template (2)</vt:lpstr>
      <vt:lpstr>Unit – 6 Run Time  Memory Management</vt:lpstr>
      <vt:lpstr>PowerPoint Presentation</vt:lpstr>
      <vt:lpstr>Source language issues</vt:lpstr>
      <vt:lpstr>Source language issues</vt:lpstr>
      <vt:lpstr>Storage Organization</vt:lpstr>
      <vt:lpstr>Subdivision of Runtime Memory</vt:lpstr>
      <vt:lpstr>Subdivision of Runtime Memory</vt:lpstr>
      <vt:lpstr>Activation Record</vt:lpstr>
      <vt:lpstr>Compile-Time Layout of Local Data</vt:lpstr>
      <vt:lpstr>Storage Allocation Strategies</vt:lpstr>
      <vt:lpstr>Storage allocation strategies</vt:lpstr>
      <vt:lpstr>Static allocation</vt:lpstr>
      <vt:lpstr>Stack allocation</vt:lpstr>
      <vt:lpstr>Stack allocation: Calling Sequences</vt:lpstr>
      <vt:lpstr>Stack allocation: Calling Sequences</vt:lpstr>
      <vt:lpstr>Stack allocation: Calling Sequences</vt:lpstr>
      <vt:lpstr>Stack allocation: Variable length data on stack</vt:lpstr>
      <vt:lpstr>Stack allocation: Dangling Reference</vt:lpstr>
      <vt:lpstr>Heap Allocation</vt:lpstr>
      <vt:lpstr>Access to Non local names</vt:lpstr>
      <vt:lpstr>Parameter Passing Methods</vt:lpstr>
      <vt:lpstr>Parameter Passing Methods</vt:lpstr>
      <vt:lpstr>Call by Value</vt:lpstr>
      <vt:lpstr>Call by Reference</vt:lpstr>
      <vt:lpstr>Copy Restore</vt:lpstr>
      <vt:lpstr>Call by Name</vt:lpstr>
      <vt:lpstr>Symbol Table</vt:lpstr>
      <vt:lpstr>Symbol Table</vt:lpstr>
      <vt:lpstr>Data structures for a symbol table</vt:lpstr>
      <vt:lpstr>List Data structure</vt:lpstr>
      <vt:lpstr>Self organizing list</vt:lpstr>
      <vt:lpstr>Binary tree</vt:lpstr>
      <vt:lpstr>Hash table</vt:lpstr>
      <vt:lpstr>Dynamic Storage Allocation Techniques</vt:lpstr>
      <vt:lpstr>Dynamic Storage Allocation Techniques</vt:lpstr>
      <vt:lpstr>Explicit Allocation: for Fixed Size Blocks</vt:lpstr>
      <vt:lpstr>Explicit Allocation: for Variable Sized Blocks</vt:lpstr>
      <vt:lpstr>Implicit Allocation</vt:lpstr>
      <vt:lpstr>Implicit Allocation: Reference count </vt:lpstr>
      <vt:lpstr>Implicit Allocation: Marking techniques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Naimish Vadodariya</cp:lastModifiedBy>
  <cp:revision>303</cp:revision>
  <dcterms:created xsi:type="dcterms:W3CDTF">2020-05-01T05:09:15Z</dcterms:created>
  <dcterms:modified xsi:type="dcterms:W3CDTF">2020-09-09T15:21:52Z</dcterms:modified>
</cp:coreProperties>
</file>