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8" r:id="rId2"/>
    <p:sldId id="333" r:id="rId3"/>
    <p:sldId id="337" r:id="rId4"/>
    <p:sldId id="338" r:id="rId5"/>
    <p:sldId id="339" r:id="rId6"/>
    <p:sldId id="344" r:id="rId7"/>
    <p:sldId id="345" r:id="rId8"/>
    <p:sldId id="343" r:id="rId9"/>
    <p:sldId id="341" r:id="rId10"/>
    <p:sldId id="346" r:id="rId11"/>
    <p:sldId id="347" r:id="rId12"/>
    <p:sldId id="340" r:id="rId13"/>
    <p:sldId id="348" r:id="rId14"/>
    <p:sldId id="350" r:id="rId15"/>
    <p:sldId id="34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NdB9wK88c1zm7ITQZUzQHQ==" hashData="nvdovWt7HoLzI+LT8yWYaRG+mzWeE/riAAReoefAwB3PKctKBcmaUo4HTh8g8DwBdCZf8GojiZ65tjefBmX9x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CFC"/>
    <a:srgbClr val="DFF3F7"/>
    <a:srgbClr val="E40524"/>
    <a:srgbClr val="34495E"/>
    <a:srgbClr val="F5FDFD"/>
    <a:srgbClr val="E7F2FF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 autoAdjust="0"/>
    <p:restoredTop sz="95063"/>
  </p:normalViewPr>
  <p:slideViewPr>
    <p:cSldViewPr>
      <p:cViewPr varScale="1">
        <p:scale>
          <a:sx n="82" d="100"/>
          <a:sy n="82" d="100"/>
        </p:scale>
        <p:origin x="107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B0D8E-838E-4283-B286-E896AD2974B5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A2F12-AA09-4250-9B31-F34D1678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1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ZapfDingbatsITC" charset="0"/>
              <a:buChar char="✔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14000"/>
              </a:lnSpc>
              <a:buClrTx/>
              <a:buFont typeface="Wingdings" charset="2"/>
              <a:buChar char="§"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44259688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Examples</a:t>
                      </a:r>
                      <a:endParaRPr lang="en-IN" sz="1400" b="1" kern="1200" baseline="0" dirty="0">
                        <a:solidFill>
                          <a:schemeClr val="bg1"/>
                        </a:solidFill>
                        <a:latin typeface="+mn-lt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00" y="215182"/>
            <a:ext cx="8758800" cy="8064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400"/>
            </a:lvl1pPr>
            <a:lvl2pPr marL="742950" indent="-285750">
              <a:buFont typeface="ZapfDingbatsITC" charset="0"/>
              <a:buChar char="✔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400"/>
            </a:lvl1pPr>
            <a:lvl2pPr marL="742950" indent="-285750">
              <a:buFont typeface="ZapfDingbatsITC" charset="0"/>
              <a:buChar char="✔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58599667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1 – Mobile Computing and Wireless 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 flipH="1">
            <a:off x="-2" y="-1"/>
            <a:ext cx="9143999" cy="685800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02275" y="986564"/>
            <a:ext cx="9246275" cy="4884873"/>
            <a:chOff x="-102275" y="986564"/>
            <a:chExt cx="9246275" cy="4884873"/>
          </a:xfrm>
        </p:grpSpPr>
        <p:sp>
          <p:nvSpPr>
            <p:cNvPr id="60" name="TextBox 59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Prof. Naimish R. Vadodariya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7915" y="5225106"/>
              <a:ext cx="37023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8866215253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naimish.vadodariya@darshan.ac.in</a:t>
              </a: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64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67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8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5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-102275" y="986564"/>
              <a:ext cx="9246275" cy="3628907"/>
              <a:chOff x="-102275" y="986564"/>
              <a:chExt cx="9246275" cy="3628907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Pentagon 56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70" name="Pentagon 69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sz="2000" b="1" dirty="0">
                      <a:solidFill>
                        <a:prstClr val="white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2170715 – Data Mining &amp; Business Intelligence</a:t>
                  </a: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-102275" y="2672127"/>
                <a:ext cx="492999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Open Sans Bold" panose="020B0806030504020204" pitchFamily="34" charset="0"/>
                    <a:cs typeface="Open Sans Bold" panose="020B0806030504020204" pitchFamily="34" charset="0"/>
                  </a:rPr>
                  <a:t>Examples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389904" y="2740415"/>
                <a:ext cx="2620820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70116B9-CAB5-47D6-BE11-2E65D131F4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41" y="1923110"/>
            <a:ext cx="2281342" cy="22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2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&amp; FP-Growth (Cont..)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485801"/>
              </p:ext>
            </p:extLst>
          </p:nvPr>
        </p:nvGraphicFramePr>
        <p:xfrm>
          <a:off x="609600" y="1143000"/>
          <a:ext cx="6096000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641611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46044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366444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7791531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Conf.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59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B^C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2/2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6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B^E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 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2/3 = 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88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C^E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B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2/2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1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C^E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2/3</a:t>
                      </a:r>
                      <a:r>
                        <a:rPr lang="en-US" sz="2400" baseline="0" dirty="0"/>
                        <a:t> = 0.66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B^E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2/3</a:t>
                      </a:r>
                      <a:r>
                        <a:rPr lang="en-US" sz="2400" baseline="0" dirty="0"/>
                        <a:t> = 0.66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B^C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2/3 = 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0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59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FP-Tree Construction (Cont..)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11717"/>
              </p:ext>
            </p:extLst>
          </p:nvPr>
        </p:nvGraphicFramePr>
        <p:xfrm>
          <a:off x="219997" y="1066800"/>
          <a:ext cx="1761204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1204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Itemset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B,E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A,B,C,E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88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B,C,E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66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A,C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9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425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00323"/>
              </p:ext>
            </p:extLst>
          </p:nvPr>
        </p:nvGraphicFramePr>
        <p:xfrm>
          <a:off x="190500" y="4191000"/>
          <a:ext cx="1761204" cy="219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1204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A:3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B:3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88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C:3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66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E:3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97107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5486400" y="1198306"/>
            <a:ext cx="914400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2023908"/>
            <a:ext cx="914400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B:2</a:t>
            </a:r>
          </a:p>
        </p:txBody>
      </p:sp>
      <p:sp>
        <p:nvSpPr>
          <p:cNvPr id="8" name="Oval 7"/>
          <p:cNvSpPr/>
          <p:nvPr/>
        </p:nvSpPr>
        <p:spPr>
          <a:xfrm>
            <a:off x="3247103" y="2971800"/>
            <a:ext cx="914400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</a:t>
            </a:r>
          </a:p>
        </p:txBody>
      </p:sp>
      <p:sp>
        <p:nvSpPr>
          <p:cNvPr id="9" name="Oval 8"/>
          <p:cNvSpPr/>
          <p:nvPr/>
        </p:nvSpPr>
        <p:spPr>
          <a:xfrm>
            <a:off x="6553200" y="2095500"/>
            <a:ext cx="914400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A:3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3022805"/>
            <a:ext cx="914400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</a:t>
            </a:r>
          </a:p>
        </p:txBody>
      </p:sp>
      <p:sp>
        <p:nvSpPr>
          <p:cNvPr id="11" name="Oval 10"/>
          <p:cNvSpPr/>
          <p:nvPr/>
        </p:nvSpPr>
        <p:spPr>
          <a:xfrm>
            <a:off x="7376650" y="3022805"/>
            <a:ext cx="914400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C:1</a:t>
            </a:r>
          </a:p>
        </p:txBody>
      </p:sp>
      <p:sp>
        <p:nvSpPr>
          <p:cNvPr id="12" name="Oval 11"/>
          <p:cNvSpPr/>
          <p:nvPr/>
        </p:nvSpPr>
        <p:spPr>
          <a:xfrm>
            <a:off x="5791200" y="3950110"/>
            <a:ext cx="914400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C:1</a:t>
            </a:r>
          </a:p>
        </p:txBody>
      </p:sp>
      <p:sp>
        <p:nvSpPr>
          <p:cNvPr id="13" name="Oval 12"/>
          <p:cNvSpPr/>
          <p:nvPr/>
        </p:nvSpPr>
        <p:spPr>
          <a:xfrm>
            <a:off x="5791200" y="4890320"/>
            <a:ext cx="914400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</a:t>
            </a:r>
          </a:p>
        </p:txBody>
      </p:sp>
      <p:sp>
        <p:nvSpPr>
          <p:cNvPr id="14" name="Oval 13"/>
          <p:cNvSpPr/>
          <p:nvPr/>
        </p:nvSpPr>
        <p:spPr>
          <a:xfrm>
            <a:off x="4572000" y="3054760"/>
            <a:ext cx="914400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C:1</a:t>
            </a:r>
          </a:p>
        </p:txBody>
      </p:sp>
      <p:sp>
        <p:nvSpPr>
          <p:cNvPr id="15" name="Oval 14"/>
          <p:cNvSpPr/>
          <p:nvPr/>
        </p:nvSpPr>
        <p:spPr>
          <a:xfrm>
            <a:off x="4572000" y="3994970"/>
            <a:ext cx="914400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</a:t>
            </a:r>
          </a:p>
        </p:txBody>
      </p:sp>
      <p:cxnSp>
        <p:nvCxnSpPr>
          <p:cNvPr id="17" name="Straight Connector 16"/>
          <p:cNvCxnSpPr>
            <a:stCxn id="7" idx="7"/>
            <a:endCxn id="6" idx="2"/>
          </p:cNvCxnSpPr>
          <p:nvPr/>
        </p:nvCxnSpPr>
        <p:spPr>
          <a:xfrm flipV="1">
            <a:off x="4742889" y="1484056"/>
            <a:ext cx="743511" cy="623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22931" y="2557094"/>
            <a:ext cx="424604" cy="455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9" idx="0"/>
          </p:cNvCxnSpPr>
          <p:nvPr/>
        </p:nvCxnSpPr>
        <p:spPr>
          <a:xfrm>
            <a:off x="6400800" y="1484056"/>
            <a:ext cx="609600" cy="611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1" idx="0"/>
          </p:cNvCxnSpPr>
          <p:nvPr/>
        </p:nvCxnSpPr>
        <p:spPr>
          <a:xfrm>
            <a:off x="7315200" y="2595408"/>
            <a:ext cx="518650" cy="427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4" idx="0"/>
          </p:cNvCxnSpPr>
          <p:nvPr/>
        </p:nvCxnSpPr>
        <p:spPr>
          <a:xfrm>
            <a:off x="4595994" y="2584807"/>
            <a:ext cx="433206" cy="469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188498" y="2557094"/>
            <a:ext cx="424604" cy="455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0"/>
          </p:cNvCxnSpPr>
          <p:nvPr/>
        </p:nvCxnSpPr>
        <p:spPr>
          <a:xfrm flipV="1">
            <a:off x="6248400" y="3594305"/>
            <a:ext cx="0" cy="355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248400" y="4521610"/>
            <a:ext cx="0" cy="355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029200" y="3626260"/>
            <a:ext cx="0" cy="355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5400000" flipH="1" flipV="1">
            <a:off x="1286097" y="2686109"/>
            <a:ext cx="2981163" cy="237144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7" idx="6"/>
          </p:cNvCxnSpPr>
          <p:nvPr/>
        </p:nvCxnSpPr>
        <p:spPr>
          <a:xfrm>
            <a:off x="4876800" y="2309658"/>
            <a:ext cx="914400" cy="94789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endCxn id="9" idx="2"/>
          </p:cNvCxnSpPr>
          <p:nvPr/>
        </p:nvCxnSpPr>
        <p:spPr>
          <a:xfrm flipV="1">
            <a:off x="1454160" y="2381250"/>
            <a:ext cx="5099040" cy="2451898"/>
          </a:xfrm>
          <a:prstGeom prst="curvedConnector3">
            <a:avLst>
              <a:gd name="adj1" fmla="val 52314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14" idx="3"/>
          </p:cNvCxnSpPr>
          <p:nvPr/>
        </p:nvCxnSpPr>
        <p:spPr>
          <a:xfrm flipV="1">
            <a:off x="1540298" y="3542566"/>
            <a:ext cx="3165613" cy="2185449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endCxn id="12" idx="1"/>
          </p:cNvCxnSpPr>
          <p:nvPr/>
        </p:nvCxnSpPr>
        <p:spPr>
          <a:xfrm>
            <a:off x="5376961" y="3521024"/>
            <a:ext cx="548150" cy="512780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12" idx="6"/>
            <a:endCxn id="11" idx="4"/>
          </p:cNvCxnSpPr>
          <p:nvPr/>
        </p:nvCxnSpPr>
        <p:spPr>
          <a:xfrm flipV="1">
            <a:off x="6705600" y="3594305"/>
            <a:ext cx="1128250" cy="6415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endCxn id="8" idx="4"/>
          </p:cNvCxnSpPr>
          <p:nvPr/>
        </p:nvCxnSpPr>
        <p:spPr>
          <a:xfrm rot="5400000" flipH="1" flipV="1">
            <a:off x="1345481" y="3788777"/>
            <a:ext cx="2604298" cy="2113345"/>
          </a:xfrm>
          <a:prstGeom prst="curvedConnector3">
            <a:avLst>
              <a:gd name="adj1" fmla="val -402"/>
            </a:avLst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8" idx="5"/>
            <a:endCxn id="15" idx="2"/>
          </p:cNvCxnSpPr>
          <p:nvPr/>
        </p:nvCxnSpPr>
        <p:spPr>
          <a:xfrm rot="16200000" flipH="1">
            <a:off x="3889239" y="3597959"/>
            <a:ext cx="821114" cy="544408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endCxn id="13" idx="2"/>
          </p:cNvCxnSpPr>
          <p:nvPr/>
        </p:nvCxnSpPr>
        <p:spPr>
          <a:xfrm>
            <a:off x="5072162" y="4588594"/>
            <a:ext cx="719038" cy="587476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032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Out Mean, Median, Mode, Range, Standard Deviation &amp; Min – Max Normalization</a:t>
            </a:r>
          </a:p>
          <a:p>
            <a:pPr marL="400050" lvl="1" indent="0">
              <a:buNone/>
            </a:pPr>
            <a:r>
              <a:rPr lang="en-US" sz="2800" b="1" dirty="0"/>
              <a:t>9, 3, 3, 44, 17, 17, 44, 15, 15, 15, 27, 40, 8</a:t>
            </a:r>
          </a:p>
          <a:p>
            <a:pPr marL="400050" lvl="1" indent="0">
              <a:buNone/>
            </a:pPr>
            <a:r>
              <a:rPr lang="en-US" sz="2800" b="1" dirty="0"/>
              <a:t>Sorted : </a:t>
            </a:r>
            <a:r>
              <a:rPr lang="en-US" sz="2800" dirty="0"/>
              <a:t>3,3,8,9,15,15,15,17,17,27,40,44,44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Mean = </a:t>
            </a:r>
            <a:r>
              <a:rPr lang="en-US" sz="2800" b="1" dirty="0"/>
              <a:t>19.77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Median = </a:t>
            </a:r>
            <a:r>
              <a:rPr lang="en-US" sz="2800" b="1" dirty="0"/>
              <a:t>15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Mode = </a:t>
            </a:r>
            <a:r>
              <a:rPr lang="en-US" sz="2800" b="1" dirty="0"/>
              <a:t>3,15,17,44 (Multi Model)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Range = </a:t>
            </a:r>
            <a:r>
              <a:rPr lang="en-US" sz="2800" b="1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188316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 (Standard Deviation)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87425"/>
              </p:ext>
            </p:extLst>
          </p:nvPr>
        </p:nvGraphicFramePr>
        <p:xfrm>
          <a:off x="228599" y="914400"/>
          <a:ext cx="5257801" cy="548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7283">
                  <a:extLst>
                    <a:ext uri="{9D8B030D-6E8A-4147-A177-3AD203B41FA5}">
                      <a16:colId xmlns:a16="http://schemas.microsoft.com/office/drawing/2014/main" val="3934662259"/>
                    </a:ext>
                  </a:extLst>
                </a:gridCol>
                <a:gridCol w="1708785">
                  <a:extLst>
                    <a:ext uri="{9D8B030D-6E8A-4147-A177-3AD203B41FA5}">
                      <a16:colId xmlns:a16="http://schemas.microsoft.com/office/drawing/2014/main" val="3109777362"/>
                    </a:ext>
                  </a:extLst>
                </a:gridCol>
                <a:gridCol w="2431733">
                  <a:extLst>
                    <a:ext uri="{9D8B030D-6E8A-4147-A177-3AD203B41FA5}">
                      <a16:colId xmlns:a16="http://schemas.microsoft.com/office/drawing/2014/main" val="4210675810"/>
                    </a:ext>
                  </a:extLst>
                </a:gridCol>
              </a:tblGrid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– 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 X – Mean )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287263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-16.77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281.23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72820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-16.77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281.23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381889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-11.77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138.53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048187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369410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135082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277551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013606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506764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083509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936926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003339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587.09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042633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587.09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740926"/>
                  </a:ext>
                </a:extLst>
              </a:tr>
              <a:tr h="358550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2536.27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60313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734050" y="4267200"/>
            <a:ext cx="2971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Standard Deviation </a:t>
            </a:r>
            <a:r>
              <a:rPr lang="en-US" sz="2400" b="1" u="sng" dirty="0">
                <a:solidFill>
                  <a:srgbClr val="FF0000"/>
                </a:solidFill>
              </a:rPr>
              <a:t>14.53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46340" y="2723535"/>
            <a:ext cx="2971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Sample Variance</a:t>
            </a:r>
          </a:p>
          <a:p>
            <a:pPr algn="ctr"/>
            <a:r>
              <a:rPr lang="en-US" sz="2400" b="1" u="sng" dirty="0">
                <a:solidFill>
                  <a:srgbClr val="FF0000"/>
                </a:solidFill>
              </a:rPr>
              <a:t>211.35 </a:t>
            </a:r>
          </a:p>
        </p:txBody>
      </p:sp>
    </p:spTree>
    <p:extLst>
      <p:ext uri="{BB962C8B-B14F-4D97-AF65-F5344CB8AC3E}">
        <p14:creationId xmlns:p14="http://schemas.microsoft.com/office/powerpoint/2010/main" val="3510247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Min-Max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>
                <a:solidFill>
                  <a:schemeClr val="accent2"/>
                </a:solidFill>
              </a:rPr>
              <a:t>3, 8, 9, 15, 17, 27, 40, 44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/>
              <a:t>Min : Minimum Value = 3</a:t>
            </a:r>
          </a:p>
          <a:p>
            <a:r>
              <a:rPr lang="en-US" dirty="0"/>
              <a:t>Max : Maximum Value = 44</a:t>
            </a:r>
          </a:p>
          <a:p>
            <a:r>
              <a:rPr lang="en-US" dirty="0"/>
              <a:t>V = Respective value of attributes. For Example V1= 3, V2=8, V3=9 &amp; So on.</a:t>
            </a:r>
          </a:p>
          <a:p>
            <a:r>
              <a:rPr lang="en-US" dirty="0" err="1"/>
              <a:t>NewMax</a:t>
            </a:r>
            <a:r>
              <a:rPr lang="en-US" dirty="0"/>
              <a:t> = 1</a:t>
            </a:r>
          </a:p>
          <a:p>
            <a:r>
              <a:rPr lang="en-US" dirty="0" err="1"/>
              <a:t>NewMin</a:t>
            </a:r>
            <a:r>
              <a:rPr lang="en-US" dirty="0"/>
              <a:t> = 0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19200" y="4572000"/>
                <a:ext cx="6705600" cy="4953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Formula</a:t>
                </a:r>
                <a:r>
                  <a:rPr lang="en-US" dirty="0"/>
                  <a:t> : V’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𝑀𝑖𝑛𝐴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𝑛𝑒𝑤𝑚𝑎𝑥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𝑛𝑒𝑤𝑚𝑖𝑛𝐴</m:t>
                            </m:r>
                          </m:e>
                        </m:d>
                      </m:e>
                      <m:sup/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𝑛𝑒𝑤𝑚𝑖𝑛𝐴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572000"/>
                <a:ext cx="6705600" cy="495328"/>
              </a:xfrm>
              <a:prstGeom prst="rect">
                <a:avLst/>
              </a:prstGeom>
              <a:blipFill>
                <a:blip r:embed="rId2"/>
                <a:stretch>
                  <a:fillRect l="-635" b="-60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9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Min-Max Normalization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536044"/>
              </p:ext>
            </p:extLst>
          </p:nvPr>
        </p:nvGraphicFramePr>
        <p:xfrm>
          <a:off x="457200" y="1219200"/>
          <a:ext cx="3505200" cy="42519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5777">
                  <a:extLst>
                    <a:ext uri="{9D8B030D-6E8A-4147-A177-3AD203B41FA5}">
                      <a16:colId xmlns:a16="http://schemas.microsoft.com/office/drawing/2014/main" val="3934662259"/>
                    </a:ext>
                  </a:extLst>
                </a:gridCol>
                <a:gridCol w="2119423">
                  <a:extLst>
                    <a:ext uri="{9D8B030D-6E8A-4147-A177-3AD203B41FA5}">
                      <a16:colId xmlns:a16="http://schemas.microsoft.com/office/drawing/2014/main" val="3109777362"/>
                    </a:ext>
                  </a:extLst>
                </a:gridCol>
              </a:tblGrid>
              <a:tr h="3865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Normalized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287263"/>
                  </a:ext>
                </a:extLst>
              </a:tr>
              <a:tr h="4831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72820"/>
                  </a:ext>
                </a:extLst>
              </a:tr>
              <a:tr h="4831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048187"/>
                  </a:ext>
                </a:extLst>
              </a:tr>
              <a:tr h="4831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369410"/>
                  </a:ext>
                </a:extLst>
              </a:tr>
              <a:tr h="4831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135082"/>
                  </a:ext>
                </a:extLst>
              </a:tr>
              <a:tr h="4831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506764"/>
                  </a:ext>
                </a:extLst>
              </a:tr>
              <a:tr h="4831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936926"/>
                  </a:ext>
                </a:extLst>
              </a:tr>
              <a:tr h="4831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003339"/>
                  </a:ext>
                </a:extLst>
              </a:tr>
              <a:tr h="4831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740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8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Example - Try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44446"/>
              </p:ext>
            </p:extLst>
          </p:nvPr>
        </p:nvGraphicFramePr>
        <p:xfrm>
          <a:off x="457200" y="1219200"/>
          <a:ext cx="4191000" cy="219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4014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2446986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A,B,C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A,C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9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A,D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B,E,F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741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8877"/>
              </p:ext>
            </p:extLst>
          </p:nvPr>
        </p:nvGraphicFramePr>
        <p:xfrm>
          <a:off x="484239" y="3771900"/>
          <a:ext cx="4191000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4014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2446986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A,C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09200"/>
              </p:ext>
            </p:extLst>
          </p:nvPr>
        </p:nvGraphicFramePr>
        <p:xfrm>
          <a:off x="484239" y="4953000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641611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46044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366444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7791531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Conf.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59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2/3 = 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6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2/2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888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63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Example - Try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min-support = 60% and Confidence = 80%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404832"/>
              </p:ext>
            </p:extLst>
          </p:nvPr>
        </p:nvGraphicFramePr>
        <p:xfrm>
          <a:off x="609600" y="1534160"/>
          <a:ext cx="4191000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4014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2446986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1,3,4,6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2,3,5,7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9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1,2,3,5,8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2,5,9,10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7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23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49225"/>
              </p:ext>
            </p:extLst>
          </p:nvPr>
        </p:nvGraphicFramePr>
        <p:xfrm>
          <a:off x="609600" y="4320540"/>
          <a:ext cx="4191000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4014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2446986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37018"/>
              </p:ext>
            </p:extLst>
          </p:nvPr>
        </p:nvGraphicFramePr>
        <p:xfrm>
          <a:off x="609600" y="5271115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641611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46044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366444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7791531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Conf.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59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3/3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6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3/3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88808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0" y="1575176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to find minimum support?</a:t>
            </a:r>
          </a:p>
          <a:p>
            <a:r>
              <a:rPr lang="en-US" dirty="0"/>
              <a:t>Here min-support = 60%</a:t>
            </a:r>
          </a:p>
          <a:p>
            <a:endParaRPr lang="en-US" dirty="0"/>
          </a:p>
          <a:p>
            <a:r>
              <a:rPr lang="en-US" dirty="0" err="1"/>
              <a:t>Min_sup</a:t>
            </a:r>
            <a:r>
              <a:rPr lang="en-US" dirty="0"/>
              <a:t> = (60 x total transaction)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0" y="2743200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43700" y="2743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01011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Example - Try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min-support = 60% and Confidence = 80%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97383"/>
              </p:ext>
            </p:extLst>
          </p:nvPr>
        </p:nvGraphicFramePr>
        <p:xfrm>
          <a:off x="609600" y="1534160"/>
          <a:ext cx="4191000" cy="219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4014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2446986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K,A,D,B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D,A,C,E,B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9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C,A,B,E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B,A,D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741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08946"/>
              </p:ext>
            </p:extLst>
          </p:nvPr>
        </p:nvGraphicFramePr>
        <p:xfrm>
          <a:off x="609600" y="3863340"/>
          <a:ext cx="4191000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4014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2446986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A,B,D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85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Example (Cont..)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90809"/>
              </p:ext>
            </p:extLst>
          </p:nvPr>
        </p:nvGraphicFramePr>
        <p:xfrm>
          <a:off x="609600" y="1143000"/>
          <a:ext cx="6096000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641611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46044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366444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7791531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Conf.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59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A^B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3/4 = 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6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A^D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 B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3/3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88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B^D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3/3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1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B^D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3/4</a:t>
                      </a:r>
                      <a:r>
                        <a:rPr lang="en-US" sz="2400" baseline="0" dirty="0"/>
                        <a:t> = 0.75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A^D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3/4</a:t>
                      </a:r>
                      <a:r>
                        <a:rPr lang="en-US" sz="2400" baseline="0" dirty="0"/>
                        <a:t> = 0.75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A^B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3/3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0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58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Example - Try It!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432758"/>
              </p:ext>
            </p:extLst>
          </p:nvPr>
        </p:nvGraphicFramePr>
        <p:xfrm>
          <a:off x="457200" y="1943100"/>
          <a:ext cx="5638800" cy="219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Cheese,</a:t>
                      </a:r>
                      <a:r>
                        <a:rPr lang="en-US" sz="2400" baseline="0" dirty="0"/>
                        <a:t> Milk, Cookies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Butter, Milk, Bread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9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Cheese, Butter, Milk, Bread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Butter, Bread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741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0500" y="1104900"/>
            <a:ext cx="8763000" cy="647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50" b="1" dirty="0">
                <a:solidFill>
                  <a:schemeClr val="tx1"/>
                </a:solidFill>
              </a:rPr>
              <a:t>A database has 4 transactions. Let </a:t>
            </a:r>
            <a:r>
              <a:rPr lang="en-US" sz="2150" b="1" dirty="0" err="1">
                <a:solidFill>
                  <a:schemeClr val="tx1"/>
                </a:solidFill>
              </a:rPr>
              <a:t>Min_sup</a:t>
            </a:r>
            <a:r>
              <a:rPr lang="en-US" sz="2150" b="1" dirty="0">
                <a:solidFill>
                  <a:schemeClr val="tx1"/>
                </a:solidFill>
              </a:rPr>
              <a:t> = 50% and </a:t>
            </a:r>
            <a:r>
              <a:rPr lang="en-US" sz="2150" b="1" dirty="0" err="1">
                <a:solidFill>
                  <a:schemeClr val="tx1"/>
                </a:solidFill>
              </a:rPr>
              <a:t>Min_conf</a:t>
            </a:r>
            <a:r>
              <a:rPr lang="en-US" sz="2150" b="1" dirty="0">
                <a:solidFill>
                  <a:schemeClr val="tx1"/>
                </a:solidFill>
              </a:rPr>
              <a:t> = 75%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6870"/>
              </p:ext>
            </p:extLst>
          </p:nvPr>
        </p:nvGraphicFramePr>
        <p:xfrm>
          <a:off x="457200" y="4340614"/>
          <a:ext cx="4267200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Butter,Milk,Bread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48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Example – Rule Generation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13166"/>
              </p:ext>
            </p:extLst>
          </p:nvPr>
        </p:nvGraphicFramePr>
        <p:xfrm>
          <a:off x="212623" y="1066800"/>
          <a:ext cx="8740876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1377">
                  <a:extLst>
                    <a:ext uri="{9D8B030D-6E8A-4147-A177-3AD203B41FA5}">
                      <a16:colId xmlns:a16="http://schemas.microsoft.com/office/drawing/2014/main" val="998899752"/>
                    </a:ext>
                  </a:extLst>
                </a:gridCol>
                <a:gridCol w="3125469">
                  <a:extLst>
                    <a:ext uri="{9D8B030D-6E8A-4147-A177-3AD203B41FA5}">
                      <a16:colId xmlns:a16="http://schemas.microsoft.com/office/drawing/2014/main" val="1664161145"/>
                    </a:ext>
                  </a:extLst>
                </a:gridCol>
                <a:gridCol w="1148271">
                  <a:extLst>
                    <a:ext uri="{9D8B030D-6E8A-4147-A177-3AD203B41FA5}">
                      <a16:colId xmlns:a16="http://schemas.microsoft.com/office/drawing/2014/main" val="824604401"/>
                    </a:ext>
                  </a:extLst>
                </a:gridCol>
                <a:gridCol w="1525146">
                  <a:extLst>
                    <a:ext uri="{9D8B030D-6E8A-4147-A177-3AD203B41FA5}">
                      <a16:colId xmlns:a16="http://schemas.microsoft.com/office/drawing/2014/main" val="1036644481"/>
                    </a:ext>
                  </a:extLst>
                </a:gridCol>
                <a:gridCol w="1630613">
                  <a:extLst>
                    <a:ext uri="{9D8B030D-6E8A-4147-A177-3AD203B41FA5}">
                      <a16:colId xmlns:a16="http://schemas.microsoft.com/office/drawing/2014/main" val="1297791531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r>
                        <a:rPr lang="en-US" dirty="0"/>
                        <a:t>Sr.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Conf.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59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Rule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Butter^Milk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Bread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2/2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6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Rule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Milk^Bread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 Butter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2/2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88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Rule</a:t>
                      </a:r>
                      <a:r>
                        <a:rPr lang="en-US" sz="2400" baseline="0" dirty="0"/>
                        <a:t>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Butter^Bread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Milk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2/3 = 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1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Rule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ym typeface="Wingdings" panose="05000000000000000000" pitchFamily="2" charset="2"/>
                        </a:rPr>
                        <a:t>ButterMilk^Bread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2/3</a:t>
                      </a:r>
                      <a:r>
                        <a:rPr lang="en-US" sz="2400" baseline="0" dirty="0"/>
                        <a:t> = 0.66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Rule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ym typeface="Wingdings" panose="05000000000000000000" pitchFamily="2" charset="2"/>
                        </a:rPr>
                        <a:t>MilkButter^Bread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2/3</a:t>
                      </a:r>
                      <a:r>
                        <a:rPr lang="en-US" sz="2400" baseline="0" dirty="0"/>
                        <a:t> = 0.66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Rule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ym typeface="Wingdings" panose="05000000000000000000" pitchFamily="2" charset="2"/>
                        </a:rPr>
                        <a:t>BreadButter^Milk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2/3 = 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0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5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Example – Try it!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98456"/>
              </p:ext>
            </p:extLst>
          </p:nvPr>
        </p:nvGraphicFramePr>
        <p:xfrm>
          <a:off x="228600" y="1905000"/>
          <a:ext cx="4191000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{M,O,N,K,E,Y}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{D,O,N,K,E,Y}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9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{M,A,K,E}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{M,U,C,K,Y}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7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{C,O,O,K,I,E}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3175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0500" y="1104900"/>
            <a:ext cx="8763000" cy="647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50" b="1" dirty="0">
                <a:solidFill>
                  <a:schemeClr val="tx1"/>
                </a:solidFill>
              </a:rPr>
              <a:t>A database has 5 transactions. Let </a:t>
            </a:r>
            <a:r>
              <a:rPr lang="en-US" sz="2150" b="1" dirty="0" err="1">
                <a:solidFill>
                  <a:schemeClr val="tx1"/>
                </a:solidFill>
              </a:rPr>
              <a:t>Min_sup</a:t>
            </a:r>
            <a:r>
              <a:rPr lang="en-US" sz="2150" b="1" dirty="0">
                <a:solidFill>
                  <a:schemeClr val="tx1"/>
                </a:solidFill>
              </a:rPr>
              <a:t> = 60% and </a:t>
            </a:r>
            <a:r>
              <a:rPr lang="en-US" sz="2150" b="1" dirty="0" err="1">
                <a:solidFill>
                  <a:schemeClr val="tx1"/>
                </a:solidFill>
              </a:rPr>
              <a:t>Min_conf</a:t>
            </a:r>
            <a:r>
              <a:rPr lang="en-US" sz="2150" b="1" dirty="0">
                <a:solidFill>
                  <a:schemeClr val="tx1"/>
                </a:solidFill>
              </a:rPr>
              <a:t> =80%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765472"/>
              </p:ext>
            </p:extLst>
          </p:nvPr>
        </p:nvGraphicFramePr>
        <p:xfrm>
          <a:off x="228600" y="4724072"/>
          <a:ext cx="4191000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2268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2918732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O,K,E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285618"/>
              </p:ext>
            </p:extLst>
          </p:nvPr>
        </p:nvGraphicFramePr>
        <p:xfrm>
          <a:off x="4794455" y="1917290"/>
          <a:ext cx="4191001" cy="1285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9145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0414821"/>
                    </a:ext>
                  </a:extLst>
                </a:gridCol>
                <a:gridCol w="2432256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K^O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3/3 = 1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E^O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K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3/3 = 1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74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3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&amp; FP-Growth Example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Support = 2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4372"/>
              </p:ext>
            </p:extLst>
          </p:nvPr>
        </p:nvGraphicFramePr>
        <p:xfrm>
          <a:off x="381000" y="1524000"/>
          <a:ext cx="4191000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4014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2446986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B,E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A,B,C,E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9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B,C,E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A,C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7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3175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2224"/>
              </p:ext>
            </p:extLst>
          </p:nvPr>
        </p:nvGraphicFramePr>
        <p:xfrm>
          <a:off x="381000" y="4405179"/>
          <a:ext cx="4191000" cy="828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2268">
                  <a:extLst>
                    <a:ext uri="{9D8B030D-6E8A-4147-A177-3AD203B41FA5}">
                      <a16:colId xmlns:a16="http://schemas.microsoft.com/office/drawing/2014/main" val="3354662280"/>
                    </a:ext>
                  </a:extLst>
                </a:gridCol>
                <a:gridCol w="2918732">
                  <a:extLst>
                    <a:ext uri="{9D8B030D-6E8A-4147-A177-3AD203B41FA5}">
                      <a16:colId xmlns:a16="http://schemas.microsoft.com/office/drawing/2014/main" val="237207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B,C,E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6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17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18157</TotalTime>
  <Words>981</Words>
  <Application>Microsoft Office PowerPoint</Application>
  <PresentationFormat>On-screen Show (4:3)</PresentationFormat>
  <Paragraphs>343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Open Sans Extrabold</vt:lpstr>
      <vt:lpstr>Wingdings</vt:lpstr>
      <vt:lpstr>ZapfDingbatsITC</vt:lpstr>
      <vt:lpstr>Office Theme</vt:lpstr>
      <vt:lpstr>PowerPoint Presentation</vt:lpstr>
      <vt:lpstr>Apriori Example - Try It!</vt:lpstr>
      <vt:lpstr>Apriori Example - Try It!</vt:lpstr>
      <vt:lpstr>Apriori Example - Try It!</vt:lpstr>
      <vt:lpstr>Apriori Example (Cont..)</vt:lpstr>
      <vt:lpstr>Apriori Example - Try It!</vt:lpstr>
      <vt:lpstr>Apriori Example – Rule Generation</vt:lpstr>
      <vt:lpstr>Apriori Example – Try it!</vt:lpstr>
      <vt:lpstr>Apriori &amp; FP-Growth Example </vt:lpstr>
      <vt:lpstr>Apriori &amp; FP-Growth (Cont..)</vt:lpstr>
      <vt:lpstr>FP-Tree Construction (Cont..)</vt:lpstr>
      <vt:lpstr>Try it!</vt:lpstr>
      <vt:lpstr>Cont.. (Standard Deviation)</vt:lpstr>
      <vt:lpstr>Min-Max Normalization</vt:lpstr>
      <vt:lpstr>Min-Max Normalization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 Vadodariya</cp:lastModifiedBy>
  <cp:revision>1488</cp:revision>
  <dcterms:created xsi:type="dcterms:W3CDTF">2013-05-17T03:00:03Z</dcterms:created>
  <dcterms:modified xsi:type="dcterms:W3CDTF">2019-10-03T05:33:31Z</dcterms:modified>
</cp:coreProperties>
</file>