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9" r:id="rId2"/>
    <p:sldId id="488" r:id="rId3"/>
    <p:sldId id="515" r:id="rId4"/>
    <p:sldId id="359" r:id="rId5"/>
    <p:sldId id="489" r:id="rId6"/>
    <p:sldId id="490" r:id="rId7"/>
    <p:sldId id="491" r:id="rId8"/>
    <p:sldId id="516" r:id="rId9"/>
    <p:sldId id="492" r:id="rId10"/>
    <p:sldId id="517" r:id="rId11"/>
    <p:sldId id="493" r:id="rId12"/>
    <p:sldId id="518" r:id="rId13"/>
    <p:sldId id="495" r:id="rId14"/>
    <p:sldId id="519" r:id="rId15"/>
    <p:sldId id="494" r:id="rId16"/>
    <p:sldId id="520" r:id="rId17"/>
    <p:sldId id="583" r:id="rId18"/>
    <p:sldId id="521" r:id="rId19"/>
    <p:sldId id="522" r:id="rId20"/>
    <p:sldId id="496" r:id="rId21"/>
    <p:sldId id="523" r:id="rId22"/>
    <p:sldId id="416" r:id="rId23"/>
    <p:sldId id="419" r:id="rId24"/>
    <p:sldId id="422" r:id="rId25"/>
    <p:sldId id="502" r:id="rId26"/>
    <p:sldId id="506" r:id="rId27"/>
    <p:sldId id="524" r:id="rId28"/>
    <p:sldId id="505" r:id="rId29"/>
    <p:sldId id="527" r:id="rId30"/>
    <p:sldId id="525" r:id="rId31"/>
    <p:sldId id="528" r:id="rId32"/>
    <p:sldId id="504" r:id="rId33"/>
    <p:sldId id="526" r:id="rId34"/>
    <p:sldId id="503" r:id="rId35"/>
    <p:sldId id="535" r:id="rId36"/>
    <p:sldId id="501" r:id="rId37"/>
    <p:sldId id="500" r:id="rId38"/>
    <p:sldId id="529" r:id="rId39"/>
    <p:sldId id="499" r:id="rId40"/>
    <p:sldId id="530" r:id="rId41"/>
    <p:sldId id="498" r:id="rId42"/>
    <p:sldId id="507" r:id="rId43"/>
    <p:sldId id="531" r:id="rId44"/>
    <p:sldId id="513" r:id="rId45"/>
    <p:sldId id="532" r:id="rId46"/>
    <p:sldId id="512" r:id="rId47"/>
    <p:sldId id="536" r:id="rId48"/>
    <p:sldId id="511" r:id="rId49"/>
    <p:sldId id="510" r:id="rId50"/>
    <p:sldId id="533" r:id="rId51"/>
    <p:sldId id="534" r:id="rId52"/>
    <p:sldId id="538" r:id="rId53"/>
    <p:sldId id="539" r:id="rId54"/>
    <p:sldId id="540" r:id="rId55"/>
    <p:sldId id="426" r:id="rId56"/>
    <p:sldId id="541" r:id="rId57"/>
    <p:sldId id="546" r:id="rId58"/>
    <p:sldId id="549" r:id="rId59"/>
    <p:sldId id="545" r:id="rId60"/>
    <p:sldId id="542" r:id="rId61"/>
    <p:sldId id="548" r:id="rId62"/>
    <p:sldId id="544" r:id="rId63"/>
    <p:sldId id="551" r:id="rId64"/>
    <p:sldId id="550" r:id="rId65"/>
    <p:sldId id="547" r:id="rId66"/>
    <p:sldId id="543" r:id="rId67"/>
    <p:sldId id="552" r:id="rId68"/>
    <p:sldId id="553" r:id="rId69"/>
    <p:sldId id="554" r:id="rId70"/>
    <p:sldId id="555" r:id="rId71"/>
    <p:sldId id="556" r:id="rId72"/>
    <p:sldId id="557" r:id="rId73"/>
    <p:sldId id="558" r:id="rId74"/>
    <p:sldId id="559" r:id="rId75"/>
    <p:sldId id="560" r:id="rId76"/>
    <p:sldId id="561" r:id="rId77"/>
    <p:sldId id="562" r:id="rId78"/>
    <p:sldId id="563" r:id="rId79"/>
    <p:sldId id="564" r:id="rId80"/>
    <p:sldId id="565" r:id="rId81"/>
    <p:sldId id="566" r:id="rId82"/>
    <p:sldId id="567" r:id="rId83"/>
    <p:sldId id="568" r:id="rId84"/>
    <p:sldId id="569" r:id="rId85"/>
    <p:sldId id="570" r:id="rId86"/>
    <p:sldId id="571" r:id="rId87"/>
    <p:sldId id="579" r:id="rId88"/>
    <p:sldId id="580" r:id="rId89"/>
    <p:sldId id="578" r:id="rId90"/>
    <p:sldId id="577" r:id="rId91"/>
    <p:sldId id="576" r:id="rId92"/>
    <p:sldId id="575" r:id="rId93"/>
    <p:sldId id="581" r:id="rId94"/>
    <p:sldId id="574" r:id="rId95"/>
    <p:sldId id="573" r:id="rId96"/>
    <p:sldId id="572" r:id="rId97"/>
    <p:sldId id="582"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78D371-AC19-43AA-A2D9-12133B256CE1}">
          <p14:sldIdLst>
            <p14:sldId id="409"/>
            <p14:sldId id="488"/>
            <p14:sldId id="515"/>
            <p14:sldId id="359"/>
            <p14:sldId id="489"/>
            <p14:sldId id="490"/>
            <p14:sldId id="491"/>
            <p14:sldId id="516"/>
            <p14:sldId id="492"/>
            <p14:sldId id="517"/>
            <p14:sldId id="493"/>
            <p14:sldId id="518"/>
            <p14:sldId id="495"/>
            <p14:sldId id="519"/>
            <p14:sldId id="494"/>
            <p14:sldId id="520"/>
            <p14:sldId id="583"/>
            <p14:sldId id="521"/>
            <p14:sldId id="522"/>
            <p14:sldId id="496"/>
            <p14:sldId id="523"/>
            <p14:sldId id="416"/>
            <p14:sldId id="419"/>
            <p14:sldId id="422"/>
            <p14:sldId id="502"/>
            <p14:sldId id="506"/>
            <p14:sldId id="524"/>
            <p14:sldId id="505"/>
            <p14:sldId id="527"/>
            <p14:sldId id="525"/>
            <p14:sldId id="528"/>
            <p14:sldId id="504"/>
            <p14:sldId id="526"/>
            <p14:sldId id="503"/>
            <p14:sldId id="535"/>
            <p14:sldId id="501"/>
            <p14:sldId id="500"/>
            <p14:sldId id="529"/>
            <p14:sldId id="499"/>
            <p14:sldId id="530"/>
            <p14:sldId id="498"/>
            <p14:sldId id="507"/>
            <p14:sldId id="531"/>
            <p14:sldId id="513"/>
            <p14:sldId id="532"/>
            <p14:sldId id="512"/>
            <p14:sldId id="536"/>
            <p14:sldId id="511"/>
            <p14:sldId id="510"/>
            <p14:sldId id="533"/>
            <p14:sldId id="534"/>
            <p14:sldId id="538"/>
            <p14:sldId id="539"/>
            <p14:sldId id="540"/>
            <p14:sldId id="426"/>
            <p14:sldId id="541"/>
            <p14:sldId id="546"/>
            <p14:sldId id="549"/>
            <p14:sldId id="545"/>
            <p14:sldId id="542"/>
            <p14:sldId id="548"/>
            <p14:sldId id="544"/>
            <p14:sldId id="551"/>
            <p14:sldId id="550"/>
            <p14:sldId id="547"/>
            <p14:sldId id="543"/>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9"/>
            <p14:sldId id="580"/>
            <p14:sldId id="578"/>
            <p14:sldId id="577"/>
            <p14:sldId id="576"/>
            <p14:sldId id="575"/>
            <p14:sldId id="581"/>
            <p14:sldId id="574"/>
            <p14:sldId id="573"/>
            <p14:sldId id="572"/>
            <p14:sldId id="582"/>
          </p14:sldIdLst>
        </p14:section>
        <p14:section name="Untitled Section" id="{E2F6144C-C7BA-41D2-8DA2-20206D0BA5D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slide" Target="slides/slide96.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presProps" Target="presProps.xml" /><Relationship Id="rId10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6553200"/>
          </a:xfrm>
        </p:spPr>
        <p:txBody>
          <a:bodyPr>
            <a:normAutofit/>
          </a:bodyPr>
          <a:lstStyle/>
          <a:p>
            <a:pPr marL="0" indent="0" algn="ctr">
              <a:buNone/>
            </a:pPr>
            <a:r>
              <a:rPr lang="en-US" dirty="0"/>
              <a:t>Chapter 3 Properties of Steams</a:t>
            </a:r>
          </a:p>
          <a:p>
            <a:pPr marL="0" indent="0">
              <a:buNone/>
            </a:pPr>
            <a:r>
              <a:rPr lang="en-US" dirty="0"/>
              <a:t>Introduction :</a:t>
            </a:r>
          </a:p>
          <a:p>
            <a:pPr marL="0" indent="0">
              <a:buNone/>
            </a:pPr>
            <a:r>
              <a:rPr lang="en-US" dirty="0"/>
              <a:t>Vapour:- </a:t>
            </a:r>
          </a:p>
          <a:p>
            <a:pPr marL="0" indent="0" algn="just">
              <a:buNone/>
            </a:pPr>
            <a:r>
              <a:rPr lang="en-US" dirty="0"/>
              <a:t>Under the normal conditions, fluids which can exist in a liquid as well as gaseous state are known as vapours. </a:t>
            </a:r>
          </a:p>
          <a:p>
            <a:pPr marL="0" indent="0" algn="just">
              <a:buNone/>
            </a:pPr>
            <a:r>
              <a:rPr lang="en-US" dirty="0"/>
              <a:t>Example as a steam as a vapour phase of water, ammonia, freon etc. </a:t>
            </a:r>
          </a:p>
          <a:p>
            <a:pPr marL="0" indent="0" algn="just">
              <a:buNone/>
            </a:pPr>
            <a:r>
              <a:rPr lang="en-US" dirty="0"/>
              <a:t>They do not obey gas equation and ideal gas law like Boyle’s law, Charles law etc. </a:t>
            </a:r>
          </a:p>
          <a:p>
            <a:pPr marL="0" indent="0" algn="just">
              <a:buNone/>
            </a:pPr>
            <a:r>
              <a:rPr lang="en-US" dirty="0"/>
              <a:t>Under the certain conditions they are used for the approximate calculations.</a:t>
            </a:r>
          </a:p>
        </p:txBody>
      </p:sp>
    </p:spTree>
    <p:extLst>
      <p:ext uri="{BB962C8B-B14F-4D97-AF65-F5344CB8AC3E}">
        <p14:creationId xmlns:p14="http://schemas.microsoft.com/office/powerpoint/2010/main" val="136675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dirty="0"/>
              <a:t>Enthalpy of Steam:-</a:t>
            </a:r>
          </a:p>
          <a:p>
            <a:pPr marL="0" indent="0" algn="just">
              <a:buNone/>
            </a:pPr>
            <a:r>
              <a:rPr lang="en-US" dirty="0"/>
              <a:t>From the First law of thermodynamics,</a:t>
            </a:r>
          </a:p>
          <a:p>
            <a:pPr marL="0" indent="0" algn="just">
              <a:buNone/>
            </a:pPr>
            <a:r>
              <a:rPr lang="en-US" dirty="0"/>
              <a:t>we know that heat added at the constant pressure is equal to enthalpy change of the substance.</a:t>
            </a:r>
          </a:p>
          <a:p>
            <a:pPr marL="0" indent="0">
              <a:buNone/>
            </a:pPr>
            <a:r>
              <a:rPr lang="en-US" dirty="0"/>
              <a:t>Q = </a:t>
            </a:r>
            <a:r>
              <a:rPr lang="el-GR" dirty="0"/>
              <a:t>Δ</a:t>
            </a:r>
            <a:r>
              <a:rPr lang="en-US" dirty="0"/>
              <a:t>U + W</a:t>
            </a:r>
          </a:p>
          <a:p>
            <a:pPr marL="0" indent="0">
              <a:buNone/>
            </a:pPr>
            <a:r>
              <a:rPr lang="en-US" dirty="0"/>
              <a:t>Q = (U</a:t>
            </a:r>
            <a:r>
              <a:rPr lang="en-US" sz="2000" b="1" dirty="0"/>
              <a:t>2</a:t>
            </a:r>
            <a:r>
              <a:rPr lang="en-US" dirty="0"/>
              <a:t>-U</a:t>
            </a:r>
            <a:r>
              <a:rPr lang="en-US" sz="2000" b="1" dirty="0"/>
              <a:t>1</a:t>
            </a:r>
            <a:r>
              <a:rPr lang="en-US" dirty="0"/>
              <a:t>) + P (V</a:t>
            </a:r>
            <a:r>
              <a:rPr lang="en-US" sz="2000" b="1" dirty="0"/>
              <a:t>2</a:t>
            </a:r>
            <a:r>
              <a:rPr lang="en-US" dirty="0"/>
              <a:t>-V</a:t>
            </a:r>
            <a:r>
              <a:rPr lang="en-US" sz="2000" b="1" dirty="0"/>
              <a:t>1</a:t>
            </a:r>
            <a:r>
              <a:rPr lang="en-US" dirty="0"/>
              <a:t>)</a:t>
            </a:r>
          </a:p>
          <a:p>
            <a:pPr marL="0" indent="0">
              <a:buNone/>
            </a:pPr>
            <a:r>
              <a:rPr lang="en-US" dirty="0"/>
              <a:t>Q = (U</a:t>
            </a:r>
            <a:r>
              <a:rPr lang="en-US" sz="2000" b="1" dirty="0"/>
              <a:t>2</a:t>
            </a:r>
            <a:r>
              <a:rPr lang="en-US" dirty="0"/>
              <a:t> + PV</a:t>
            </a:r>
            <a:r>
              <a:rPr lang="en-US" sz="2000" b="1" dirty="0"/>
              <a:t>2</a:t>
            </a:r>
            <a:r>
              <a:rPr lang="en-US" dirty="0"/>
              <a:t>) - (U</a:t>
            </a:r>
            <a:r>
              <a:rPr lang="en-US" sz="2000" b="1" dirty="0"/>
              <a:t>1</a:t>
            </a:r>
            <a:r>
              <a:rPr lang="en-US" dirty="0"/>
              <a:t> + PV</a:t>
            </a:r>
            <a:r>
              <a:rPr lang="en-US" sz="2000" b="1" dirty="0"/>
              <a:t>1</a:t>
            </a:r>
            <a:r>
              <a:rPr lang="en-US" dirty="0"/>
              <a:t>)</a:t>
            </a:r>
          </a:p>
          <a:p>
            <a:pPr marL="0" indent="0">
              <a:buNone/>
            </a:pPr>
            <a:r>
              <a:rPr lang="en-US" dirty="0"/>
              <a:t>Q = (H</a:t>
            </a:r>
            <a:r>
              <a:rPr lang="en-US" sz="2000" b="1" dirty="0"/>
              <a:t>2</a:t>
            </a:r>
            <a:r>
              <a:rPr lang="en-US" dirty="0"/>
              <a:t>-H</a:t>
            </a:r>
            <a:r>
              <a:rPr lang="en-US" sz="2000" b="1" dirty="0"/>
              <a:t>1</a:t>
            </a:r>
            <a:r>
              <a:rPr lang="en-US" dirty="0"/>
              <a:t>) </a:t>
            </a:r>
          </a:p>
          <a:p>
            <a:pPr marL="0" indent="0">
              <a:buNone/>
            </a:pPr>
            <a:endParaRPr lang="en-US" dirty="0"/>
          </a:p>
        </p:txBody>
      </p:sp>
    </p:spTree>
    <p:extLst>
      <p:ext uri="{BB962C8B-B14F-4D97-AF65-F5344CB8AC3E}">
        <p14:creationId xmlns:p14="http://schemas.microsoft.com/office/powerpoint/2010/main" val="22694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a:t>1.Enthalpy of Saturated Liquid (h</a:t>
                </a:r>
                <a:r>
                  <a:rPr lang="en-US" sz="2000" b="1" dirty="0"/>
                  <a:t>f</a:t>
                </a:r>
                <a:r>
                  <a:rPr lang="en-US" dirty="0"/>
                  <a:t>):-</a:t>
                </a:r>
              </a:p>
              <a:p>
                <a:pPr marL="0" indent="0" algn="just">
                  <a:buNone/>
                </a:pPr>
                <a:r>
                  <a:rPr lang="en-US" dirty="0"/>
                  <a:t>Amount of heat required to produce 1 kg of saturated liquid point D from the triple point of water point C at the constant pressure is called enthalpy of saturated liquid h</a:t>
                </a:r>
                <a:r>
                  <a:rPr lang="en-US" sz="2000" b="1" dirty="0"/>
                  <a:t>f</a:t>
                </a:r>
                <a:r>
                  <a:rPr lang="en-US" dirty="0"/>
                  <a:t>.</a:t>
                </a:r>
              </a:p>
              <a:p>
                <a:pPr marL="0" indent="0">
                  <a:buNone/>
                </a:pPr>
                <a:r>
                  <a:rPr lang="en-US" dirty="0"/>
                  <a:t>h</a:t>
                </a:r>
                <a:r>
                  <a:rPr lang="en-US" sz="2000" b="1" dirty="0"/>
                  <a:t>f</a:t>
                </a:r>
                <a:r>
                  <a:rPr lang="en-US" dirty="0"/>
                  <a:t> = </a:t>
                </a:r>
                <a:r>
                  <a:rPr lang="en-US" dirty="0" err="1"/>
                  <a:t>C</a:t>
                </a:r>
                <a:r>
                  <a:rPr lang="en-US" sz="2000" b="1" dirty="0" err="1"/>
                  <a:t>pw</a:t>
                </a:r>
                <a:r>
                  <a:rPr lang="en-US" dirty="0"/>
                  <a:t> (T</a:t>
                </a:r>
                <a:r>
                  <a:rPr lang="en-US" sz="2000" b="1" dirty="0"/>
                  <a:t>sat</a:t>
                </a:r>
                <a:r>
                  <a:rPr lang="en-US" dirty="0"/>
                  <a:t> – 0)</a:t>
                </a:r>
              </a:p>
              <a:p>
                <a:pPr marL="0" indent="0">
                  <a:buNone/>
                </a:pPr>
                <a:r>
                  <a:rPr lang="en-US" dirty="0"/>
                  <a:t>From Steam Table </a:t>
                </a:r>
              </a:p>
              <a:p>
                <a:pPr marL="0" indent="0">
                  <a:buNone/>
                </a:pPr>
                <a:r>
                  <a:rPr lang="en-US" dirty="0" err="1"/>
                  <a:t>C</a:t>
                </a:r>
                <a:r>
                  <a:rPr lang="en-US" sz="2000" b="1" dirty="0" err="1"/>
                  <a:t>pw</a:t>
                </a:r>
                <a:r>
                  <a:rPr lang="en-US" dirty="0"/>
                  <a:t> = Specific heat of water = 4.187 </a:t>
                </a:r>
                <a14:m>
                  <m:oMath xmlns:m="http://schemas.openxmlformats.org/officeDocument/2006/math">
                    <m:f>
                      <m:fPr>
                        <m:ctrlPr>
                          <a:rPr lang="en-US" i="1" smtClean="0">
                            <a:latin typeface="Cambria Math" panose="02040503050406030204" pitchFamily="18" charset="0"/>
                          </a:rPr>
                        </m:ctrlPr>
                      </m:fPr>
                      <m:num>
                        <m:r>
                          <m:rPr>
                            <m:nor/>
                          </m:rPr>
                          <a:rPr lang="en-US"/>
                          <m:t>kj</m:t>
                        </m:r>
                      </m:num>
                      <m:den>
                        <m:r>
                          <m:rPr>
                            <m:nor/>
                          </m:rPr>
                          <a:rPr lang="en-US" dirty="0"/>
                          <m:t>kg</m:t>
                        </m:r>
                        <m:r>
                          <m:rPr>
                            <m:nor/>
                          </m:rPr>
                          <a:rPr lang="en-US" dirty="0"/>
                          <m:t>.</m:t>
                        </m:r>
                        <m:r>
                          <m:rPr>
                            <m:nor/>
                          </m:rPr>
                          <a:rPr lang="en-US" dirty="0"/>
                          <m:t>K</m:t>
                        </m:r>
                        <m:r>
                          <m:rPr>
                            <m:nor/>
                          </m:rPr>
                          <a:rPr lang="en-US" dirty="0"/>
                          <m:t> </m:t>
                        </m:r>
                      </m:den>
                    </m:f>
                  </m:oMath>
                </a14:m>
                <a:r>
                  <a:rPr lang="en-US" dirty="0"/>
                  <a:t> </a:t>
                </a:r>
              </a:p>
              <a:p>
                <a:pPr marL="0" indent="0">
                  <a:buNone/>
                </a:pPr>
                <a:r>
                  <a:rPr lang="en-US" dirty="0"/>
                  <a:t>T</a:t>
                </a:r>
                <a:r>
                  <a:rPr lang="en-US" sz="2000" b="1" dirty="0"/>
                  <a:t>sat</a:t>
                </a:r>
                <a:r>
                  <a:rPr lang="en-US" dirty="0"/>
                  <a:t> = Saturation temperature at 0˚C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852" t="-1327" r="-1852"/>
                </a:stretch>
              </a:blipFill>
            </p:spPr>
            <p:txBody>
              <a:bodyPr/>
              <a:lstStyle/>
              <a:p>
                <a:r>
                  <a:rPr lang="en-US">
                    <a:noFill/>
                  </a:rPr>
                  <a:t> </a:t>
                </a:r>
              </a:p>
            </p:txBody>
          </p:sp>
        </mc:Fallback>
      </mc:AlternateContent>
    </p:spTree>
    <p:extLst>
      <p:ext uri="{BB962C8B-B14F-4D97-AF65-F5344CB8AC3E}">
        <p14:creationId xmlns:p14="http://schemas.microsoft.com/office/powerpoint/2010/main" val="124921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126163"/>
          </a:xfrm>
        </p:spPr>
        <p:txBody>
          <a:bodyPr/>
          <a:lstStyle/>
          <a:p>
            <a:pPr marL="0" indent="0">
              <a:buNone/>
            </a:pPr>
            <a:r>
              <a:rPr lang="en-US" dirty="0"/>
              <a:t>2.Enthalpy of Vaporization (h</a:t>
            </a:r>
            <a:r>
              <a:rPr lang="en-US" sz="2000" b="1" dirty="0"/>
              <a:t>fg</a:t>
            </a:r>
            <a:r>
              <a:rPr lang="en-US" dirty="0"/>
              <a:t>) :-</a:t>
            </a:r>
          </a:p>
          <a:p>
            <a:pPr marL="0" indent="0" algn="just">
              <a:buNone/>
            </a:pPr>
            <a:r>
              <a:rPr lang="en-US" dirty="0"/>
              <a:t>Amount of heat required to convert 1 kg of water from saturated liquid state point D to the saturated vapour state point E is called enthalpy of the vaporization (h</a:t>
            </a:r>
            <a:r>
              <a:rPr lang="en-US" sz="2000" b="1" dirty="0"/>
              <a:t>fg</a:t>
            </a:r>
            <a:r>
              <a:rPr lang="en-US" dirty="0"/>
              <a:t>).</a:t>
            </a:r>
          </a:p>
          <a:p>
            <a:pPr marL="0" indent="0" algn="just">
              <a:buNone/>
            </a:pPr>
            <a:r>
              <a:rPr lang="en-US" dirty="0"/>
              <a:t>So that h</a:t>
            </a:r>
            <a:r>
              <a:rPr lang="en-US" sz="2000" b="1" dirty="0"/>
              <a:t>E</a:t>
            </a:r>
            <a:r>
              <a:rPr lang="en-US" dirty="0"/>
              <a:t>- </a:t>
            </a:r>
            <a:r>
              <a:rPr lang="en-US" dirty="0" err="1"/>
              <a:t>h</a:t>
            </a:r>
            <a:r>
              <a:rPr lang="en-US" sz="2000" b="1" dirty="0" err="1"/>
              <a:t>D</a:t>
            </a:r>
            <a:r>
              <a:rPr lang="en-US" dirty="0"/>
              <a:t> is known as enthalpy of vaporization.</a:t>
            </a:r>
          </a:p>
          <a:p>
            <a:pPr marL="0" indent="0">
              <a:buNone/>
            </a:pPr>
            <a:endParaRPr lang="en-US" dirty="0"/>
          </a:p>
        </p:txBody>
      </p:sp>
    </p:spTree>
    <p:extLst>
      <p:ext uri="{BB962C8B-B14F-4D97-AF65-F5344CB8AC3E}">
        <p14:creationId xmlns:p14="http://schemas.microsoft.com/office/powerpoint/2010/main" val="43051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5973763"/>
          </a:xfrm>
        </p:spPr>
        <p:txBody>
          <a:bodyPr>
            <a:normAutofit/>
          </a:bodyPr>
          <a:lstStyle/>
          <a:p>
            <a:pPr marL="0" indent="0">
              <a:buNone/>
            </a:pPr>
            <a:r>
              <a:rPr lang="en-US" dirty="0"/>
              <a:t>3.Enthalpy of the Dry Saturated Steam:-</a:t>
            </a:r>
          </a:p>
          <a:p>
            <a:pPr marL="0" indent="0" algn="just">
              <a:buNone/>
            </a:pPr>
            <a:r>
              <a:rPr lang="en-US" dirty="0"/>
              <a:t>Amount of heat required to produce 1 kg of saturated vapour point E from triple point of water point C is called enthalpy of the dry saturated steam (h</a:t>
            </a:r>
            <a:r>
              <a:rPr lang="en-US" sz="2000" b="1" dirty="0"/>
              <a:t>g</a:t>
            </a:r>
            <a:r>
              <a:rPr lang="en-US" dirty="0"/>
              <a:t>).</a:t>
            </a:r>
          </a:p>
          <a:p>
            <a:pPr marL="0" indent="0" algn="just">
              <a:buNone/>
            </a:pPr>
            <a:r>
              <a:rPr lang="en-US" dirty="0"/>
              <a:t>So that h</a:t>
            </a:r>
            <a:r>
              <a:rPr lang="en-US" sz="2000" b="1" dirty="0"/>
              <a:t>g</a:t>
            </a:r>
            <a:r>
              <a:rPr lang="en-US" dirty="0"/>
              <a:t> = h</a:t>
            </a:r>
            <a:r>
              <a:rPr lang="en-US" sz="2000" b="1" dirty="0"/>
              <a:t>f</a:t>
            </a:r>
            <a:r>
              <a:rPr lang="en-US" dirty="0"/>
              <a:t> + h</a:t>
            </a:r>
            <a:r>
              <a:rPr lang="en-US" sz="2000" b="1" dirty="0"/>
              <a:t>fg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537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5897563"/>
          </a:xfrm>
        </p:spPr>
        <p:txBody>
          <a:bodyPr/>
          <a:lstStyle/>
          <a:p>
            <a:pPr marL="0" indent="0" algn="just">
              <a:buNone/>
            </a:pPr>
            <a:r>
              <a:rPr lang="en-US" dirty="0"/>
              <a:t>4.Enthalpy of superheated steam:- </a:t>
            </a:r>
          </a:p>
          <a:p>
            <a:pPr marL="0" indent="0" algn="just">
              <a:buNone/>
            </a:pPr>
            <a:r>
              <a:rPr lang="en-US" dirty="0"/>
              <a:t>Amount of heat is added to dry saturated steam, it will become superheated. </a:t>
            </a:r>
          </a:p>
          <a:p>
            <a:pPr marL="0" indent="0" algn="just">
              <a:buNone/>
            </a:pPr>
            <a:r>
              <a:rPr lang="en-US" dirty="0"/>
              <a:t>Amount of heat required to produce 1 kg of superheated steam (point F) from reference state point C is called enthalpy of superheated steam.</a:t>
            </a:r>
          </a:p>
          <a:p>
            <a:pPr marL="0" indent="0" algn="just">
              <a:buNone/>
            </a:pPr>
            <a:r>
              <a:rPr lang="en-US" dirty="0"/>
              <a:t>We can also write that h</a:t>
            </a:r>
            <a:r>
              <a:rPr lang="en-US" sz="2000" b="1" dirty="0"/>
              <a:t>sup</a:t>
            </a:r>
            <a:r>
              <a:rPr lang="en-US" dirty="0"/>
              <a:t> = h</a:t>
            </a:r>
            <a:r>
              <a:rPr lang="en-US" sz="2000" b="1" dirty="0"/>
              <a:t>g</a:t>
            </a:r>
            <a:r>
              <a:rPr lang="en-US" dirty="0"/>
              <a:t> + C</a:t>
            </a:r>
            <a:r>
              <a:rPr lang="en-US" sz="2000" b="1" dirty="0"/>
              <a:t>ps</a:t>
            </a:r>
            <a:r>
              <a:rPr lang="en-US" dirty="0"/>
              <a:t>(</a:t>
            </a:r>
            <a:r>
              <a:rPr lang="en-US" dirty="0" err="1"/>
              <a:t>T</a:t>
            </a:r>
            <a:r>
              <a:rPr lang="en-US" sz="2000" b="1" dirty="0" err="1"/>
              <a:t>sup</a:t>
            </a:r>
            <a:r>
              <a:rPr lang="en-US" sz="2000" b="1" dirty="0"/>
              <a:t> </a:t>
            </a:r>
            <a:r>
              <a:rPr lang="en-US" dirty="0"/>
              <a:t>-</a:t>
            </a:r>
            <a:r>
              <a:rPr lang="en-US" dirty="0" err="1"/>
              <a:t>T</a:t>
            </a:r>
            <a:r>
              <a:rPr lang="en-US" sz="2000" b="1" dirty="0" err="1"/>
              <a:t>sat</a:t>
            </a:r>
            <a:r>
              <a:rPr lang="en-US" dirty="0"/>
              <a:t>)</a:t>
            </a:r>
          </a:p>
          <a:p>
            <a:pPr marL="0" indent="0">
              <a:buNone/>
            </a:pPr>
            <a:endParaRPr lang="en-US" dirty="0"/>
          </a:p>
        </p:txBody>
      </p:sp>
    </p:spTree>
    <p:extLst>
      <p:ext uri="{BB962C8B-B14F-4D97-AF65-F5344CB8AC3E}">
        <p14:creationId xmlns:p14="http://schemas.microsoft.com/office/powerpoint/2010/main" val="397933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915400" cy="5973763"/>
              </a:xfrm>
            </p:spPr>
            <p:txBody>
              <a:bodyPr>
                <a:normAutofit/>
              </a:bodyPr>
              <a:lstStyle/>
              <a:p>
                <a:pPr marL="0" indent="0">
                  <a:buNone/>
                </a:pPr>
                <a:r>
                  <a:rPr lang="en-US" dirty="0"/>
                  <a:t>5.Heat of the superheat :-</a:t>
                </a:r>
              </a:p>
              <a:p>
                <a:pPr marL="0" indent="0" algn="just">
                  <a:buNone/>
                </a:pPr>
                <a:r>
                  <a:rPr lang="en-US" dirty="0"/>
                  <a:t>Amount of heat required for the superheating of steam from dry saturated state is called heat of superheat.</a:t>
                </a:r>
              </a:p>
              <a:p>
                <a:pPr marL="0" indent="0" algn="just">
                  <a:buNone/>
                </a:pPr>
                <a:r>
                  <a:rPr lang="en-US" dirty="0"/>
                  <a:t>Heat of superheat = C</a:t>
                </a:r>
                <a:r>
                  <a:rPr lang="en-US" sz="2000" b="1" dirty="0"/>
                  <a:t>ps</a:t>
                </a:r>
                <a:r>
                  <a:rPr lang="en-US" dirty="0"/>
                  <a:t> (T</a:t>
                </a:r>
                <a:r>
                  <a:rPr lang="en-US" sz="2000" b="1" dirty="0"/>
                  <a:t>sup</a:t>
                </a:r>
                <a:r>
                  <a:rPr lang="en-US" dirty="0"/>
                  <a:t> – T</a:t>
                </a:r>
                <a:r>
                  <a:rPr lang="en-US" sz="2000" b="1" dirty="0"/>
                  <a:t>sat</a:t>
                </a:r>
                <a:r>
                  <a:rPr lang="en-US" dirty="0"/>
                  <a:t>) </a:t>
                </a:r>
                <a14:m>
                  <m:oMath xmlns:m="http://schemas.openxmlformats.org/officeDocument/2006/math">
                    <m:f>
                      <m:fPr>
                        <m:ctrlPr>
                          <a:rPr lang="en-US" i="1" smtClean="0">
                            <a:latin typeface="Cambria Math" panose="02040503050406030204" pitchFamily="18" charset="0"/>
                          </a:rPr>
                        </m:ctrlPr>
                      </m:fPr>
                      <m:num>
                        <m:r>
                          <m:rPr>
                            <m:nor/>
                          </m:rPr>
                          <a:rPr lang="en-US"/>
                          <m:t>Kj</m:t>
                        </m:r>
                      </m:num>
                      <m:den>
                        <m:r>
                          <m:rPr>
                            <m:nor/>
                          </m:rPr>
                          <a:rPr lang="en-US" dirty="0"/>
                          <m:t>kg</m:t>
                        </m:r>
                        <m:r>
                          <m:rPr>
                            <m:nor/>
                          </m:rPr>
                          <a:rPr lang="en-US" dirty="0"/>
                          <m:t> </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915400" cy="5973763"/>
              </a:xfrm>
              <a:blipFill rotWithShape="0">
                <a:blip r:embed="rId2"/>
                <a:stretch>
                  <a:fillRect l="-1778" t="-1327" r="-1710"/>
                </a:stretch>
              </a:blipFill>
            </p:spPr>
            <p:txBody>
              <a:bodyPr/>
              <a:lstStyle/>
              <a:p>
                <a:r>
                  <a:rPr lang="en-US">
                    <a:noFill/>
                  </a:rPr>
                  <a:t> </a:t>
                </a:r>
              </a:p>
            </p:txBody>
          </p:sp>
        </mc:Fallback>
      </mc:AlternateContent>
    </p:spTree>
    <p:extLst>
      <p:ext uri="{BB962C8B-B14F-4D97-AF65-F5344CB8AC3E}">
        <p14:creationId xmlns:p14="http://schemas.microsoft.com/office/powerpoint/2010/main" val="264450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839200" cy="6705600"/>
              </a:xfrm>
            </p:spPr>
            <p:txBody>
              <a:bodyPr>
                <a:normAutofit/>
              </a:bodyPr>
              <a:lstStyle/>
              <a:p>
                <a:pPr marL="0" indent="0">
                  <a:buNone/>
                </a:pPr>
                <a:r>
                  <a:rPr lang="en-US" dirty="0"/>
                  <a:t>6.Dryness Fraction:-</a:t>
                </a:r>
              </a:p>
              <a:p>
                <a:pPr marL="0" indent="0" algn="just">
                  <a:buNone/>
                </a:pPr>
                <a:r>
                  <a:rPr lang="en-US" dirty="0"/>
                  <a:t>Ratio of the mass of dry saturated vapour, to the total mass of wet vapour is called dryness fraction. It is designated as by the symbol x.</a:t>
                </a:r>
              </a:p>
              <a:p>
                <a:pPr marL="0" indent="0">
                  <a:buNone/>
                </a:pPr>
                <a:r>
                  <a:rPr lang="en-US" dirty="0"/>
                  <a:t>x = </a:t>
                </a:r>
                <a14:m>
                  <m:oMath xmlns:m="http://schemas.openxmlformats.org/officeDocument/2006/math">
                    <m:f>
                      <m:fPr>
                        <m:ctrlPr>
                          <a:rPr lang="en-US" sz="3600" i="1" smtClean="0">
                            <a:latin typeface="Cambria Math" panose="02040503050406030204" pitchFamily="18" charset="0"/>
                          </a:rPr>
                        </m:ctrlPr>
                      </m:fPr>
                      <m:num>
                        <m:sSub>
                          <m:sSubPr>
                            <m:ctrlPr>
                              <a:rPr lang="en-US" sz="3600" i="1" smtClean="0">
                                <a:latin typeface="Cambria Math" panose="02040503050406030204" pitchFamily="18" charset="0"/>
                              </a:rPr>
                            </m:ctrlPr>
                          </m:sSubPr>
                          <m:e>
                            <m:r>
                              <m:rPr>
                                <m:sty m:val="p"/>
                              </m:rPr>
                              <a:rPr lang="en-US" sz="3600" b="0" i="0" smtClean="0">
                                <a:latin typeface="Cambria Math" panose="02040503050406030204" pitchFamily="18" charset="0"/>
                              </a:rPr>
                              <m:t>m</m:t>
                            </m:r>
                          </m:e>
                          <m:sub>
                            <m:r>
                              <m:rPr>
                                <m:sty m:val="p"/>
                              </m:rPr>
                              <a:rPr lang="en-US" sz="3600" b="0" i="0" smtClean="0">
                                <a:latin typeface="Cambria Math" panose="02040503050406030204" pitchFamily="18" charset="0"/>
                              </a:rPr>
                              <m:t>s</m:t>
                            </m:r>
                          </m:sub>
                        </m:sSub>
                      </m:num>
                      <m:den>
                        <m:sSub>
                          <m:sSubPr>
                            <m:ctrlPr>
                              <a:rPr lang="en-US" sz="3600" i="1" smtClean="0">
                                <a:latin typeface="Cambria Math" panose="02040503050406030204" pitchFamily="18" charset="0"/>
                              </a:rPr>
                            </m:ctrlPr>
                          </m:sSubPr>
                          <m:e>
                            <m:r>
                              <m:rPr>
                                <m:sty m:val="p"/>
                              </m:rPr>
                              <a:rPr lang="en-US" sz="3600" b="0" i="0" smtClean="0">
                                <a:latin typeface="Cambria Math" panose="02040503050406030204" pitchFamily="18" charset="0"/>
                              </a:rPr>
                              <m:t>m</m:t>
                            </m:r>
                          </m:e>
                          <m:sub>
                            <m:r>
                              <m:rPr>
                                <m:sty m:val="p"/>
                              </m:rPr>
                              <a:rPr lang="en-US" sz="3600" b="0" i="0" smtClean="0">
                                <a:latin typeface="Cambria Math" panose="02040503050406030204" pitchFamily="18" charset="0"/>
                              </a:rPr>
                              <m:t>s</m:t>
                            </m:r>
                          </m:sub>
                        </m:sSub>
                        <m:r>
                          <a:rPr lang="en-US" sz="3600" b="0" i="0" smtClean="0">
                            <a:latin typeface="Cambria Math" panose="02040503050406030204" pitchFamily="18" charset="0"/>
                          </a:rPr>
                          <m:t>+</m:t>
                        </m:r>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m</m:t>
                            </m:r>
                          </m:e>
                          <m:sub>
                            <m:r>
                              <m:rPr>
                                <m:sty m:val="p"/>
                              </m:rPr>
                              <a:rPr lang="en-US" sz="3600" b="0" i="0" smtClean="0">
                                <a:latin typeface="Cambria Math" panose="02040503050406030204" pitchFamily="18" charset="0"/>
                              </a:rPr>
                              <m:t>w</m:t>
                            </m:r>
                          </m:sub>
                        </m:sSub>
                      </m:den>
                    </m:f>
                  </m:oMath>
                </a14:m>
                <a:endParaRPr lang="en-US" sz="3600" dirty="0"/>
              </a:p>
              <a:p>
                <a:pPr marL="0" indent="0">
                  <a:buNone/>
                </a:pPr>
                <a:r>
                  <a:rPr lang="en-US" dirty="0"/>
                  <a:t>m</a:t>
                </a:r>
                <a:r>
                  <a:rPr lang="en-US" sz="2000" b="1" dirty="0"/>
                  <a:t>s</a:t>
                </a:r>
                <a:r>
                  <a:rPr lang="en-US" dirty="0"/>
                  <a:t> = mass of dry saturated vapour</a:t>
                </a:r>
              </a:p>
              <a:p>
                <a:pPr marL="0" indent="0">
                  <a:buNone/>
                </a:pPr>
                <a:r>
                  <a:rPr lang="en-US" dirty="0"/>
                  <a:t>m</a:t>
                </a:r>
                <a:r>
                  <a:rPr lang="en-US" sz="2000" b="1" dirty="0"/>
                  <a:t>w </a:t>
                </a:r>
                <a:r>
                  <a:rPr lang="en-US" dirty="0"/>
                  <a:t>= mass of liquid particles in the suspension</a:t>
                </a:r>
              </a:p>
              <a:p>
                <a:pPr marL="0" indent="0" algn="just">
                  <a:buNone/>
                </a:pPr>
                <a:r>
                  <a:rPr lang="en-US" dirty="0"/>
                  <a:t>7.Quality of </a:t>
                </a:r>
                <a:r>
                  <a:rPr lang="en-US" dirty="0" err="1"/>
                  <a:t>Vapour</a:t>
                </a:r>
                <a:r>
                  <a:rPr lang="en-US" dirty="0"/>
                  <a:t>:-</a:t>
                </a:r>
              </a:p>
              <a:p>
                <a:pPr marL="0" indent="0" algn="just">
                  <a:buNone/>
                </a:pPr>
                <a:r>
                  <a:rPr lang="en-US" dirty="0"/>
                  <a:t>When dryness fraction is expressed in the percentage it is called quality of </a:t>
                </a:r>
                <a:r>
                  <a:rPr lang="en-US" dirty="0" err="1"/>
                  <a:t>vapour</a:t>
                </a:r>
                <a:r>
                  <a:rPr lang="en-US" dirty="0"/>
                  <a:t>.</a:t>
                </a:r>
              </a:p>
              <a:p>
                <a:pPr marL="0" indent="0" algn="just">
                  <a:buNone/>
                </a:pPr>
                <a:r>
                  <a:rPr lang="en-US" dirty="0"/>
                  <a:t>Quality of </a:t>
                </a:r>
                <a:r>
                  <a:rPr lang="en-US" dirty="0" err="1"/>
                  <a:t>Vapour</a:t>
                </a:r>
                <a:r>
                  <a:rPr lang="en-US" dirty="0"/>
                  <a:t> = 100.x</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839200" cy="6705600"/>
              </a:xfrm>
              <a:blipFill rotWithShape="0">
                <a:blip r:embed="rId2"/>
                <a:stretch>
                  <a:fillRect l="-1793" t="-1182" r="-1724" b="-182"/>
                </a:stretch>
              </a:blipFill>
            </p:spPr>
            <p:txBody>
              <a:bodyPr/>
              <a:lstStyle/>
              <a:p>
                <a:r>
                  <a:rPr lang="en-US">
                    <a:noFill/>
                  </a:rPr>
                  <a:t> </a:t>
                </a:r>
              </a:p>
            </p:txBody>
          </p:sp>
        </mc:Fallback>
      </mc:AlternateContent>
    </p:spTree>
    <p:extLst>
      <p:ext uri="{BB962C8B-B14F-4D97-AF65-F5344CB8AC3E}">
        <p14:creationId xmlns:p14="http://schemas.microsoft.com/office/powerpoint/2010/main" val="238350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normAutofit fontScale="92500"/>
              </a:bodyPr>
              <a:lstStyle/>
              <a:p>
                <a:pPr marL="0" indent="0" algn="just">
                  <a:buNone/>
                </a:pPr>
                <a:r>
                  <a:rPr lang="en-US" dirty="0"/>
                  <a:t>8.Wetness Fraction:-Ratio of the mass of wet  </a:t>
                </a:r>
                <a:r>
                  <a:rPr lang="en-US" dirty="0" err="1"/>
                  <a:t>vapour</a:t>
                </a:r>
                <a:r>
                  <a:rPr lang="en-US" dirty="0"/>
                  <a:t>, to the total mass of the dry saturated </a:t>
                </a:r>
                <a:r>
                  <a:rPr lang="en-US" dirty="0" err="1"/>
                  <a:t>vapour</a:t>
                </a:r>
                <a:r>
                  <a:rPr lang="en-US" dirty="0"/>
                  <a:t> and  wet </a:t>
                </a:r>
                <a:r>
                  <a:rPr lang="en-US" dirty="0" err="1"/>
                  <a:t>vapour</a:t>
                </a:r>
                <a:r>
                  <a:rPr lang="en-US" dirty="0"/>
                  <a:t> is called wetness fraction. It is designated as by the symbol x’.</a:t>
                </a:r>
              </a:p>
              <a:p>
                <a:pPr marL="0" indent="0" algn="just">
                  <a:buNone/>
                </a:pPr>
                <a:r>
                  <a:rPr lang="en-US" dirty="0"/>
                  <a:t> Wetness Fraction x’ = </a:t>
                </a:r>
                <a14:m>
                  <m:oMath xmlns:m="http://schemas.openxmlformats.org/officeDocument/2006/math">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m:rPr>
                                <m:sty m:val="p"/>
                              </m:rPr>
                              <a:rPr lang="en-US" sz="3600">
                                <a:latin typeface="Cambria Math" panose="02040503050406030204" pitchFamily="18" charset="0"/>
                              </a:rPr>
                              <m:t>m</m:t>
                            </m:r>
                          </m:e>
                          <m:sub>
                            <m:r>
                              <m:rPr>
                                <m:sty m:val="p"/>
                              </m:rPr>
                              <a:rPr lang="en-US" sz="3600">
                                <a:latin typeface="Cambria Math" panose="02040503050406030204" pitchFamily="18" charset="0"/>
                              </a:rPr>
                              <m:t>w</m:t>
                            </m:r>
                          </m:sub>
                        </m:sSub>
                      </m:num>
                      <m:den>
                        <m:sSub>
                          <m:sSubPr>
                            <m:ctrlPr>
                              <a:rPr lang="en-US" sz="3600" i="1">
                                <a:latin typeface="Cambria Math" panose="02040503050406030204" pitchFamily="18" charset="0"/>
                              </a:rPr>
                            </m:ctrlPr>
                          </m:sSubPr>
                          <m:e>
                            <m:r>
                              <m:rPr>
                                <m:sty m:val="p"/>
                              </m:rPr>
                              <a:rPr lang="en-US" sz="3600">
                                <a:latin typeface="Cambria Math" panose="02040503050406030204" pitchFamily="18" charset="0"/>
                              </a:rPr>
                              <m:t>m</m:t>
                            </m:r>
                          </m:e>
                          <m:sub>
                            <m:r>
                              <m:rPr>
                                <m:sty m:val="p"/>
                              </m:rPr>
                              <a:rPr lang="en-US" sz="3600">
                                <a:latin typeface="Cambria Math" panose="02040503050406030204" pitchFamily="18" charset="0"/>
                              </a:rPr>
                              <m:t>s</m:t>
                            </m:r>
                          </m:sub>
                        </m:sSub>
                        <m:r>
                          <a:rPr lang="en-US" sz="3600">
                            <a:latin typeface="Cambria Math" panose="02040503050406030204" pitchFamily="18" charset="0"/>
                          </a:rPr>
                          <m:t>+</m:t>
                        </m:r>
                        <m:sSub>
                          <m:sSubPr>
                            <m:ctrlPr>
                              <a:rPr lang="en-US" sz="3600" i="1">
                                <a:latin typeface="Cambria Math" panose="02040503050406030204" pitchFamily="18" charset="0"/>
                              </a:rPr>
                            </m:ctrlPr>
                          </m:sSubPr>
                          <m:e>
                            <m:r>
                              <m:rPr>
                                <m:sty m:val="p"/>
                              </m:rPr>
                              <a:rPr lang="en-US" sz="3600">
                                <a:latin typeface="Cambria Math" panose="02040503050406030204" pitchFamily="18" charset="0"/>
                              </a:rPr>
                              <m:t>m</m:t>
                            </m:r>
                          </m:e>
                          <m:sub>
                            <m:r>
                              <m:rPr>
                                <m:sty m:val="p"/>
                              </m:rPr>
                              <a:rPr lang="en-US" sz="3600">
                                <a:latin typeface="Cambria Math" panose="02040503050406030204" pitchFamily="18" charset="0"/>
                              </a:rPr>
                              <m:t>w</m:t>
                            </m:r>
                          </m:sub>
                        </m:sSub>
                      </m:den>
                    </m:f>
                  </m:oMath>
                </a14:m>
                <a:endParaRPr lang="en-US" sz="3600" dirty="0"/>
              </a:p>
              <a:p>
                <a:pPr marL="0" indent="0" algn="just">
                  <a:buNone/>
                </a:pPr>
                <a:r>
                  <a:rPr lang="en-US" dirty="0"/>
                  <a:t>Thus it is  x’ = 1-x</a:t>
                </a:r>
              </a:p>
              <a:p>
                <a:pPr marL="0" indent="0" algn="just">
                  <a:buNone/>
                </a:pPr>
                <a:r>
                  <a:rPr lang="en-US" dirty="0"/>
                  <a:t>9.Priming:-</a:t>
                </a:r>
              </a:p>
              <a:p>
                <a:pPr marL="0" indent="0" algn="just">
                  <a:buNone/>
                </a:pPr>
                <a:r>
                  <a:rPr lang="en-US" dirty="0"/>
                  <a:t>When wetness fraction is expressed in the percentage, it is called priming.</a:t>
                </a:r>
              </a:p>
              <a:p>
                <a:pPr marL="0" indent="0" algn="just">
                  <a:buNone/>
                </a:pPr>
                <a:r>
                  <a:rPr lang="en-US" dirty="0"/>
                  <a:t>Priming = 100.x’</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704" t="-1224" r="-1704"/>
                </a:stretch>
              </a:blipFill>
            </p:spPr>
            <p:txBody>
              <a:bodyPr/>
              <a:lstStyle/>
              <a:p>
                <a:r>
                  <a:rPr lang="en-US">
                    <a:noFill/>
                  </a:rPr>
                  <a:t> </a:t>
                </a:r>
              </a:p>
            </p:txBody>
          </p:sp>
        </mc:Fallback>
      </mc:AlternateContent>
    </p:spTree>
    <p:extLst>
      <p:ext uri="{BB962C8B-B14F-4D97-AF65-F5344CB8AC3E}">
        <p14:creationId xmlns:p14="http://schemas.microsoft.com/office/powerpoint/2010/main" val="299341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5973763"/>
          </a:xfrm>
        </p:spPr>
        <p:txBody>
          <a:bodyPr>
            <a:normAutofit/>
          </a:bodyPr>
          <a:lstStyle/>
          <a:p>
            <a:pPr marL="0" indent="0">
              <a:buNone/>
            </a:pPr>
            <a:r>
              <a:rPr lang="en-US" dirty="0"/>
              <a:t>10.Enthalpy of Wet Vapour (h):-</a:t>
            </a:r>
          </a:p>
          <a:p>
            <a:pPr marL="0" indent="0" algn="just">
              <a:buNone/>
            </a:pPr>
            <a:r>
              <a:rPr lang="en-US" dirty="0"/>
              <a:t>One kg of wet vapour having dryness fraction x contains (x kg of dry saturated steam at the saturation temperature (</a:t>
            </a:r>
            <a:r>
              <a:rPr lang="en-US" dirty="0" err="1"/>
              <a:t>T</a:t>
            </a:r>
            <a:r>
              <a:rPr lang="en-US" sz="2000" b="1" dirty="0" err="1"/>
              <a:t>sat</a:t>
            </a:r>
            <a:r>
              <a:rPr lang="en-US" dirty="0"/>
              <a:t>)) and ((1-x) kg of liquid particles at the saturation temperature). </a:t>
            </a:r>
          </a:p>
          <a:p>
            <a:pPr marL="0" indent="0" algn="just">
              <a:buNone/>
            </a:pPr>
            <a:r>
              <a:rPr lang="en-US" dirty="0"/>
              <a:t>So enthalpy of 1 kg of wet vapour is equal to enthalpy of x kg of dry saturated vapour plus enthalpy of (1-x) kg of saturated liquid.</a:t>
            </a:r>
          </a:p>
          <a:p>
            <a:pPr marL="0" indent="0">
              <a:buNone/>
            </a:pPr>
            <a:endParaRPr lang="en-US" dirty="0"/>
          </a:p>
        </p:txBody>
      </p:sp>
    </p:spTree>
    <p:extLst>
      <p:ext uri="{BB962C8B-B14F-4D97-AF65-F5344CB8AC3E}">
        <p14:creationId xmlns:p14="http://schemas.microsoft.com/office/powerpoint/2010/main" val="202701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067800" cy="5973763"/>
          </a:xfrm>
        </p:spPr>
        <p:txBody>
          <a:bodyPr/>
          <a:lstStyle/>
          <a:p>
            <a:pPr marL="0" indent="0">
              <a:buNone/>
            </a:pPr>
            <a:r>
              <a:rPr lang="en-US" dirty="0"/>
              <a:t>Hence h = (1-x).h</a:t>
            </a:r>
            <a:r>
              <a:rPr lang="en-US" sz="2000" b="1" dirty="0"/>
              <a:t>f</a:t>
            </a:r>
            <a:r>
              <a:rPr lang="en-US" dirty="0"/>
              <a:t> + x.h</a:t>
            </a:r>
            <a:r>
              <a:rPr lang="en-US" sz="2000" b="1" dirty="0"/>
              <a:t>g</a:t>
            </a:r>
          </a:p>
          <a:p>
            <a:pPr marL="0" indent="0">
              <a:buNone/>
            </a:pPr>
            <a:r>
              <a:rPr lang="en-US" dirty="0"/>
              <a:t>               = (1-x) h</a:t>
            </a:r>
            <a:r>
              <a:rPr lang="en-US" sz="2000" b="1" dirty="0"/>
              <a:t>f</a:t>
            </a:r>
            <a:r>
              <a:rPr lang="en-US" dirty="0"/>
              <a:t> + x (h</a:t>
            </a:r>
            <a:r>
              <a:rPr lang="en-US" sz="2000" b="1" dirty="0"/>
              <a:t>f</a:t>
            </a:r>
            <a:r>
              <a:rPr lang="en-US" dirty="0"/>
              <a:t> + h</a:t>
            </a:r>
            <a:r>
              <a:rPr lang="en-US" sz="2000" b="1" dirty="0"/>
              <a:t>fg</a:t>
            </a:r>
            <a:r>
              <a:rPr lang="en-US" dirty="0"/>
              <a:t>) </a:t>
            </a:r>
          </a:p>
          <a:p>
            <a:pPr marL="0" indent="0">
              <a:buNone/>
            </a:pPr>
            <a:r>
              <a:rPr lang="en-US" dirty="0"/>
              <a:t>               = h</a:t>
            </a:r>
            <a:r>
              <a:rPr lang="en-US" sz="2000" b="1" dirty="0"/>
              <a:t>f</a:t>
            </a:r>
            <a:r>
              <a:rPr lang="en-US" dirty="0"/>
              <a:t> + x. h</a:t>
            </a:r>
            <a:r>
              <a:rPr lang="en-US" sz="2000" b="1" dirty="0"/>
              <a:t>fg</a:t>
            </a:r>
          </a:p>
          <a:p>
            <a:pPr marL="0" indent="0">
              <a:buNone/>
            </a:pPr>
            <a:r>
              <a:rPr lang="en-US" dirty="0"/>
              <a:t>Specific enthalpy of vaporization of wet vapour is equal to x.h</a:t>
            </a:r>
            <a:r>
              <a:rPr lang="en-US" sz="2000" b="1" dirty="0"/>
              <a:t>fg</a:t>
            </a:r>
          </a:p>
          <a:p>
            <a:pPr marL="0" indent="0">
              <a:buNone/>
            </a:pPr>
            <a:endParaRPr lang="en-US" dirty="0"/>
          </a:p>
        </p:txBody>
      </p:sp>
    </p:spTree>
    <p:extLst>
      <p:ext uri="{BB962C8B-B14F-4D97-AF65-F5344CB8AC3E}">
        <p14:creationId xmlns:p14="http://schemas.microsoft.com/office/powerpoint/2010/main" val="95823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a:t>Pure Substance:-</a:t>
            </a:r>
          </a:p>
          <a:p>
            <a:pPr marL="0" indent="0" algn="just">
              <a:buNone/>
            </a:pPr>
            <a:r>
              <a:rPr lang="en-US" dirty="0"/>
              <a:t>It is one which has homogeneous molecular structure and invariable chemical composition. Pure substance can exist in any of the three phase such as solid, liquid, and gaseous state, </a:t>
            </a:r>
          </a:p>
          <a:p>
            <a:pPr marL="0" indent="0" algn="just">
              <a:buNone/>
            </a:pPr>
            <a:r>
              <a:rPr lang="en-US" dirty="0"/>
              <a:t>it may exist in more than one phase. </a:t>
            </a:r>
          </a:p>
          <a:p>
            <a:pPr marL="0" indent="0" algn="just">
              <a:buNone/>
            </a:pPr>
            <a:r>
              <a:rPr lang="en-US" dirty="0"/>
              <a:t>But its molecular structure and chemical composition is always remain same at all conditions such as water.</a:t>
            </a:r>
          </a:p>
        </p:txBody>
      </p:sp>
    </p:spTree>
    <p:extLst>
      <p:ext uri="{BB962C8B-B14F-4D97-AF65-F5344CB8AC3E}">
        <p14:creationId xmlns:p14="http://schemas.microsoft.com/office/powerpoint/2010/main" val="200342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a:bodyPr>
          <a:lstStyle/>
          <a:p>
            <a:pPr marL="0" indent="0">
              <a:buNone/>
            </a:pPr>
            <a:r>
              <a:rPr lang="en-US" dirty="0"/>
              <a:t>Types of Steams:-</a:t>
            </a:r>
          </a:p>
          <a:p>
            <a:pPr marL="0" indent="0">
              <a:buNone/>
            </a:pPr>
            <a:r>
              <a:rPr lang="en-US" dirty="0"/>
              <a:t>Wet Steam:- </a:t>
            </a:r>
          </a:p>
          <a:p>
            <a:pPr marL="0" indent="0">
              <a:buNone/>
            </a:pPr>
            <a:r>
              <a:rPr lang="en-US" dirty="0"/>
              <a:t>Specific volume of the wet steam can be written </a:t>
            </a:r>
          </a:p>
          <a:p>
            <a:pPr marL="0" indent="0">
              <a:buNone/>
            </a:pPr>
            <a:r>
              <a:rPr lang="en-US" dirty="0"/>
              <a:t>as  v = (1-x) v</a:t>
            </a:r>
            <a:r>
              <a:rPr lang="en-US" sz="2000" b="1" dirty="0"/>
              <a:t>f</a:t>
            </a:r>
            <a:r>
              <a:rPr lang="en-US" dirty="0"/>
              <a:t> + x. v</a:t>
            </a:r>
            <a:r>
              <a:rPr lang="en-US" sz="2000" b="1" dirty="0"/>
              <a:t>g</a:t>
            </a:r>
          </a:p>
          <a:p>
            <a:pPr marL="0" indent="0">
              <a:buNone/>
            </a:pPr>
            <a:r>
              <a:rPr lang="en-US" dirty="0"/>
              <a:t>At low pressure the specific volume of saturated liquid is negligible compare to specific volume of saturated vapour, </a:t>
            </a:r>
          </a:p>
          <a:p>
            <a:pPr marL="0" indent="0">
              <a:buNone/>
            </a:pPr>
            <a:r>
              <a:rPr lang="en-US" dirty="0"/>
              <a:t>hence generally the term of (1-x) v</a:t>
            </a:r>
            <a:r>
              <a:rPr lang="en-US" sz="2000" b="1" dirty="0"/>
              <a:t>f</a:t>
            </a:r>
            <a:r>
              <a:rPr lang="en-US" dirty="0"/>
              <a:t> is neglected.</a:t>
            </a:r>
          </a:p>
          <a:p>
            <a:pPr marL="0" indent="0">
              <a:buNone/>
            </a:pPr>
            <a:r>
              <a:rPr lang="en-US" dirty="0"/>
              <a:t>v = x. v</a:t>
            </a:r>
            <a:r>
              <a:rPr lang="en-US" sz="2000" b="1" dirty="0"/>
              <a:t>g</a:t>
            </a:r>
          </a:p>
          <a:p>
            <a:pPr marL="0" indent="0">
              <a:buNone/>
            </a:pPr>
            <a:endParaRPr lang="en-US" dirty="0"/>
          </a:p>
        </p:txBody>
      </p:sp>
    </p:spTree>
    <p:extLst>
      <p:ext uri="{BB962C8B-B14F-4D97-AF65-F5344CB8AC3E}">
        <p14:creationId xmlns:p14="http://schemas.microsoft.com/office/powerpoint/2010/main" val="260270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991600" cy="6553200"/>
              </a:xfrm>
            </p:spPr>
            <p:txBody>
              <a:bodyPr>
                <a:normAutofit lnSpcReduction="10000"/>
              </a:bodyPr>
              <a:lstStyle/>
              <a:p>
                <a:pPr marL="0" indent="0" algn="just">
                  <a:buNone/>
                </a:pPr>
                <a:r>
                  <a:rPr lang="en-US" dirty="0"/>
                  <a:t>Superheated Steam:- </a:t>
                </a:r>
              </a:p>
              <a:p>
                <a:pPr marL="0" indent="0" algn="just">
                  <a:buNone/>
                </a:pPr>
                <a:r>
                  <a:rPr lang="en-US" dirty="0"/>
                  <a:t>For the steam generation at the constant pressure specific volume of the superheated steam can be calculate using </a:t>
                </a:r>
              </a:p>
              <a:p>
                <a:pPr marL="0" indent="0" algn="just">
                  <a:buNone/>
                </a:pPr>
                <a:r>
                  <a:rPr lang="en-US" dirty="0"/>
                  <a:t>Charles's Law.</a:t>
                </a:r>
              </a:p>
              <a:p>
                <a:pPr marL="0" indent="0" algn="just">
                  <a:buNone/>
                </a:pPr>
                <a14:m>
                  <m:oMath xmlns:m="http://schemas.openxmlformats.org/officeDocument/2006/math">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0" smtClean="0">
                                <a:latin typeface="Cambria Math" panose="02040503050406030204" pitchFamily="18" charset="0"/>
                              </a:rPr>
                              <m:t>𝐕</m:t>
                            </m:r>
                          </m:e>
                          <m:sub>
                            <m:r>
                              <a:rPr lang="en-US" b="1" i="0" smtClean="0">
                                <a:latin typeface="Cambria Math" panose="02040503050406030204" pitchFamily="18" charset="0"/>
                              </a:rPr>
                              <m:t>𝐬𝐮𝐩</m:t>
                            </m:r>
                          </m:sub>
                        </m:sSub>
                      </m:num>
                      <m:den>
                        <m:sSub>
                          <m:sSubPr>
                            <m:ctrlPr>
                              <a:rPr lang="en-US" b="1" i="1" smtClean="0">
                                <a:latin typeface="Cambria Math" panose="02040503050406030204" pitchFamily="18" charset="0"/>
                              </a:rPr>
                            </m:ctrlPr>
                          </m:sSubPr>
                          <m:e>
                            <m:r>
                              <a:rPr lang="en-US" b="1" i="0" smtClean="0">
                                <a:latin typeface="Cambria Math" panose="02040503050406030204" pitchFamily="18" charset="0"/>
                              </a:rPr>
                              <m:t>𝐓</m:t>
                            </m:r>
                          </m:e>
                          <m:sub>
                            <m:r>
                              <a:rPr lang="en-US" b="1" i="0" smtClean="0">
                                <a:latin typeface="Cambria Math" panose="02040503050406030204" pitchFamily="18" charset="0"/>
                              </a:rPr>
                              <m:t>𝐬𝐮𝐩</m:t>
                            </m:r>
                          </m:sub>
                        </m:sSub>
                      </m:den>
                    </m:f>
                  </m:oMath>
                </a14:m>
                <a:r>
                  <a:rPr lang="en-US" b="1" dirty="0"/>
                  <a:t> = </a:t>
                </a:r>
                <a14:m>
                  <m:oMath xmlns:m="http://schemas.openxmlformats.org/officeDocument/2006/math">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0" smtClean="0">
                                <a:latin typeface="Cambria Math" panose="02040503050406030204" pitchFamily="18" charset="0"/>
                              </a:rPr>
                              <m:t>𝐕</m:t>
                            </m:r>
                          </m:e>
                          <m:sub>
                            <m:r>
                              <a:rPr lang="en-US" b="1" i="0" smtClean="0">
                                <a:latin typeface="Cambria Math" panose="02040503050406030204" pitchFamily="18" charset="0"/>
                              </a:rPr>
                              <m:t>𝐬𝐚𝐭</m:t>
                            </m:r>
                          </m:sub>
                        </m:sSub>
                      </m:num>
                      <m:den>
                        <m:sSub>
                          <m:sSubPr>
                            <m:ctrlPr>
                              <a:rPr lang="en-US" b="1" i="1" smtClean="0">
                                <a:latin typeface="Cambria Math" panose="02040503050406030204" pitchFamily="18" charset="0"/>
                              </a:rPr>
                            </m:ctrlPr>
                          </m:sSubPr>
                          <m:e>
                            <m:r>
                              <a:rPr lang="en-US" b="1" i="0" smtClean="0">
                                <a:latin typeface="Cambria Math" panose="02040503050406030204" pitchFamily="18" charset="0"/>
                              </a:rPr>
                              <m:t>𝐓</m:t>
                            </m:r>
                          </m:e>
                          <m:sub>
                            <m:r>
                              <a:rPr lang="en-US" b="1" i="0" smtClean="0">
                                <a:latin typeface="Cambria Math" panose="02040503050406030204" pitchFamily="18" charset="0"/>
                              </a:rPr>
                              <m:t>𝐬𝐚𝐭</m:t>
                            </m:r>
                          </m:sub>
                        </m:sSub>
                      </m:den>
                    </m:f>
                  </m:oMath>
                </a14:m>
                <a:endParaRPr lang="en-US" b="1" dirty="0"/>
              </a:p>
              <a:p>
                <a:pPr marL="0" indent="0" algn="just">
                  <a:buNone/>
                </a:pPr>
                <a:endParaRPr lang="en-US" dirty="0"/>
              </a:p>
              <a:p>
                <a:pPr marL="0" indent="0" algn="just">
                  <a:buNone/>
                </a:pPr>
                <a:r>
                  <a:rPr lang="en-US" dirty="0"/>
                  <a:t>Now </a:t>
                </a:r>
                <a:r>
                  <a:rPr lang="en-US" dirty="0" err="1"/>
                  <a:t>V</a:t>
                </a:r>
                <a:r>
                  <a:rPr lang="en-US" sz="2000" b="1" dirty="0" err="1"/>
                  <a:t>sat</a:t>
                </a:r>
                <a:r>
                  <a:rPr lang="en-US" b="1" dirty="0"/>
                  <a:t> </a:t>
                </a:r>
                <a:r>
                  <a:rPr lang="en-US" dirty="0"/>
                  <a:t>= V</a:t>
                </a:r>
                <a:r>
                  <a:rPr lang="en-US" sz="2000" b="1" dirty="0"/>
                  <a:t>g</a:t>
                </a:r>
              </a:p>
              <a:p>
                <a:pPr marL="0" indent="0" algn="just">
                  <a:buNone/>
                </a:pPr>
                <a:endParaRPr lang="en-US" sz="2000" b="1" dirty="0"/>
              </a:p>
              <a:p>
                <a:pPr marL="0" indent="0" algn="just">
                  <a:buNone/>
                </a:pPr>
                <a:r>
                  <a:rPr lang="en-US" dirty="0"/>
                  <a:t>V</a:t>
                </a:r>
                <a:r>
                  <a:rPr lang="en-US" sz="2000" b="1" dirty="0"/>
                  <a:t>sup</a:t>
                </a:r>
                <a:r>
                  <a:rPr lang="en-US" dirty="0"/>
                  <a:t> = </a:t>
                </a:r>
                <a14:m>
                  <m:oMath xmlns:m="http://schemas.openxmlformats.org/officeDocument/2006/math">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0">
                                <a:latin typeface="Cambria Math" panose="02040503050406030204" pitchFamily="18" charset="0"/>
                              </a:rPr>
                              <m:t>𝐕</m:t>
                            </m:r>
                          </m:e>
                          <m:sub>
                            <m:r>
                              <a:rPr lang="en-US" b="1" i="0" smtClean="0">
                                <a:latin typeface="Cambria Math" panose="02040503050406030204" pitchFamily="18" charset="0"/>
                              </a:rPr>
                              <m:t>𝐠</m:t>
                            </m:r>
                          </m:sub>
                        </m:sSub>
                      </m:num>
                      <m:den>
                        <m:sSub>
                          <m:sSubPr>
                            <m:ctrlPr>
                              <a:rPr lang="en-US" b="1" i="1">
                                <a:latin typeface="Cambria Math" panose="02040503050406030204" pitchFamily="18" charset="0"/>
                              </a:rPr>
                            </m:ctrlPr>
                          </m:sSubPr>
                          <m:e>
                            <m:r>
                              <a:rPr lang="en-US" b="1" i="0">
                                <a:latin typeface="Cambria Math" panose="02040503050406030204" pitchFamily="18" charset="0"/>
                              </a:rPr>
                              <m:t>𝐓</m:t>
                            </m:r>
                          </m:e>
                          <m:sub>
                            <m:r>
                              <a:rPr lang="en-US" b="1" i="0">
                                <a:latin typeface="Cambria Math" panose="02040503050406030204" pitchFamily="18" charset="0"/>
                              </a:rPr>
                              <m:t>𝐬𝐚𝐭</m:t>
                            </m:r>
                          </m:sub>
                        </m:sSub>
                      </m:den>
                    </m:f>
                  </m:oMath>
                </a14:m>
                <a:r>
                  <a:rPr lang="en-US" dirty="0"/>
                  <a:t> .T</a:t>
                </a:r>
                <a:r>
                  <a:rPr lang="en-US" sz="2000" b="1" dirty="0"/>
                  <a:t>sup</a:t>
                </a:r>
              </a:p>
              <a:p>
                <a:pPr marL="0" indent="0" algn="just">
                  <a:buNone/>
                </a:pPr>
                <a:r>
                  <a:rPr lang="en-US" dirty="0"/>
                  <a:t>V</a:t>
                </a:r>
                <a:r>
                  <a:rPr lang="en-US" sz="2000" b="1" dirty="0"/>
                  <a:t>sat</a:t>
                </a:r>
                <a:r>
                  <a:rPr lang="en-US" dirty="0"/>
                  <a:t> = V</a:t>
                </a:r>
                <a:r>
                  <a:rPr lang="en-US" sz="2000" b="1" dirty="0"/>
                  <a:t>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991600" cy="6553200"/>
              </a:xfrm>
              <a:blipFill rotWithShape="0">
                <a:blip r:embed="rId2"/>
                <a:stretch>
                  <a:fillRect l="-1763" t="-1953" r="-1695"/>
                </a:stretch>
              </a:blipFill>
            </p:spPr>
            <p:txBody>
              <a:bodyPr/>
              <a:lstStyle/>
              <a:p>
                <a:r>
                  <a:rPr lang="en-US">
                    <a:noFill/>
                  </a:rPr>
                  <a:t> </a:t>
                </a:r>
              </a:p>
            </p:txBody>
          </p:sp>
        </mc:Fallback>
      </mc:AlternateContent>
    </p:spTree>
    <p:extLst>
      <p:ext uri="{BB962C8B-B14F-4D97-AF65-F5344CB8AC3E}">
        <p14:creationId xmlns:p14="http://schemas.microsoft.com/office/powerpoint/2010/main" val="261318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92500"/>
          </a:bodyPr>
          <a:lstStyle/>
          <a:p>
            <a:pPr marL="0" indent="0">
              <a:buNone/>
            </a:pPr>
            <a:r>
              <a:rPr lang="en-US" dirty="0"/>
              <a:t>Steam Table:- </a:t>
            </a:r>
          </a:p>
          <a:p>
            <a:pPr marL="0" indent="0">
              <a:buNone/>
            </a:pPr>
            <a:r>
              <a:rPr lang="en-US" dirty="0"/>
              <a:t>From experimental study various properties of steam like enthalpy, volume, internal energy are tabulated at the various pressure and temperature.</a:t>
            </a:r>
          </a:p>
          <a:p>
            <a:pPr marL="0" indent="0">
              <a:buNone/>
            </a:pPr>
            <a:r>
              <a:rPr lang="en-US" dirty="0"/>
              <a:t>It may be pressure base or the temperature base.</a:t>
            </a:r>
          </a:p>
          <a:p>
            <a:pPr marL="0" indent="0">
              <a:buNone/>
            </a:pPr>
            <a:r>
              <a:rPr lang="en-US" dirty="0"/>
              <a:t>It is tabulated for the specific properties.</a:t>
            </a:r>
          </a:p>
          <a:p>
            <a:pPr marL="0" indent="0">
              <a:buNone/>
            </a:pPr>
            <a:r>
              <a:rPr lang="en-US" dirty="0"/>
              <a:t>Properties are tabulated from triple point of water to critical point of steam.</a:t>
            </a:r>
          </a:p>
          <a:p>
            <a:pPr marL="0" indent="0">
              <a:buNone/>
            </a:pPr>
            <a:r>
              <a:rPr lang="en-US" dirty="0"/>
              <a:t>All the values are calculated with triple point of water as reference point means at 0˚C enthalpy, internal energy and the entropy is taken as zero.</a:t>
            </a:r>
          </a:p>
        </p:txBody>
      </p:sp>
    </p:spTree>
    <p:extLst>
      <p:ext uri="{BB962C8B-B14F-4D97-AF65-F5344CB8AC3E}">
        <p14:creationId xmlns:p14="http://schemas.microsoft.com/office/powerpoint/2010/main" val="20612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5973763"/>
          </a:xfrm>
        </p:spPr>
        <p:txBody>
          <a:bodyPr/>
          <a:lstStyle/>
          <a:p>
            <a:pPr marL="0" indent="0">
              <a:buNone/>
            </a:pPr>
            <a:r>
              <a:rPr lang="en-US" dirty="0"/>
              <a:t>Internal Energy:-</a:t>
            </a:r>
          </a:p>
          <a:p>
            <a:pPr marL="0" indent="0" algn="just">
              <a:buNone/>
            </a:pPr>
            <a:r>
              <a:rPr lang="en-US" dirty="0"/>
              <a:t>It can be calculate using definition of the enthalpy.</a:t>
            </a:r>
          </a:p>
          <a:p>
            <a:pPr marL="0" indent="0" algn="just">
              <a:buNone/>
            </a:pPr>
            <a:r>
              <a:rPr lang="en-US" dirty="0"/>
              <a:t>We have h = u + </a:t>
            </a:r>
            <a:r>
              <a:rPr lang="en-US" dirty="0" err="1"/>
              <a:t>pv</a:t>
            </a:r>
            <a:endParaRPr lang="en-US" dirty="0"/>
          </a:p>
          <a:p>
            <a:pPr marL="0" indent="0" algn="just">
              <a:buNone/>
            </a:pPr>
            <a:r>
              <a:rPr lang="en-US" dirty="0"/>
              <a:t>                 u = h – </a:t>
            </a:r>
            <a:r>
              <a:rPr lang="en-US" dirty="0" err="1"/>
              <a:t>pv</a:t>
            </a:r>
            <a:endParaRPr lang="en-US" dirty="0"/>
          </a:p>
          <a:p>
            <a:pPr marL="0" indent="0" algn="just">
              <a:buNone/>
            </a:pPr>
            <a:r>
              <a:rPr lang="en-US" dirty="0"/>
              <a:t>To calculate internal energy (u) of saturated, wet or superheated steam, appropriate value of the enthalpy (h) and the specific volume is to be substituted. Here </a:t>
            </a:r>
            <a:r>
              <a:rPr lang="en-US" dirty="0" err="1"/>
              <a:t>pv</a:t>
            </a:r>
            <a:r>
              <a:rPr lang="en-US" dirty="0"/>
              <a:t> is known as work done during evaporation.</a:t>
            </a:r>
          </a:p>
        </p:txBody>
      </p:sp>
    </p:spTree>
    <p:extLst>
      <p:ext uri="{BB962C8B-B14F-4D97-AF65-F5344CB8AC3E}">
        <p14:creationId xmlns:p14="http://schemas.microsoft.com/office/powerpoint/2010/main" val="3431087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pPr marL="0" indent="0">
              <a:buNone/>
            </a:pPr>
            <a:r>
              <a:rPr lang="en-US" dirty="0"/>
              <a:t>Measurement of Dryness fraction</a:t>
            </a:r>
          </a:p>
          <a:p>
            <a:pPr marL="0" indent="0">
              <a:buNone/>
            </a:pPr>
            <a:r>
              <a:rPr lang="en-US" dirty="0"/>
              <a:t>Four types of steam calorimeters are use to measure dryness fraction of steam.</a:t>
            </a:r>
          </a:p>
          <a:p>
            <a:pPr marL="514350" indent="-514350">
              <a:buAutoNum type="arabicPeriod"/>
            </a:pPr>
            <a:r>
              <a:rPr lang="en-US" dirty="0">
                <a:solidFill>
                  <a:prstClr val="black"/>
                </a:solidFill>
              </a:rPr>
              <a:t>Bucket Calorimeter</a:t>
            </a:r>
          </a:p>
          <a:p>
            <a:pPr marL="514350" indent="-514350">
              <a:buAutoNum type="arabicPeriod"/>
            </a:pPr>
            <a:r>
              <a:rPr lang="en-US" dirty="0"/>
              <a:t>Separating Calorimeter</a:t>
            </a:r>
          </a:p>
          <a:p>
            <a:pPr marL="514350" indent="-514350">
              <a:buAutoNum type="arabicPeriod"/>
            </a:pPr>
            <a:r>
              <a:rPr lang="en-US" dirty="0"/>
              <a:t>Throttling Calorimeter</a:t>
            </a:r>
          </a:p>
          <a:p>
            <a:pPr marL="514350" indent="-514350">
              <a:buAutoNum type="arabicPeriod"/>
            </a:pPr>
            <a:r>
              <a:rPr lang="en-US" dirty="0"/>
              <a:t>Combined Calorimeter</a:t>
            </a:r>
          </a:p>
          <a:p>
            <a:pPr marL="514350" indent="-514350">
              <a:buAutoNum type="arabicPeriod"/>
            </a:pPr>
            <a:endParaRPr lang="en-US" dirty="0">
              <a:solidFill>
                <a:prstClr val="black"/>
              </a:solidFill>
            </a:endParaRPr>
          </a:p>
          <a:p>
            <a:pPr marL="514350" indent="-514350">
              <a:buAutoNum type="arabicPeriod"/>
            </a:pPr>
            <a:endParaRPr lang="en-US" dirty="0"/>
          </a:p>
        </p:txBody>
      </p:sp>
    </p:spTree>
    <p:extLst>
      <p:ext uri="{BB962C8B-B14F-4D97-AF65-F5344CB8AC3E}">
        <p14:creationId xmlns:p14="http://schemas.microsoft.com/office/powerpoint/2010/main" val="2215045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578154" cy="518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228600"/>
            <a:ext cx="4110869" cy="584775"/>
          </a:xfrm>
          <a:prstGeom prst="rect">
            <a:avLst/>
          </a:prstGeom>
        </p:spPr>
        <p:txBody>
          <a:bodyPr wrap="none">
            <a:spAutoFit/>
          </a:bodyPr>
          <a:lstStyle/>
          <a:p>
            <a:pPr lvl="0">
              <a:spcBef>
                <a:spcPct val="20000"/>
              </a:spcBef>
            </a:pPr>
            <a:r>
              <a:rPr lang="en-US" sz="3200" dirty="0">
                <a:solidFill>
                  <a:prstClr val="black"/>
                </a:solidFill>
              </a:rPr>
              <a:t>1. Bucket Calorimeter:- </a:t>
            </a:r>
          </a:p>
        </p:txBody>
      </p:sp>
    </p:spTree>
    <p:extLst>
      <p:ext uri="{BB962C8B-B14F-4D97-AF65-F5344CB8AC3E}">
        <p14:creationId xmlns:p14="http://schemas.microsoft.com/office/powerpoint/2010/main" val="201937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610600" cy="6477000"/>
          </a:xfrm>
        </p:spPr>
        <p:txBody>
          <a:bodyPr>
            <a:normAutofit/>
          </a:bodyPr>
          <a:lstStyle/>
          <a:p>
            <a:pPr marL="0" indent="0">
              <a:buNone/>
            </a:pPr>
            <a:r>
              <a:rPr lang="en-US" dirty="0"/>
              <a:t>CONSTRUCTION:</a:t>
            </a:r>
          </a:p>
          <a:p>
            <a:pPr marL="0" indent="0">
              <a:buNone/>
              <a:defRPr/>
            </a:pPr>
            <a:r>
              <a:rPr lang="en-US" dirty="0"/>
              <a:t>The apparatus shown in Figure consists of a copper calorimeter which is placed on wooden blocks in a vessel. </a:t>
            </a:r>
          </a:p>
          <a:p>
            <a:pPr marL="0" indent="0">
              <a:buNone/>
              <a:defRPr/>
            </a:pPr>
            <a:r>
              <a:rPr lang="en-US" dirty="0"/>
              <a:t>The vessel is large enough to provide an air space around the calorimeter. </a:t>
            </a:r>
          </a:p>
          <a:p>
            <a:pPr marL="0" indent="0">
              <a:buNone/>
              <a:defRPr/>
            </a:pPr>
            <a:r>
              <a:rPr lang="en-US" dirty="0"/>
              <a:t>This air space provides insulation to prevent heat loss.</a:t>
            </a:r>
          </a:p>
          <a:p>
            <a:pPr marL="0" indent="0">
              <a:buNone/>
              <a:defRPr/>
            </a:pPr>
            <a:r>
              <a:rPr lang="en-US" dirty="0"/>
              <a:t>The top cover is made of wood and it closes both the calorimeter and the vessel. </a:t>
            </a:r>
          </a:p>
          <a:p>
            <a:pPr marL="0" indent="0">
              <a:buNone/>
              <a:defRPr/>
            </a:pPr>
            <a:r>
              <a:rPr lang="en-US" dirty="0"/>
              <a:t>This cover has two holes. </a:t>
            </a:r>
          </a:p>
        </p:txBody>
      </p:sp>
    </p:spTree>
    <p:extLst>
      <p:ext uri="{BB962C8B-B14F-4D97-AF65-F5344CB8AC3E}">
        <p14:creationId xmlns:p14="http://schemas.microsoft.com/office/powerpoint/2010/main" val="3479063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lstStyle/>
          <a:p>
            <a:pPr marL="0" indent="0" algn="just">
              <a:buNone/>
              <a:defRPr/>
            </a:pPr>
            <a:r>
              <a:rPr lang="en-US" dirty="0"/>
              <a:t>Through one hole, the steam pipe is led into the calorimeter. </a:t>
            </a:r>
          </a:p>
          <a:p>
            <a:pPr marL="0" indent="0" algn="just">
              <a:buNone/>
              <a:defRPr/>
            </a:pPr>
            <a:r>
              <a:rPr lang="en-US" dirty="0"/>
              <a:t>The steam is distributed in the water in the calorimeter by the holes in the bottom ring which is connected to the end of the steam pipe. </a:t>
            </a:r>
          </a:p>
          <a:p>
            <a:pPr marL="0" indent="0" algn="just">
              <a:buNone/>
              <a:defRPr/>
            </a:pPr>
            <a:r>
              <a:rPr lang="en-US" dirty="0"/>
              <a:t>The thermometer is inserted from the second hole to measure the temperature of water in the calorimeter.</a:t>
            </a:r>
          </a:p>
          <a:p>
            <a:pPr marL="0" indent="0">
              <a:buNone/>
            </a:pPr>
            <a:endParaRPr lang="en-US" dirty="0"/>
          </a:p>
        </p:txBody>
      </p:sp>
    </p:spTree>
    <p:extLst>
      <p:ext uri="{BB962C8B-B14F-4D97-AF65-F5344CB8AC3E}">
        <p14:creationId xmlns:p14="http://schemas.microsoft.com/office/powerpoint/2010/main" val="3341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marL="0" indent="0">
              <a:buNone/>
            </a:pPr>
            <a:r>
              <a:rPr lang="en-US" dirty="0"/>
              <a:t>WORKING</a:t>
            </a:r>
          </a:p>
          <a:p>
            <a:pPr marL="0" indent="0">
              <a:lnSpc>
                <a:spcPct val="80000"/>
              </a:lnSpc>
              <a:buNone/>
            </a:pPr>
            <a:r>
              <a:rPr lang="en-US" dirty="0"/>
              <a:t>The first step of the experiment is to measure the weight of calorimeter. </a:t>
            </a:r>
          </a:p>
          <a:p>
            <a:pPr marL="0" indent="0">
              <a:lnSpc>
                <a:spcPct val="80000"/>
              </a:lnSpc>
              <a:buNone/>
            </a:pPr>
            <a:r>
              <a:rPr lang="en-US" dirty="0"/>
              <a:t>With the known value of specific heat of copper, the water equivalent of calorimeter is calculated. </a:t>
            </a:r>
          </a:p>
          <a:p>
            <a:pPr marL="0" indent="0">
              <a:lnSpc>
                <a:spcPct val="80000"/>
              </a:lnSpc>
              <a:buNone/>
            </a:pPr>
            <a:r>
              <a:rPr lang="en-US" dirty="0"/>
              <a:t>Then necessary amount of water is taken, in the calorimeter and its initial temperature is noted.</a:t>
            </a:r>
          </a:p>
          <a:p>
            <a:pPr marL="0" indent="0">
              <a:lnSpc>
                <a:spcPct val="80000"/>
              </a:lnSpc>
              <a:buNone/>
            </a:pPr>
            <a:r>
              <a:rPr lang="en-US" dirty="0"/>
              <a:t>The calorimeter is places in the vessel. </a:t>
            </a:r>
          </a:p>
          <a:p>
            <a:pPr marL="0" indent="0">
              <a:lnSpc>
                <a:spcPct val="80000"/>
              </a:lnSpc>
              <a:buNone/>
            </a:pPr>
            <a:r>
              <a:rPr lang="en-US" dirty="0"/>
              <a:t>The top cover is placed in position and the steam pipe is connected to main steam pipe.</a:t>
            </a:r>
          </a:p>
          <a:p>
            <a:pPr marL="0" indent="0">
              <a:buNone/>
            </a:pPr>
            <a:endParaRPr lang="en-US" dirty="0"/>
          </a:p>
        </p:txBody>
      </p:sp>
    </p:spTree>
    <p:extLst>
      <p:ext uri="{BB962C8B-B14F-4D97-AF65-F5344CB8AC3E}">
        <p14:creationId xmlns:p14="http://schemas.microsoft.com/office/powerpoint/2010/main" val="183264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dirty="0"/>
              <a:t>The steam comes in contact with water in the calorimeter when steam is passed through the water. </a:t>
            </a:r>
          </a:p>
          <a:p>
            <a:pPr marL="0" indent="0">
              <a:buNone/>
            </a:pPr>
            <a:r>
              <a:rPr lang="en-US" dirty="0"/>
              <a:t>It condenses and gives out its entire enthalpy of evaporation (latent heat) and part of its sensible heat. </a:t>
            </a:r>
          </a:p>
          <a:p>
            <a:pPr marL="0" indent="0">
              <a:buNone/>
            </a:pPr>
            <a:r>
              <a:rPr lang="en-US" dirty="0"/>
              <a:t>Due to heat transfer from steam to water in the calorimeter, the temperature of water increases. </a:t>
            </a:r>
          </a:p>
          <a:p>
            <a:pPr marL="0" indent="0">
              <a:buNone/>
            </a:pPr>
            <a:endParaRPr lang="en-US" dirty="0"/>
          </a:p>
        </p:txBody>
      </p:sp>
    </p:spTree>
    <p:extLst>
      <p:ext uri="{BB962C8B-B14F-4D97-AF65-F5344CB8AC3E}">
        <p14:creationId xmlns:p14="http://schemas.microsoft.com/office/powerpoint/2010/main" val="82034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lgn="just">
              <a:buNone/>
            </a:pPr>
            <a:r>
              <a:rPr lang="en-US" dirty="0"/>
              <a:t>Air is not pure substance since, Because at very low temperature gases presents in the air like as N</a:t>
            </a:r>
            <a:r>
              <a:rPr lang="en-US" sz="2000" b="1" dirty="0"/>
              <a:t>2</a:t>
            </a:r>
            <a:r>
              <a:rPr lang="en-US" dirty="0"/>
              <a:t>,O</a:t>
            </a:r>
            <a:r>
              <a:rPr lang="en-US" sz="2000" b="1" dirty="0"/>
              <a:t>2</a:t>
            </a:r>
            <a:r>
              <a:rPr lang="en-US" dirty="0"/>
              <a:t> liquefies at their boiling temperatures and chemical composition and molecular structure of air changes.</a:t>
            </a:r>
          </a:p>
          <a:p>
            <a:pPr marL="0" indent="0">
              <a:buNone/>
            </a:pPr>
            <a:endParaRPr lang="en-US" dirty="0"/>
          </a:p>
        </p:txBody>
      </p:sp>
    </p:spTree>
    <p:extLst>
      <p:ext uri="{BB962C8B-B14F-4D97-AF65-F5344CB8AC3E}">
        <p14:creationId xmlns:p14="http://schemas.microsoft.com/office/powerpoint/2010/main" val="1595624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pPr marL="0" indent="0">
              <a:lnSpc>
                <a:spcPct val="80000"/>
              </a:lnSpc>
              <a:buNone/>
            </a:pPr>
            <a:r>
              <a:rPr lang="en-US" dirty="0"/>
              <a:t>Condensation of steam will increase the mass of water. </a:t>
            </a:r>
          </a:p>
          <a:p>
            <a:pPr marL="0" indent="0">
              <a:lnSpc>
                <a:spcPct val="80000"/>
              </a:lnSpc>
              <a:buNone/>
            </a:pPr>
            <a:r>
              <a:rPr lang="en-US" dirty="0"/>
              <a:t>Sufficient quantity of steam should be blown in the calorimeter so that sufficient rise in temperature of water and thereby errors are reduced to minimum. </a:t>
            </a:r>
          </a:p>
          <a:p>
            <a:pPr marL="0" indent="0">
              <a:lnSpc>
                <a:spcPct val="80000"/>
              </a:lnSpc>
              <a:buNone/>
            </a:pPr>
            <a:r>
              <a:rPr lang="en-US" dirty="0"/>
              <a:t>Afterwards the steam cock is closed.</a:t>
            </a:r>
          </a:p>
          <a:p>
            <a:endParaRPr lang="en-US" dirty="0"/>
          </a:p>
        </p:txBody>
      </p:sp>
    </p:spTree>
    <p:extLst>
      <p:ext uri="{BB962C8B-B14F-4D97-AF65-F5344CB8AC3E}">
        <p14:creationId xmlns:p14="http://schemas.microsoft.com/office/powerpoint/2010/main" val="988288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5897563"/>
          </a:xfrm>
        </p:spPr>
        <p:txBody>
          <a:bodyPr>
            <a:normAutofit/>
          </a:bodyPr>
          <a:lstStyle/>
          <a:p>
            <a:pPr marL="0" indent="0">
              <a:lnSpc>
                <a:spcPct val="80000"/>
              </a:lnSpc>
              <a:buNone/>
            </a:pPr>
            <a:r>
              <a:rPr lang="en-US" sz="3600" dirty="0"/>
              <a:t>The cock should be opened by such an amount that all the steam gets condensed in water and no steam bubbles escape out of water. </a:t>
            </a:r>
          </a:p>
          <a:p>
            <a:pPr marL="0" indent="0">
              <a:lnSpc>
                <a:spcPct val="80000"/>
              </a:lnSpc>
              <a:buNone/>
            </a:pPr>
            <a:r>
              <a:rPr lang="en-US" sz="3600" dirty="0"/>
              <a:t>It is happens then the error may be introduce in calculation.</a:t>
            </a:r>
          </a:p>
          <a:p>
            <a:pPr marL="0" indent="0">
              <a:buNone/>
            </a:pPr>
            <a:endParaRPr lang="en-US" sz="3600" dirty="0"/>
          </a:p>
        </p:txBody>
      </p:sp>
    </p:spTree>
    <p:extLst>
      <p:ext uri="{BB962C8B-B14F-4D97-AF65-F5344CB8AC3E}">
        <p14:creationId xmlns:p14="http://schemas.microsoft.com/office/powerpoint/2010/main" val="917484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28600"/>
                <a:ext cx="9144000" cy="6400800"/>
              </a:xfrm>
            </p:spPr>
            <p:txBody>
              <a:bodyPr>
                <a:normAutofit/>
              </a:bodyPr>
              <a:lstStyle/>
              <a:p>
                <a:pPr marL="0" indent="0">
                  <a:buNone/>
                </a:pPr>
                <a:r>
                  <a:rPr lang="en-US" dirty="0"/>
                  <a:t>Calculation of dryness fraction of steam</a:t>
                </a:r>
              </a:p>
              <a:p>
                <a:pPr marL="0" indent="0">
                  <a:lnSpc>
                    <a:spcPct val="80000"/>
                  </a:lnSpc>
                  <a:buNone/>
                </a:pPr>
                <a:r>
                  <a:rPr lang="en-US" dirty="0"/>
                  <a:t>P = Pressure of steam in a steam pipe bar </a:t>
                </a:r>
              </a:p>
              <a:p>
                <a:pPr marL="0" indent="0">
                  <a:lnSpc>
                    <a:spcPct val="80000"/>
                  </a:lnSpc>
                  <a:buNone/>
                </a:pPr>
                <a:r>
                  <a:rPr lang="en-US" dirty="0"/>
                  <a:t>hf</a:t>
                </a:r>
                <a:r>
                  <a:rPr lang="en-US" sz="2000" b="1" baseline="-25000" dirty="0"/>
                  <a:t>1</a:t>
                </a:r>
                <a:r>
                  <a:rPr lang="en-US" dirty="0"/>
                  <a:t> = Enthalpy of saturated liquid at P</a:t>
                </a:r>
                <a:r>
                  <a:rPr lang="en-US" sz="2000" b="1" dirty="0"/>
                  <a:t>1</a:t>
                </a:r>
                <a:r>
                  <a:rPr lang="en-US" dirty="0"/>
                  <a:t>, </a:t>
                </a:r>
                <a14:m>
                  <m:oMath xmlns:m="http://schemas.openxmlformats.org/officeDocument/2006/math">
                    <m:f>
                      <m:fPr>
                        <m:ctrlPr>
                          <a:rPr lang="en-US" i="1" smtClean="0">
                            <a:latin typeface="Cambria Math" panose="02040503050406030204" pitchFamily="18" charset="0"/>
                          </a:rPr>
                        </m:ctrlPr>
                      </m:fPr>
                      <m:num>
                        <m:r>
                          <m:rPr>
                            <m:nor/>
                          </m:rPr>
                          <a:rPr lang="en-US"/>
                          <m:t>kJ</m:t>
                        </m:r>
                      </m:num>
                      <m:den>
                        <m:r>
                          <m:rPr>
                            <m:nor/>
                          </m:rPr>
                          <a:rPr lang="en-US" b="0" i="0" smtClean="0">
                            <a:latin typeface="Cambria Math" panose="02040503050406030204" pitchFamily="18" charset="0"/>
                          </a:rPr>
                          <m:t> </m:t>
                        </m:r>
                        <m:r>
                          <m:rPr>
                            <m:nor/>
                          </m:rPr>
                          <a:rPr lang="en-US" dirty="0"/>
                          <m:t>kg</m:t>
                        </m:r>
                        <m:r>
                          <m:rPr>
                            <m:nor/>
                          </m:rPr>
                          <a:rPr lang="en-US" dirty="0"/>
                          <m:t>  </m:t>
                        </m:r>
                      </m:den>
                    </m:f>
                  </m:oMath>
                </a14:m>
                <a:endParaRPr lang="en-US" dirty="0"/>
              </a:p>
              <a:p>
                <a:pPr marL="0" indent="0">
                  <a:lnSpc>
                    <a:spcPct val="80000"/>
                  </a:lnSpc>
                  <a:buNone/>
                </a:pPr>
                <a:r>
                  <a:rPr lang="en-US" dirty="0"/>
                  <a:t>t</a:t>
                </a:r>
                <a:r>
                  <a:rPr lang="en-US" sz="2000" b="1" baseline="-25000" dirty="0"/>
                  <a:t>1</a:t>
                </a:r>
                <a:r>
                  <a:rPr lang="en-US" dirty="0"/>
                  <a:t> =  Temperature of water and vessel before   </a:t>
                </a:r>
              </a:p>
              <a:p>
                <a:pPr marL="0" indent="0">
                  <a:lnSpc>
                    <a:spcPct val="80000"/>
                  </a:lnSpc>
                  <a:buNone/>
                </a:pPr>
                <a:r>
                  <a:rPr lang="en-US" dirty="0"/>
                  <a:t>       experiment, °C</a:t>
                </a:r>
              </a:p>
              <a:p>
                <a:pPr marL="0" indent="0">
                  <a:lnSpc>
                    <a:spcPct val="80000"/>
                  </a:lnSpc>
                  <a:buNone/>
                </a:pPr>
                <a:r>
                  <a:rPr lang="en-US" dirty="0"/>
                  <a:t>t</a:t>
                </a:r>
                <a:r>
                  <a:rPr lang="en-US" sz="2000" b="1" baseline="-25000" dirty="0"/>
                  <a:t>2</a:t>
                </a:r>
                <a:r>
                  <a:rPr lang="en-US" dirty="0"/>
                  <a:t>=  Temperature of water and vessel after the</a:t>
                </a:r>
              </a:p>
              <a:p>
                <a:pPr marL="0" indent="0">
                  <a:lnSpc>
                    <a:spcPct val="80000"/>
                  </a:lnSpc>
                  <a:buNone/>
                </a:pPr>
                <a:r>
                  <a:rPr lang="en-US" dirty="0"/>
                  <a:t>      experiment, </a:t>
                </a:r>
              </a:p>
              <a:p>
                <a:pPr marL="0" indent="0">
                  <a:lnSpc>
                    <a:spcPct val="80000"/>
                  </a:lnSpc>
                  <a:buNone/>
                </a:pPr>
                <a:r>
                  <a:rPr lang="en-US" dirty="0"/>
                  <a:t>hf</a:t>
                </a:r>
                <a:r>
                  <a:rPr lang="en-US" sz="2000" b="1" baseline="-25000" dirty="0"/>
                  <a:t>2</a:t>
                </a:r>
                <a:r>
                  <a:rPr lang="en-US" dirty="0"/>
                  <a:t>= Enthalpy of saturated  water after </a:t>
                </a:r>
              </a:p>
              <a:p>
                <a:pPr marL="0" indent="0">
                  <a:lnSpc>
                    <a:spcPct val="80000"/>
                  </a:lnSpc>
                  <a:buNone/>
                </a:pPr>
                <a:r>
                  <a:rPr lang="en-US" dirty="0"/>
                  <a:t>        mixing at t</a:t>
                </a:r>
                <a:r>
                  <a:rPr lang="en-US" sz="2000" b="1" dirty="0"/>
                  <a:t>2, </a:t>
                </a:r>
                <a:r>
                  <a:rPr lang="en-US" dirty="0"/>
                  <a:t> </a:t>
                </a:r>
                <a14:m>
                  <m:oMath xmlns:m="http://schemas.openxmlformats.org/officeDocument/2006/math">
                    <m:f>
                      <m:fPr>
                        <m:ctrlPr>
                          <a:rPr lang="en-US" i="1">
                            <a:latin typeface="Cambria Math" panose="02040503050406030204" pitchFamily="18" charset="0"/>
                          </a:rPr>
                        </m:ctrlPr>
                      </m:fPr>
                      <m:num>
                        <m:r>
                          <m:rPr>
                            <m:nor/>
                          </m:rPr>
                          <a:rPr lang="en-US"/>
                          <m:t>kJ</m:t>
                        </m:r>
                      </m:num>
                      <m:den>
                        <m:r>
                          <m:rPr>
                            <m:nor/>
                          </m:rPr>
                          <a:rPr lang="en-US" dirty="0"/>
                          <m:t>kg</m:t>
                        </m:r>
                        <m:r>
                          <m:rPr>
                            <m:nor/>
                          </m:rPr>
                          <a:rPr lang="en-US" b="0" i="0" dirty="0" smtClean="0"/>
                          <m:t> </m:t>
                        </m:r>
                        <m:r>
                          <m:rPr>
                            <m:nor/>
                          </m:rPr>
                          <a:rPr lang="en-US" dirty="0"/>
                          <m:t> </m:t>
                        </m:r>
                      </m:den>
                    </m:f>
                    <m:r>
                      <a:rPr lang="en-US" b="0" i="0"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28600"/>
                <a:ext cx="9144000" cy="6400800"/>
              </a:xfrm>
              <a:blipFill rotWithShape="0">
                <a:blip r:embed="rId2"/>
                <a:stretch>
                  <a:fillRect l="-1667" t="-1238"/>
                </a:stretch>
              </a:blipFill>
            </p:spPr>
            <p:txBody>
              <a:bodyPr/>
              <a:lstStyle/>
              <a:p>
                <a:r>
                  <a:rPr lang="en-US">
                    <a:noFill/>
                  </a:rPr>
                  <a:t> </a:t>
                </a:r>
              </a:p>
            </p:txBody>
          </p:sp>
        </mc:Fallback>
      </mc:AlternateContent>
    </p:spTree>
    <p:extLst>
      <p:ext uri="{BB962C8B-B14F-4D97-AF65-F5344CB8AC3E}">
        <p14:creationId xmlns:p14="http://schemas.microsoft.com/office/powerpoint/2010/main" val="269050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9067800" cy="5973763"/>
              </a:xfrm>
            </p:spPr>
            <p:txBody>
              <a:bodyPr/>
              <a:lstStyle/>
              <a:p>
                <a:pPr marL="0" indent="0">
                  <a:lnSpc>
                    <a:spcPct val="80000"/>
                  </a:lnSpc>
                  <a:buNone/>
                </a:pPr>
                <a:r>
                  <a:rPr lang="en-US" dirty="0"/>
                  <a:t>hfg</a:t>
                </a:r>
                <a:r>
                  <a:rPr lang="en-US" baseline="-25000" dirty="0"/>
                  <a:t>1</a:t>
                </a:r>
                <a:r>
                  <a:rPr lang="en-US" dirty="0"/>
                  <a:t> = Enthalpy of evaporation of steam, </a:t>
                </a:r>
                <a14:m>
                  <m:oMath xmlns:m="http://schemas.openxmlformats.org/officeDocument/2006/math">
                    <m:f>
                      <m:fPr>
                        <m:ctrlPr>
                          <a:rPr lang="en-US" i="1" smtClean="0">
                            <a:latin typeface="Cambria Math" panose="02040503050406030204" pitchFamily="18" charset="0"/>
                          </a:rPr>
                        </m:ctrlPr>
                      </m:fPr>
                      <m:num>
                        <m:r>
                          <m:rPr>
                            <m:nor/>
                          </m:rPr>
                          <a:rPr lang="en-US"/>
                          <m:t>kJ</m:t>
                        </m:r>
                      </m:num>
                      <m:den>
                        <m:r>
                          <m:rPr>
                            <m:nor/>
                          </m:rPr>
                          <a:rPr lang="en-US" dirty="0"/>
                          <m:t>kg</m:t>
                        </m:r>
                      </m:den>
                    </m:f>
                  </m:oMath>
                </a14:m>
                <a:endParaRPr lang="en-US" dirty="0"/>
              </a:p>
              <a:p>
                <a:pPr marL="0" indent="0">
                  <a:lnSpc>
                    <a:spcPct val="80000"/>
                  </a:lnSpc>
                  <a:buNone/>
                </a:pPr>
                <a:r>
                  <a:rPr lang="en-US" dirty="0"/>
                  <a:t>m</a:t>
                </a:r>
                <a:r>
                  <a:rPr lang="en-US" b="1" baseline="-25000" dirty="0"/>
                  <a:t>s</a:t>
                </a:r>
                <a:r>
                  <a:rPr lang="en-US" dirty="0"/>
                  <a:t> = Mass of steam condensed. kg</a:t>
                </a:r>
              </a:p>
              <a:p>
                <a:pPr marL="0" indent="0">
                  <a:lnSpc>
                    <a:spcPct val="80000"/>
                  </a:lnSpc>
                  <a:buNone/>
                </a:pPr>
                <a:r>
                  <a:rPr lang="en-US" dirty="0"/>
                  <a:t>m</a:t>
                </a:r>
                <a:r>
                  <a:rPr lang="en-US" b="1" baseline="-25000" dirty="0"/>
                  <a:t>w</a:t>
                </a:r>
                <a:r>
                  <a:rPr lang="en-US" dirty="0"/>
                  <a:t>= Mass of water in calorimeter. kg </a:t>
                </a:r>
                <a:r>
                  <a:rPr lang="en-US" dirty="0" err="1"/>
                  <a:t>mcal</a:t>
                </a:r>
                <a:r>
                  <a:rPr lang="en-US" dirty="0"/>
                  <a:t> </a:t>
                </a:r>
              </a:p>
              <a:p>
                <a:pPr marL="0" indent="0">
                  <a:lnSpc>
                    <a:spcPct val="80000"/>
                  </a:lnSpc>
                  <a:buNone/>
                </a:pPr>
                <a:r>
                  <a:rPr lang="en-US" dirty="0" err="1"/>
                  <a:t>m</a:t>
                </a:r>
                <a:r>
                  <a:rPr lang="en-US" b="1" baseline="-25000" dirty="0" err="1"/>
                  <a:t>cal</a:t>
                </a:r>
                <a:r>
                  <a:rPr lang="en-US" dirty="0"/>
                  <a:t>= Mass of Calorimeter, kg</a:t>
                </a:r>
              </a:p>
              <a:p>
                <a:pPr marL="0" indent="0">
                  <a:lnSpc>
                    <a:spcPct val="80000"/>
                  </a:lnSpc>
                  <a:buNone/>
                </a:pPr>
                <a:r>
                  <a:rPr lang="en-US" dirty="0" err="1"/>
                  <a:t>C</a:t>
                </a:r>
                <a:r>
                  <a:rPr lang="en-US" b="1" baseline="-25000" dirty="0" err="1"/>
                  <a:t>pw</a:t>
                </a:r>
                <a:r>
                  <a:rPr lang="en-US" dirty="0"/>
                  <a:t> = Specific heat of water, </a:t>
                </a:r>
                <a14:m>
                  <m:oMath xmlns:m="http://schemas.openxmlformats.org/officeDocument/2006/math">
                    <m:f>
                      <m:fPr>
                        <m:ctrlPr>
                          <a:rPr lang="en-US" i="1">
                            <a:latin typeface="Cambria Math" panose="02040503050406030204" pitchFamily="18" charset="0"/>
                          </a:rPr>
                        </m:ctrlPr>
                      </m:fPr>
                      <m:num>
                        <m:r>
                          <m:rPr>
                            <m:nor/>
                          </m:rPr>
                          <a:rPr lang="en-US"/>
                          <m:t>kJ</m:t>
                        </m:r>
                      </m:num>
                      <m:den>
                        <m:r>
                          <m:rPr>
                            <m:nor/>
                          </m:rPr>
                          <a:rPr lang="en-US" dirty="0"/>
                          <m:t>kg</m:t>
                        </m:r>
                        <m:r>
                          <m:rPr>
                            <m:nor/>
                          </m:rPr>
                          <a:rPr lang="en-US" dirty="0"/>
                          <m:t> </m:t>
                        </m:r>
                        <m:r>
                          <m:rPr>
                            <m:nor/>
                          </m:rPr>
                          <a:rPr lang="en-US" dirty="0"/>
                          <m:t>K</m:t>
                        </m:r>
                        <m:r>
                          <m:rPr>
                            <m:nor/>
                          </m:rPr>
                          <a:rPr lang="en-US" dirty="0"/>
                          <m:t> </m:t>
                        </m:r>
                      </m:den>
                    </m:f>
                  </m:oMath>
                </a14:m>
                <a:endParaRPr lang="en-US" dirty="0"/>
              </a:p>
              <a:p>
                <a:pPr marL="0" indent="0">
                  <a:lnSpc>
                    <a:spcPct val="80000"/>
                  </a:lnSpc>
                  <a:buNone/>
                </a:pPr>
                <a:r>
                  <a:rPr lang="en-US" dirty="0"/>
                  <a:t>C</a:t>
                </a:r>
                <a:r>
                  <a:rPr lang="en-US" b="1" baseline="-25000" dirty="0"/>
                  <a:t>pc</a:t>
                </a:r>
                <a:r>
                  <a:rPr lang="en-US" dirty="0"/>
                  <a:t> = Specific heat of calorimeter, </a:t>
                </a:r>
                <a14:m>
                  <m:oMath xmlns:m="http://schemas.openxmlformats.org/officeDocument/2006/math">
                    <m:f>
                      <m:fPr>
                        <m:ctrlPr>
                          <a:rPr lang="en-US" i="1">
                            <a:latin typeface="Cambria Math" panose="02040503050406030204" pitchFamily="18" charset="0"/>
                          </a:rPr>
                        </m:ctrlPr>
                      </m:fPr>
                      <m:num>
                        <m:r>
                          <m:rPr>
                            <m:nor/>
                          </m:rPr>
                          <a:rPr lang="en-US"/>
                          <m:t>kJ</m:t>
                        </m:r>
                      </m:num>
                      <m:den>
                        <m:r>
                          <m:rPr>
                            <m:nor/>
                          </m:rPr>
                          <a:rPr lang="en-US" dirty="0"/>
                          <m:t>kg</m:t>
                        </m:r>
                        <m:r>
                          <m:rPr>
                            <m:nor/>
                          </m:rPr>
                          <a:rPr lang="en-US" dirty="0"/>
                          <m:t> </m:t>
                        </m:r>
                        <m:r>
                          <m:rPr>
                            <m:nor/>
                          </m:rPr>
                          <a:rPr lang="en-US" dirty="0"/>
                          <m:t>K</m:t>
                        </m:r>
                        <m:r>
                          <m:rPr>
                            <m:nor/>
                          </m:rPr>
                          <a:rPr lang="en-US" dirty="0"/>
                          <m:t> </m:t>
                        </m:r>
                      </m:den>
                    </m:f>
                  </m:oMath>
                </a14:m>
                <a:endParaRPr lang="en-US" dirty="0"/>
              </a:p>
              <a:p>
                <a:pPr marL="0" indent="0">
                  <a:lnSpc>
                    <a:spcPct val="80000"/>
                  </a:lnSpc>
                  <a:buNone/>
                </a:pPr>
                <a:r>
                  <a:rPr lang="en-US" dirty="0"/>
                  <a:t>   x = Dryness fraction of steam</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9067800" cy="5973763"/>
              </a:xfrm>
              <a:blipFill rotWithShape="0">
                <a:blip r:embed="rId2"/>
                <a:stretch>
                  <a:fillRect l="-1748" t="-510"/>
                </a:stretch>
              </a:blipFill>
            </p:spPr>
            <p:txBody>
              <a:bodyPr/>
              <a:lstStyle/>
              <a:p>
                <a:r>
                  <a:rPr lang="en-US">
                    <a:noFill/>
                  </a:rPr>
                  <a:t> </a:t>
                </a:r>
              </a:p>
            </p:txBody>
          </p:sp>
        </mc:Fallback>
      </mc:AlternateContent>
    </p:spTree>
    <p:extLst>
      <p:ext uri="{BB962C8B-B14F-4D97-AF65-F5344CB8AC3E}">
        <p14:creationId xmlns:p14="http://schemas.microsoft.com/office/powerpoint/2010/main" val="1475624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228600"/>
                <a:ext cx="9067800" cy="6629400"/>
              </a:xfrm>
            </p:spPr>
            <p:txBody>
              <a:bodyPr>
                <a:normAutofit lnSpcReduction="10000"/>
              </a:bodyPr>
              <a:lstStyle/>
              <a:p>
                <a:pPr marL="0" indent="0">
                  <a:buNone/>
                </a:pPr>
                <a:r>
                  <a:rPr lang="en-US" dirty="0">
                    <a:latin typeface="Calibri" pitchFamily="34" charset="0"/>
                  </a:rPr>
                  <a:t>Heat lost by the steam = Heat gain by water and</a:t>
                </a:r>
              </a:p>
              <a:p>
                <a:pPr marL="0" indent="0">
                  <a:buNone/>
                </a:pPr>
                <a:r>
                  <a:rPr lang="en-US" dirty="0">
                    <a:latin typeface="Calibri" pitchFamily="34" charset="0"/>
                  </a:rPr>
                  <a:t>                                            calorimeter </a:t>
                </a:r>
              </a:p>
              <a:p>
                <a:pPr marL="0" indent="0">
                  <a:buNone/>
                </a:pPr>
                <a:endParaRPr lang="en-US" dirty="0">
                  <a:latin typeface="Calibri" pitchFamily="34" charset="0"/>
                </a:endParaRPr>
              </a:p>
              <a:p>
                <a:pPr marL="0" indent="0">
                  <a:buNone/>
                </a:pPr>
                <a:endParaRPr lang="en-US" dirty="0">
                  <a:latin typeface="Calibri" pitchFamily="34" charset="0"/>
                </a:endParaRPr>
              </a:p>
              <a:p>
                <a:pPr marL="0" indent="0">
                  <a:buNone/>
                </a:pPr>
                <a:endParaRPr lang="en-US" dirty="0">
                  <a:latin typeface="Calibri" pitchFamily="34" charset="0"/>
                </a:endParaRPr>
              </a:p>
              <a:p>
                <a:pPr marL="0" indent="0">
                  <a:buNone/>
                </a:pPr>
                <a:endParaRPr lang="en-US" dirty="0">
                  <a:latin typeface="Calibri" pitchFamily="34" charset="0"/>
                </a:endParaRPr>
              </a:p>
              <a:p>
                <a:pPr marL="0" indent="0">
                  <a:buNone/>
                </a:pPr>
                <a:endParaRPr lang="en-US" dirty="0">
                  <a:latin typeface="Calibri" pitchFamily="34" charset="0"/>
                </a:endParaRPr>
              </a:p>
              <a:p>
                <a:pPr marL="0" indent="0">
                  <a:buNone/>
                </a:pPr>
                <a:r>
                  <a:rPr lang="en-US" dirty="0"/>
                  <a:t>(</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𝑐</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𝑝𝑐</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𝑝𝑤</m:t>
                            </m:r>
                          </m:sub>
                        </m:sSub>
                      </m:den>
                    </m:f>
                  </m:oMath>
                </a14:m>
                <a:r>
                  <a:rPr lang="en-US" dirty="0">
                    <a:latin typeface="Calibri" pitchFamily="34" charset="0"/>
                  </a:rPr>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𝑤</m:t>
                        </m:r>
                      </m:sub>
                    </m:sSub>
                  </m:oMath>
                </a14:m>
                <a:r>
                  <a:rPr lang="en-US" dirty="0">
                    <a:latin typeface="Calibri" pitchFamily="34" charset="0"/>
                  </a:rPr>
                  <a:t>) is called “water equivalent of the</a:t>
                </a:r>
              </a:p>
              <a:p>
                <a:pPr marL="0" indent="0">
                  <a:buNone/>
                </a:pPr>
                <a:r>
                  <a:rPr lang="en-US" dirty="0">
                    <a:latin typeface="Calibri" pitchFamily="34" charset="0"/>
                  </a:rPr>
                  <a:t>                     calorimeter.</a:t>
                </a:r>
              </a:p>
              <a:p>
                <a:pPr marL="0" indent="0">
                  <a:buNone/>
                </a:pPr>
                <a:r>
                  <a:rPr lang="en-US" dirty="0">
                    <a:latin typeface="Calibri" pitchFamily="34" charset="0"/>
                  </a:rPr>
                  <a:t>Dryness fraction of the steam can be calculate from the above equation.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228600"/>
                <a:ext cx="9067800" cy="6629400"/>
              </a:xfrm>
              <a:blipFill rotWithShape="0">
                <a:blip r:embed="rId2"/>
                <a:stretch>
                  <a:fillRect l="-1748" t="-1932"/>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676751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114800" y="297521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971073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8600"/>
            <a:ext cx="9147761" cy="2554545"/>
          </a:xfrm>
          <a:prstGeom prst="rect">
            <a:avLst/>
          </a:prstGeom>
        </p:spPr>
        <p:txBody>
          <a:bodyPr wrap="none">
            <a:spAutoFit/>
          </a:bodyPr>
          <a:lstStyle/>
          <a:p>
            <a:r>
              <a:rPr lang="en-US" sz="3200" dirty="0">
                <a:solidFill>
                  <a:prstClr val="black"/>
                </a:solidFill>
                <a:latin typeface="Calibri" pitchFamily="34" charset="0"/>
              </a:rPr>
              <a:t>Limitations:</a:t>
            </a:r>
          </a:p>
          <a:p>
            <a:pPr marL="514350" indent="-514350">
              <a:buAutoNum type="arabicParenBoth"/>
            </a:pPr>
            <a:r>
              <a:rPr lang="en-US" sz="3200" dirty="0">
                <a:solidFill>
                  <a:prstClr val="black"/>
                </a:solidFill>
                <a:latin typeface="Calibri" pitchFamily="34" charset="0"/>
              </a:rPr>
              <a:t>This method is not accurate.</a:t>
            </a:r>
          </a:p>
          <a:p>
            <a:pPr marL="342900" indent="-342900">
              <a:buAutoNum type="arabicParenBoth"/>
            </a:pPr>
            <a:r>
              <a:rPr lang="en-US" sz="3200" dirty="0">
                <a:solidFill>
                  <a:prstClr val="black"/>
                </a:solidFill>
                <a:latin typeface="Calibri" pitchFamily="34" charset="0"/>
              </a:rPr>
              <a:t> Accuracy decreases as the temperature difference </a:t>
            </a:r>
          </a:p>
          <a:p>
            <a:r>
              <a:rPr lang="en-US" sz="3200" dirty="0">
                <a:solidFill>
                  <a:prstClr val="black"/>
                </a:solidFill>
                <a:latin typeface="Calibri" pitchFamily="34" charset="0"/>
              </a:rPr>
              <a:t>     (T</a:t>
            </a:r>
            <a:r>
              <a:rPr lang="en-US" sz="2000" b="1" dirty="0">
                <a:solidFill>
                  <a:prstClr val="black"/>
                </a:solidFill>
                <a:latin typeface="Calibri" pitchFamily="34" charset="0"/>
              </a:rPr>
              <a:t>2</a:t>
            </a:r>
            <a:r>
              <a:rPr lang="en-US" sz="3200" dirty="0">
                <a:solidFill>
                  <a:prstClr val="black"/>
                </a:solidFill>
                <a:latin typeface="Calibri" pitchFamily="34" charset="0"/>
              </a:rPr>
              <a:t> – T</a:t>
            </a:r>
            <a:r>
              <a:rPr lang="en-US" sz="2000" b="1" dirty="0">
                <a:solidFill>
                  <a:prstClr val="black"/>
                </a:solidFill>
                <a:latin typeface="Calibri" pitchFamily="34" charset="0"/>
              </a:rPr>
              <a:t>1</a:t>
            </a:r>
            <a:r>
              <a:rPr lang="en-US" sz="3200" dirty="0">
                <a:solidFill>
                  <a:prstClr val="black"/>
                </a:solidFill>
                <a:latin typeface="Calibri" pitchFamily="34" charset="0"/>
              </a:rPr>
              <a:t>) increases because of the losses are more </a:t>
            </a:r>
          </a:p>
          <a:p>
            <a:r>
              <a:rPr lang="en-US" sz="3200" dirty="0">
                <a:solidFill>
                  <a:prstClr val="black"/>
                </a:solidFill>
                <a:latin typeface="Calibri" pitchFamily="34" charset="0"/>
              </a:rPr>
              <a:t>     at higher temperature difference.</a:t>
            </a:r>
            <a:endParaRPr lang="en-US" dirty="0"/>
          </a:p>
        </p:txBody>
      </p:sp>
    </p:spTree>
    <p:extLst>
      <p:ext uri="{BB962C8B-B14F-4D97-AF65-F5344CB8AC3E}">
        <p14:creationId xmlns:p14="http://schemas.microsoft.com/office/powerpoint/2010/main" val="373188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marL="0" indent="0">
              <a:buNone/>
            </a:pPr>
            <a:r>
              <a:rPr lang="en-US" dirty="0"/>
              <a:t>2.Separating Calorimeter:-</a:t>
            </a:r>
          </a:p>
          <a:p>
            <a:pPr marL="0" indent="0">
              <a:buNone/>
            </a:pP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688975"/>
            <a:ext cx="7394575" cy="548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866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a:t>Construction :</a:t>
            </a:r>
          </a:p>
          <a:p>
            <a:pPr marL="0" indent="0" algn="just">
              <a:buNone/>
              <a:defRPr/>
            </a:pPr>
            <a:r>
              <a:rPr lang="en-US" dirty="0"/>
              <a:t>This calorimeter shown in Figure is used for measuring dryness fraction of very wet steam. This calorimeter works on principle of separating the water particles from a sample of steam and finding their mass fraction in the sample.</a:t>
            </a:r>
          </a:p>
          <a:p>
            <a:pPr marL="0" indent="0" algn="just">
              <a:buNone/>
              <a:defRPr/>
            </a:pPr>
            <a:r>
              <a:rPr lang="en-US" dirty="0"/>
              <a:t>Separating calorimeter consists of inner chamber and outer chamber. Perforated tray is provided at the top of inner chamber. </a:t>
            </a:r>
          </a:p>
          <a:p>
            <a:pPr marL="0" indent="0">
              <a:buNone/>
            </a:pPr>
            <a:endParaRPr lang="en-US" dirty="0"/>
          </a:p>
        </p:txBody>
      </p:sp>
    </p:spTree>
    <p:extLst>
      <p:ext uri="{BB962C8B-B14F-4D97-AF65-F5344CB8AC3E}">
        <p14:creationId xmlns:p14="http://schemas.microsoft.com/office/powerpoint/2010/main" val="4132929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lgn="just">
              <a:buNone/>
              <a:defRPr/>
            </a:pPr>
            <a:r>
              <a:rPr lang="en-US" dirty="0"/>
              <a:t>Due to inertia of water droplet, wet steam is separated. Separated droplet is collected in inner chamber while steam is condensed in barrel calorimeter. </a:t>
            </a:r>
          </a:p>
          <a:p>
            <a:pPr marL="0" indent="0" algn="just">
              <a:buNone/>
              <a:defRPr/>
            </a:pPr>
            <a:r>
              <a:rPr lang="en-US" dirty="0"/>
              <a:t>Control valve and sampling tube performs same functions as that in barrel calorimeter.</a:t>
            </a:r>
          </a:p>
          <a:p>
            <a:pPr marL="0" indent="0">
              <a:buNone/>
            </a:pPr>
            <a:endParaRPr lang="en-US" dirty="0"/>
          </a:p>
        </p:txBody>
      </p:sp>
    </p:spTree>
    <p:extLst>
      <p:ext uri="{BB962C8B-B14F-4D97-AF65-F5344CB8AC3E}">
        <p14:creationId xmlns:p14="http://schemas.microsoft.com/office/powerpoint/2010/main" val="1451754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b="1" dirty="0"/>
              <a:t>Working</a:t>
            </a:r>
            <a:r>
              <a:rPr lang="en-US" dirty="0"/>
              <a:t> :</a:t>
            </a:r>
          </a:p>
          <a:p>
            <a:pPr marL="0" indent="0" algn="just">
              <a:buNone/>
              <a:defRPr/>
            </a:pPr>
            <a:r>
              <a:rPr lang="en-US" dirty="0"/>
              <a:t>The steam is supplied to the calorimeter from the main steam pipe through a sampling tube. </a:t>
            </a:r>
          </a:p>
          <a:p>
            <a:pPr marL="0" indent="0" algn="just">
              <a:buNone/>
              <a:defRPr/>
            </a:pPr>
            <a:r>
              <a:rPr lang="en-US" dirty="0"/>
              <a:t>Entering steam strikes against the perforated tray in the inner vessel of calorimeter. </a:t>
            </a:r>
          </a:p>
          <a:p>
            <a:pPr marL="0" indent="0" algn="just">
              <a:buNone/>
              <a:defRPr/>
            </a:pPr>
            <a:r>
              <a:rPr lang="en-US" dirty="0"/>
              <a:t>By centrifugal force and inertia of droplets, the water particles are separated from steam and they are collected in inner chamber. </a:t>
            </a:r>
          </a:p>
        </p:txBody>
      </p:sp>
    </p:spTree>
    <p:extLst>
      <p:ext uri="{BB962C8B-B14F-4D97-AF65-F5344CB8AC3E}">
        <p14:creationId xmlns:p14="http://schemas.microsoft.com/office/powerpoint/2010/main" val="168849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228600"/>
            <a:ext cx="8229600" cy="5897563"/>
          </a:xfrm>
        </p:spPr>
        <p:txBody>
          <a:bodyPr/>
          <a:lstStyle/>
          <a:p>
            <a:pPr marL="0" indent="0">
              <a:buNone/>
            </a:pPr>
            <a:r>
              <a:rPr lang="en-US" dirty="0"/>
              <a:t>Steam Formation:-</a:t>
            </a:r>
          </a:p>
          <a:p>
            <a:pPr marL="0" indent="0" algn="just">
              <a:buNone/>
            </a:pPr>
            <a:r>
              <a:rPr lang="en-US" dirty="0"/>
              <a:t>Consider 1 kg of the ice at 15 ˚C and the standard atmospheric pressure . </a:t>
            </a:r>
          </a:p>
          <a:p>
            <a:pPr marL="0" indent="0" algn="just">
              <a:buNone/>
            </a:pPr>
            <a:r>
              <a:rPr lang="en-US" dirty="0"/>
              <a:t>Heat is now added at the constant pressure. Various states passes through by the system is plotted on the T-h diagram.</a:t>
            </a:r>
          </a:p>
        </p:txBody>
      </p:sp>
    </p:spTree>
    <p:extLst>
      <p:ext uri="{BB962C8B-B14F-4D97-AF65-F5344CB8AC3E}">
        <p14:creationId xmlns:p14="http://schemas.microsoft.com/office/powerpoint/2010/main" val="3685616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marL="0" indent="0" algn="just">
              <a:buNone/>
              <a:defRPr/>
            </a:pPr>
            <a:r>
              <a:rPr lang="en-US" dirty="0"/>
              <a:t>Dry steam passes through the annular space between inner and outer vessel. </a:t>
            </a:r>
          </a:p>
          <a:p>
            <a:pPr marL="0" indent="0" algn="just">
              <a:buNone/>
              <a:defRPr/>
            </a:pPr>
            <a:r>
              <a:rPr lang="en-US" dirty="0"/>
              <a:t>The steam is condensed in barrel calorimeter. </a:t>
            </a:r>
          </a:p>
          <a:p>
            <a:pPr marL="0" indent="0" algn="just">
              <a:buNone/>
              <a:defRPr/>
            </a:pPr>
            <a:r>
              <a:rPr lang="en-US" dirty="0"/>
              <a:t>The quantity of steam condensed can be measured by a weighting machine and quantity of water droplet separated can be measure from scale.</a:t>
            </a:r>
          </a:p>
          <a:p>
            <a:pPr marL="0" indent="0" algn="just">
              <a:buNone/>
              <a:defRPr/>
            </a:pPr>
            <a:r>
              <a:rPr lang="en-US" b="1" dirty="0"/>
              <a:t>(c) Limitations:</a:t>
            </a:r>
            <a:r>
              <a:rPr lang="en-US" dirty="0"/>
              <a:t> </a:t>
            </a:r>
          </a:p>
          <a:p>
            <a:pPr marL="0" indent="0" algn="just">
              <a:buNone/>
              <a:defRPr/>
            </a:pPr>
            <a:r>
              <a:rPr lang="en-US" dirty="0"/>
              <a:t>This calorimeter gives only approximate value of dryness fraction.</a:t>
            </a:r>
          </a:p>
          <a:p>
            <a:pPr marL="0" indent="0">
              <a:buNone/>
            </a:pPr>
            <a:endParaRPr lang="en-US" dirty="0"/>
          </a:p>
        </p:txBody>
      </p:sp>
    </p:spTree>
    <p:extLst>
      <p:ext uri="{BB962C8B-B14F-4D97-AF65-F5344CB8AC3E}">
        <p14:creationId xmlns:p14="http://schemas.microsoft.com/office/powerpoint/2010/main" val="3248235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t>3. Throttling Calorimeter :-</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1383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5973763"/>
          </a:xfrm>
        </p:spPr>
        <p:txBody>
          <a:bodyPr>
            <a:normAutofit/>
          </a:bodyPr>
          <a:lstStyle/>
          <a:p>
            <a:pPr marL="0" indent="0">
              <a:buNone/>
              <a:defRPr/>
            </a:pPr>
            <a:r>
              <a:rPr lang="en-US" b="1" dirty="0"/>
              <a:t>Construction and working</a:t>
            </a:r>
            <a:r>
              <a:rPr lang="en-US" dirty="0"/>
              <a:t> :</a:t>
            </a:r>
            <a:br>
              <a:rPr lang="en-US" dirty="0"/>
            </a:br>
            <a:r>
              <a:rPr lang="en-US" dirty="0"/>
              <a:t>This calorimeter is shown in Figure is used for finding dryness fraction of steam having very low portion of wet particles i.e. high dryness fraction. </a:t>
            </a:r>
          </a:p>
          <a:p>
            <a:pPr marL="0" indent="0" algn="just">
              <a:buNone/>
              <a:defRPr/>
            </a:pPr>
            <a:r>
              <a:rPr lang="en-US" dirty="0"/>
              <a:t>In throttling as explained in Art. 4.8 of (7), total enthalpy remains constant before and after throttling process.</a:t>
            </a:r>
          </a:p>
          <a:p>
            <a:pPr marL="0" indent="0" algn="just">
              <a:buNone/>
              <a:defRPr/>
            </a:pPr>
            <a:r>
              <a:rPr lang="en-US" dirty="0"/>
              <a:t>As shown in the figure, the sample of steam at pressure p</a:t>
            </a:r>
            <a:r>
              <a:rPr lang="en-US" baseline="-25000" dirty="0"/>
              <a:t>1</a:t>
            </a:r>
            <a:r>
              <a:rPr lang="en-US" dirty="0"/>
              <a:t> is taken from the main steam pipe to the throttling calorimeter.</a:t>
            </a:r>
          </a:p>
          <a:p>
            <a:pPr marL="0" indent="0">
              <a:buNone/>
            </a:pPr>
            <a:endParaRPr lang="en-US" dirty="0"/>
          </a:p>
        </p:txBody>
      </p:sp>
    </p:spTree>
    <p:extLst>
      <p:ext uri="{BB962C8B-B14F-4D97-AF65-F5344CB8AC3E}">
        <p14:creationId xmlns:p14="http://schemas.microsoft.com/office/powerpoint/2010/main" val="3429224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5973763"/>
          </a:xfrm>
        </p:spPr>
        <p:txBody>
          <a:bodyPr/>
          <a:lstStyle/>
          <a:p>
            <a:pPr marL="0" indent="0" algn="just">
              <a:buNone/>
              <a:defRPr/>
            </a:pPr>
            <a:r>
              <a:rPr lang="en-US" dirty="0"/>
              <a:t>The steam is then passed through the throttle valve where it is throttled to very near atmospheric pressure p</a:t>
            </a:r>
            <a:r>
              <a:rPr lang="en-US" baseline="-25000" dirty="0"/>
              <a:t>2</a:t>
            </a:r>
            <a:r>
              <a:rPr lang="en-US" dirty="0"/>
              <a:t> The pressure of main steam is measured with the help of pressure gauge before throttling, while the U tube manometer reads the pressure of steam after throttling. </a:t>
            </a:r>
          </a:p>
          <a:p>
            <a:pPr marL="0" indent="0" algn="just">
              <a:buNone/>
              <a:defRPr/>
            </a:pPr>
            <a:r>
              <a:rPr lang="en-US" dirty="0"/>
              <a:t>The thermometer reads temperature of steam after throttling. </a:t>
            </a:r>
          </a:p>
          <a:p>
            <a:pPr marL="0" indent="0" algn="just">
              <a:buNone/>
              <a:defRPr/>
            </a:pPr>
            <a:r>
              <a:rPr lang="en-US" dirty="0"/>
              <a:t>After this throttling, the steam becomes superheated. </a:t>
            </a:r>
          </a:p>
          <a:p>
            <a:pPr marL="0" indent="0" algn="just">
              <a:buNone/>
              <a:defRPr/>
            </a:pPr>
            <a:r>
              <a:rPr lang="en-US" dirty="0"/>
              <a:t>The steam path is shown in Figure.</a:t>
            </a:r>
          </a:p>
          <a:p>
            <a:pPr marL="0" indent="0">
              <a:buNone/>
            </a:pPr>
            <a:endParaRPr lang="en-US" dirty="0"/>
          </a:p>
        </p:txBody>
      </p:sp>
    </p:spTree>
    <p:extLst>
      <p:ext uri="{BB962C8B-B14F-4D97-AF65-F5344CB8AC3E}">
        <p14:creationId xmlns:p14="http://schemas.microsoft.com/office/powerpoint/2010/main" val="835680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610600" cy="5973763"/>
              </a:xfrm>
            </p:spPr>
            <p:txBody>
              <a:bodyPr>
                <a:normAutofit/>
              </a:bodyPr>
              <a:lstStyle/>
              <a:p>
                <a:pPr marL="0" indent="0">
                  <a:buNone/>
                </a:pPr>
                <a:r>
                  <a:rPr lang="en-US" b="1" dirty="0"/>
                  <a:t>Calculation of Dryness fraction</a:t>
                </a:r>
              </a:p>
              <a:p>
                <a:pPr marL="0" indent="0">
                  <a:buNone/>
                  <a:defRPr/>
                </a:pPr>
                <a:r>
                  <a:rPr lang="en-US" dirty="0"/>
                  <a:t>P</a:t>
                </a:r>
                <a:r>
                  <a:rPr lang="en-US" sz="2000" b="1" baseline="-25000" dirty="0"/>
                  <a:t>1</a:t>
                </a:r>
                <a:r>
                  <a:rPr lang="en-US" sz="2000" b="1" dirty="0"/>
                  <a:t> </a:t>
                </a:r>
                <a:r>
                  <a:rPr lang="en-US" dirty="0"/>
                  <a:t>= Pressure of steam before throttling bar</a:t>
                </a:r>
              </a:p>
              <a:p>
                <a:pPr marL="0" indent="0">
                  <a:buNone/>
                  <a:defRPr/>
                </a:pPr>
                <a:r>
                  <a:rPr lang="en-US" dirty="0"/>
                  <a:t>P</a:t>
                </a:r>
                <a:r>
                  <a:rPr lang="en-US" sz="2000" b="1" baseline="-25000" dirty="0"/>
                  <a:t>2</a:t>
                </a:r>
                <a:r>
                  <a:rPr lang="en-US" dirty="0"/>
                  <a:t> = Pressure of steam after throttling bar</a:t>
                </a:r>
              </a:p>
              <a:p>
                <a:pPr marL="0" indent="0">
                  <a:buNone/>
                  <a:defRPr/>
                </a:pPr>
                <a:r>
                  <a:rPr lang="en-US" dirty="0"/>
                  <a:t> x = Dryness fraction of steam</a:t>
                </a:r>
              </a:p>
              <a:p>
                <a:pPr marL="0" indent="0">
                  <a:buNone/>
                  <a:defRPr/>
                </a:pPr>
                <a:r>
                  <a:rPr lang="en-US" dirty="0"/>
                  <a:t>h</a:t>
                </a:r>
                <a:r>
                  <a:rPr lang="en-US" sz="2000" b="1" dirty="0"/>
                  <a:t>fg</a:t>
                </a:r>
                <a:r>
                  <a:rPr lang="en-US" dirty="0"/>
                  <a:t> = Enthalpy of evaporation at  P</a:t>
                </a:r>
                <a:r>
                  <a:rPr lang="en-US" b="1" baseline="-25000" dirty="0"/>
                  <a:t>1  </a:t>
                </a:r>
                <a:r>
                  <a:rPr lang="en-US" dirty="0"/>
                  <a:t> </a:t>
                </a:r>
                <a14:m>
                  <m:oMath xmlns:m="http://schemas.openxmlformats.org/officeDocument/2006/math">
                    <m:f>
                      <m:fPr>
                        <m:ctrlPr>
                          <a:rPr lang="en-US" i="1" smtClean="0">
                            <a:latin typeface="Cambria Math" panose="02040503050406030204" pitchFamily="18" charset="0"/>
                          </a:rPr>
                        </m:ctrlPr>
                      </m:fPr>
                      <m:num>
                        <m:r>
                          <m:rPr>
                            <m:nor/>
                          </m:rPr>
                          <a:rPr lang="en-US" dirty="0"/>
                          <m:t>k</m:t>
                        </m:r>
                        <m:r>
                          <m:rPr>
                            <m:sty m:val="p"/>
                          </m:rPr>
                          <a:rPr lang="en-US" b="0" i="0" dirty="0" smtClean="0">
                            <a:latin typeface="Cambria Math" panose="02040503050406030204" pitchFamily="18" charset="0"/>
                          </a:rPr>
                          <m:t>J</m:t>
                        </m:r>
                      </m:num>
                      <m:den>
                        <m:r>
                          <m:rPr>
                            <m:nor/>
                          </m:rPr>
                          <a:rPr lang="en-US" dirty="0"/>
                          <m:t>kg</m:t>
                        </m:r>
                        <m:r>
                          <m:rPr>
                            <m:nor/>
                          </m:rPr>
                          <a:rPr lang="en-US" dirty="0"/>
                          <m:t> </m:t>
                        </m:r>
                        <m:r>
                          <m:rPr>
                            <m:nor/>
                          </m:rPr>
                          <a:rPr lang="en-US" dirty="0"/>
                          <m:t>K</m:t>
                        </m:r>
                        <m:r>
                          <m:rPr>
                            <m:nor/>
                          </m:rPr>
                          <a:rPr lang="en-US" dirty="0"/>
                          <m:t> </m:t>
                        </m:r>
                      </m:den>
                    </m:f>
                  </m:oMath>
                </a14:m>
                <a:endParaRPr lang="en-US" dirty="0"/>
              </a:p>
              <a:p>
                <a:pPr marL="0" indent="0">
                  <a:buNone/>
                  <a:defRPr/>
                </a:pPr>
                <a:r>
                  <a:rPr lang="en-US" dirty="0"/>
                  <a:t>h</a:t>
                </a:r>
                <a:r>
                  <a:rPr lang="en-US" sz="2000" b="1" dirty="0"/>
                  <a:t>g</a:t>
                </a:r>
                <a:r>
                  <a:rPr lang="en-US" sz="2000" b="1" baseline="-25000" dirty="0"/>
                  <a:t>2</a:t>
                </a:r>
                <a:r>
                  <a:rPr lang="en-US" dirty="0"/>
                  <a:t> = Enthalpy of saturated steam at P</a:t>
                </a:r>
                <a:r>
                  <a:rPr lang="en-US" b="1" baseline="-25000" dirty="0"/>
                  <a:t>2  </a:t>
                </a:r>
                <a:r>
                  <a:rPr lang="en-US" dirty="0"/>
                  <a:t> </a:t>
                </a:r>
                <a14:m>
                  <m:oMath xmlns:m="http://schemas.openxmlformats.org/officeDocument/2006/math">
                    <m:f>
                      <m:fPr>
                        <m:ctrlPr>
                          <a:rPr lang="en-US" i="1">
                            <a:latin typeface="Cambria Math" panose="02040503050406030204" pitchFamily="18" charset="0"/>
                          </a:rPr>
                        </m:ctrlPr>
                      </m:fPr>
                      <m:num>
                        <m:r>
                          <m:rPr>
                            <m:nor/>
                          </m:rPr>
                          <a:rPr lang="en-US" dirty="0"/>
                          <m:t>kJ</m:t>
                        </m:r>
                      </m:num>
                      <m:den>
                        <m:r>
                          <m:rPr>
                            <m:nor/>
                          </m:rPr>
                          <a:rPr lang="en-US" dirty="0"/>
                          <m:t>kg</m:t>
                        </m:r>
                        <m:r>
                          <m:rPr>
                            <m:nor/>
                          </m:rPr>
                          <a:rPr lang="en-US" dirty="0"/>
                          <m:t> </m:t>
                        </m:r>
                        <m:r>
                          <m:rPr>
                            <m:nor/>
                          </m:rPr>
                          <a:rPr lang="en-US" dirty="0"/>
                          <m:t>K</m:t>
                        </m:r>
                        <m:r>
                          <m:rPr>
                            <m:nor/>
                          </m:rPr>
                          <a:rPr lang="en-US" dirty="0"/>
                          <m:t> </m:t>
                        </m:r>
                      </m:den>
                    </m:f>
                  </m:oMath>
                </a14:m>
                <a:endParaRPr lang="en-US" dirty="0"/>
              </a:p>
              <a:p>
                <a:pPr marL="0" indent="0">
                  <a:buNone/>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610600" cy="5973763"/>
              </a:xfrm>
              <a:blipFill rotWithShape="0">
                <a:blip r:embed="rId2"/>
                <a:stretch>
                  <a:fillRect l="-1841" t="-1327"/>
                </a:stretch>
              </a:blipFill>
            </p:spPr>
            <p:txBody>
              <a:bodyPr/>
              <a:lstStyle/>
              <a:p>
                <a:r>
                  <a:rPr lang="en-US">
                    <a:noFill/>
                  </a:rPr>
                  <a:t> </a:t>
                </a:r>
              </a:p>
            </p:txBody>
          </p:sp>
        </mc:Fallback>
      </mc:AlternateContent>
    </p:spTree>
    <p:extLst>
      <p:ext uri="{BB962C8B-B14F-4D97-AF65-F5344CB8AC3E}">
        <p14:creationId xmlns:p14="http://schemas.microsoft.com/office/powerpoint/2010/main" val="529322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991600" cy="6553200"/>
              </a:xfrm>
            </p:spPr>
            <p:txBody>
              <a:bodyPr/>
              <a:lstStyle/>
              <a:p>
                <a:pPr marL="0" indent="0">
                  <a:buNone/>
                  <a:defRPr/>
                </a:pPr>
                <a:r>
                  <a:rPr lang="en-US" dirty="0"/>
                  <a:t>h</a:t>
                </a:r>
                <a:r>
                  <a:rPr lang="en-US" sz="2000" b="1" baseline="-25000" dirty="0"/>
                  <a:t>w</a:t>
                </a:r>
                <a:r>
                  <a:rPr lang="en-US" dirty="0"/>
                  <a:t> = Height of manometer, mm of water</a:t>
                </a:r>
              </a:p>
              <a:p>
                <a:pPr marL="0" indent="0">
                  <a:buNone/>
                  <a:defRPr/>
                </a:pPr>
                <a:r>
                  <a:rPr lang="en-US" dirty="0"/>
                  <a:t>C</a:t>
                </a:r>
                <a:r>
                  <a:rPr lang="en-US" sz="2000" b="1" baseline="-25000" dirty="0"/>
                  <a:t>ps</a:t>
                </a:r>
                <a:r>
                  <a:rPr lang="en-US" dirty="0"/>
                  <a:t> = Specific heat of super heated steam,</a:t>
                </a:r>
                <a14:m>
                  <m:oMath xmlns:m="http://schemas.openxmlformats.org/officeDocument/2006/math">
                    <m:f>
                      <m:fPr>
                        <m:ctrlPr>
                          <a:rPr lang="en-US" i="1" smtClean="0">
                            <a:latin typeface="Cambria Math" panose="02040503050406030204" pitchFamily="18" charset="0"/>
                          </a:rPr>
                        </m:ctrlPr>
                      </m:fPr>
                      <m:num>
                        <m:r>
                          <m:rPr>
                            <m:nor/>
                          </m:rPr>
                          <a:rPr lang="en-US" dirty="0"/>
                          <m:t>kj</m:t>
                        </m:r>
                      </m:num>
                      <m:den>
                        <m:r>
                          <m:rPr>
                            <m:nor/>
                          </m:rPr>
                          <a:rPr lang="en-US" dirty="0"/>
                          <m:t>kg</m:t>
                        </m:r>
                        <m:r>
                          <m:rPr>
                            <m:nor/>
                          </m:rPr>
                          <a:rPr lang="en-US" dirty="0"/>
                          <m:t> </m:t>
                        </m:r>
                        <m:r>
                          <m:rPr>
                            <m:nor/>
                          </m:rPr>
                          <a:rPr lang="en-US" dirty="0"/>
                          <m:t>K</m:t>
                        </m:r>
                        <m:r>
                          <m:rPr>
                            <m:nor/>
                          </m:rPr>
                          <a:rPr lang="en-US" dirty="0"/>
                          <m:t> </m:t>
                        </m:r>
                      </m:den>
                    </m:f>
                  </m:oMath>
                </a14:m>
                <a:endParaRPr lang="en-US" dirty="0"/>
              </a:p>
              <a:p>
                <a:pPr marL="0" indent="0">
                  <a:buNone/>
                  <a:defRPr/>
                </a:pPr>
                <a:r>
                  <a:rPr lang="en-US" dirty="0"/>
                  <a:t>T</a:t>
                </a:r>
                <a:r>
                  <a:rPr lang="en-US" sz="2000" b="1" baseline="-25000" dirty="0"/>
                  <a:t>sat</a:t>
                </a:r>
                <a:r>
                  <a:rPr lang="en-US" dirty="0"/>
                  <a:t> = Saturated temperature of steam at P</a:t>
                </a:r>
                <a:r>
                  <a:rPr lang="en-US" baseline="-25000" dirty="0"/>
                  <a:t>2</a:t>
                </a:r>
                <a:r>
                  <a:rPr lang="en-US" dirty="0"/>
                  <a:t> ,  K</a:t>
                </a:r>
              </a:p>
              <a:p>
                <a:pPr marL="0" indent="0">
                  <a:buNone/>
                  <a:defRPr/>
                </a:pPr>
                <a:r>
                  <a:rPr lang="en-US" dirty="0" err="1"/>
                  <a:t>T</a:t>
                </a:r>
                <a:r>
                  <a:rPr lang="en-US" sz="2000" b="1" baseline="-25000" dirty="0" err="1"/>
                  <a:t>sup</a:t>
                </a:r>
                <a:r>
                  <a:rPr lang="en-US" dirty="0"/>
                  <a:t>= Temperature of superheated steam after throttling and it is measure by thermometer.</a:t>
                </a:r>
              </a:p>
              <a:p>
                <a:pPr marL="0" indent="0">
                  <a:buNone/>
                  <a:defRPr/>
                </a:pPr>
                <a:r>
                  <a:rPr lang="en-US" dirty="0"/>
                  <a:t>h</a:t>
                </a:r>
                <a:r>
                  <a:rPr lang="en-US" sz="2000" b="1" dirty="0"/>
                  <a:t>f</a:t>
                </a:r>
                <a:r>
                  <a:rPr lang="en-US" sz="2000" b="1" baseline="-25000" dirty="0"/>
                  <a:t>1</a:t>
                </a:r>
                <a:r>
                  <a:rPr lang="en-US" dirty="0"/>
                  <a:t> &amp; </a:t>
                </a:r>
                <a:r>
                  <a:rPr lang="en-US" dirty="0">
                    <a:latin typeface="Times New Roman"/>
                    <a:ea typeface="Times New Roman"/>
                  </a:rPr>
                  <a:t>h</a:t>
                </a:r>
                <a:r>
                  <a:rPr lang="en-US" sz="2000" b="1" dirty="0">
                    <a:latin typeface="Times New Roman"/>
                    <a:ea typeface="Times New Roman"/>
                  </a:rPr>
                  <a:t>f</a:t>
                </a:r>
                <a:r>
                  <a:rPr lang="en-US" sz="2000" b="1" baseline="-25000" dirty="0">
                    <a:latin typeface="Times New Roman"/>
                    <a:ea typeface="Times New Roman"/>
                  </a:rPr>
                  <a:t>2</a:t>
                </a:r>
                <a:r>
                  <a:rPr lang="en-US" dirty="0"/>
                  <a:t> = Enthalpy of water before and after throttling respectively, </a:t>
                </a:r>
                <a14:m>
                  <m:oMath xmlns:m="http://schemas.openxmlformats.org/officeDocument/2006/math">
                    <m:f>
                      <m:fPr>
                        <m:ctrlPr>
                          <a:rPr lang="en-US" i="1">
                            <a:latin typeface="Cambria Math" panose="02040503050406030204" pitchFamily="18" charset="0"/>
                          </a:rPr>
                        </m:ctrlPr>
                      </m:fPr>
                      <m:num>
                        <m:r>
                          <m:rPr>
                            <m:nor/>
                          </m:rPr>
                          <a:rPr lang="en-US" dirty="0"/>
                          <m:t>kJ</m:t>
                        </m:r>
                      </m:num>
                      <m:den>
                        <m:r>
                          <m:rPr>
                            <m:nor/>
                          </m:rPr>
                          <a:rPr lang="en-US" dirty="0"/>
                          <m:t>kg</m:t>
                        </m:r>
                        <m:r>
                          <m:rPr>
                            <m:nor/>
                          </m:rPr>
                          <a:rPr lang="en-US" dirty="0"/>
                          <m:t> </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991600" cy="6553200"/>
              </a:xfrm>
              <a:blipFill rotWithShape="0">
                <a:blip r:embed="rId2"/>
                <a:stretch>
                  <a:fillRect l="-1763" t="-1209"/>
                </a:stretch>
              </a:blipFill>
            </p:spPr>
            <p:txBody>
              <a:bodyPr/>
              <a:lstStyle/>
              <a:p>
                <a:r>
                  <a:rPr lang="en-US">
                    <a:noFill/>
                  </a:rPr>
                  <a:t> </a:t>
                </a:r>
              </a:p>
            </p:txBody>
          </p:sp>
        </mc:Fallback>
      </mc:AlternateContent>
    </p:spTree>
    <p:extLst>
      <p:ext uri="{BB962C8B-B14F-4D97-AF65-F5344CB8AC3E}">
        <p14:creationId xmlns:p14="http://schemas.microsoft.com/office/powerpoint/2010/main" val="1540511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5897563"/>
          </a:xfrm>
        </p:spPr>
        <p:txBody>
          <a:bodyPr/>
          <a:lstStyle/>
          <a:p>
            <a:pPr marL="0" indent="0">
              <a:buNone/>
            </a:pPr>
            <a:r>
              <a:rPr lang="en-US" dirty="0">
                <a:cs typeface="Times New Roman" pitchFamily="18" charset="0"/>
              </a:rPr>
              <a:t>Enthalpy before throttling = Enthalpy after throttling</a:t>
            </a:r>
            <a:endParaRPr lang="en-US" sz="2800" dirty="0"/>
          </a:p>
          <a:p>
            <a:pPr marL="0" indent="0" eaLnBrk="0" hangingPunct="0">
              <a:buNone/>
            </a:pPr>
            <a:r>
              <a:rPr lang="en-US" dirty="0">
                <a:cs typeface="Times New Roman" pitchFamily="18" charset="0"/>
              </a:rPr>
              <a:t>Enthalpy at P</a:t>
            </a:r>
            <a:r>
              <a:rPr lang="en-US" baseline="-30000" dirty="0">
                <a:cs typeface="Times New Roman" pitchFamily="18" charset="0"/>
              </a:rPr>
              <a:t>1</a:t>
            </a:r>
            <a:r>
              <a:rPr lang="en-US" dirty="0">
                <a:cs typeface="Times New Roman" pitchFamily="18" charset="0"/>
              </a:rPr>
              <a:t> = Enthalpy at P</a:t>
            </a:r>
            <a:r>
              <a:rPr lang="en-US" baseline="-30000" dirty="0">
                <a:cs typeface="Times New Roman" pitchFamily="18" charset="0"/>
              </a:rPr>
              <a:t>2</a:t>
            </a:r>
            <a:endParaRPr lang="en-US" dirty="0"/>
          </a:p>
          <a:p>
            <a:pPr marL="0" indent="0">
              <a:buNone/>
            </a:pPr>
            <a:endParaRPr lang="en-US"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165"/>
            <a:ext cx="40846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25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52400"/>
            <a:ext cx="8229600" cy="4130361"/>
          </a:xfrm>
          <a:prstGeom prst="rect">
            <a:avLst/>
          </a:prstGeom>
        </p:spPr>
        <p:txBody>
          <a:bodyPr wrap="square">
            <a:spAutoFit/>
          </a:bodyPr>
          <a:lstStyle/>
          <a:p>
            <a:pPr marL="0" indent="0">
              <a:buNone/>
            </a:pPr>
            <a:r>
              <a:rPr lang="en-US" b="1" dirty="0">
                <a:cs typeface="Times New Roman" pitchFamily="18" charset="0"/>
              </a:rPr>
              <a:t>(c) Limitations:</a:t>
            </a:r>
            <a:endParaRPr lang="en-US" sz="1600" dirty="0"/>
          </a:p>
          <a:p>
            <a:pPr marL="514350" indent="-514350" eaLnBrk="0" hangingPunct="0">
              <a:buAutoNum type="arabicParenBoth"/>
            </a:pPr>
            <a:r>
              <a:rPr lang="en-US" dirty="0">
                <a:cs typeface="Times New Roman" pitchFamily="18" charset="0"/>
              </a:rPr>
              <a:t>This calorimeter is suitable for measurement</a:t>
            </a:r>
          </a:p>
          <a:p>
            <a:pPr marL="0" indent="0" eaLnBrk="0" hangingPunct="0">
              <a:buNone/>
            </a:pPr>
            <a:r>
              <a:rPr lang="en-US" dirty="0">
                <a:cs typeface="Times New Roman" pitchFamily="18" charset="0"/>
              </a:rPr>
              <a:t>      of higher value of dryness fraction i.e. steam</a:t>
            </a:r>
          </a:p>
          <a:p>
            <a:pPr marL="0" indent="0" eaLnBrk="0" hangingPunct="0">
              <a:buNone/>
            </a:pPr>
            <a:r>
              <a:rPr lang="en-US" dirty="0">
                <a:cs typeface="Times New Roman" pitchFamily="18" charset="0"/>
              </a:rPr>
              <a:t>      should not be very wet.</a:t>
            </a:r>
            <a:endParaRPr lang="en-US" sz="1600" dirty="0"/>
          </a:p>
          <a:p>
            <a:pPr marL="0" indent="0" eaLnBrk="0" hangingPunct="0">
              <a:buNone/>
            </a:pPr>
            <a:r>
              <a:rPr lang="en-US" dirty="0">
                <a:cs typeface="Times New Roman" pitchFamily="18" charset="0"/>
              </a:rPr>
              <a:t>(2) After the throttling steam must be at least</a:t>
            </a:r>
          </a:p>
          <a:p>
            <a:pPr marL="0" indent="0" eaLnBrk="0" hangingPunct="0">
              <a:buNone/>
            </a:pPr>
            <a:r>
              <a:rPr lang="en-US" dirty="0">
                <a:cs typeface="Times New Roman" pitchFamily="18" charset="0"/>
              </a:rPr>
              <a:t>      dry saturated.</a:t>
            </a:r>
            <a:endParaRPr lang="en-US" sz="1600" dirty="0"/>
          </a:p>
          <a:p>
            <a:pPr eaLnBrk="0" hangingPunct="0"/>
            <a:endParaRPr lang="en-US" dirty="0"/>
          </a:p>
        </p:txBody>
      </p:sp>
    </p:spTree>
    <p:extLst>
      <p:ext uri="{BB962C8B-B14F-4D97-AF65-F5344CB8AC3E}">
        <p14:creationId xmlns:p14="http://schemas.microsoft.com/office/powerpoint/2010/main" val="820185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t>4. Combined Calorimeter:-</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87412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315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15400" cy="6049963"/>
          </a:xfrm>
        </p:spPr>
        <p:txBody>
          <a:bodyPr>
            <a:normAutofit/>
          </a:bodyPr>
          <a:lstStyle/>
          <a:p>
            <a:pPr marL="0" indent="0">
              <a:buNone/>
            </a:pPr>
            <a:r>
              <a:rPr lang="en-US" dirty="0"/>
              <a:t>Construction &amp; working:</a:t>
            </a:r>
          </a:p>
          <a:p>
            <a:pPr marL="0" indent="0" algn="just">
              <a:lnSpc>
                <a:spcPct val="80000"/>
              </a:lnSpc>
              <a:buNone/>
            </a:pPr>
            <a:r>
              <a:rPr lang="en-US" dirty="0"/>
              <a:t>Separating calorimeter gives only approximate result because of complete  separation of moisture by mechanical means is not possible. </a:t>
            </a:r>
          </a:p>
          <a:p>
            <a:pPr marL="0" indent="0" algn="just">
              <a:lnSpc>
                <a:spcPct val="80000"/>
              </a:lnSpc>
              <a:buNone/>
            </a:pPr>
            <a:r>
              <a:rPr lang="en-US" dirty="0"/>
              <a:t>Throttling calorimeter is not suitable, if steam is very wet (x &gt;0.9). </a:t>
            </a:r>
          </a:p>
          <a:p>
            <a:pPr marL="0" indent="0" algn="just">
              <a:lnSpc>
                <a:spcPct val="80000"/>
              </a:lnSpc>
              <a:buNone/>
            </a:pPr>
            <a:r>
              <a:rPr lang="en-US" dirty="0"/>
              <a:t>Also throttling calorimeter fails if the steam is not superheated after throttling.</a:t>
            </a:r>
          </a:p>
          <a:p>
            <a:pPr marL="0" indent="0" algn="just">
              <a:lnSpc>
                <a:spcPct val="80000"/>
              </a:lnSpc>
              <a:buNone/>
            </a:pPr>
            <a:r>
              <a:rPr lang="en-US" dirty="0"/>
              <a:t>A combination of separating and throttling calorimeter is therefore found most suitable for accurate measurement of dryness fraction of steam.</a:t>
            </a:r>
          </a:p>
          <a:p>
            <a:pPr>
              <a:lnSpc>
                <a:spcPct val="80000"/>
              </a:lnSpc>
            </a:pPr>
            <a:endParaRPr lang="en-US" dirty="0"/>
          </a:p>
          <a:p>
            <a:pPr marL="0" indent="0">
              <a:buNone/>
            </a:pPr>
            <a:endParaRPr lang="en-US" dirty="0"/>
          </a:p>
        </p:txBody>
      </p:sp>
    </p:spTree>
    <p:extLst>
      <p:ext uri="{BB962C8B-B14F-4D97-AF65-F5344CB8AC3E}">
        <p14:creationId xmlns:p14="http://schemas.microsoft.com/office/powerpoint/2010/main" val="35751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blackGray">
          <a:xfrm>
            <a:off x="228600" y="304800"/>
            <a:ext cx="8763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141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marL="514350" indent="-514350">
              <a:lnSpc>
                <a:spcPct val="80000"/>
              </a:lnSpc>
              <a:buAutoNum type="alphaLcParenBoth"/>
            </a:pPr>
            <a:r>
              <a:rPr lang="en-US" b="1" dirty="0"/>
              <a:t>Construction and Working</a:t>
            </a:r>
            <a:r>
              <a:rPr lang="en-US" dirty="0"/>
              <a:t> : </a:t>
            </a:r>
          </a:p>
          <a:p>
            <a:pPr marL="0" indent="0" algn="just">
              <a:lnSpc>
                <a:spcPct val="80000"/>
              </a:lnSpc>
              <a:buNone/>
            </a:pPr>
            <a:r>
              <a:rPr lang="en-US" dirty="0"/>
              <a:t>Figure  shows diagram of combined calorimeter. </a:t>
            </a:r>
          </a:p>
          <a:p>
            <a:pPr marL="0" indent="0" algn="just">
              <a:lnSpc>
                <a:spcPct val="80000"/>
              </a:lnSpc>
              <a:buNone/>
            </a:pPr>
            <a:r>
              <a:rPr lang="en-US" dirty="0"/>
              <a:t>In this calorimeter, throttling calorimeter and separating calorimeter are placed in series.</a:t>
            </a:r>
          </a:p>
          <a:p>
            <a:pPr marL="0" indent="0" algn="just">
              <a:lnSpc>
                <a:spcPct val="80000"/>
              </a:lnSpc>
              <a:buNone/>
            </a:pPr>
            <a:r>
              <a:rPr lang="en-US" dirty="0"/>
              <a:t>In this calorimeter, steam first passes through separating calorimeter. </a:t>
            </a:r>
          </a:p>
        </p:txBody>
      </p:sp>
    </p:spTree>
    <p:extLst>
      <p:ext uri="{BB962C8B-B14F-4D97-AF65-F5344CB8AC3E}">
        <p14:creationId xmlns:p14="http://schemas.microsoft.com/office/powerpoint/2010/main" val="3587784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t>In separating calorimeter water particles are separated from wet steam and its dryness fraction (x) increases. </a:t>
            </a:r>
          </a:p>
          <a:p>
            <a:pPr marL="0" indent="0">
              <a:buNone/>
            </a:pPr>
            <a:r>
              <a:rPr lang="en-US" dirty="0"/>
              <a:t>The steam coming from separating calorimeter passes through throttling calorimeter where steam becomes superheated after throttling.</a:t>
            </a:r>
          </a:p>
          <a:p>
            <a:pPr marL="0" indent="0">
              <a:buNone/>
            </a:pPr>
            <a:endParaRPr lang="en-US" dirty="0"/>
          </a:p>
        </p:txBody>
      </p:sp>
    </p:spTree>
    <p:extLst>
      <p:ext uri="{BB962C8B-B14F-4D97-AF65-F5344CB8AC3E}">
        <p14:creationId xmlns:p14="http://schemas.microsoft.com/office/powerpoint/2010/main" val="4101952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991600" cy="6629400"/>
              </a:xfrm>
            </p:spPr>
            <p:txBody>
              <a:bodyPr>
                <a:normAutofit/>
              </a:bodyPr>
              <a:lstStyle/>
              <a:p>
                <a:pPr marL="0" indent="0">
                  <a:buNone/>
                </a:pPr>
                <a:r>
                  <a:rPr lang="en-US" b="1" dirty="0"/>
                  <a:t>Calculation of dryness fraction:-</a:t>
                </a:r>
              </a:p>
              <a:p>
                <a:pPr marL="0" indent="0">
                  <a:buNone/>
                </a:pPr>
                <a:r>
                  <a:rPr lang="en-US" dirty="0"/>
                  <a:t> x</a:t>
                </a:r>
                <a:r>
                  <a:rPr lang="en-US" sz="2000" b="1" dirty="0"/>
                  <a:t>1</a:t>
                </a:r>
                <a:r>
                  <a:rPr lang="en-US" dirty="0"/>
                  <a:t> is the dryness fraction of the steam measure by separating calorimeter then</a:t>
                </a:r>
              </a:p>
              <a:p>
                <a:pPr marL="0" indent="0">
                  <a:buNone/>
                </a:pPr>
                <a:r>
                  <a:rPr lang="en-US" dirty="0"/>
                  <a:t>x</a:t>
                </a:r>
                <a:r>
                  <a:rPr lang="en-US" sz="2000" b="1" dirty="0"/>
                  <a:t>1</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den>
                    </m:f>
                  </m:oMath>
                </a14:m>
                <a:endParaRPr lang="en-US" dirty="0"/>
              </a:p>
              <a:p>
                <a:pPr marL="0" indent="0">
                  <a:buNone/>
                </a:pPr>
                <a:r>
                  <a:rPr lang="en-US" dirty="0"/>
                  <a:t>x</a:t>
                </a:r>
                <a:r>
                  <a:rPr lang="en-US" sz="2000" b="1" dirty="0"/>
                  <a:t>2</a:t>
                </a:r>
                <a:r>
                  <a:rPr lang="en-US" b="1" dirty="0"/>
                  <a:t> </a:t>
                </a:r>
                <a:r>
                  <a:rPr lang="en-US" dirty="0"/>
                  <a:t>is the dryness fraction of the steam enters in to throttling calorimeter then x</a:t>
                </a:r>
                <a:r>
                  <a:rPr lang="en-US" sz="2000" b="1" dirty="0"/>
                  <a:t>2</a:t>
                </a:r>
                <a:r>
                  <a:rPr lang="en-US" dirty="0"/>
                  <a:t> can be calculate using the equation</a:t>
                </a:r>
              </a:p>
              <a:p>
                <a:pPr marL="0" indent="0" algn="ctr">
                  <a:buNone/>
                </a:pPr>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f</m:t>
                        </m:r>
                        <m:r>
                          <a:rPr lang="en-US" b="0" i="0" smtClean="0">
                            <a:latin typeface="Cambria Math" panose="02040503050406030204" pitchFamily="18" charset="0"/>
                          </a:rPr>
                          <m:t>1</m:t>
                        </m:r>
                      </m:sub>
                    </m:sSub>
                    <m:r>
                      <a:rPr lang="en-US" b="0" i="0"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fg</m:t>
                        </m:r>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g</m:t>
                        </m:r>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ps</m:t>
                        </m:r>
                      </m:sub>
                    </m:sSub>
                    <m:r>
                      <a:rPr lang="en-US" b="0" i="0" smtClean="0">
                        <a:latin typeface="Cambria Math" panose="02040503050406030204" pitchFamily="18" charset="0"/>
                      </a:rPr>
                      <m:t>(</m:t>
                    </m:r>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sup</m:t>
                        </m:r>
                      </m:sub>
                    </m:sSub>
                    <m:r>
                      <a:rPr lang="en-US" b="0" i="0" smtClean="0">
                        <a:latin typeface="Cambria Math" panose="02040503050406030204" pitchFamily="18" charset="0"/>
                      </a:rPr>
                      <m:t>−</m:t>
                    </m:r>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sat</m:t>
                        </m:r>
                      </m:sub>
                    </m:sSub>
                    <m:r>
                      <a:rPr lang="en-US" b="0" i="0" smtClean="0">
                        <a:latin typeface="Cambria Math" panose="02040503050406030204" pitchFamily="18" charset="0"/>
                      </a:rPr>
                      <m:t>)</m:t>
                    </m:r>
                  </m:oMath>
                </a14:m>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f</m:t>
                        </m:r>
                        <m:r>
                          <a:rPr lang="en-US">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fg</m:t>
                        </m:r>
                        <m:r>
                          <a:rPr lang="en-US">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g</m:t>
                        </m:r>
                        <m:r>
                          <a:rPr lang="en-US">
                            <a:latin typeface="Cambria Math" panose="02040503050406030204" pitchFamily="18" charset="0"/>
                          </a:rPr>
                          <m:t>2</m:t>
                        </m:r>
                      </m:sub>
                    </m:sSub>
                    <m:r>
                      <a:rPr lang="en-US" b="0"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ps</m:t>
                        </m:r>
                      </m:sub>
                    </m:sSub>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sup</m:t>
                        </m:r>
                      </m:sub>
                    </m:sSub>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sat</m:t>
                        </m:r>
                      </m:sub>
                    </m:sSub>
                  </m:oMath>
                </a14:m>
                <a:r>
                  <a:rPr lang="en-US" dirty="0"/>
                  <a:t> has the same meaning as in the case of the throttling calorimeter.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991600" cy="6629400"/>
              </a:xfrm>
              <a:blipFill rotWithShape="0">
                <a:blip r:embed="rId2"/>
                <a:stretch>
                  <a:fillRect l="-1695" t="-1196"/>
                </a:stretch>
              </a:blipFill>
            </p:spPr>
            <p:txBody>
              <a:bodyPr/>
              <a:lstStyle/>
              <a:p>
                <a:r>
                  <a:rPr lang="en-US">
                    <a:noFill/>
                  </a:rPr>
                  <a:t> </a:t>
                </a:r>
              </a:p>
            </p:txBody>
          </p:sp>
        </mc:Fallback>
      </mc:AlternateContent>
    </p:spTree>
    <p:extLst>
      <p:ext uri="{BB962C8B-B14F-4D97-AF65-F5344CB8AC3E}">
        <p14:creationId xmlns:p14="http://schemas.microsoft.com/office/powerpoint/2010/main" val="2340694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049963"/>
          </a:xfrm>
        </p:spPr>
        <p:txBody>
          <a:bodyPr/>
          <a:lstStyle/>
          <a:p>
            <a:pPr marL="0" indent="0">
              <a:buNone/>
            </a:pPr>
            <a:r>
              <a:rPr lang="en-US" dirty="0"/>
              <a:t>x is the initial dryness fraction of the steam then the original water droplet in the sample is </a:t>
            </a:r>
          </a:p>
          <a:p>
            <a:pPr marL="0" indent="0">
              <a:buNone/>
            </a:pPr>
            <a:r>
              <a:rPr lang="en-US" dirty="0"/>
              <a:t>(1-x)(m + m</a:t>
            </a:r>
            <a:r>
              <a:rPr lang="en-US" sz="2000" b="1" dirty="0"/>
              <a:t>1</a:t>
            </a:r>
            <a:r>
              <a:rPr lang="en-US" dirty="0"/>
              <a:t>). </a:t>
            </a:r>
          </a:p>
          <a:p>
            <a:pPr marL="0" indent="0">
              <a:buNone/>
            </a:pPr>
            <a:r>
              <a:rPr lang="en-US" dirty="0"/>
              <a:t>From this </a:t>
            </a:r>
          </a:p>
          <a:p>
            <a:pPr marL="0" indent="0">
              <a:buNone/>
            </a:pPr>
            <a:r>
              <a:rPr lang="en-US" dirty="0"/>
              <a:t>(1-x</a:t>
            </a:r>
            <a:r>
              <a:rPr lang="en-US" sz="2000" b="1" dirty="0"/>
              <a:t>1</a:t>
            </a:r>
            <a:r>
              <a:rPr lang="en-US" dirty="0"/>
              <a:t>)(m + m</a:t>
            </a:r>
            <a:r>
              <a:rPr lang="en-US" sz="2000" b="1" dirty="0"/>
              <a:t>1</a:t>
            </a:r>
            <a:r>
              <a:rPr lang="en-US" dirty="0"/>
              <a:t>) kg is remove by the separating calorimeter.</a:t>
            </a:r>
          </a:p>
          <a:p>
            <a:pPr marL="0" indent="0">
              <a:buNone/>
            </a:pPr>
            <a:r>
              <a:rPr lang="en-US" dirty="0"/>
              <a:t>(1-x</a:t>
            </a:r>
            <a:r>
              <a:rPr lang="en-US" sz="2000" b="1" dirty="0"/>
              <a:t>2</a:t>
            </a:r>
            <a:r>
              <a:rPr lang="en-US" dirty="0"/>
              <a:t>)(m) kg is pass through throttling calorimeter.</a:t>
            </a:r>
          </a:p>
          <a:p>
            <a:pPr marL="0" indent="0">
              <a:buNone/>
            </a:pPr>
            <a:r>
              <a:rPr lang="en-US" dirty="0"/>
              <a:t>  </a:t>
            </a:r>
          </a:p>
        </p:txBody>
      </p:sp>
    </p:spTree>
    <p:extLst>
      <p:ext uri="{BB962C8B-B14F-4D97-AF65-F5344CB8AC3E}">
        <p14:creationId xmlns:p14="http://schemas.microsoft.com/office/powerpoint/2010/main" val="3376097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991600" cy="6781800"/>
              </a:xfrm>
            </p:spPr>
            <p:txBody>
              <a:bodyPr/>
              <a:lstStyle/>
              <a:p>
                <a:pPr marL="0" indent="0">
                  <a:buNone/>
                </a:pPr>
                <a:r>
                  <a:rPr lang="en-US" dirty="0"/>
                  <a:t>(1-x)(m + m</a:t>
                </a:r>
                <a:r>
                  <a:rPr lang="en-US" sz="2000" b="1" dirty="0"/>
                  <a:t>1</a:t>
                </a:r>
                <a:r>
                  <a:rPr lang="en-US" dirty="0"/>
                  <a:t>) = (1-x</a:t>
                </a:r>
                <a:r>
                  <a:rPr lang="en-US" sz="2000" b="1" dirty="0"/>
                  <a:t>1</a:t>
                </a:r>
                <a:r>
                  <a:rPr lang="en-US" dirty="0"/>
                  <a:t>)(m + m</a:t>
                </a:r>
                <a:r>
                  <a:rPr lang="en-US" sz="2000" b="1" dirty="0"/>
                  <a:t>1</a:t>
                </a:r>
                <a:r>
                  <a:rPr lang="en-US" dirty="0"/>
                  <a:t>) + (1-x</a:t>
                </a:r>
                <a:r>
                  <a:rPr lang="en-US" sz="2000" b="1" dirty="0"/>
                  <a:t>2</a:t>
                </a:r>
                <a:r>
                  <a:rPr lang="en-US" dirty="0"/>
                  <a:t>)(m)   </a:t>
                </a:r>
              </a:p>
              <a:p>
                <a:pPr marL="0" indent="0">
                  <a:buNone/>
                </a:pPr>
                <a:r>
                  <a:rPr lang="en-US" dirty="0"/>
                  <a:t>(1-x) = </a:t>
                </a:r>
                <a14:m>
                  <m:oMath xmlns:m="http://schemas.openxmlformats.org/officeDocument/2006/math">
                    <m:f>
                      <m:fPr>
                        <m:ctrlPr>
                          <a:rPr lang="en-US" i="1" smtClean="0">
                            <a:latin typeface="Cambria Math" panose="02040503050406030204" pitchFamily="18" charset="0"/>
                          </a:rPr>
                        </m:ctrlPr>
                      </m:fPr>
                      <m:num>
                        <m:r>
                          <m:rPr>
                            <m:nor/>
                          </m:rPr>
                          <a:rPr lang="en-US" b="0" i="0" smtClean="0">
                            <a:latin typeface="Cambria Math" panose="02040503050406030204" pitchFamily="18" charset="0"/>
                          </a:rPr>
                          <m:t>(</m:t>
                        </m:r>
                        <m:r>
                          <m:rPr>
                            <m:nor/>
                          </m:rPr>
                          <a:rPr lang="en-US" dirty="0"/>
                          <m:t>(1−</m:t>
                        </m:r>
                        <m:r>
                          <m:rPr>
                            <m:nor/>
                          </m:rPr>
                          <a:rPr lang="en-US" dirty="0"/>
                          <m:t>x</m:t>
                        </m:r>
                        <m:r>
                          <m:rPr>
                            <m:nor/>
                          </m:rPr>
                          <a:rPr lang="en-US" sz="2000" b="1" dirty="0"/>
                          <m:t>1</m:t>
                        </m:r>
                        <m:r>
                          <m:rPr>
                            <m:nor/>
                          </m:rPr>
                          <a:rPr lang="en-US" dirty="0"/>
                          <m:t>)(</m:t>
                        </m:r>
                        <m:r>
                          <m:rPr>
                            <m:nor/>
                          </m:rPr>
                          <a:rPr lang="en-US" dirty="0"/>
                          <m:t>m</m:t>
                        </m:r>
                        <m:r>
                          <m:rPr>
                            <m:nor/>
                          </m:rPr>
                          <a:rPr lang="en-US" dirty="0"/>
                          <m:t> + </m:t>
                        </m:r>
                        <m:r>
                          <m:rPr>
                            <m:nor/>
                          </m:rPr>
                          <a:rPr lang="en-US" dirty="0"/>
                          <m:t>m</m:t>
                        </m:r>
                        <m:r>
                          <m:rPr>
                            <m:nor/>
                          </m:rPr>
                          <a:rPr lang="en-US" sz="2000" b="1" dirty="0"/>
                          <m:t>1</m:t>
                        </m:r>
                        <m:r>
                          <m:rPr>
                            <m:nor/>
                          </m:rPr>
                          <a:rPr lang="en-US" dirty="0"/>
                          <m:t>) + (1−</m:t>
                        </m:r>
                        <m:r>
                          <m:rPr>
                            <m:nor/>
                          </m:rPr>
                          <a:rPr lang="en-US" dirty="0"/>
                          <m:t>x</m:t>
                        </m:r>
                        <m:r>
                          <m:rPr>
                            <m:nor/>
                          </m:rPr>
                          <a:rPr lang="en-US" sz="2000" b="1" dirty="0"/>
                          <m:t>2</m:t>
                        </m:r>
                        <m:r>
                          <m:rPr>
                            <m:nor/>
                          </m:rPr>
                          <a:rPr lang="en-US" dirty="0"/>
                          <m:t>)(</m:t>
                        </m:r>
                        <m:r>
                          <m:rPr>
                            <m:nor/>
                          </m:rPr>
                          <a:rPr lang="en-US" dirty="0"/>
                          <m:t>m</m:t>
                        </m:r>
                        <m:r>
                          <m:rPr>
                            <m:nor/>
                          </m:rPr>
                          <a:rPr lang="en-US" dirty="0"/>
                          <m:t>))</m:t>
                        </m:r>
                      </m:num>
                      <m:den>
                        <m:r>
                          <a:rPr lang="en-US" b="1" i="0" smtClean="0">
                            <a:latin typeface="Cambria Math" panose="02040503050406030204" pitchFamily="18" charset="0"/>
                          </a:rPr>
                          <m:t>(</m:t>
                        </m:r>
                        <m:r>
                          <a:rPr lang="en-US" b="1" i="0" smtClean="0">
                            <a:latin typeface="Cambria Math" panose="02040503050406030204" pitchFamily="18" charset="0"/>
                          </a:rPr>
                          <m:t>𝐦</m:t>
                        </m:r>
                        <m:r>
                          <a:rPr lang="en-US" b="1"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𝐦</m:t>
                            </m:r>
                          </m:e>
                          <m:sub>
                            <m:r>
                              <a:rPr lang="en-US" b="1" i="0" smtClean="0">
                                <a:latin typeface="Cambria Math" panose="02040503050406030204" pitchFamily="18" charset="0"/>
                              </a:rPr>
                              <m:t>𝟏</m:t>
                            </m:r>
                          </m:sub>
                        </m:sSub>
                        <m:r>
                          <a:rPr lang="en-US" b="1" i="0" smtClean="0">
                            <a:latin typeface="Cambria Math" panose="02040503050406030204" pitchFamily="18" charset="0"/>
                          </a:rPr>
                          <m:t>)</m:t>
                        </m:r>
                      </m:den>
                    </m:f>
                  </m:oMath>
                </a14:m>
                <a:endParaRPr lang="en-US" dirty="0"/>
              </a:p>
              <a:p>
                <a:pPr marL="0" indent="0">
                  <a:buNone/>
                </a:pPr>
                <a:endParaRPr lang="en-US" dirty="0"/>
              </a:p>
              <a:p>
                <a:pPr marL="0" indent="0">
                  <a:buNone/>
                </a:pPr>
                <a:r>
                  <a:rPr lang="en-US" dirty="0"/>
                  <a:t>(1-x) = (1 – x</a:t>
                </a:r>
                <a:r>
                  <a:rPr lang="en-US" sz="2000" b="1" dirty="0"/>
                  <a:t>1</a:t>
                </a:r>
                <a:r>
                  <a:rPr lang="en-US" dirty="0"/>
                  <a:t>) +</a:t>
                </a:r>
                <a14:m>
                  <m:oMath xmlns:m="http://schemas.openxmlformats.org/officeDocument/2006/math">
                    <m:r>
                      <a:rPr lang="en-US" b="1" smtClean="0">
                        <a:latin typeface="Cambria Math" panose="02040503050406030204" pitchFamily="18" charset="0"/>
                      </a:rPr>
                      <m:t> </m:t>
                    </m:r>
                    <m:f>
                      <m:fPr>
                        <m:ctrlPr>
                          <a:rPr lang="en-US" i="1">
                            <a:latin typeface="Cambria Math" panose="02040503050406030204" pitchFamily="18" charset="0"/>
                          </a:rPr>
                        </m:ctrlPr>
                      </m:fPr>
                      <m:num>
                        <m:r>
                          <m:rPr>
                            <m:nor/>
                          </m:rPr>
                          <a:rPr lang="en-US" dirty="0"/>
                          <m:t>(1−</m:t>
                        </m:r>
                        <m:r>
                          <m:rPr>
                            <m:nor/>
                          </m:rPr>
                          <a:rPr lang="en-US" dirty="0"/>
                          <m:t>x</m:t>
                        </m:r>
                        <m:r>
                          <m:rPr>
                            <m:nor/>
                          </m:rPr>
                          <a:rPr lang="en-US" sz="2000" b="1" dirty="0"/>
                          <m:t>2</m:t>
                        </m:r>
                        <m:r>
                          <m:rPr>
                            <m:nor/>
                          </m:rPr>
                          <a:rPr lang="en-US" dirty="0"/>
                          <m:t>)(</m:t>
                        </m:r>
                        <m:r>
                          <m:rPr>
                            <m:nor/>
                          </m:rPr>
                          <a:rPr lang="en-US" dirty="0"/>
                          <m:t>m</m:t>
                        </m:r>
                        <m:r>
                          <m:rPr>
                            <m:nor/>
                          </m:rPr>
                          <a:rPr lang="en-US" dirty="0"/>
                          <m:t>))</m:t>
                        </m:r>
                      </m:num>
                      <m:den>
                        <m:r>
                          <a:rPr lang="en-US" b="1">
                            <a:latin typeface="Cambria Math" panose="02040503050406030204" pitchFamily="18" charset="0"/>
                          </a:rPr>
                          <m:t>(</m:t>
                        </m:r>
                        <m:r>
                          <a:rPr lang="en-US" b="1">
                            <a:latin typeface="Cambria Math" panose="02040503050406030204" pitchFamily="18" charset="0"/>
                          </a:rPr>
                          <m:t>𝐦</m:t>
                        </m:r>
                        <m:r>
                          <a:rPr lang="en-US" b="1">
                            <a:latin typeface="Cambria Math" panose="02040503050406030204" pitchFamily="18" charset="0"/>
                          </a:rPr>
                          <m:t>+ </m:t>
                        </m:r>
                        <m:sSub>
                          <m:sSubPr>
                            <m:ctrlPr>
                              <a:rPr lang="en-US" b="1" i="1">
                                <a:latin typeface="Cambria Math" panose="02040503050406030204" pitchFamily="18" charset="0"/>
                              </a:rPr>
                            </m:ctrlPr>
                          </m:sSubPr>
                          <m:e>
                            <m:r>
                              <a:rPr lang="en-US" b="1">
                                <a:latin typeface="Cambria Math" panose="02040503050406030204" pitchFamily="18" charset="0"/>
                              </a:rPr>
                              <m:t>𝐦</m:t>
                            </m:r>
                          </m:e>
                          <m:sub>
                            <m:r>
                              <a:rPr lang="en-US" b="1">
                                <a:latin typeface="Cambria Math" panose="02040503050406030204" pitchFamily="18" charset="0"/>
                              </a:rPr>
                              <m:t>𝟏</m:t>
                            </m:r>
                          </m:sub>
                        </m:sSub>
                        <m:r>
                          <a:rPr lang="en-US" b="1">
                            <a:latin typeface="Cambria Math" panose="02040503050406030204" pitchFamily="18" charset="0"/>
                          </a:rPr>
                          <m:t>)</m:t>
                        </m:r>
                      </m:den>
                    </m:f>
                  </m:oMath>
                </a14:m>
                <a:endParaRPr lang="en-US" dirty="0"/>
              </a:p>
              <a:p>
                <a:pPr marL="0" indent="0">
                  <a:buNone/>
                </a:pPr>
                <a:r>
                  <a:rPr lang="en-US" dirty="0"/>
                  <a:t>Now x</a:t>
                </a:r>
                <a:r>
                  <a:rPr lang="en-US" sz="2000" b="1" dirty="0"/>
                  <a:t>1 </a:t>
                </a:r>
                <a:r>
                  <a:rPr lang="en-US" dirty="0"/>
                  <a:t>=</a:t>
                </a:r>
                <a:r>
                  <a:rPr lang="en-US" sz="4000" b="1" dirty="0"/>
                  <a:t> </a:t>
                </a:r>
                <a14:m>
                  <m:oMath xmlns:m="http://schemas.openxmlformats.org/officeDocument/2006/math">
                    <m:f>
                      <m:fPr>
                        <m:ctrlPr>
                          <a:rPr lang="en-US" sz="4000" i="1" smtClean="0">
                            <a:latin typeface="Cambria Math" panose="02040503050406030204" pitchFamily="18" charset="0"/>
                          </a:rPr>
                        </m:ctrlPr>
                      </m:fPr>
                      <m:num>
                        <m:r>
                          <m:rPr>
                            <m:sty m:val="p"/>
                          </m:rPr>
                          <a:rPr lang="en-US" sz="4000" b="0" i="0" smtClean="0">
                            <a:latin typeface="Cambria Math" panose="02040503050406030204" pitchFamily="18" charset="0"/>
                          </a:rPr>
                          <m:t>m</m:t>
                        </m:r>
                      </m:num>
                      <m:den>
                        <m:r>
                          <m:rPr>
                            <m:sty m:val="p"/>
                          </m:rPr>
                          <a:rPr lang="en-US" sz="4000" b="0" i="0" smtClean="0">
                            <a:latin typeface="Cambria Math" panose="02040503050406030204" pitchFamily="18" charset="0"/>
                          </a:rPr>
                          <m:t>m</m:t>
                        </m:r>
                        <m:r>
                          <a:rPr lang="en-US" sz="4000" b="0" i="0" smtClean="0">
                            <a:latin typeface="Cambria Math" panose="02040503050406030204" pitchFamily="18" charset="0"/>
                          </a:rPr>
                          <m:t>+ </m:t>
                        </m:r>
                        <m:sSub>
                          <m:sSubPr>
                            <m:ctrlPr>
                              <a:rPr lang="en-US" sz="4000" i="1" smtClean="0">
                                <a:latin typeface="Cambria Math" panose="02040503050406030204" pitchFamily="18" charset="0"/>
                              </a:rPr>
                            </m:ctrlPr>
                          </m:sSubPr>
                          <m:e>
                            <m:r>
                              <m:rPr>
                                <m:sty m:val="p"/>
                              </m:rPr>
                              <a:rPr lang="en-US" sz="4000" b="0" i="0" smtClean="0">
                                <a:latin typeface="Cambria Math" panose="02040503050406030204" pitchFamily="18" charset="0"/>
                              </a:rPr>
                              <m:t>m</m:t>
                            </m:r>
                          </m:e>
                          <m:sub>
                            <m:r>
                              <a:rPr lang="en-US" sz="4000" b="0" i="0" smtClean="0">
                                <a:latin typeface="Cambria Math" panose="02040503050406030204" pitchFamily="18" charset="0"/>
                              </a:rPr>
                              <m:t>1</m:t>
                            </m:r>
                          </m:sub>
                        </m:sSub>
                        <m:r>
                          <a:rPr lang="en-US" sz="4000" b="0" i="0" smtClean="0">
                            <a:latin typeface="Cambria Math" panose="02040503050406030204" pitchFamily="18" charset="0"/>
                          </a:rPr>
                          <m:t> </m:t>
                        </m:r>
                      </m:den>
                    </m:f>
                  </m:oMath>
                </a14:m>
                <a:endParaRPr lang="en-US" sz="4000" dirty="0"/>
              </a:p>
              <a:p>
                <a:pPr marL="0" indent="0">
                  <a:buNone/>
                </a:pPr>
                <a:endParaRPr lang="en-US" dirty="0"/>
              </a:p>
              <a:p>
                <a:pPr marL="0" indent="0">
                  <a:buNone/>
                </a:pPr>
                <a:r>
                  <a:rPr lang="en-US" dirty="0"/>
                  <a:t>So that 1-x = 1 – x</a:t>
                </a:r>
                <a:r>
                  <a:rPr lang="en-US" sz="2000" b="1" dirty="0"/>
                  <a:t>1 </a:t>
                </a:r>
                <a:r>
                  <a:rPr lang="en-US" dirty="0"/>
                  <a:t>+ x</a:t>
                </a:r>
                <a:r>
                  <a:rPr lang="en-US" sz="2000" b="1" dirty="0"/>
                  <a:t>1</a:t>
                </a:r>
                <a:r>
                  <a:rPr lang="en-US" dirty="0"/>
                  <a:t> – x</a:t>
                </a:r>
                <a:r>
                  <a:rPr lang="en-US" sz="2000" b="1" dirty="0"/>
                  <a:t>1</a:t>
                </a:r>
                <a:r>
                  <a:rPr lang="en-US" dirty="0"/>
                  <a:t> .x</a:t>
                </a:r>
                <a:r>
                  <a:rPr lang="en-US" sz="2000" b="1" dirty="0"/>
                  <a:t>2</a:t>
                </a:r>
              </a:p>
              <a:p>
                <a:pPr marL="0" indent="0">
                  <a:buNone/>
                </a:pPr>
                <a:r>
                  <a:rPr lang="en-US" sz="2000" b="1" dirty="0"/>
                  <a:t>                            </a:t>
                </a:r>
                <a:r>
                  <a:rPr lang="en-US" sz="2800" dirty="0"/>
                  <a:t>X</a:t>
                </a:r>
                <a:r>
                  <a:rPr lang="en-US" sz="2000" b="1" dirty="0"/>
                  <a:t>  </a:t>
                </a:r>
                <a:r>
                  <a:rPr lang="en-US" dirty="0"/>
                  <a:t>= x</a:t>
                </a:r>
                <a:r>
                  <a:rPr lang="en-US" sz="2000" b="1" dirty="0"/>
                  <a:t>1</a:t>
                </a:r>
                <a:r>
                  <a:rPr lang="en-US" dirty="0"/>
                  <a:t> . x</a:t>
                </a:r>
                <a:r>
                  <a:rPr lang="en-US" sz="2000" b="1" dirty="0"/>
                  <a:t>2</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991600" cy="6781800"/>
              </a:xfrm>
              <a:blipFill rotWithShape="0">
                <a:blip r:embed="rId2"/>
                <a:stretch>
                  <a:fillRect l="-1695" t="-1169"/>
                </a:stretch>
              </a:blipFill>
            </p:spPr>
            <p:txBody>
              <a:bodyPr/>
              <a:lstStyle/>
              <a:p>
                <a:r>
                  <a:rPr lang="en-US">
                    <a:noFill/>
                  </a:rPr>
                  <a:t> </a:t>
                </a:r>
              </a:p>
            </p:txBody>
          </p:sp>
        </mc:Fallback>
      </mc:AlternateContent>
    </p:spTree>
    <p:extLst>
      <p:ext uri="{BB962C8B-B14F-4D97-AF65-F5344CB8AC3E}">
        <p14:creationId xmlns:p14="http://schemas.microsoft.com/office/powerpoint/2010/main" val="2099566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marL="0" indent="0" algn="ctr">
              <a:buNone/>
            </a:pPr>
            <a:r>
              <a:rPr lang="en-US" dirty="0"/>
              <a:t>Numericals of Properties of Steam</a:t>
            </a:r>
          </a:p>
          <a:p>
            <a:pPr marL="514350" indent="-514350">
              <a:buAutoNum type="arabicParenBoth"/>
            </a:pPr>
            <a:r>
              <a:rPr lang="en-US" dirty="0"/>
              <a:t>Calculate the external workdone during the evaporation, internal energy of the steam and internal heat of evaporation for the steam having 10 bar of pressure and the dryness fraction is 0.8.</a:t>
            </a:r>
          </a:p>
          <a:p>
            <a:pPr marL="0" indent="0">
              <a:buNone/>
            </a:pPr>
            <a:r>
              <a:rPr lang="en-US" dirty="0"/>
              <a:t> </a:t>
            </a:r>
          </a:p>
          <a:p>
            <a:pPr marL="0" indent="0">
              <a:buNone/>
            </a:pPr>
            <a:r>
              <a:rPr lang="en-US" dirty="0"/>
              <a:t>Solution:</a:t>
            </a:r>
          </a:p>
          <a:p>
            <a:pPr marL="0" indent="0">
              <a:buNone/>
            </a:pPr>
            <a:r>
              <a:rPr lang="en-US" dirty="0"/>
              <a:t>External workdone = ?</a:t>
            </a:r>
          </a:p>
          <a:p>
            <a:pPr marL="0" indent="0">
              <a:buNone/>
            </a:pPr>
            <a:r>
              <a:rPr lang="en-US" dirty="0"/>
              <a:t>Internal energy of the steam = ?</a:t>
            </a:r>
          </a:p>
          <a:p>
            <a:pPr marL="0" indent="0">
              <a:buNone/>
            </a:pPr>
            <a:r>
              <a:rPr lang="en-US" dirty="0"/>
              <a:t>Internal heat of evaporation = ?</a:t>
            </a:r>
          </a:p>
          <a:p>
            <a:pPr marL="0" indent="0">
              <a:buNone/>
            </a:pPr>
            <a:r>
              <a:rPr lang="en-US" dirty="0"/>
              <a:t>P =10 bar , x = 0.8</a:t>
            </a:r>
          </a:p>
        </p:txBody>
      </p:sp>
    </p:spTree>
    <p:extLst>
      <p:ext uri="{BB962C8B-B14F-4D97-AF65-F5344CB8AC3E}">
        <p14:creationId xmlns:p14="http://schemas.microsoft.com/office/powerpoint/2010/main" val="2720523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normAutofit lnSpcReduction="10000"/>
              </a:bodyPr>
              <a:lstStyle/>
              <a:p>
                <a:pPr marL="0" indent="0">
                  <a:buNone/>
                </a:pPr>
                <a:r>
                  <a:rPr lang="en-US" dirty="0"/>
                  <a:t>External work done during the evaporation is equal to </a:t>
                </a:r>
                <a:r>
                  <a:rPr lang="en-US" dirty="0" err="1"/>
                  <a:t>p.dv</a:t>
                </a:r>
                <a:r>
                  <a:rPr lang="en-US" dirty="0"/>
                  <a:t>.</a:t>
                </a:r>
              </a:p>
              <a:p>
                <a:pPr marL="0" indent="0">
                  <a:buNone/>
                </a:pPr>
                <a:r>
                  <a:rPr lang="en-US" dirty="0"/>
                  <a:t>Now dv = x.v</a:t>
                </a:r>
                <a:r>
                  <a:rPr lang="en-US" sz="1800" b="1" dirty="0"/>
                  <a:t>g</a:t>
                </a:r>
              </a:p>
              <a:p>
                <a:pPr marL="0" indent="0">
                  <a:buNone/>
                </a:pPr>
                <a:endParaRPr lang="en-US" sz="1800" b="1" dirty="0"/>
              </a:p>
              <a:p>
                <a:pPr marL="0" indent="0">
                  <a:buNone/>
                </a:pPr>
                <a:r>
                  <a:rPr lang="en-US" dirty="0"/>
                  <a:t>Now at 10 bar of pressure</a:t>
                </a:r>
              </a:p>
              <a:p>
                <a:pPr marL="0" indent="0">
                  <a:buNone/>
                </a:pPr>
                <a:r>
                  <a:rPr lang="en-US" dirty="0"/>
                  <a:t>v</a:t>
                </a:r>
                <a:r>
                  <a:rPr lang="en-US" sz="2000" b="1" dirty="0"/>
                  <a:t>g </a:t>
                </a:r>
                <a:r>
                  <a:rPr lang="en-US" dirty="0"/>
                  <a:t>= 0.194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0" smtClean="0">
                                <a:latin typeface="Cambria Math" panose="02040503050406030204" pitchFamily="18" charset="0"/>
                              </a:rPr>
                              <m:t>𝐦</m:t>
                            </m:r>
                          </m:e>
                          <m:sup>
                            <m:r>
                              <a:rPr lang="en-US" b="1" i="0" smtClean="0">
                                <a:latin typeface="Cambria Math" panose="02040503050406030204" pitchFamily="18" charset="0"/>
                              </a:rPr>
                              <m:t>𝟑</m:t>
                            </m:r>
                          </m:sup>
                        </m:sSup>
                      </m:num>
                      <m:den>
                        <m:r>
                          <a:rPr lang="en-US" b="1" i="0" smtClean="0">
                            <a:latin typeface="Cambria Math" panose="02040503050406030204" pitchFamily="18" charset="0"/>
                          </a:rPr>
                          <m:t>𝐤𝐠</m:t>
                        </m:r>
                      </m:den>
                    </m:f>
                  </m:oMath>
                </a14:m>
                <a:endParaRPr lang="en-US" b="1" dirty="0"/>
              </a:p>
              <a:p>
                <a:pPr marL="0" indent="0">
                  <a:buNone/>
                </a:pPr>
                <a:r>
                  <a:rPr lang="en-US" dirty="0"/>
                  <a:t>External work done = </a:t>
                </a:r>
                <a:r>
                  <a:rPr lang="en-US" dirty="0" err="1"/>
                  <a:t>p.dv</a:t>
                </a:r>
                <a:endParaRPr lang="en-US" dirty="0"/>
              </a:p>
              <a:p>
                <a:pPr marL="0" indent="0">
                  <a:buNone/>
                </a:pPr>
                <a:r>
                  <a:rPr lang="en-US" b="1" dirty="0"/>
                  <a:t>                                    </a:t>
                </a:r>
                <a:r>
                  <a:rPr lang="en-US" dirty="0"/>
                  <a:t>=</a:t>
                </a:r>
                <a:r>
                  <a:rPr lang="en-US" b="1" dirty="0"/>
                  <a:t> </a:t>
                </a:r>
                <a:r>
                  <a:rPr lang="en-US" dirty="0"/>
                  <a:t>p. x.v</a:t>
                </a:r>
                <a:r>
                  <a:rPr lang="en-US" sz="1800" b="1" dirty="0"/>
                  <a:t>g</a:t>
                </a:r>
              </a:p>
              <a:p>
                <a:pPr marL="0" indent="0">
                  <a:buNone/>
                </a:pPr>
                <a:r>
                  <a:rPr lang="en-US" dirty="0"/>
                  <a:t>                                    =</a:t>
                </a:r>
                <a:r>
                  <a:rPr lang="en-US" b="1" dirty="0"/>
                  <a:t> </a:t>
                </a:r>
                <a:r>
                  <a:rPr lang="en-US" dirty="0"/>
                  <a:t>10 x 100 x 0.8 x 0.194</a:t>
                </a:r>
              </a:p>
              <a:p>
                <a:pPr marL="0" indent="0">
                  <a:buNone/>
                </a:pPr>
                <a:r>
                  <a:rPr lang="en-US" sz="1800" b="1" dirty="0"/>
                  <a:t>                                                                </a:t>
                </a:r>
                <a:r>
                  <a:rPr lang="en-US" dirty="0"/>
                  <a:t>= 155.43 </a:t>
                </a:r>
                <a14:m>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kj</m:t>
                        </m:r>
                      </m:num>
                      <m:den>
                        <m:r>
                          <m:rPr>
                            <m:sty m:val="p"/>
                          </m:rPr>
                          <a:rPr lang="en-US" b="0" i="0" smtClean="0">
                            <a:latin typeface="Cambria Math" panose="02040503050406030204" pitchFamily="18" charset="0"/>
                          </a:rPr>
                          <m:t>kg</m:t>
                        </m:r>
                      </m:den>
                    </m:f>
                  </m:oMath>
                </a14:m>
                <a:endParaRPr lang="en-US" sz="1800" b="1" dirty="0"/>
              </a:p>
              <a:p>
                <a:pPr marL="0" indent="0">
                  <a:buNone/>
                </a:pPr>
                <a:endParaRPr lang="en-US" b="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852" t="-2143"/>
                </a:stretch>
              </a:blipFill>
            </p:spPr>
            <p:txBody>
              <a:bodyPr/>
              <a:lstStyle/>
              <a:p>
                <a:r>
                  <a:rPr lang="en-US">
                    <a:noFill/>
                  </a:rPr>
                  <a:t> </a:t>
                </a:r>
              </a:p>
            </p:txBody>
          </p:sp>
        </mc:Fallback>
      </mc:AlternateContent>
    </p:spTree>
    <p:extLst>
      <p:ext uri="{BB962C8B-B14F-4D97-AF65-F5344CB8AC3E}">
        <p14:creationId xmlns:p14="http://schemas.microsoft.com/office/powerpoint/2010/main" val="1392547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a:bodyPr>
          <a:lstStyle/>
          <a:p>
            <a:pPr marL="0" indent="0">
              <a:buNone/>
            </a:pPr>
            <a:r>
              <a:rPr lang="en-US" dirty="0"/>
              <a:t>Internal energy of the steam can be calculate by </a:t>
            </a:r>
          </a:p>
          <a:p>
            <a:pPr marL="0" indent="0">
              <a:buNone/>
            </a:pPr>
            <a:r>
              <a:rPr lang="en-US" dirty="0"/>
              <a:t>   u = h –</a:t>
            </a:r>
            <a:r>
              <a:rPr lang="en-US" dirty="0" err="1"/>
              <a:t>pv</a:t>
            </a:r>
            <a:endParaRPr lang="en-US" dirty="0"/>
          </a:p>
          <a:p>
            <a:pPr marL="0" indent="0">
              <a:buNone/>
            </a:pPr>
            <a:r>
              <a:rPr lang="en-US" dirty="0"/>
              <a:t>So for find out the internal energy we have to find out the enthalpy of the steam at 10 bar pressure with a dryness fraction of 0.8 needs to be calculated. For the wet steam </a:t>
            </a:r>
          </a:p>
          <a:p>
            <a:pPr marL="0" indent="0">
              <a:buNone/>
            </a:pPr>
            <a:r>
              <a:rPr lang="en-US" dirty="0"/>
              <a:t>                       h = hf + xhfg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3259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lstStyle/>
              <a:p>
                <a:pPr marL="0" indent="0">
                  <a:buNone/>
                </a:pPr>
                <a:r>
                  <a:rPr lang="en-US" dirty="0"/>
                  <a:t>At 10 bar of pressure hf = 762.80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r>
                  <a:rPr lang="en-US" dirty="0"/>
                  <a:t> </a:t>
                </a:r>
              </a:p>
              <a:p>
                <a:pPr marL="0" indent="0">
                  <a:buNone/>
                </a:pPr>
                <a:r>
                  <a:rPr lang="en-US" dirty="0"/>
                  <a:t>                                       </a:t>
                </a:r>
                <a:r>
                  <a:rPr lang="en-US" dirty="0" err="1"/>
                  <a:t>hfg</a:t>
                </a:r>
                <a:r>
                  <a:rPr lang="en-US" dirty="0"/>
                  <a:t> = 2015.3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lgn="ctr">
                  <a:buNone/>
                </a:pPr>
                <a:r>
                  <a:rPr lang="en-US" dirty="0"/>
                  <a:t> h = hf + xhfg </a:t>
                </a:r>
              </a:p>
              <a:p>
                <a:pPr marL="0" indent="0" algn="ctr">
                  <a:buNone/>
                </a:pPr>
                <a:r>
                  <a:rPr lang="en-US" dirty="0"/>
                  <a:t>                          = 762.80 + 0.8x2015.3      </a:t>
                </a:r>
              </a:p>
              <a:p>
                <a:pPr marL="0" indent="0">
                  <a:buNone/>
                </a:pPr>
                <a:r>
                  <a:rPr lang="en-US" dirty="0"/>
                  <a:t>                                        = 2375.04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976303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534400" cy="6705600"/>
              </a:xfrm>
            </p:spPr>
            <p:txBody>
              <a:bodyPr>
                <a:normAutofit/>
              </a:bodyPr>
              <a:lstStyle/>
              <a:p>
                <a:pPr marL="0" indent="0">
                  <a:buNone/>
                </a:pPr>
                <a:r>
                  <a:rPr lang="en-US" dirty="0"/>
                  <a:t>u = h – </a:t>
                </a:r>
                <a:r>
                  <a:rPr lang="en-US" dirty="0" err="1"/>
                  <a:t>pv</a:t>
                </a:r>
                <a:endParaRPr lang="en-US" dirty="0"/>
              </a:p>
              <a:p>
                <a:pPr marL="0" indent="0">
                  <a:buNone/>
                </a:pPr>
                <a:r>
                  <a:rPr lang="en-US" dirty="0"/>
                  <a:t>   = 2375.04 – 155.43</a:t>
                </a:r>
              </a:p>
              <a:p>
                <a:pPr marL="0" indent="0">
                  <a:buNone/>
                </a:pPr>
                <a:r>
                  <a:rPr lang="en-US" dirty="0"/>
                  <a:t>   = 2219.61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Internal heat of the evaporation means change in the internal energy during evaporation.</a:t>
                </a:r>
              </a:p>
              <a:p>
                <a:pPr marL="0" indent="0">
                  <a:buNone/>
                </a:pPr>
                <a:r>
                  <a:rPr lang="en-US" dirty="0"/>
                  <a:t>= u – u</a:t>
                </a:r>
                <a:r>
                  <a:rPr lang="en-US" sz="2000" b="1" dirty="0"/>
                  <a:t>f</a:t>
                </a:r>
              </a:p>
              <a:p>
                <a:pPr marL="0" indent="0">
                  <a:buNone/>
                </a:pPr>
                <a:r>
                  <a:rPr lang="en-US" dirty="0"/>
                  <a:t>Now u</a:t>
                </a:r>
                <a:r>
                  <a:rPr lang="en-US" sz="2000" b="1" dirty="0"/>
                  <a:t>f</a:t>
                </a:r>
                <a:r>
                  <a:rPr lang="en-US" dirty="0"/>
                  <a:t> = h</a:t>
                </a:r>
                <a:r>
                  <a:rPr lang="en-US" sz="2000" b="1" dirty="0"/>
                  <a:t>f</a:t>
                </a:r>
                <a:r>
                  <a:rPr lang="en-US" dirty="0"/>
                  <a:t> – </a:t>
                </a:r>
                <a:r>
                  <a:rPr lang="en-US" dirty="0" err="1"/>
                  <a:t>pv</a:t>
                </a:r>
                <a:r>
                  <a:rPr lang="en-US" sz="2000" b="1" dirty="0" err="1"/>
                  <a:t>f</a:t>
                </a:r>
                <a:r>
                  <a:rPr lang="en-US" sz="2000" b="1" dirty="0"/>
                  <a:t>  </a:t>
                </a:r>
                <a:r>
                  <a:rPr lang="en-US" dirty="0"/>
                  <a:t>at 10 bar of pressure.</a:t>
                </a:r>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534400" cy="6705600"/>
              </a:xfrm>
              <a:blipFill rotWithShape="0">
                <a:blip r:embed="rId2"/>
                <a:stretch>
                  <a:fillRect l="-1786" t="-1182" r="-429"/>
                </a:stretch>
              </a:blipFill>
            </p:spPr>
            <p:txBody>
              <a:bodyPr/>
              <a:lstStyle/>
              <a:p>
                <a:r>
                  <a:rPr lang="en-US">
                    <a:noFill/>
                  </a:rPr>
                  <a:t> </a:t>
                </a:r>
              </a:p>
            </p:txBody>
          </p:sp>
        </mc:Fallback>
      </mc:AlternateContent>
    </p:spTree>
    <p:extLst>
      <p:ext uri="{BB962C8B-B14F-4D97-AF65-F5344CB8AC3E}">
        <p14:creationId xmlns:p14="http://schemas.microsoft.com/office/powerpoint/2010/main" val="156599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610600" cy="6477000"/>
          </a:xfrm>
        </p:spPr>
        <p:txBody>
          <a:bodyPr>
            <a:normAutofit/>
          </a:bodyPr>
          <a:lstStyle/>
          <a:p>
            <a:pPr marL="0" indent="0" algn="just">
              <a:buNone/>
            </a:pPr>
            <a:r>
              <a:rPr lang="en-US" dirty="0"/>
              <a:t>A-B:- Sensible heat is added to ice and its temperature will increase up to melting temperature 0˚C.</a:t>
            </a:r>
          </a:p>
          <a:p>
            <a:pPr marL="0" indent="0" algn="just">
              <a:buNone/>
            </a:pPr>
            <a:r>
              <a:rPr lang="en-US" dirty="0"/>
              <a:t>B-C:- Latent heat is added and ice starts melting at its melting temperature 0˚C. </a:t>
            </a:r>
          </a:p>
          <a:p>
            <a:pPr marL="0" indent="0" algn="just">
              <a:buNone/>
            </a:pPr>
            <a:r>
              <a:rPr lang="en-US" dirty="0"/>
              <a:t>Ice converts into water from and at 0˚C. </a:t>
            </a:r>
          </a:p>
          <a:p>
            <a:pPr marL="0" indent="0" algn="just">
              <a:buNone/>
            </a:pPr>
            <a:r>
              <a:rPr lang="en-US" dirty="0"/>
              <a:t>This process is known as “latent heat of fusion of ice.”</a:t>
            </a:r>
          </a:p>
          <a:p>
            <a:pPr marL="0" indent="0" algn="just">
              <a:buNone/>
            </a:pPr>
            <a:r>
              <a:rPr lang="en-US" dirty="0"/>
              <a:t>C-D:- On the further addition of heat, water temperature will increase up to its saturation temperature. </a:t>
            </a:r>
          </a:p>
          <a:p>
            <a:pPr marL="0" indent="0" algn="just">
              <a:buNone/>
            </a:pPr>
            <a:r>
              <a:rPr lang="en-US" dirty="0"/>
              <a:t>Point D is said to be saturated liquid state.</a:t>
            </a:r>
          </a:p>
        </p:txBody>
      </p:sp>
    </p:spTree>
    <p:extLst>
      <p:ext uri="{BB962C8B-B14F-4D97-AF65-F5344CB8AC3E}">
        <p14:creationId xmlns:p14="http://schemas.microsoft.com/office/powerpoint/2010/main" val="2727273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400"/>
                <a:ext cx="8991600" cy="5973763"/>
              </a:xfrm>
            </p:spPr>
            <p:txBody>
              <a:bodyPr/>
              <a:lstStyle/>
              <a:p>
                <a:pPr marL="0" indent="0">
                  <a:buNone/>
                </a:pPr>
                <a:r>
                  <a:rPr lang="en-US" dirty="0"/>
                  <a:t>Now at 10 bar of pressure </a:t>
                </a:r>
                <a:r>
                  <a:rPr lang="en-US" dirty="0" err="1"/>
                  <a:t>v</a:t>
                </a:r>
                <a:r>
                  <a:rPr lang="en-US" sz="2000" b="1" dirty="0" err="1"/>
                  <a:t>f</a:t>
                </a:r>
                <a:r>
                  <a:rPr lang="en-US" dirty="0"/>
                  <a:t> = 0.001127 </a:t>
                </a:r>
                <a14:m>
                  <m:oMath xmlns:m="http://schemas.openxmlformats.org/officeDocument/2006/math">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𝒎</m:t>
                            </m:r>
                          </m:e>
                          <m:sup>
                            <m:r>
                              <a:rPr lang="en-US" b="1" i="1">
                                <a:latin typeface="Cambria Math" panose="02040503050406030204" pitchFamily="18" charset="0"/>
                              </a:rPr>
                              <m:t>𝟑</m:t>
                            </m:r>
                          </m:sup>
                        </m:sSup>
                      </m:num>
                      <m:den>
                        <m:r>
                          <a:rPr lang="en-US" b="1" i="1">
                            <a:latin typeface="Cambria Math" panose="02040503050406030204" pitchFamily="18" charset="0"/>
                          </a:rPr>
                          <m:t>𝒌𝒈</m:t>
                        </m:r>
                      </m:den>
                    </m:f>
                  </m:oMath>
                </a14:m>
                <a:endParaRPr lang="en-US" b="1" dirty="0"/>
              </a:p>
              <a:p>
                <a:pPr marL="0" indent="0">
                  <a:buNone/>
                </a:pPr>
                <a:r>
                  <a:rPr lang="en-US" dirty="0"/>
                  <a:t>u</a:t>
                </a:r>
                <a:r>
                  <a:rPr lang="en-US" sz="2000" b="1" dirty="0"/>
                  <a:t>f</a:t>
                </a:r>
                <a:r>
                  <a:rPr lang="en-US" dirty="0"/>
                  <a:t> = h</a:t>
                </a:r>
                <a:r>
                  <a:rPr lang="en-US" sz="2000" b="1" dirty="0"/>
                  <a:t>f</a:t>
                </a:r>
                <a:r>
                  <a:rPr lang="en-US" dirty="0"/>
                  <a:t> – </a:t>
                </a:r>
                <a:r>
                  <a:rPr lang="en-US" dirty="0" err="1"/>
                  <a:t>pv</a:t>
                </a:r>
                <a:r>
                  <a:rPr lang="en-US" sz="2000" b="1" dirty="0" err="1"/>
                  <a:t>f</a:t>
                </a:r>
                <a:endParaRPr lang="en-US" dirty="0"/>
              </a:p>
              <a:p>
                <a:pPr marL="0" indent="0">
                  <a:buNone/>
                </a:pPr>
                <a:r>
                  <a:rPr lang="en-US" dirty="0"/>
                  <a:t>    = 762.80 – 10 x 100 x 0.001127</a:t>
                </a:r>
              </a:p>
              <a:p>
                <a:pPr marL="0" indent="0">
                  <a:buNone/>
                </a:pPr>
                <a:r>
                  <a:rPr lang="en-US" dirty="0"/>
                  <a:t>    = 761.70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𝒌𝒋</m:t>
                        </m:r>
                      </m:num>
                      <m:den>
                        <m:r>
                          <a:rPr lang="en-US" b="1" i="1">
                            <a:latin typeface="Cambria Math" panose="02040503050406030204" pitchFamily="18" charset="0"/>
                          </a:rPr>
                          <m:t>𝒌𝒈</m:t>
                        </m:r>
                      </m:den>
                    </m:f>
                  </m:oMath>
                </a14:m>
                <a:endParaRPr lang="en-US" dirty="0"/>
              </a:p>
              <a:p>
                <a:pPr marL="0" indent="0">
                  <a:buNone/>
                </a:pPr>
                <a:r>
                  <a:rPr lang="en-US" dirty="0"/>
                  <a:t>Internal heat of the evaporation = u – u</a:t>
                </a:r>
                <a:r>
                  <a:rPr lang="en-US" sz="2000" b="1" dirty="0"/>
                  <a:t>f</a:t>
                </a:r>
              </a:p>
              <a:p>
                <a:pPr marL="0" indent="0">
                  <a:buNone/>
                </a:pPr>
                <a:r>
                  <a:rPr lang="en-US" sz="2000" b="1" dirty="0"/>
                  <a:t>                                                                                              </a:t>
                </a:r>
                <a:r>
                  <a:rPr lang="en-US" dirty="0"/>
                  <a:t>= 2219.61 – 761.70</a:t>
                </a:r>
              </a:p>
              <a:p>
                <a:pPr marL="0" indent="0">
                  <a:buNone/>
                </a:pPr>
                <a:r>
                  <a:rPr lang="en-US" sz="2000" b="1" dirty="0"/>
                  <a:t>                                                                                              </a:t>
                </a:r>
                <a:r>
                  <a:rPr lang="en-US" dirty="0"/>
                  <a:t>= 1457.94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𝒌𝒋</m:t>
                        </m:r>
                      </m:num>
                      <m:den>
                        <m:r>
                          <a:rPr lang="en-US" b="1" i="1" smtClean="0">
                            <a:latin typeface="Cambria Math" panose="02040503050406030204" pitchFamily="18" charset="0"/>
                          </a:rPr>
                          <m:t>𝒌𝒈</m:t>
                        </m:r>
                      </m:den>
                    </m:f>
                  </m:oMath>
                </a14:m>
                <a:r>
                  <a:rPr lang="en-US" sz="2000" b="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400"/>
                <a:ext cx="8991600" cy="5973763"/>
              </a:xfrm>
              <a:blipFill rotWithShape="0">
                <a:blip r:embed="rId2"/>
                <a:stretch>
                  <a:fillRect l="-1695"/>
                </a:stretch>
              </a:blipFill>
            </p:spPr>
            <p:txBody>
              <a:bodyPr/>
              <a:lstStyle/>
              <a:p>
                <a:r>
                  <a:rPr lang="en-US">
                    <a:noFill/>
                  </a:rPr>
                  <a:t> </a:t>
                </a:r>
              </a:p>
            </p:txBody>
          </p:sp>
        </mc:Fallback>
      </mc:AlternateContent>
    </p:spTree>
    <p:extLst>
      <p:ext uri="{BB962C8B-B14F-4D97-AF65-F5344CB8AC3E}">
        <p14:creationId xmlns:p14="http://schemas.microsoft.com/office/powerpoint/2010/main" val="3030020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991600" cy="6049963"/>
              </a:xfrm>
            </p:spPr>
            <p:txBody>
              <a:bodyPr/>
              <a:lstStyle/>
              <a:p>
                <a:pPr marL="0" indent="0">
                  <a:buNone/>
                </a:pPr>
                <a:r>
                  <a:rPr lang="en-US" dirty="0"/>
                  <a:t>(2) Calculate the enthalpy and internal energy of 1 kg</a:t>
                </a:r>
              </a:p>
              <a:p>
                <a:pPr marL="0" indent="0">
                  <a:buNone/>
                </a:pPr>
                <a:r>
                  <a:rPr lang="en-US" dirty="0"/>
                  <a:t>      of steam at a pressure of 10 bar and dryness</a:t>
                </a:r>
              </a:p>
              <a:p>
                <a:pPr marL="0" indent="0">
                  <a:buNone/>
                </a:pPr>
                <a:r>
                  <a:rPr lang="en-US" dirty="0"/>
                  <a:t>      fraction as 0.95.</a:t>
                </a:r>
              </a:p>
              <a:p>
                <a:pPr marL="0" indent="0">
                  <a:buNone/>
                </a:pPr>
                <a:r>
                  <a:rPr lang="en-US" dirty="0"/>
                  <a:t>Solution:</a:t>
                </a:r>
              </a:p>
              <a:p>
                <a:pPr marL="0" indent="0">
                  <a:buNone/>
                </a:pPr>
                <a:r>
                  <a:rPr lang="en-US" dirty="0"/>
                  <a:t>               For the wet steam h = h</a:t>
                </a:r>
                <a:r>
                  <a:rPr lang="en-US" sz="2000" b="1" dirty="0"/>
                  <a:t>f</a:t>
                </a:r>
                <a:r>
                  <a:rPr lang="en-US" dirty="0"/>
                  <a:t> + </a:t>
                </a:r>
                <a:r>
                  <a:rPr lang="en-US" dirty="0" err="1"/>
                  <a:t>h</a:t>
                </a:r>
                <a:r>
                  <a:rPr lang="en-US" sz="2000" b="1" dirty="0" err="1"/>
                  <a:t>fg</a:t>
                </a:r>
                <a:endParaRPr lang="en-US" sz="2000" b="1" dirty="0"/>
              </a:p>
              <a:p>
                <a:pPr marL="0" indent="0">
                  <a:buNone/>
                </a:pPr>
                <a:r>
                  <a:rPr lang="en-US" dirty="0"/>
                  <a:t>      At 10 bar of pressure </a:t>
                </a:r>
              </a:p>
              <a:p>
                <a:pPr marL="0" indent="0">
                  <a:buNone/>
                </a:pPr>
                <a:r>
                  <a:rPr lang="en-US" dirty="0"/>
                  <a:t>      h</a:t>
                </a:r>
                <a:r>
                  <a:rPr lang="en-US" sz="2000" b="1" dirty="0"/>
                  <a:t>f</a:t>
                </a:r>
                <a:r>
                  <a:rPr lang="en-US" dirty="0"/>
                  <a:t> = 762.80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r>
                  <a:rPr lang="en-US" dirty="0"/>
                  <a:t>  </a:t>
                </a:r>
              </a:p>
              <a:p>
                <a:pPr marL="0" indent="0">
                  <a:buNone/>
                </a:pPr>
                <a:r>
                  <a:rPr lang="en-US" dirty="0"/>
                  <a:t>      </a:t>
                </a:r>
                <a:r>
                  <a:rPr lang="en-US" dirty="0" err="1"/>
                  <a:t>h</a:t>
                </a:r>
                <a:r>
                  <a:rPr lang="en-US" sz="2000" b="1" dirty="0" err="1"/>
                  <a:t>fg</a:t>
                </a:r>
                <a:r>
                  <a:rPr lang="en-US" dirty="0"/>
                  <a:t> = 2015.3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991600" cy="6049963"/>
              </a:xfrm>
              <a:blipFill rotWithShape="0">
                <a:blip r:embed="rId2"/>
                <a:stretch>
                  <a:fillRect l="-1695" t="-1310" r="-1085"/>
                </a:stretch>
              </a:blipFill>
            </p:spPr>
            <p:txBody>
              <a:bodyPr/>
              <a:lstStyle/>
              <a:p>
                <a:r>
                  <a:rPr lang="en-US">
                    <a:noFill/>
                  </a:rPr>
                  <a:t> </a:t>
                </a:r>
              </a:p>
            </p:txBody>
          </p:sp>
        </mc:Fallback>
      </mc:AlternateContent>
    </p:spTree>
    <p:extLst>
      <p:ext uri="{BB962C8B-B14F-4D97-AF65-F5344CB8AC3E}">
        <p14:creationId xmlns:p14="http://schemas.microsoft.com/office/powerpoint/2010/main" val="1422419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534400" cy="5973763"/>
              </a:xfrm>
            </p:spPr>
            <p:txBody>
              <a:bodyPr/>
              <a:lstStyle/>
              <a:p>
                <a:pPr marL="0" indent="0">
                  <a:buNone/>
                </a:pPr>
                <a:r>
                  <a:rPr lang="en-US" dirty="0"/>
                  <a:t>h = h</a:t>
                </a:r>
                <a:r>
                  <a:rPr lang="en-US" sz="2000" b="1" dirty="0"/>
                  <a:t>f</a:t>
                </a:r>
                <a:r>
                  <a:rPr lang="en-US" dirty="0"/>
                  <a:t> + </a:t>
                </a:r>
                <a:r>
                  <a:rPr lang="en-US" dirty="0" err="1"/>
                  <a:t>h</a:t>
                </a:r>
                <a:r>
                  <a:rPr lang="en-US" sz="2000" b="1" dirty="0" err="1"/>
                  <a:t>fg</a:t>
                </a:r>
                <a:endParaRPr lang="en-US" sz="2000" b="1" dirty="0"/>
              </a:p>
              <a:p>
                <a:pPr marL="0" indent="0">
                  <a:buNone/>
                </a:pPr>
                <a:r>
                  <a:rPr lang="en-US" dirty="0"/>
                  <a:t>h = 762.80 + 0.95 x 2015.30</a:t>
                </a:r>
              </a:p>
              <a:p>
                <a:pPr marL="0" indent="0">
                  <a:buNone/>
                </a:pPr>
                <a:r>
                  <a:rPr lang="en-US" dirty="0"/>
                  <a:t>   = 2677.30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534400" cy="5973763"/>
              </a:xfrm>
              <a:blipFill rotWithShape="0">
                <a:blip r:embed="rId2"/>
                <a:stretch>
                  <a:fillRect l="-1786" t="-1327"/>
                </a:stretch>
              </a:blipFill>
            </p:spPr>
            <p:txBody>
              <a:bodyPr/>
              <a:lstStyle/>
              <a:p>
                <a:r>
                  <a:rPr lang="en-US">
                    <a:noFill/>
                  </a:rPr>
                  <a:t> </a:t>
                </a:r>
              </a:p>
            </p:txBody>
          </p:sp>
        </mc:Fallback>
      </mc:AlternateContent>
    </p:spTree>
    <p:extLst>
      <p:ext uri="{BB962C8B-B14F-4D97-AF65-F5344CB8AC3E}">
        <p14:creationId xmlns:p14="http://schemas.microsoft.com/office/powerpoint/2010/main" val="484627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lstStyle/>
              <a:p>
                <a:pPr marL="0" indent="0">
                  <a:buNone/>
                </a:pPr>
                <a:r>
                  <a:rPr lang="en-US" dirty="0"/>
                  <a:t>Work done during the evaporation</a:t>
                </a:r>
              </a:p>
              <a:p>
                <a:pPr marL="0" indent="0">
                  <a:buNone/>
                </a:pPr>
                <a:r>
                  <a:rPr lang="en-US" dirty="0"/>
                  <a:t>                                 = p (x.v</a:t>
                </a:r>
                <a:r>
                  <a:rPr lang="en-US" sz="2000" b="1" dirty="0"/>
                  <a:t>g</a:t>
                </a:r>
                <a:r>
                  <a:rPr lang="en-US" dirty="0"/>
                  <a:t>)</a:t>
                </a:r>
              </a:p>
              <a:p>
                <a:pPr marL="0" indent="0">
                  <a:buNone/>
                </a:pPr>
                <a:r>
                  <a:rPr lang="en-US" dirty="0"/>
                  <a:t>Now at 10 bar of pressure vg = 0.194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num>
                      <m:den>
                        <m:r>
                          <a:rPr lang="en-US" i="1">
                            <a:latin typeface="Cambria Math" panose="02040503050406030204" pitchFamily="18" charset="0"/>
                          </a:rPr>
                          <m:t>𝑘𝑔</m:t>
                        </m:r>
                      </m:den>
                    </m:f>
                  </m:oMath>
                </a14:m>
                <a:endParaRPr lang="en-US" dirty="0"/>
              </a:p>
              <a:p>
                <a:pPr marL="0" indent="0">
                  <a:buNone/>
                </a:pPr>
                <a:r>
                  <a:rPr lang="en-US" dirty="0"/>
                  <a:t>So that p (x.v</a:t>
                </a:r>
                <a:r>
                  <a:rPr lang="en-US" sz="2000" b="1" dirty="0"/>
                  <a:t>g</a:t>
                </a:r>
                <a:r>
                  <a:rPr lang="en-US" dirty="0"/>
                  <a:t>) = 10 x 100 x 0.95 x 0.194</a:t>
                </a:r>
              </a:p>
              <a:p>
                <a:pPr marL="0" indent="0">
                  <a:buNone/>
                </a:pPr>
                <a:r>
                  <a:rPr lang="en-US" dirty="0"/>
                  <a:t>                           = 184.30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852" t="-1327"/>
                </a:stretch>
              </a:blipFill>
            </p:spPr>
            <p:txBody>
              <a:bodyPr/>
              <a:lstStyle/>
              <a:p>
                <a:r>
                  <a:rPr lang="en-US">
                    <a:noFill/>
                  </a:rPr>
                  <a:t> </a:t>
                </a:r>
              </a:p>
            </p:txBody>
          </p:sp>
        </mc:Fallback>
      </mc:AlternateContent>
    </p:spTree>
    <p:extLst>
      <p:ext uri="{BB962C8B-B14F-4D97-AF65-F5344CB8AC3E}">
        <p14:creationId xmlns:p14="http://schemas.microsoft.com/office/powerpoint/2010/main" val="1683784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lstStyle/>
              <a:p>
                <a:pPr marL="0" indent="0">
                  <a:buNone/>
                </a:pPr>
                <a:r>
                  <a:rPr lang="en-US" dirty="0"/>
                  <a:t>Internal Energy  u = h – </a:t>
                </a:r>
                <a:r>
                  <a:rPr lang="en-US" dirty="0" err="1"/>
                  <a:t>pv</a:t>
                </a:r>
                <a:endParaRPr lang="en-US" dirty="0"/>
              </a:p>
              <a:p>
                <a:pPr marL="0" indent="0">
                  <a:buNone/>
                </a:pPr>
                <a:r>
                  <a:rPr lang="en-US" dirty="0"/>
                  <a:t>                                 = 2677.30 – 184.30</a:t>
                </a:r>
              </a:p>
              <a:p>
                <a:pPr marL="0" indent="0">
                  <a:buNone/>
                </a:pPr>
                <a:r>
                  <a:rPr lang="en-US" dirty="0"/>
                  <a:t>                                 = 2493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852" t="-1327"/>
                </a:stretch>
              </a:blipFill>
            </p:spPr>
            <p:txBody>
              <a:bodyPr/>
              <a:lstStyle/>
              <a:p>
                <a:r>
                  <a:rPr lang="en-US">
                    <a:noFill/>
                  </a:rPr>
                  <a:t> </a:t>
                </a:r>
              </a:p>
            </p:txBody>
          </p:sp>
        </mc:Fallback>
      </mc:AlternateContent>
    </p:spTree>
    <p:extLst>
      <p:ext uri="{BB962C8B-B14F-4D97-AF65-F5344CB8AC3E}">
        <p14:creationId xmlns:p14="http://schemas.microsoft.com/office/powerpoint/2010/main" val="22750220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839200" cy="6553200"/>
              </a:xfrm>
            </p:spPr>
            <p:txBody>
              <a:bodyPr>
                <a:normAutofit/>
              </a:bodyPr>
              <a:lstStyle/>
              <a:p>
                <a:pPr marL="0" indent="0">
                  <a:buNone/>
                </a:pPr>
                <a:r>
                  <a:rPr lang="en-US" dirty="0"/>
                  <a:t>(3) Find out the external work done during the</a:t>
                </a:r>
              </a:p>
              <a:p>
                <a:pPr marL="0" indent="0">
                  <a:buNone/>
                </a:pPr>
                <a:r>
                  <a:rPr lang="en-US" dirty="0"/>
                  <a:t>      evaporation and internal energy per kg of the</a:t>
                </a:r>
              </a:p>
              <a:p>
                <a:pPr marL="0" indent="0">
                  <a:buNone/>
                </a:pPr>
                <a:r>
                  <a:rPr lang="en-US" dirty="0"/>
                  <a:t>      steam at a pressure of 15 bar when steam is</a:t>
                </a:r>
              </a:p>
              <a:p>
                <a:pPr marL="0" indent="0">
                  <a:buNone/>
                </a:pPr>
                <a:r>
                  <a:rPr lang="en-US" dirty="0"/>
                  <a:t>      having a dryness fraction value is 0.9.</a:t>
                </a:r>
              </a:p>
              <a:p>
                <a:pPr marL="0" indent="0">
                  <a:buNone/>
                </a:pPr>
                <a:r>
                  <a:rPr lang="en-US" dirty="0"/>
                  <a:t>Solution:</a:t>
                </a:r>
              </a:p>
              <a:p>
                <a:pPr marL="0" indent="0">
                  <a:buNone/>
                </a:pPr>
                <a:r>
                  <a:rPr lang="en-US" dirty="0"/>
                  <a:t>     At 15 bar pressure</a:t>
                </a:r>
              </a:p>
              <a:p>
                <a:pPr marL="0" indent="0">
                  <a:buNone/>
                </a:pPr>
                <a:r>
                  <a:rPr lang="en-US" dirty="0"/>
                  <a:t>               h</a:t>
                </a:r>
                <a:r>
                  <a:rPr lang="en-US" sz="2000" b="1" dirty="0"/>
                  <a:t>f</a:t>
                </a:r>
                <a:r>
                  <a:rPr lang="en-US" dirty="0"/>
                  <a:t> = 844.90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               </a:t>
                </a:r>
                <a:r>
                  <a:rPr lang="en-US" dirty="0" err="1"/>
                  <a:t>h</a:t>
                </a:r>
                <a:r>
                  <a:rPr lang="en-US" sz="2000" b="1" dirty="0" err="1"/>
                  <a:t>fg</a:t>
                </a:r>
                <a:r>
                  <a:rPr lang="en-US" dirty="0"/>
                  <a:t> = 1947.30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                v</a:t>
                </a:r>
                <a:r>
                  <a:rPr lang="en-US" sz="2000" b="1" dirty="0"/>
                  <a:t>g</a:t>
                </a:r>
                <a:r>
                  <a:rPr lang="en-US" dirty="0"/>
                  <a:t> = 0.132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839200" cy="6553200"/>
              </a:xfrm>
              <a:blipFill rotWithShape="0">
                <a:blip r:embed="rId2"/>
                <a:stretch>
                  <a:fillRect l="-1793" t="-1209"/>
                </a:stretch>
              </a:blipFill>
            </p:spPr>
            <p:txBody>
              <a:bodyPr/>
              <a:lstStyle/>
              <a:p>
                <a:r>
                  <a:rPr lang="en-US">
                    <a:noFill/>
                  </a:rPr>
                  <a:t> </a:t>
                </a:r>
              </a:p>
            </p:txBody>
          </p:sp>
        </mc:Fallback>
      </mc:AlternateContent>
    </p:spTree>
    <p:extLst>
      <p:ext uri="{BB962C8B-B14F-4D97-AF65-F5344CB8AC3E}">
        <p14:creationId xmlns:p14="http://schemas.microsoft.com/office/powerpoint/2010/main" val="13785125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839200" cy="6553200"/>
              </a:xfrm>
            </p:spPr>
            <p:txBody>
              <a:bodyPr>
                <a:normAutofit lnSpcReduction="10000"/>
              </a:bodyPr>
              <a:lstStyle/>
              <a:p>
                <a:pPr marL="0" indent="0">
                  <a:buNone/>
                </a:pPr>
                <a:r>
                  <a:rPr lang="en-US" dirty="0"/>
                  <a:t>External work done during the evaporation</a:t>
                </a:r>
              </a:p>
              <a:p>
                <a:pPr marL="0" indent="0">
                  <a:buNone/>
                </a:pPr>
                <a:r>
                  <a:rPr lang="en-US" dirty="0"/>
                  <a:t>                = p x (x.v</a:t>
                </a:r>
                <a:r>
                  <a:rPr lang="en-US" sz="2000" b="1" dirty="0"/>
                  <a:t>g</a:t>
                </a:r>
                <a:r>
                  <a:rPr lang="en-US" dirty="0"/>
                  <a:t>)</a:t>
                </a:r>
              </a:p>
              <a:p>
                <a:pPr marL="0" indent="0">
                  <a:buNone/>
                </a:pPr>
                <a:r>
                  <a:rPr lang="en-US" dirty="0"/>
                  <a:t>                = 1500 x (0.9 x 0.132)</a:t>
                </a:r>
              </a:p>
              <a:p>
                <a:pPr marL="0" indent="0">
                  <a:buNone/>
                </a:pPr>
                <a:r>
                  <a:rPr lang="en-US" dirty="0"/>
                  <a:t>                = 178.20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Now h = h</a:t>
                </a:r>
                <a:r>
                  <a:rPr lang="en-US" sz="2000" b="1" dirty="0"/>
                  <a:t>f</a:t>
                </a:r>
                <a:r>
                  <a:rPr lang="en-US" dirty="0"/>
                  <a:t> + (</a:t>
                </a:r>
                <a:r>
                  <a:rPr lang="en-US" dirty="0" err="1"/>
                  <a:t>x.h</a:t>
                </a:r>
                <a:r>
                  <a:rPr lang="en-US" sz="2000" b="1" dirty="0" err="1"/>
                  <a:t>fg</a:t>
                </a:r>
                <a:r>
                  <a:rPr lang="en-US" dirty="0"/>
                  <a:t>) for the wet steam</a:t>
                </a:r>
              </a:p>
              <a:p>
                <a:pPr marL="0" indent="0">
                  <a:buNone/>
                </a:pPr>
                <a:r>
                  <a:rPr lang="en-US" dirty="0"/>
                  <a:t>            = 844.90 + (0.9 x 1947.30)</a:t>
                </a:r>
              </a:p>
              <a:p>
                <a:pPr marL="0" indent="0">
                  <a:buNone/>
                </a:pPr>
                <a:r>
                  <a:rPr lang="en-US" dirty="0"/>
                  <a:t>            = 2597.5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        u = h – </a:t>
                </a:r>
                <a:r>
                  <a:rPr lang="en-US" dirty="0" err="1"/>
                  <a:t>pv</a:t>
                </a:r>
                <a:endParaRPr lang="en-US" dirty="0"/>
              </a:p>
              <a:p>
                <a:pPr marL="0" indent="0">
                  <a:buNone/>
                </a:pPr>
                <a:r>
                  <a:rPr lang="en-US" dirty="0"/>
                  <a:t>           = 2597.50 – 178.20</a:t>
                </a:r>
              </a:p>
              <a:p>
                <a:pPr marL="0" indent="0">
                  <a:buNone/>
                </a:pPr>
                <a:r>
                  <a:rPr lang="en-US" dirty="0"/>
                  <a:t>           = 2419.30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839200" cy="6553200"/>
              </a:xfrm>
              <a:blipFill rotWithShape="0">
                <a:blip r:embed="rId2"/>
                <a:stretch>
                  <a:fillRect l="-1724" t="-1953"/>
                </a:stretch>
              </a:blipFill>
            </p:spPr>
            <p:txBody>
              <a:bodyPr/>
              <a:lstStyle/>
              <a:p>
                <a:r>
                  <a:rPr lang="en-US">
                    <a:noFill/>
                  </a:rPr>
                  <a:t> </a:t>
                </a:r>
              </a:p>
            </p:txBody>
          </p:sp>
        </mc:Fallback>
      </mc:AlternateContent>
    </p:spTree>
    <p:extLst>
      <p:ext uri="{BB962C8B-B14F-4D97-AF65-F5344CB8AC3E}">
        <p14:creationId xmlns:p14="http://schemas.microsoft.com/office/powerpoint/2010/main" val="965971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067800" cy="5973763"/>
          </a:xfrm>
        </p:spPr>
        <p:txBody>
          <a:bodyPr/>
          <a:lstStyle/>
          <a:p>
            <a:pPr marL="0" indent="0">
              <a:buNone/>
            </a:pPr>
            <a:r>
              <a:rPr lang="en-US" dirty="0"/>
              <a:t>(4) 1.5 kg of the steam at a pressure of 10 bar and </a:t>
            </a:r>
          </a:p>
          <a:p>
            <a:pPr marL="0" indent="0">
              <a:buNone/>
            </a:pPr>
            <a:r>
              <a:rPr lang="en-US" dirty="0"/>
              <a:t>      temperature of 250 °C is expanding until the</a:t>
            </a:r>
          </a:p>
          <a:p>
            <a:pPr marL="0" indent="0">
              <a:buNone/>
            </a:pPr>
            <a:r>
              <a:rPr lang="en-US" dirty="0"/>
              <a:t>      pressure becomes 2.8 bar. The dryness fraction of</a:t>
            </a:r>
          </a:p>
          <a:p>
            <a:pPr marL="0" indent="0">
              <a:buNone/>
            </a:pPr>
            <a:r>
              <a:rPr lang="en-US" dirty="0"/>
              <a:t>      the steam is then 0.9. Calculate change in the</a:t>
            </a:r>
          </a:p>
          <a:p>
            <a:pPr marL="0" indent="0">
              <a:buNone/>
            </a:pPr>
            <a:r>
              <a:rPr lang="en-US" dirty="0"/>
              <a:t>      internal energy. </a:t>
            </a:r>
          </a:p>
          <a:p>
            <a:pPr marL="0" indent="0">
              <a:buNone/>
            </a:pPr>
            <a:r>
              <a:rPr lang="en-US" dirty="0"/>
              <a:t>Solution:</a:t>
            </a:r>
          </a:p>
          <a:p>
            <a:pPr marL="0" indent="0">
              <a:buNone/>
            </a:pPr>
            <a:r>
              <a:rPr lang="en-US" dirty="0"/>
              <a:t>      u1 = specific internal energy at 10 bar 250 °C</a:t>
            </a:r>
          </a:p>
          <a:p>
            <a:pPr marL="0" indent="0">
              <a:buNone/>
            </a:pPr>
            <a:r>
              <a:rPr lang="en-US" dirty="0"/>
              <a:t>      u2 = specific internal energy at 2.8 bar </a:t>
            </a:r>
          </a:p>
          <a:p>
            <a:pPr marL="0" indent="0">
              <a:buNone/>
            </a:pPr>
            <a:r>
              <a:rPr lang="en-US" dirty="0"/>
              <a:t>      Dryness fraction  x = 0.9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890299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915400" cy="5973763"/>
              </a:xfrm>
            </p:spPr>
            <p:txBody>
              <a:bodyPr/>
              <a:lstStyle/>
              <a:p>
                <a:pPr marL="0" indent="0">
                  <a:buNone/>
                </a:pPr>
                <a:r>
                  <a:rPr lang="en-US" dirty="0"/>
                  <a:t>T</a:t>
                </a:r>
                <a:r>
                  <a:rPr lang="en-US" sz="2000" b="1" dirty="0" err="1"/>
                  <a:t>sat</a:t>
                </a:r>
                <a:r>
                  <a:rPr lang="en-US" dirty="0"/>
                  <a:t> at 10 bar pressure = 197.9 ° C </a:t>
                </a:r>
              </a:p>
              <a:p>
                <a:pPr marL="0" indent="0">
                  <a:buNone/>
                </a:pPr>
                <a:r>
                  <a:rPr lang="en-US" dirty="0"/>
                  <a:t>Steam at 250 ° C  will be superheat.</a:t>
                </a:r>
              </a:p>
              <a:p>
                <a:pPr marL="0" indent="0">
                  <a:buNone/>
                </a:pPr>
                <a:r>
                  <a:rPr lang="en-US" dirty="0"/>
                  <a:t>At 10 bar h</a:t>
                </a:r>
                <a:r>
                  <a:rPr lang="en-US" sz="2000" b="1" dirty="0"/>
                  <a:t>g</a:t>
                </a:r>
                <a:r>
                  <a:rPr lang="en-US" dirty="0"/>
                  <a:t> = 2778.1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                  v</a:t>
                </a:r>
                <a:r>
                  <a:rPr lang="en-US" sz="2000" b="1" dirty="0"/>
                  <a:t>g</a:t>
                </a:r>
                <a:r>
                  <a:rPr lang="en-US" dirty="0"/>
                  <a:t> = 0.194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a:p>
                <a:pPr marL="0" indent="0">
                  <a:buNone/>
                </a:pPr>
                <a:r>
                  <a:rPr lang="en-US" dirty="0"/>
                  <a:t>Now h</a:t>
                </a:r>
                <a:r>
                  <a:rPr lang="en-US" sz="2000" b="1" dirty="0"/>
                  <a:t>1</a:t>
                </a:r>
                <a:r>
                  <a:rPr lang="en-US" dirty="0"/>
                  <a:t> = h</a:t>
                </a:r>
                <a:r>
                  <a:rPr lang="en-US" sz="2000" b="1" dirty="0"/>
                  <a:t>g</a:t>
                </a:r>
                <a:r>
                  <a:rPr lang="en-US" dirty="0"/>
                  <a:t> + c</a:t>
                </a:r>
                <a:r>
                  <a:rPr lang="en-US" sz="2000" b="1" dirty="0"/>
                  <a:t>ps</a:t>
                </a:r>
                <a:r>
                  <a:rPr lang="en-US" dirty="0"/>
                  <a:t> (</a:t>
                </a:r>
                <a:r>
                  <a:rPr lang="en-US" dirty="0" err="1"/>
                  <a:t>T</a:t>
                </a:r>
                <a:r>
                  <a:rPr lang="en-US" sz="2000" b="1" dirty="0" err="1"/>
                  <a:t>sup</a:t>
                </a:r>
                <a:r>
                  <a:rPr lang="en-US" dirty="0"/>
                  <a:t> – </a:t>
                </a:r>
                <a:r>
                  <a:rPr lang="en-US" dirty="0" err="1"/>
                  <a:t>T</a:t>
                </a:r>
                <a:r>
                  <a:rPr lang="en-US" sz="2000" b="1" dirty="0" err="1"/>
                  <a:t>sat</a:t>
                </a:r>
                <a:r>
                  <a:rPr lang="en-US" dirty="0"/>
                  <a:t>) at 10 bar pressure</a:t>
                </a:r>
              </a:p>
              <a:p>
                <a:pPr marL="0" indent="0">
                  <a:buNone/>
                </a:pPr>
                <a:r>
                  <a:rPr lang="en-US" dirty="0"/>
                  <a:t>               = 2778.1 + 2.1 (250 – 179.90)</a:t>
                </a:r>
              </a:p>
              <a:p>
                <a:pPr marL="0" indent="0">
                  <a:buNone/>
                </a:pPr>
                <a:r>
                  <a:rPr lang="en-US" dirty="0"/>
                  <a:t>               = 2925.30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915400" cy="5973763"/>
              </a:xfrm>
              <a:blipFill rotWithShape="0">
                <a:blip r:embed="rId2"/>
                <a:stretch>
                  <a:fillRect l="-1709" t="-1327"/>
                </a:stretch>
              </a:blipFill>
            </p:spPr>
            <p:txBody>
              <a:bodyPr/>
              <a:lstStyle/>
              <a:p>
                <a:r>
                  <a:rPr lang="en-US">
                    <a:noFill/>
                  </a:rPr>
                  <a:t> </a:t>
                </a:r>
              </a:p>
            </p:txBody>
          </p:sp>
        </mc:Fallback>
      </mc:AlternateContent>
    </p:spTree>
    <p:extLst>
      <p:ext uri="{BB962C8B-B14F-4D97-AF65-F5344CB8AC3E}">
        <p14:creationId xmlns:p14="http://schemas.microsoft.com/office/powerpoint/2010/main" val="412808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9144000" cy="6781800"/>
              </a:xfrm>
            </p:spPr>
            <p:txBody>
              <a:bodyPr>
                <a:normAutofit lnSpcReduction="10000"/>
              </a:bodyPr>
              <a:lstStyle/>
              <a:p>
                <a:pPr marL="0" indent="0">
                  <a:buNone/>
                </a:pPr>
                <a:r>
                  <a:rPr lang="en-US" dirty="0"/>
                  <a:t>Specific volume at state 1 can be calculate as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v</m:t>
                              </m:r>
                            </m:e>
                            <m:sub>
                              <m:r>
                                <a:rPr lang="en-US" b="0" i="0"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b="0" i="0" smtClean="0">
                                  <a:latin typeface="Cambria Math" panose="02040503050406030204" pitchFamily="18" charset="0"/>
                                </a:rPr>
                                <m:t>(=</m:t>
                              </m:r>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sup</m:t>
                              </m:r>
                            </m:sub>
                          </m:sSub>
                          <m:r>
                            <a:rPr lang="en-US" b="0" i="0" smtClean="0">
                              <a:latin typeface="Cambria Math" panose="02040503050406030204" pitchFamily="18" charset="0"/>
                            </a:rPr>
                            <m:t>)</m:t>
                          </m:r>
                        </m:num>
                        <m:den>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g</m:t>
                              </m:r>
                            </m:sub>
                          </m:sSub>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sup</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sat</m:t>
                              </m:r>
                            </m:sub>
                          </m:sSub>
                        </m:den>
                      </m:f>
                    </m:oMath>
                  </m:oMathPara>
                </a14:m>
                <a:endParaRPr lang="en-US" dirty="0"/>
              </a:p>
              <a:p>
                <a:pPr marL="0" indent="0">
                  <a:buNone/>
                </a:pPr>
                <a:r>
                  <a:rPr lang="en-US" sz="3600" dirty="0"/>
                  <a:t>                          v</a:t>
                </a:r>
                <a:r>
                  <a:rPr lang="en-US" sz="2000" b="1" dirty="0"/>
                  <a:t>1</a:t>
                </a:r>
                <a:r>
                  <a:rPr lang="en-US" sz="3600" dirty="0"/>
                  <a:t> (= </a:t>
                </a:r>
                <a:r>
                  <a:rPr lang="en-US" sz="3600" dirty="0" err="1"/>
                  <a:t>v</a:t>
                </a:r>
                <a:r>
                  <a:rPr lang="en-US" sz="2000" b="1" dirty="0" err="1"/>
                  <a:t>sup</a:t>
                </a:r>
                <a:r>
                  <a:rPr lang="en-US" sz="3600" dirty="0"/>
                  <a:t>) </a:t>
                </a:r>
                <a14:m>
                  <m:oMath xmlns:m="http://schemas.openxmlformats.org/officeDocument/2006/math">
                    <m:r>
                      <a:rPr lang="en-US" sz="3600">
                        <a:latin typeface="Cambria Math" panose="02040503050406030204" pitchFamily="18" charset="0"/>
                      </a:rPr>
                      <m:t>=</m:t>
                    </m:r>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m:rPr>
                                <m:sty m:val="p"/>
                              </m:rPr>
                              <a:rPr lang="en-US" sz="3600">
                                <a:latin typeface="Cambria Math" panose="02040503050406030204" pitchFamily="18" charset="0"/>
                              </a:rPr>
                              <m:t>T</m:t>
                            </m:r>
                          </m:e>
                          <m:sub>
                            <m:r>
                              <m:rPr>
                                <m:sty m:val="p"/>
                              </m:rPr>
                              <a:rPr lang="en-US" sz="3600">
                                <a:latin typeface="Cambria Math" panose="02040503050406030204" pitchFamily="18" charset="0"/>
                              </a:rPr>
                              <m:t>sup</m:t>
                            </m:r>
                          </m:sub>
                        </m:sSub>
                      </m:num>
                      <m:den>
                        <m:sSub>
                          <m:sSubPr>
                            <m:ctrlPr>
                              <a:rPr lang="en-US" sz="3600" i="1">
                                <a:latin typeface="Cambria Math" panose="02040503050406030204" pitchFamily="18" charset="0"/>
                              </a:rPr>
                            </m:ctrlPr>
                          </m:sSubPr>
                          <m:e>
                            <m:r>
                              <m:rPr>
                                <m:sty m:val="p"/>
                              </m:rPr>
                              <a:rPr lang="en-US" sz="3600">
                                <a:latin typeface="Cambria Math" panose="02040503050406030204" pitchFamily="18" charset="0"/>
                              </a:rPr>
                              <m:t>T</m:t>
                            </m:r>
                          </m:e>
                          <m:sub>
                            <m:r>
                              <m:rPr>
                                <m:sty m:val="p"/>
                              </m:rPr>
                              <a:rPr lang="en-US" sz="3600">
                                <a:latin typeface="Cambria Math" panose="02040503050406030204" pitchFamily="18" charset="0"/>
                              </a:rPr>
                              <m:t>sat</m:t>
                            </m:r>
                          </m:sub>
                        </m:sSub>
                      </m:den>
                    </m:f>
                  </m:oMath>
                </a14:m>
                <a:r>
                  <a:rPr lang="en-US" dirty="0"/>
                  <a:t>. V</a:t>
                </a:r>
                <a:r>
                  <a:rPr lang="en-US" sz="2000" b="1" dirty="0"/>
                  <a:t>g</a:t>
                </a:r>
              </a:p>
              <a:p>
                <a:pPr marL="0" indent="0">
                  <a:buNone/>
                </a:pPr>
                <a:endParaRPr lang="en-US" sz="2000" b="1" dirty="0"/>
              </a:p>
              <a:p>
                <a:pPr marL="0" indent="0">
                  <a:buNone/>
                </a:pPr>
                <a:r>
                  <a:rPr lang="en-US" sz="2000" b="1" dirty="0"/>
                  <a:t> </a:t>
                </a:r>
                <a:r>
                  <a:rPr lang="en-US" dirty="0"/>
                  <a:t>v</a:t>
                </a:r>
                <a:r>
                  <a:rPr lang="en-US" sz="2000" b="1" dirty="0"/>
                  <a:t>1</a:t>
                </a:r>
                <a:r>
                  <a:rPr lang="en-US" dirty="0"/>
                  <a:t> (= </a:t>
                </a:r>
                <a:r>
                  <a:rPr lang="en-US" dirty="0" err="1"/>
                  <a:t>v</a:t>
                </a:r>
                <a:r>
                  <a:rPr lang="en-US" sz="2000" b="1" dirty="0" err="1"/>
                  <a:t>sup</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250 + 273 </m:t>
                        </m:r>
                      </m:num>
                      <m:den>
                        <m:r>
                          <a:rPr lang="en-US" b="0" i="1" smtClean="0">
                            <a:latin typeface="Cambria Math" panose="02040503050406030204" pitchFamily="18" charset="0"/>
                          </a:rPr>
                          <m:t>179.90 + 273</m:t>
                        </m:r>
                      </m:den>
                    </m:f>
                  </m:oMath>
                </a14:m>
                <a:r>
                  <a:rPr lang="en-US" dirty="0"/>
                  <a:t> . (0.194)</a:t>
                </a:r>
              </a:p>
              <a:p>
                <a:pPr marL="0" indent="0">
                  <a:buNone/>
                </a:pPr>
                <a:r>
                  <a:rPr lang="en-US" dirty="0"/>
                  <a:t>                  = 0.224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a:p>
                <a:pPr marL="0" indent="0">
                  <a:buNone/>
                </a:pPr>
                <a:r>
                  <a:rPr lang="en-US" dirty="0"/>
                  <a:t>u</a:t>
                </a:r>
                <a:r>
                  <a:rPr lang="en-US" sz="2000" b="1" dirty="0"/>
                  <a:t>1</a:t>
                </a:r>
                <a:r>
                  <a:rPr lang="en-US" dirty="0"/>
                  <a:t> = h</a:t>
                </a:r>
                <a:r>
                  <a:rPr lang="en-US" sz="2000" b="1" dirty="0"/>
                  <a:t>1</a:t>
                </a:r>
                <a:r>
                  <a:rPr lang="en-US" dirty="0"/>
                  <a:t> – pv</a:t>
                </a:r>
                <a:r>
                  <a:rPr lang="en-US" sz="2000" b="1" dirty="0"/>
                  <a:t>1 </a:t>
                </a:r>
              </a:p>
              <a:p>
                <a:pPr marL="0" indent="0">
                  <a:buNone/>
                </a:pPr>
                <a:r>
                  <a:rPr lang="en-US" dirty="0"/>
                  <a:t>     = 2925.30 – 10 x 100 x 0.224</a:t>
                </a:r>
              </a:p>
              <a:p>
                <a:pPr marL="0" indent="0">
                  <a:buNone/>
                </a:pPr>
                <a:r>
                  <a:rPr lang="en-US" dirty="0"/>
                  <a:t>     = 2701.30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9144000" cy="6781800"/>
              </a:xfrm>
              <a:blipFill rotWithShape="0">
                <a:blip r:embed="rId2"/>
                <a:stretch>
                  <a:fillRect l="-1667" t="-1888"/>
                </a:stretch>
              </a:blipFill>
            </p:spPr>
            <p:txBody>
              <a:bodyPr/>
              <a:lstStyle/>
              <a:p>
                <a:r>
                  <a:rPr lang="en-US">
                    <a:noFill/>
                  </a:rPr>
                  <a:t> </a:t>
                </a:r>
              </a:p>
            </p:txBody>
          </p:sp>
        </mc:Fallback>
      </mc:AlternateContent>
    </p:spTree>
    <p:extLst>
      <p:ext uri="{BB962C8B-B14F-4D97-AF65-F5344CB8AC3E}">
        <p14:creationId xmlns:p14="http://schemas.microsoft.com/office/powerpoint/2010/main" val="7787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5104"/>
            <a:ext cx="8610600" cy="5973763"/>
          </a:xfrm>
        </p:spPr>
        <p:txBody>
          <a:bodyPr>
            <a:normAutofit/>
          </a:bodyPr>
          <a:lstStyle/>
          <a:p>
            <a:pPr marL="0" indent="0" algn="just">
              <a:buNone/>
            </a:pPr>
            <a:r>
              <a:rPr lang="en-US" dirty="0"/>
              <a:t>D-E :- During this process temperature remain constant and latent heat is added. </a:t>
            </a:r>
          </a:p>
          <a:p>
            <a:pPr marL="0" indent="0" algn="just">
              <a:buNone/>
            </a:pPr>
            <a:r>
              <a:rPr lang="en-US" dirty="0"/>
              <a:t>At point D water starts boiling and it continues up to point E. </a:t>
            </a:r>
          </a:p>
          <a:p>
            <a:pPr marL="0" indent="0" algn="just">
              <a:buNone/>
            </a:pPr>
            <a:r>
              <a:rPr lang="en-US" dirty="0"/>
              <a:t>At point E boiling ends. </a:t>
            </a:r>
          </a:p>
          <a:p>
            <a:pPr marL="0" indent="0" algn="just">
              <a:buNone/>
            </a:pPr>
            <a:r>
              <a:rPr lang="en-US" dirty="0"/>
              <a:t>Amount of the heat added during this process is called “latent heat of vaporization”.</a:t>
            </a:r>
          </a:p>
          <a:p>
            <a:pPr marL="0" indent="0">
              <a:buNone/>
            </a:pPr>
            <a:endParaRPr lang="en-US" dirty="0"/>
          </a:p>
        </p:txBody>
      </p:sp>
    </p:spTree>
    <p:extLst>
      <p:ext uri="{BB962C8B-B14F-4D97-AF65-F5344CB8AC3E}">
        <p14:creationId xmlns:p14="http://schemas.microsoft.com/office/powerpoint/2010/main" val="28055762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
                <a:ext cx="8458200" cy="5973763"/>
              </a:xfrm>
            </p:spPr>
            <p:txBody>
              <a:bodyPr/>
              <a:lstStyle/>
              <a:p>
                <a:pPr marL="0" indent="0">
                  <a:buNone/>
                </a:pPr>
                <a:r>
                  <a:rPr lang="en-US" dirty="0"/>
                  <a:t>At 2.8 bar of pressure from steam table</a:t>
                </a:r>
              </a:p>
              <a:p>
                <a:pPr marL="0" indent="0">
                  <a:buNone/>
                </a:pPr>
                <a:r>
                  <a:rPr lang="en-US" dirty="0"/>
                  <a:t>h</a:t>
                </a:r>
                <a:r>
                  <a:rPr lang="en-US" sz="2000" b="1" dirty="0"/>
                  <a:t>f</a:t>
                </a:r>
                <a:r>
                  <a:rPr lang="en-US" dirty="0"/>
                  <a:t> = 551.40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err="1"/>
                  <a:t>h</a:t>
                </a:r>
                <a:r>
                  <a:rPr lang="en-US" sz="2000" b="1" dirty="0" err="1"/>
                  <a:t>fg</a:t>
                </a:r>
                <a:r>
                  <a:rPr lang="en-US" dirty="0"/>
                  <a:t> = 0.646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v</a:t>
                </a:r>
                <a:r>
                  <a:rPr lang="en-US" sz="2000" b="1" dirty="0"/>
                  <a:t>g</a:t>
                </a:r>
                <a:r>
                  <a:rPr lang="en-US" dirty="0"/>
                  <a:t> = 0.646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a:p>
                <a:pPr marL="0" indent="0">
                  <a:buNone/>
                </a:pPr>
                <a:r>
                  <a:rPr lang="en-US" dirty="0"/>
                  <a:t>h</a:t>
                </a:r>
                <a:r>
                  <a:rPr lang="en-US" sz="2000" b="1" dirty="0"/>
                  <a:t>2</a:t>
                </a:r>
                <a:r>
                  <a:rPr lang="en-US" dirty="0"/>
                  <a:t> = h</a:t>
                </a:r>
                <a:r>
                  <a:rPr lang="en-US" sz="2000" b="1" dirty="0"/>
                  <a:t>f</a:t>
                </a:r>
                <a:r>
                  <a:rPr lang="en-US" dirty="0"/>
                  <a:t> + </a:t>
                </a:r>
                <a:r>
                  <a:rPr lang="en-US" dirty="0" err="1"/>
                  <a:t>x.h</a:t>
                </a:r>
                <a:r>
                  <a:rPr lang="en-US" sz="2000" b="1" dirty="0" err="1"/>
                  <a:t>fg</a:t>
                </a:r>
                <a:endParaRPr lang="en-US" sz="2000" b="1" dirty="0"/>
              </a:p>
              <a:p>
                <a:pPr marL="0" indent="0">
                  <a:buNone/>
                </a:pPr>
                <a:r>
                  <a:rPr lang="en-US" dirty="0"/>
                  <a:t>     = 551.40 + 0.9 x (2170.70)</a:t>
                </a:r>
              </a:p>
              <a:p>
                <a:pPr marL="0" indent="0">
                  <a:buNone/>
                </a:pPr>
                <a:r>
                  <a:rPr lang="en-US" dirty="0"/>
                  <a:t>     = 2505.0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
                <a:ext cx="8458200" cy="5973763"/>
              </a:xfrm>
              <a:blipFill rotWithShape="0">
                <a:blip r:embed="rId2"/>
                <a:stretch>
                  <a:fillRect l="-1875" t="-1327"/>
                </a:stretch>
              </a:blipFill>
            </p:spPr>
            <p:txBody>
              <a:bodyPr/>
              <a:lstStyle/>
              <a:p>
                <a:r>
                  <a:rPr lang="en-US">
                    <a:noFill/>
                  </a:rPr>
                  <a:t> </a:t>
                </a:r>
              </a:p>
            </p:txBody>
          </p:sp>
        </mc:Fallback>
      </mc:AlternateContent>
    </p:spTree>
    <p:extLst>
      <p:ext uri="{BB962C8B-B14F-4D97-AF65-F5344CB8AC3E}">
        <p14:creationId xmlns:p14="http://schemas.microsoft.com/office/powerpoint/2010/main" val="200908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8915400" cy="5973763"/>
              </a:xfrm>
            </p:spPr>
            <p:txBody>
              <a:bodyPr/>
              <a:lstStyle/>
              <a:p>
                <a:pPr marL="0" indent="0">
                  <a:buNone/>
                </a:pPr>
                <a:r>
                  <a:rPr lang="en-US" dirty="0"/>
                  <a:t>u</a:t>
                </a:r>
                <a:r>
                  <a:rPr lang="en-US" sz="2000" b="1" dirty="0"/>
                  <a:t>2</a:t>
                </a:r>
                <a:r>
                  <a:rPr lang="en-US" dirty="0"/>
                  <a:t> = h</a:t>
                </a:r>
                <a:r>
                  <a:rPr lang="en-US" sz="2000" b="1" dirty="0"/>
                  <a:t>2</a:t>
                </a:r>
                <a:r>
                  <a:rPr lang="en-US" dirty="0"/>
                  <a:t> – pv</a:t>
                </a:r>
                <a:r>
                  <a:rPr lang="en-US" sz="2000" b="1" dirty="0"/>
                  <a:t>2</a:t>
                </a:r>
              </a:p>
              <a:p>
                <a:pPr marL="0" indent="0">
                  <a:buNone/>
                </a:pPr>
                <a:r>
                  <a:rPr lang="en-US" dirty="0"/>
                  <a:t>      = h</a:t>
                </a:r>
                <a:r>
                  <a:rPr lang="en-US" sz="2000" b="1" dirty="0"/>
                  <a:t>2</a:t>
                </a:r>
                <a:r>
                  <a:rPr lang="en-US" dirty="0"/>
                  <a:t> – p x (x.v</a:t>
                </a:r>
                <a:r>
                  <a:rPr lang="en-US" sz="2000" b="1" dirty="0"/>
                  <a:t>g</a:t>
                </a:r>
                <a:r>
                  <a:rPr lang="en-US" dirty="0"/>
                  <a:t>)</a:t>
                </a:r>
              </a:p>
              <a:p>
                <a:pPr marL="0" indent="0">
                  <a:buNone/>
                </a:pPr>
                <a:r>
                  <a:rPr lang="en-US" dirty="0"/>
                  <a:t>      = 2505.0 – 2.8 x (100 x 0.9 x 0.646)</a:t>
                </a:r>
              </a:p>
              <a:p>
                <a:pPr marL="0" indent="0">
                  <a:buNone/>
                </a:pPr>
                <a:r>
                  <a:rPr lang="en-US" dirty="0"/>
                  <a:t>      = 2342.2 </a:t>
                </a:r>
                <a14:m>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kj</m:t>
                        </m:r>
                      </m:num>
                      <m:den>
                        <m:r>
                          <m:rPr>
                            <m:sty m:val="p"/>
                          </m:rPr>
                          <a:rPr lang="en-US" b="0" i="0" smtClean="0">
                            <a:latin typeface="Cambria Math" panose="02040503050406030204" pitchFamily="18" charset="0"/>
                          </a:rPr>
                          <m:t>kg</m:t>
                        </m:r>
                      </m:den>
                    </m:f>
                  </m:oMath>
                </a14:m>
                <a:endParaRPr lang="en-US" dirty="0"/>
              </a:p>
              <a:p>
                <a:pPr marL="0" indent="0">
                  <a:buNone/>
                </a:pPr>
                <a:r>
                  <a:rPr lang="en-US" dirty="0"/>
                  <a:t>Change in the Internal Energy = U</a:t>
                </a:r>
                <a:r>
                  <a:rPr lang="en-US" sz="2000" b="1" dirty="0"/>
                  <a:t>2</a:t>
                </a:r>
                <a:r>
                  <a:rPr lang="en-US" dirty="0"/>
                  <a:t> – U</a:t>
                </a:r>
                <a:r>
                  <a:rPr lang="en-US" sz="2000" b="1" dirty="0"/>
                  <a:t>1</a:t>
                </a:r>
              </a:p>
              <a:p>
                <a:pPr marL="0" indent="0">
                  <a:buNone/>
                </a:pPr>
                <a:r>
                  <a:rPr lang="en-US" dirty="0"/>
                  <a:t>                                                      = </a:t>
                </a:r>
                <a:r>
                  <a:rPr lang="en-US" dirty="0" err="1"/>
                  <a:t>ms</a:t>
                </a:r>
                <a:r>
                  <a:rPr lang="en-US" dirty="0"/>
                  <a:t> (u</a:t>
                </a:r>
                <a:r>
                  <a:rPr lang="en-US" sz="2000" b="1" dirty="0"/>
                  <a:t>2</a:t>
                </a:r>
                <a:r>
                  <a:rPr lang="en-US" dirty="0"/>
                  <a:t> – u</a:t>
                </a:r>
                <a:r>
                  <a:rPr lang="en-US" sz="2000" b="1" dirty="0"/>
                  <a:t>1</a:t>
                </a:r>
                <a:r>
                  <a:rPr lang="en-US" dirty="0"/>
                  <a:t>)</a:t>
                </a:r>
              </a:p>
              <a:p>
                <a:pPr marL="0" indent="0">
                  <a:buNone/>
                </a:pPr>
                <a:r>
                  <a:rPr lang="en-US" dirty="0"/>
                  <a:t>                                                      = - 538.70 </a:t>
                </a:r>
                <a:r>
                  <a:rPr lang="en-US" dirty="0" err="1"/>
                  <a:t>Kj</a:t>
                </a:r>
                <a:endParaRPr lang="en-US" dirty="0"/>
              </a:p>
              <a:p>
                <a:pPr marL="0" indent="0">
                  <a:buNone/>
                </a:pPr>
                <a:r>
                  <a:rPr lang="en-US" dirty="0"/>
                  <a:t>Internal energy of the steam is decrease by 538.7 kJ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8915400" cy="5973763"/>
              </a:xfrm>
              <a:blipFill rotWithShape="0">
                <a:blip r:embed="rId2"/>
                <a:stretch>
                  <a:fillRect l="-1778" t="-1327" r="-410"/>
                </a:stretch>
              </a:blipFill>
            </p:spPr>
            <p:txBody>
              <a:bodyPr/>
              <a:lstStyle/>
              <a:p>
                <a:r>
                  <a:rPr lang="en-US">
                    <a:noFill/>
                  </a:rPr>
                  <a:t> </a:t>
                </a:r>
              </a:p>
            </p:txBody>
          </p:sp>
        </mc:Fallback>
      </mc:AlternateContent>
    </p:spTree>
    <p:extLst>
      <p:ext uri="{BB962C8B-B14F-4D97-AF65-F5344CB8AC3E}">
        <p14:creationId xmlns:p14="http://schemas.microsoft.com/office/powerpoint/2010/main" val="210401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839200" cy="5973763"/>
              </a:xfrm>
            </p:spPr>
            <p:txBody>
              <a:bodyPr>
                <a:normAutofit lnSpcReduction="10000"/>
              </a:bodyPr>
              <a:lstStyle/>
              <a:p>
                <a:pPr marL="0" indent="0">
                  <a:buNone/>
                </a:pPr>
                <a:r>
                  <a:rPr lang="en-US" dirty="0"/>
                  <a:t>(5) Calculate the internal energy per kg of </a:t>
                </a:r>
              </a:p>
              <a:p>
                <a:pPr marL="0" indent="0">
                  <a:buNone/>
                </a:pPr>
                <a:r>
                  <a:rPr lang="en-US" dirty="0"/>
                  <a:t>      superheated steam at 10 bar and a temperature</a:t>
                </a:r>
              </a:p>
              <a:p>
                <a:pPr marL="0" indent="0">
                  <a:buNone/>
                </a:pPr>
                <a:r>
                  <a:rPr lang="en-US" dirty="0"/>
                  <a:t>      of 300 °C . Find out also change in the internal</a:t>
                </a:r>
              </a:p>
              <a:p>
                <a:pPr marL="0" indent="0">
                  <a:buNone/>
                </a:pPr>
                <a:r>
                  <a:rPr lang="en-US" dirty="0"/>
                  <a:t>      energy if this steam is expand to 1.4 bar and the</a:t>
                </a:r>
              </a:p>
              <a:p>
                <a:pPr marL="0" indent="0">
                  <a:buNone/>
                </a:pPr>
                <a:r>
                  <a:rPr lang="en-US" dirty="0"/>
                  <a:t>     dryness fraction value is 0.8.</a:t>
                </a:r>
              </a:p>
              <a:p>
                <a:pPr marL="0" indent="0">
                  <a:buNone/>
                </a:pPr>
                <a:r>
                  <a:rPr lang="en-US" dirty="0"/>
                  <a:t>Solution:</a:t>
                </a:r>
              </a:p>
              <a:p>
                <a:pPr marL="0" indent="0">
                  <a:buNone/>
                </a:pPr>
                <a:r>
                  <a:rPr lang="en-US" dirty="0"/>
                  <a:t>      At 10 bar pressure hg = 2778.1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                                     </a:t>
                </a:r>
                <a:r>
                  <a:rPr lang="en-US" dirty="0" err="1"/>
                  <a:t>Tsat</a:t>
                </a:r>
                <a:r>
                  <a:rPr lang="en-US" dirty="0"/>
                  <a:t> = 179.9 °C </a:t>
                </a:r>
              </a:p>
              <a:p>
                <a:pPr marL="0" indent="0">
                  <a:buNone/>
                </a:pPr>
                <a:r>
                  <a:rPr lang="en-US" dirty="0"/>
                  <a:t>                                        vg = 0.194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839200" cy="5973763"/>
              </a:xfrm>
              <a:blipFill rotWithShape="0">
                <a:blip r:embed="rId2"/>
                <a:stretch>
                  <a:fillRect l="-1724" t="-2143"/>
                </a:stretch>
              </a:blipFill>
            </p:spPr>
            <p:txBody>
              <a:bodyPr/>
              <a:lstStyle/>
              <a:p>
                <a:r>
                  <a:rPr lang="en-US">
                    <a:noFill/>
                  </a:rPr>
                  <a:t> </a:t>
                </a:r>
              </a:p>
            </p:txBody>
          </p:sp>
        </mc:Fallback>
      </mc:AlternateContent>
    </p:spTree>
    <p:extLst>
      <p:ext uri="{BB962C8B-B14F-4D97-AF65-F5344CB8AC3E}">
        <p14:creationId xmlns:p14="http://schemas.microsoft.com/office/powerpoint/2010/main" val="32193555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0"/>
                <a:ext cx="8991600" cy="6629400"/>
              </a:xfrm>
            </p:spPr>
            <p:txBody>
              <a:bodyPr>
                <a:noAutofit/>
              </a:bodyPr>
              <a:lstStyle/>
              <a:p>
                <a:pPr marL="0" indent="0">
                  <a:buNone/>
                </a:pPr>
                <a:r>
                  <a:rPr lang="en-US" dirty="0"/>
                  <a:t>Now h</a:t>
                </a:r>
                <a:r>
                  <a:rPr lang="en-US" sz="2000" b="1" dirty="0"/>
                  <a:t>1</a:t>
                </a:r>
                <a:r>
                  <a:rPr lang="en-US" dirty="0"/>
                  <a:t> = specific enthalpy of steam at 10 bar and</a:t>
                </a:r>
              </a:p>
              <a:p>
                <a:pPr marL="0" indent="0">
                  <a:buNone/>
                </a:pPr>
                <a:r>
                  <a:rPr lang="en-US" dirty="0"/>
                  <a:t>                  300 °C</a:t>
                </a:r>
              </a:p>
              <a:p>
                <a:pPr marL="0" indent="0">
                  <a:buNone/>
                </a:pPr>
                <a:r>
                  <a:rPr lang="en-US" dirty="0"/>
                  <a:t>              = h</a:t>
                </a:r>
                <a:r>
                  <a:rPr lang="en-US" sz="2000" b="1" dirty="0"/>
                  <a:t>g</a:t>
                </a:r>
                <a:r>
                  <a:rPr lang="en-US" dirty="0"/>
                  <a:t> + c</a:t>
                </a:r>
                <a:r>
                  <a:rPr lang="en-US" sz="2000" b="1" dirty="0"/>
                  <a:t>ps</a:t>
                </a:r>
                <a:r>
                  <a:rPr lang="en-US" dirty="0"/>
                  <a:t> (</a:t>
                </a:r>
                <a:r>
                  <a:rPr lang="en-US" dirty="0" err="1"/>
                  <a:t>T</a:t>
                </a:r>
                <a:r>
                  <a:rPr lang="en-US" sz="2000" b="1" dirty="0" err="1"/>
                  <a:t>sup</a:t>
                </a:r>
                <a:r>
                  <a:rPr lang="en-US" dirty="0"/>
                  <a:t> – </a:t>
                </a:r>
                <a:r>
                  <a:rPr lang="en-US" dirty="0" err="1"/>
                  <a:t>T</a:t>
                </a:r>
                <a:r>
                  <a:rPr lang="en-US" sz="2000" b="1" dirty="0" err="1"/>
                  <a:t>sat</a:t>
                </a:r>
                <a:r>
                  <a:rPr lang="en-US" dirty="0"/>
                  <a:t>)</a:t>
                </a:r>
              </a:p>
              <a:p>
                <a:pPr marL="0" indent="0">
                  <a:buNone/>
                </a:pPr>
                <a:r>
                  <a:rPr lang="en-US" dirty="0"/>
                  <a:t>              = 2778.1 + 2.1 (300 – 179.9)</a:t>
                </a:r>
              </a:p>
              <a:p>
                <a:pPr marL="0" indent="0">
                  <a:buNone/>
                </a:pPr>
                <a:r>
                  <a:rPr lang="en-US" dirty="0"/>
                  <a:t>              = 3030.3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r>
                  <a:rPr lang="en-US" dirty="0"/>
                  <a:t> </a:t>
                </a:r>
              </a:p>
              <a:p>
                <a:pPr marL="0" indent="0">
                  <a:buNone/>
                </a:pPr>
                <a:r>
                  <a:rPr lang="en-US" dirty="0"/>
                  <a:t>        u</a:t>
                </a:r>
                <a:r>
                  <a:rPr lang="en-US" sz="2000" b="1" dirty="0"/>
                  <a:t>1</a:t>
                </a:r>
                <a:r>
                  <a:rPr lang="en-US" dirty="0"/>
                  <a:t> = h</a:t>
                </a:r>
                <a:r>
                  <a:rPr lang="en-US" sz="2000" b="1" dirty="0"/>
                  <a:t>1</a:t>
                </a:r>
                <a:r>
                  <a:rPr lang="en-US" dirty="0"/>
                  <a:t> – p</a:t>
                </a:r>
                <a:r>
                  <a:rPr lang="en-US" sz="2000" b="1" dirty="0"/>
                  <a:t>1</a:t>
                </a:r>
                <a:r>
                  <a:rPr lang="en-US" dirty="0"/>
                  <a:t>v</a:t>
                </a:r>
                <a:r>
                  <a:rPr lang="en-US" sz="2000" b="1" dirty="0"/>
                  <a:t>1</a:t>
                </a:r>
              </a:p>
              <a:p>
                <a:pPr marL="0" indent="0">
                  <a:buNone/>
                </a:pPr>
                <a:r>
                  <a:rPr lang="en-US" dirty="0"/>
                  <a:t>Where v</a:t>
                </a:r>
                <a:r>
                  <a:rPr lang="en-US" sz="2000" b="1" dirty="0"/>
                  <a:t>1</a:t>
                </a:r>
                <a:r>
                  <a:rPr lang="en-US" dirty="0"/>
                  <a:t> = </a:t>
                </a:r>
                <a:r>
                  <a:rPr lang="en-US" dirty="0" err="1"/>
                  <a:t>v</a:t>
                </a:r>
                <a:r>
                  <a:rPr lang="en-US" sz="2000" b="1" dirty="0" err="1"/>
                  <a:t>sup</a:t>
                </a:r>
                <a:endParaRPr lang="en-US" sz="2000" b="1" dirty="0"/>
              </a:p>
              <a:p>
                <a:pPr marL="0" indent="0">
                  <a:buNone/>
                </a:pPr>
                <a:r>
                  <a:rPr lang="en-US" dirty="0"/>
                  <a:t>                  = specific volume of superheated steam</a:t>
                </a: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v</m:t>
                            </m:r>
                          </m:e>
                          <m:sub>
                            <m:r>
                              <a:rPr lang="en-US" b="0" i="0" smtClean="0">
                                <a:latin typeface="Cambria Math" panose="02040503050406030204" pitchFamily="18" charset="0"/>
                              </a:rPr>
                              <m:t>1</m:t>
                            </m:r>
                          </m:sub>
                        </m:sSub>
                      </m:num>
                      <m:den>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g</m:t>
                            </m:r>
                          </m:sub>
                        </m:sSub>
                      </m:den>
                    </m:f>
                    <m:r>
                      <a:rPr lang="en-US" b="0" i="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sup</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sat</m:t>
                            </m:r>
                          </m:sub>
                        </m:sSub>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0"/>
                <a:ext cx="8991600" cy="6629400"/>
              </a:xfrm>
              <a:blipFill rotWithShape="0">
                <a:blip r:embed="rId2"/>
                <a:stretch>
                  <a:fillRect l="-1763" t="-1195"/>
                </a:stretch>
              </a:blipFill>
            </p:spPr>
            <p:txBody>
              <a:bodyPr/>
              <a:lstStyle/>
              <a:p>
                <a:r>
                  <a:rPr lang="en-US">
                    <a:noFill/>
                  </a:rPr>
                  <a:t> </a:t>
                </a:r>
              </a:p>
            </p:txBody>
          </p:sp>
        </mc:Fallback>
      </mc:AlternateContent>
    </p:spTree>
    <p:extLst>
      <p:ext uri="{BB962C8B-B14F-4D97-AF65-F5344CB8AC3E}">
        <p14:creationId xmlns:p14="http://schemas.microsoft.com/office/powerpoint/2010/main" val="1641699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
                <a:ext cx="8839200" cy="6049963"/>
              </a:xfrm>
            </p:spPr>
            <p:txBody>
              <a:bodyPr/>
              <a:lstStyle/>
              <a:p>
                <a:pPr marL="0" indent="0">
                  <a:buNone/>
                </a:pPr>
                <a:r>
                  <a:rPr lang="en-US" dirty="0"/>
                  <a:t>v</a:t>
                </a:r>
                <a:r>
                  <a:rPr lang="en-US" sz="2000" b="1" dirty="0"/>
                  <a:t>1</a:t>
                </a:r>
                <a:r>
                  <a:rPr lang="en-US" dirty="0"/>
                  <a:t> = v</a:t>
                </a:r>
                <a:r>
                  <a:rPr lang="en-US" sz="2000" b="1" dirty="0"/>
                  <a:t>g</a:t>
                </a:r>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𝑠𝑢𝑝</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𝑠𝑎𝑡</m:t>
                            </m:r>
                          </m:sub>
                        </m:sSub>
                      </m:den>
                    </m:f>
                  </m:oMath>
                </a14:m>
                <a:endParaRPr lang="en-US" dirty="0"/>
              </a:p>
              <a:p>
                <a:pPr marL="0" indent="0">
                  <a:buNone/>
                </a:pPr>
                <a:r>
                  <a:rPr lang="en-US" dirty="0"/>
                  <a:t>     = 0.194.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300 + 273</m:t>
                        </m:r>
                      </m:num>
                      <m:den>
                        <m:r>
                          <a:rPr lang="en-US" b="0" i="1" smtClean="0">
                            <a:latin typeface="Cambria Math" panose="02040503050406030204" pitchFamily="18" charset="0"/>
                          </a:rPr>
                          <m:t>179.9 +273</m:t>
                        </m:r>
                      </m:den>
                    </m:f>
                  </m:oMath>
                </a14:m>
                <a:endParaRPr lang="en-US" dirty="0"/>
              </a:p>
              <a:p>
                <a:pPr marL="0" indent="0">
                  <a:buNone/>
                </a:pPr>
                <a:r>
                  <a:rPr lang="en-US" dirty="0"/>
                  <a:t>     = 0.245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m</m:t>
                            </m:r>
                          </m:e>
                          <m:sup>
                            <m:r>
                              <a:rPr lang="en-US" b="0" i="0" smtClean="0">
                                <a:latin typeface="Cambria Math" panose="02040503050406030204" pitchFamily="18" charset="0"/>
                              </a:rPr>
                              <m:t>3</m:t>
                            </m:r>
                          </m:sup>
                        </m:sSup>
                      </m:num>
                      <m:den>
                        <m:r>
                          <m:rPr>
                            <m:sty m:val="p"/>
                          </m:rPr>
                          <a:rPr lang="en-US" b="0" i="0" smtClean="0">
                            <a:latin typeface="Cambria Math" panose="02040503050406030204" pitchFamily="18" charset="0"/>
                          </a:rPr>
                          <m:t>kg</m:t>
                        </m:r>
                      </m:den>
                    </m:f>
                  </m:oMath>
                </a14:m>
                <a:endParaRPr lang="en-US" dirty="0"/>
              </a:p>
              <a:p>
                <a:pPr marL="0" indent="0">
                  <a:buNone/>
                </a:pPr>
                <a:r>
                  <a:rPr lang="en-US" dirty="0"/>
                  <a:t>U</a:t>
                </a:r>
                <a:r>
                  <a:rPr lang="en-US" sz="2000" b="1" dirty="0"/>
                  <a:t>1</a:t>
                </a:r>
                <a:r>
                  <a:rPr lang="en-US" dirty="0"/>
                  <a:t> = 3030.3 – 10 x 100 x 0.245</a:t>
                </a:r>
              </a:p>
              <a:p>
                <a:pPr marL="0" indent="0">
                  <a:buNone/>
                </a:pPr>
                <a:r>
                  <a:rPr lang="en-US" dirty="0"/>
                  <a:t>      = 2785.3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
                <a:ext cx="8839200" cy="6049963"/>
              </a:xfrm>
              <a:blipFill rotWithShape="0">
                <a:blip r:embed="rId2"/>
                <a:stretch>
                  <a:fillRect l="-1724"/>
                </a:stretch>
              </a:blipFill>
            </p:spPr>
            <p:txBody>
              <a:bodyPr/>
              <a:lstStyle/>
              <a:p>
                <a:r>
                  <a:rPr lang="en-US">
                    <a:noFill/>
                  </a:rPr>
                  <a:t> </a:t>
                </a:r>
              </a:p>
            </p:txBody>
          </p:sp>
        </mc:Fallback>
      </mc:AlternateContent>
    </p:spTree>
    <p:extLst>
      <p:ext uri="{BB962C8B-B14F-4D97-AF65-F5344CB8AC3E}">
        <p14:creationId xmlns:p14="http://schemas.microsoft.com/office/powerpoint/2010/main" val="2154912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
                <a:ext cx="8229600" cy="5973763"/>
              </a:xfrm>
            </p:spPr>
            <p:txBody>
              <a:bodyPr>
                <a:normAutofit lnSpcReduction="10000"/>
              </a:bodyPr>
              <a:lstStyle/>
              <a:p>
                <a:pPr marL="0" indent="0">
                  <a:buNone/>
                </a:pPr>
                <a:r>
                  <a:rPr lang="en-US" dirty="0"/>
                  <a:t>Now steam is expand to 1.4 bar and x = 0.8</a:t>
                </a:r>
              </a:p>
              <a:p>
                <a:pPr marL="0" indent="0">
                  <a:buNone/>
                </a:pPr>
                <a:r>
                  <a:rPr lang="en-US" dirty="0"/>
                  <a:t>At 1.4 bar h</a:t>
                </a:r>
                <a:r>
                  <a:rPr lang="en-US" sz="2000" b="1" dirty="0"/>
                  <a:t>f</a:t>
                </a:r>
                <a:r>
                  <a:rPr lang="en-US" dirty="0"/>
                  <a:t> = 458.4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                   </a:t>
                </a:r>
                <a:r>
                  <a:rPr lang="en-US" dirty="0" err="1"/>
                  <a:t>h</a:t>
                </a:r>
                <a:r>
                  <a:rPr lang="en-US" sz="2000" b="1" dirty="0" err="1"/>
                  <a:t>fg</a:t>
                </a:r>
                <a:r>
                  <a:rPr lang="en-US" dirty="0"/>
                  <a:t> = 2232.0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                    v</a:t>
                </a:r>
                <a:r>
                  <a:rPr lang="en-US" sz="2000" b="1" dirty="0"/>
                  <a:t>g</a:t>
                </a:r>
                <a:r>
                  <a:rPr lang="en-US" dirty="0"/>
                  <a:t> = 1.237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a:p>
                <a:pPr marL="0" indent="0">
                  <a:buNone/>
                </a:pPr>
                <a:r>
                  <a:rPr lang="en-US" dirty="0"/>
                  <a:t>h</a:t>
                </a:r>
                <a:r>
                  <a:rPr lang="en-US" sz="2000" b="1" dirty="0"/>
                  <a:t>2</a:t>
                </a:r>
                <a:r>
                  <a:rPr lang="en-US" dirty="0"/>
                  <a:t> = enthalpy of steam at 1.4 bar and x = 0.8</a:t>
                </a:r>
              </a:p>
              <a:p>
                <a:pPr marL="0" indent="0">
                  <a:buNone/>
                </a:pPr>
                <a:r>
                  <a:rPr lang="en-US" dirty="0"/>
                  <a:t>h</a:t>
                </a:r>
                <a:r>
                  <a:rPr lang="en-US" sz="2000" b="1" dirty="0"/>
                  <a:t>2</a:t>
                </a:r>
                <a:r>
                  <a:rPr lang="en-US" dirty="0"/>
                  <a:t> = h</a:t>
                </a:r>
                <a:r>
                  <a:rPr lang="en-US" sz="2000" b="1" dirty="0"/>
                  <a:t>f</a:t>
                </a:r>
                <a:r>
                  <a:rPr lang="en-US" dirty="0"/>
                  <a:t> + </a:t>
                </a:r>
                <a:r>
                  <a:rPr lang="en-US" dirty="0" err="1"/>
                  <a:t>h</a:t>
                </a:r>
                <a:r>
                  <a:rPr lang="en-US" sz="2000" b="1" dirty="0" err="1"/>
                  <a:t>fg</a:t>
                </a:r>
                <a:endParaRPr lang="en-US" sz="2000" b="1" dirty="0"/>
              </a:p>
              <a:p>
                <a:pPr marL="0" indent="0">
                  <a:buNone/>
                </a:pPr>
                <a:r>
                  <a:rPr lang="en-US" dirty="0"/>
                  <a:t>      = 458.4 + 0.8 x 2232.0</a:t>
                </a:r>
              </a:p>
              <a:p>
                <a:pPr marL="0" indent="0">
                  <a:buNone/>
                </a:pPr>
                <a:r>
                  <a:rPr lang="en-US" dirty="0"/>
                  <a:t>      = 2243.90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
                <a:ext cx="8229600" cy="5973763"/>
              </a:xfrm>
              <a:blipFill rotWithShape="0">
                <a:blip r:embed="rId2"/>
                <a:stretch>
                  <a:fillRect l="-1852" t="-2143"/>
                </a:stretch>
              </a:blipFill>
            </p:spPr>
            <p:txBody>
              <a:bodyPr/>
              <a:lstStyle/>
              <a:p>
                <a:r>
                  <a:rPr lang="en-US">
                    <a:noFill/>
                  </a:rPr>
                  <a:t> </a:t>
                </a:r>
              </a:p>
            </p:txBody>
          </p:sp>
        </mc:Fallback>
      </mc:AlternateContent>
    </p:spTree>
    <p:extLst>
      <p:ext uri="{BB962C8B-B14F-4D97-AF65-F5344CB8AC3E}">
        <p14:creationId xmlns:p14="http://schemas.microsoft.com/office/powerpoint/2010/main" val="32745978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763000" cy="5973763"/>
              </a:xfrm>
            </p:spPr>
            <p:txBody>
              <a:bodyPr>
                <a:normAutofit lnSpcReduction="10000"/>
              </a:bodyPr>
              <a:lstStyle/>
              <a:p>
                <a:pPr marL="0" indent="0">
                  <a:buNone/>
                </a:pPr>
                <a:r>
                  <a:rPr lang="en-US" dirty="0"/>
                  <a:t>v</a:t>
                </a:r>
                <a:r>
                  <a:rPr lang="en-US" sz="2000" b="1" dirty="0"/>
                  <a:t>2</a:t>
                </a:r>
                <a:r>
                  <a:rPr lang="en-US" dirty="0"/>
                  <a:t> = x . v</a:t>
                </a:r>
                <a:r>
                  <a:rPr lang="en-US" sz="2000" b="1" dirty="0"/>
                  <a:t>g</a:t>
                </a:r>
              </a:p>
              <a:p>
                <a:pPr marL="0" indent="0">
                  <a:buNone/>
                </a:pPr>
                <a:r>
                  <a:rPr lang="en-US" sz="2000" b="1" dirty="0"/>
                  <a:t>       </a:t>
                </a:r>
                <a:r>
                  <a:rPr lang="en-US" dirty="0"/>
                  <a:t>= 0.8 x 1.237</a:t>
                </a:r>
              </a:p>
              <a:p>
                <a:pPr marL="0" indent="0">
                  <a:buNone/>
                </a:pPr>
                <a:r>
                  <a:rPr lang="en-US" sz="2000" b="1" dirty="0"/>
                  <a:t>       </a:t>
                </a:r>
                <a:r>
                  <a:rPr lang="en-US" dirty="0"/>
                  <a:t>= 0.9896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sz="2000" b="1" dirty="0"/>
              </a:p>
              <a:p>
                <a:pPr marL="0" indent="0">
                  <a:buNone/>
                </a:pPr>
                <a:r>
                  <a:rPr lang="en-US" dirty="0"/>
                  <a:t>u</a:t>
                </a:r>
                <a:r>
                  <a:rPr lang="en-US" sz="2000" b="1" dirty="0"/>
                  <a:t>2</a:t>
                </a:r>
                <a:r>
                  <a:rPr lang="en-US" dirty="0"/>
                  <a:t> = h</a:t>
                </a:r>
                <a:r>
                  <a:rPr lang="en-US" sz="2000" b="1" dirty="0"/>
                  <a:t>2</a:t>
                </a:r>
                <a:r>
                  <a:rPr lang="en-US" dirty="0"/>
                  <a:t> – p</a:t>
                </a:r>
                <a:r>
                  <a:rPr lang="en-US" sz="2000" b="1" dirty="0"/>
                  <a:t>2</a:t>
                </a:r>
                <a:r>
                  <a:rPr lang="en-US" dirty="0"/>
                  <a:t>v</a:t>
                </a:r>
                <a:r>
                  <a:rPr lang="en-US" sz="2000" b="1" dirty="0"/>
                  <a:t>2</a:t>
                </a:r>
              </a:p>
              <a:p>
                <a:pPr marL="0" indent="0">
                  <a:buNone/>
                </a:pPr>
                <a:r>
                  <a:rPr lang="en-US" dirty="0"/>
                  <a:t>      = 2243.90 – 1.4 x 100 x 0.9896</a:t>
                </a:r>
              </a:p>
              <a:p>
                <a:pPr marL="0" indent="0">
                  <a:buNone/>
                </a:pPr>
                <a:r>
                  <a:rPr lang="en-US" dirty="0"/>
                  <a:t>      = 2105.4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Change in the internal energy = u</a:t>
                </a:r>
                <a:r>
                  <a:rPr lang="en-US" sz="2000" b="1" dirty="0"/>
                  <a:t>2</a:t>
                </a:r>
                <a:r>
                  <a:rPr lang="en-US" dirty="0"/>
                  <a:t> – u</a:t>
                </a:r>
                <a:r>
                  <a:rPr lang="en-US" sz="2000" b="1" dirty="0"/>
                  <a:t>1</a:t>
                </a:r>
              </a:p>
              <a:p>
                <a:pPr marL="0" indent="0">
                  <a:buNone/>
                </a:pPr>
                <a:r>
                  <a:rPr lang="en-US" dirty="0"/>
                  <a:t>                                                      = 2105.40 – 2785.3</a:t>
                </a:r>
              </a:p>
              <a:p>
                <a:pPr marL="0" indent="0">
                  <a:buNone/>
                </a:pPr>
                <a:r>
                  <a:rPr lang="en-US" sz="2000" b="1" dirty="0"/>
                  <a:t>                                                                                       </a:t>
                </a:r>
                <a:r>
                  <a:rPr lang="en-US" sz="2000" dirty="0"/>
                  <a:t> </a:t>
                </a:r>
                <a:r>
                  <a:rPr lang="en-US" dirty="0"/>
                  <a:t>= -679.90 </a:t>
                </a:r>
                <a14:m>
                  <m:oMath xmlns:m="http://schemas.openxmlformats.org/officeDocument/2006/math">
                    <m:f>
                      <m:fPr>
                        <m:ctrlPr>
                          <a:rPr lang="en-US" i="1">
                            <a:latin typeface="Cambria Math" panose="02040503050406030204" pitchFamily="18" charset="0"/>
                          </a:rPr>
                        </m:ctrlPr>
                      </m:fPr>
                      <m:num>
                        <m:r>
                          <m:rPr>
                            <m:sty m:val="p"/>
                          </m:rPr>
                          <a:rPr lang="en-US" i="0">
                            <a:latin typeface="Cambria Math" panose="02040503050406030204" pitchFamily="18" charset="0"/>
                          </a:rPr>
                          <m:t>kj</m:t>
                        </m:r>
                      </m:num>
                      <m:den>
                        <m:r>
                          <m:rPr>
                            <m:sty m:val="p"/>
                          </m:rPr>
                          <a:rPr lang="en-US" i="0">
                            <a:latin typeface="Cambria Math" panose="02040503050406030204" pitchFamily="18" charset="0"/>
                          </a:rPr>
                          <m:t>kg</m:t>
                        </m:r>
                      </m:den>
                    </m:f>
                  </m:oMath>
                </a14:m>
                <a:endParaRPr lang="en-US" b="1" dirty="0"/>
              </a:p>
              <a:p>
                <a:pPr marL="0" indent="0">
                  <a:buNone/>
                </a:pP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763000" cy="5973763"/>
              </a:xfrm>
              <a:blipFill rotWithShape="0">
                <a:blip r:embed="rId2"/>
                <a:stretch>
                  <a:fillRect l="-1739" t="-2143"/>
                </a:stretch>
              </a:blipFill>
            </p:spPr>
            <p:txBody>
              <a:bodyPr/>
              <a:lstStyle/>
              <a:p>
                <a:r>
                  <a:rPr lang="en-US">
                    <a:noFill/>
                  </a:rPr>
                  <a:t> </a:t>
                </a:r>
              </a:p>
            </p:txBody>
          </p:sp>
        </mc:Fallback>
      </mc:AlternateContent>
    </p:spTree>
    <p:extLst>
      <p:ext uri="{BB962C8B-B14F-4D97-AF65-F5344CB8AC3E}">
        <p14:creationId xmlns:p14="http://schemas.microsoft.com/office/powerpoint/2010/main" val="32142144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52400"/>
                <a:ext cx="9067800" cy="6705600"/>
              </a:xfrm>
            </p:spPr>
            <p:txBody>
              <a:bodyPr>
                <a:normAutofit/>
              </a:bodyPr>
              <a:lstStyle/>
              <a:p>
                <a:pPr marL="0" indent="0">
                  <a:buNone/>
                </a:pPr>
                <a:r>
                  <a:rPr lang="en-US" dirty="0"/>
                  <a:t>(6) Combining separating and throttling calorimeter is</a:t>
                </a:r>
              </a:p>
              <a:p>
                <a:pPr marL="0" indent="0">
                  <a:buNone/>
                </a:pPr>
                <a:r>
                  <a:rPr lang="en-US" dirty="0"/>
                  <a:t>      use to find out dryness fraction of the steam.</a:t>
                </a:r>
              </a:p>
              <a:p>
                <a:pPr marL="0" indent="0">
                  <a:buNone/>
                </a:pPr>
                <a:r>
                  <a:rPr lang="en-US" dirty="0"/>
                  <a:t>Following readings were taken:</a:t>
                </a:r>
              </a:p>
              <a:p>
                <a:pPr marL="0" indent="0">
                  <a:buNone/>
                </a:pPr>
                <a:r>
                  <a:rPr lang="en-US" dirty="0"/>
                  <a:t>Main pressure : 12 bar absolute</a:t>
                </a:r>
              </a:p>
              <a:p>
                <a:pPr marL="0" indent="0">
                  <a:buNone/>
                </a:pPr>
                <a:r>
                  <a:rPr lang="en-US" sz="3000" dirty="0"/>
                  <a:t>Mass of the water collect in separating calorimeter: 2 kg</a:t>
                </a:r>
              </a:p>
              <a:p>
                <a:pPr marL="0" indent="0">
                  <a:buNone/>
                </a:pPr>
                <a:r>
                  <a:rPr lang="en-US" sz="2800" dirty="0"/>
                  <a:t>Mass of the steam condense in throttling calorimeter: 20 kg</a:t>
                </a:r>
              </a:p>
              <a:p>
                <a:pPr marL="0" indent="0">
                  <a:buNone/>
                </a:pPr>
                <a:r>
                  <a:rPr lang="en-US" dirty="0"/>
                  <a:t>Temperature of the steam after throttling: 110° C</a:t>
                </a:r>
              </a:p>
              <a:p>
                <a:pPr marL="0" indent="0">
                  <a:buNone/>
                </a:pPr>
                <a:r>
                  <a:rPr lang="en-US" dirty="0"/>
                  <a:t>Pressure of the steam after throttling: 1 bar absolute</a:t>
                </a:r>
              </a:p>
              <a:p>
                <a:pPr marL="0" indent="0">
                  <a:buNone/>
                </a:pPr>
                <a:r>
                  <a:rPr lang="en-US" dirty="0"/>
                  <a:t>Assume </a:t>
                </a:r>
                <a:r>
                  <a:rPr lang="en-US" dirty="0" err="1"/>
                  <a:t>Cp</a:t>
                </a:r>
                <a:r>
                  <a:rPr lang="en-US" dirty="0"/>
                  <a:t> of steam: 2.1 </a:t>
                </a:r>
                <a14:m>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kj</m:t>
                        </m:r>
                      </m:num>
                      <m:den>
                        <m:r>
                          <m:rPr>
                            <m:sty m:val="p"/>
                          </m:rPr>
                          <a:rPr lang="en-US" b="0" i="0" smtClean="0">
                            <a:latin typeface="Cambria Math" panose="02040503050406030204" pitchFamily="18" charset="0"/>
                          </a:rPr>
                          <m:t>kg</m:t>
                        </m:r>
                        <m:r>
                          <a:rPr lang="en-US" b="0" i="0" smtClean="0">
                            <a:latin typeface="Cambria Math" panose="02040503050406030204" pitchFamily="18" charset="0"/>
                          </a:rPr>
                          <m:t>.</m:t>
                        </m:r>
                        <m:r>
                          <m:rPr>
                            <m:sty m:val="p"/>
                          </m:rPr>
                          <a:rPr lang="en-US" b="0" i="0" smtClean="0">
                            <a:latin typeface="Cambria Math" panose="02040503050406030204" pitchFamily="18" charset="0"/>
                          </a:rPr>
                          <m:t>K</m:t>
                        </m:r>
                      </m:den>
                    </m:f>
                  </m:oMath>
                </a14:m>
                <a:endParaRPr lang="en-US" dirty="0"/>
              </a:p>
              <a:p>
                <a:pPr marL="0" indent="0">
                  <a:buNone/>
                </a:pPr>
                <a:r>
                  <a:rPr lang="en-US" dirty="0"/>
                  <a:t>Calculate dryness fraction of the steam</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52400"/>
                <a:ext cx="9067800" cy="6705600"/>
              </a:xfrm>
              <a:blipFill rotWithShape="0">
                <a:blip r:embed="rId2"/>
                <a:stretch>
                  <a:fillRect l="-1748" t="-1182" r="-1412"/>
                </a:stretch>
              </a:blipFill>
            </p:spPr>
            <p:txBody>
              <a:bodyPr/>
              <a:lstStyle/>
              <a:p>
                <a:r>
                  <a:rPr lang="en-US">
                    <a:noFill/>
                  </a:rPr>
                  <a:t> </a:t>
                </a:r>
              </a:p>
            </p:txBody>
          </p:sp>
        </mc:Fallback>
      </mc:AlternateContent>
    </p:spTree>
    <p:extLst>
      <p:ext uri="{BB962C8B-B14F-4D97-AF65-F5344CB8AC3E}">
        <p14:creationId xmlns:p14="http://schemas.microsoft.com/office/powerpoint/2010/main" val="3650078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
                <a:ext cx="8915400" cy="6629400"/>
              </a:xfrm>
            </p:spPr>
            <p:txBody>
              <a:bodyPr>
                <a:normAutofit/>
              </a:bodyPr>
              <a:lstStyle/>
              <a:p>
                <a:pPr marL="0" indent="0">
                  <a:buNone/>
                </a:pPr>
                <a:r>
                  <a:rPr lang="en-US" dirty="0"/>
                  <a:t>Solution:</a:t>
                </a:r>
              </a:p>
              <a:p>
                <a:pPr marL="0" indent="0">
                  <a:buNone/>
                </a:pPr>
                <a:r>
                  <a:rPr lang="en-US" dirty="0"/>
                  <a:t>x</a:t>
                </a:r>
                <a:r>
                  <a:rPr lang="en-US" sz="2000" b="1" dirty="0"/>
                  <a:t>1</a:t>
                </a:r>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s</m:t>
                            </m:r>
                          </m:sub>
                        </m:sSub>
                      </m:num>
                      <m:den>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s</m:t>
                            </m:r>
                          </m:sub>
                        </m:sSub>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w</m:t>
                            </m:r>
                          </m:sub>
                        </m:sSub>
                      </m:den>
                    </m:f>
                  </m:oMath>
                </a14:m>
                <a:endParaRPr lang="en-US" dirty="0"/>
              </a:p>
              <a:p>
                <a:pPr marL="0" indent="0">
                  <a:buNone/>
                </a:pPr>
                <a:r>
                  <a:rPr lang="en-US" dirty="0"/>
                  <a:t>Here </a:t>
                </a:r>
                <a:r>
                  <a:rPr lang="en-US" dirty="0" err="1"/>
                  <a:t>m</a:t>
                </a:r>
                <a:r>
                  <a:rPr lang="en-US" sz="2000" b="1" dirty="0" err="1"/>
                  <a:t>s</a:t>
                </a:r>
                <a:r>
                  <a:rPr lang="en-US" dirty="0"/>
                  <a:t> = 20 kg and m</a:t>
                </a:r>
                <a:r>
                  <a:rPr lang="en-US" sz="2000" b="1" dirty="0"/>
                  <a:t>w</a:t>
                </a:r>
                <a:r>
                  <a:rPr lang="en-US" dirty="0"/>
                  <a:t> = 2 kg.</a:t>
                </a:r>
              </a:p>
              <a:p>
                <a:pPr marL="0" indent="0">
                  <a:buNone/>
                </a:pPr>
                <a:r>
                  <a:rPr lang="en-US" dirty="0"/>
                  <a:t>x</a:t>
                </a:r>
                <a:r>
                  <a:rPr lang="en-US" sz="2000" b="1" dirty="0"/>
                  <a:t>1</a:t>
                </a:r>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a:latin typeface="Cambria Math" panose="02040503050406030204" pitchFamily="18" charset="0"/>
                              </a:rPr>
                              <m:t>m</m:t>
                            </m:r>
                          </m:e>
                          <m:sub>
                            <m:r>
                              <m:rPr>
                                <m:sty m:val="p"/>
                              </m:rPr>
                              <a:rPr lang="en-US">
                                <a:latin typeface="Cambria Math" panose="02040503050406030204" pitchFamily="18" charset="0"/>
                              </a:rPr>
                              <m:t>s</m:t>
                            </m:r>
                          </m:sub>
                        </m:sSub>
                      </m:num>
                      <m:den>
                        <m:sSub>
                          <m:sSubPr>
                            <m:ctrlPr>
                              <a:rPr lang="en-US" i="1">
                                <a:latin typeface="Cambria Math" panose="02040503050406030204" pitchFamily="18" charset="0"/>
                              </a:rPr>
                            </m:ctrlPr>
                          </m:sSubPr>
                          <m:e>
                            <m:r>
                              <m:rPr>
                                <m:sty m:val="p"/>
                              </m:rPr>
                              <a:rPr lang="en-US">
                                <a:latin typeface="Cambria Math" panose="02040503050406030204" pitchFamily="18" charset="0"/>
                              </a:rPr>
                              <m:t>m</m:t>
                            </m:r>
                          </m:e>
                          <m:sub>
                            <m:r>
                              <m:rPr>
                                <m:sty m:val="p"/>
                              </m:rPr>
                              <a:rPr lang="en-US">
                                <a:latin typeface="Cambria Math" panose="02040503050406030204" pitchFamily="18" charset="0"/>
                              </a:rPr>
                              <m:t>s</m:t>
                            </m:r>
                          </m:sub>
                        </m:sSub>
                        <m:r>
                          <a:rPr lang="en-US">
                            <a:latin typeface="Cambria Math" panose="02040503050406030204" pitchFamily="18" charset="0"/>
                          </a:rPr>
                          <m:t> + </m:t>
                        </m:r>
                        <m:sSub>
                          <m:sSubPr>
                            <m:ctrlPr>
                              <a:rPr lang="en-US" i="1">
                                <a:latin typeface="Cambria Math" panose="02040503050406030204" pitchFamily="18" charset="0"/>
                              </a:rPr>
                            </m:ctrlPr>
                          </m:sSubPr>
                          <m:e>
                            <m:r>
                              <m:rPr>
                                <m:sty m:val="p"/>
                              </m:rPr>
                              <a:rPr lang="en-US">
                                <a:latin typeface="Cambria Math" panose="02040503050406030204" pitchFamily="18" charset="0"/>
                              </a:rPr>
                              <m:t>m</m:t>
                            </m:r>
                          </m:e>
                          <m:sub>
                            <m:r>
                              <m:rPr>
                                <m:sty m:val="p"/>
                              </m:rPr>
                              <a:rPr lang="en-US">
                                <a:latin typeface="Cambria Math" panose="02040503050406030204" pitchFamily="18" charset="0"/>
                              </a:rPr>
                              <m:t>w</m:t>
                            </m:r>
                          </m:sub>
                        </m:sSub>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20</m:t>
                        </m:r>
                      </m:num>
                      <m:den>
                        <m:r>
                          <a:rPr lang="en-US" b="0" i="0" smtClean="0">
                            <a:latin typeface="Cambria Math" panose="02040503050406030204" pitchFamily="18" charset="0"/>
                          </a:rPr>
                          <m:t>20</m:t>
                        </m:r>
                        <m:r>
                          <a:rPr lang="en-US">
                            <a:latin typeface="Cambria Math" panose="02040503050406030204" pitchFamily="18" charset="0"/>
                          </a:rPr>
                          <m:t> +</m:t>
                        </m:r>
                        <m:r>
                          <a:rPr lang="en-US" b="0" i="1" smtClean="0">
                            <a:latin typeface="Cambria Math" panose="02040503050406030204" pitchFamily="18" charset="0"/>
                          </a:rPr>
                          <m:t> 2</m:t>
                        </m:r>
                      </m:den>
                    </m:f>
                  </m:oMath>
                </a14:m>
                <a:r>
                  <a:rPr lang="en-US" dirty="0"/>
                  <a:t> = 0.909</a:t>
                </a:r>
              </a:p>
              <a:p>
                <a:pPr marL="0" indent="0">
                  <a:buNone/>
                </a:pPr>
                <a:r>
                  <a:rPr lang="en-US" dirty="0"/>
                  <a:t>At 12 bar h</a:t>
                </a:r>
                <a:r>
                  <a:rPr lang="en-US" sz="2000" b="1" dirty="0"/>
                  <a:t>f1</a:t>
                </a:r>
                <a:r>
                  <a:rPr lang="en-US" dirty="0"/>
                  <a:t> = 798.60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r>
                  <a:rPr lang="en-US" dirty="0"/>
                  <a:t>, h</a:t>
                </a:r>
                <a:r>
                  <a:rPr lang="en-US" sz="2000" b="1" dirty="0"/>
                  <a:t>fg1</a:t>
                </a:r>
                <a:r>
                  <a:rPr lang="en-US" dirty="0"/>
                  <a:t> = 1986.2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At 1 bar h</a:t>
                </a:r>
                <a:r>
                  <a:rPr lang="en-US" sz="2000" b="1" dirty="0"/>
                  <a:t>g2</a:t>
                </a:r>
                <a:r>
                  <a:rPr lang="en-US" dirty="0"/>
                  <a:t> = 2675.5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r>
                  <a:rPr lang="en-US" dirty="0"/>
                  <a:t>, </a:t>
                </a:r>
              </a:p>
              <a:p>
                <a:pPr marL="0" indent="0">
                  <a:buNone/>
                </a:pPr>
                <a:r>
                  <a:rPr lang="en-US" dirty="0" err="1"/>
                  <a:t>T</a:t>
                </a:r>
                <a:r>
                  <a:rPr lang="en-US" sz="2000" b="1" dirty="0" err="1"/>
                  <a:t>sup</a:t>
                </a:r>
                <a:r>
                  <a:rPr lang="en-US" dirty="0"/>
                  <a:t> = 110°C</a:t>
                </a:r>
              </a:p>
              <a:p>
                <a:pPr marL="0" indent="0">
                  <a:buNone/>
                </a:pPr>
                <a:r>
                  <a:rPr lang="en-US" dirty="0" err="1"/>
                  <a:t>T</a:t>
                </a:r>
                <a:r>
                  <a:rPr lang="en-US" sz="2000" b="1" dirty="0" err="1"/>
                  <a:t>sat</a:t>
                </a:r>
                <a:r>
                  <a:rPr lang="en-US" dirty="0"/>
                  <a:t> = 99°C</a:t>
                </a:r>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
                <a:ext cx="8915400" cy="6629400"/>
              </a:xfrm>
              <a:blipFill rotWithShape="0">
                <a:blip r:embed="rId2"/>
                <a:stretch>
                  <a:fillRect l="-1709" t="-1196"/>
                </a:stretch>
              </a:blipFill>
            </p:spPr>
            <p:txBody>
              <a:bodyPr/>
              <a:lstStyle/>
              <a:p>
                <a:r>
                  <a:rPr lang="en-US">
                    <a:noFill/>
                  </a:rPr>
                  <a:t> </a:t>
                </a:r>
              </a:p>
            </p:txBody>
          </p:sp>
        </mc:Fallback>
      </mc:AlternateContent>
    </p:spTree>
    <p:extLst>
      <p:ext uri="{BB962C8B-B14F-4D97-AF65-F5344CB8AC3E}">
        <p14:creationId xmlns:p14="http://schemas.microsoft.com/office/powerpoint/2010/main" val="9869474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705600"/>
          </a:xfrm>
        </p:spPr>
        <p:txBody>
          <a:bodyPr>
            <a:normAutofit lnSpcReduction="10000"/>
          </a:bodyPr>
          <a:lstStyle/>
          <a:p>
            <a:pPr marL="0" indent="0">
              <a:buNone/>
            </a:pPr>
            <a:r>
              <a:rPr lang="en-US" dirty="0"/>
              <a:t>For the throttling process</a:t>
            </a:r>
          </a:p>
          <a:p>
            <a:pPr marL="0" indent="0">
              <a:buNone/>
            </a:pPr>
            <a:r>
              <a:rPr lang="en-US" dirty="0"/>
              <a:t>h</a:t>
            </a:r>
            <a:r>
              <a:rPr lang="en-US" sz="2000" b="1" dirty="0"/>
              <a:t>1</a:t>
            </a:r>
            <a:r>
              <a:rPr lang="en-US" dirty="0"/>
              <a:t> = h</a:t>
            </a:r>
            <a:r>
              <a:rPr lang="en-US" sz="2000" b="1" dirty="0"/>
              <a:t>2</a:t>
            </a:r>
            <a:r>
              <a:rPr lang="en-US" dirty="0"/>
              <a:t> </a:t>
            </a:r>
          </a:p>
          <a:p>
            <a:pPr marL="0" indent="0">
              <a:buNone/>
            </a:pPr>
            <a:r>
              <a:rPr lang="en-US" dirty="0"/>
              <a:t>Where h</a:t>
            </a:r>
            <a:r>
              <a:rPr lang="en-US" sz="2000" b="1" dirty="0"/>
              <a:t>1</a:t>
            </a:r>
            <a:r>
              <a:rPr lang="en-US" dirty="0"/>
              <a:t> and h</a:t>
            </a:r>
            <a:r>
              <a:rPr lang="en-US" sz="2000" b="1" dirty="0"/>
              <a:t>2</a:t>
            </a:r>
            <a:r>
              <a:rPr lang="en-US" dirty="0"/>
              <a:t> are the enthalpy of the steam before and after the throttling process</a:t>
            </a:r>
          </a:p>
          <a:p>
            <a:pPr marL="0" indent="0">
              <a:buNone/>
            </a:pPr>
            <a:r>
              <a:rPr lang="en-US" dirty="0"/>
              <a:t>h</a:t>
            </a:r>
            <a:r>
              <a:rPr lang="en-US" sz="2000" b="1" dirty="0"/>
              <a:t>f1</a:t>
            </a:r>
            <a:r>
              <a:rPr lang="en-US" dirty="0"/>
              <a:t> + x</a:t>
            </a:r>
            <a:r>
              <a:rPr lang="en-US" sz="2000" b="1" dirty="0"/>
              <a:t>2</a:t>
            </a:r>
            <a:r>
              <a:rPr lang="en-US" dirty="0"/>
              <a:t>.h</a:t>
            </a:r>
            <a:r>
              <a:rPr lang="en-US" sz="2000" b="1" dirty="0"/>
              <a:t>fg1</a:t>
            </a:r>
            <a:r>
              <a:rPr lang="en-US" dirty="0"/>
              <a:t> = h</a:t>
            </a:r>
            <a:r>
              <a:rPr lang="en-US" sz="2000" b="1" dirty="0"/>
              <a:t>g2</a:t>
            </a:r>
            <a:r>
              <a:rPr lang="en-US" dirty="0"/>
              <a:t> +c</a:t>
            </a:r>
            <a:r>
              <a:rPr lang="en-US" sz="2000" b="1" dirty="0"/>
              <a:t>ps</a:t>
            </a:r>
            <a:r>
              <a:rPr lang="en-US" dirty="0"/>
              <a:t> (</a:t>
            </a:r>
            <a:r>
              <a:rPr lang="en-US" dirty="0" err="1"/>
              <a:t>T</a:t>
            </a:r>
            <a:r>
              <a:rPr lang="en-US" sz="2000" b="1" dirty="0" err="1"/>
              <a:t>sup</a:t>
            </a:r>
            <a:r>
              <a:rPr lang="en-US" dirty="0"/>
              <a:t> – </a:t>
            </a:r>
            <a:r>
              <a:rPr lang="en-US" dirty="0" err="1"/>
              <a:t>T</a:t>
            </a:r>
            <a:r>
              <a:rPr lang="en-US" sz="2000" b="1" dirty="0" err="1"/>
              <a:t>sat</a:t>
            </a:r>
            <a:r>
              <a:rPr lang="en-US" dirty="0"/>
              <a:t>)</a:t>
            </a:r>
          </a:p>
          <a:p>
            <a:pPr marL="0" indent="0">
              <a:buNone/>
            </a:pPr>
            <a:r>
              <a:rPr lang="en-US" dirty="0"/>
              <a:t>798.6 + x</a:t>
            </a:r>
            <a:r>
              <a:rPr lang="en-US" sz="2000" b="1" dirty="0"/>
              <a:t>2</a:t>
            </a:r>
            <a:r>
              <a:rPr lang="en-US" b="1" dirty="0"/>
              <a:t>.</a:t>
            </a:r>
            <a:r>
              <a:rPr lang="en-US" dirty="0"/>
              <a:t> 1986.2 = 2675.5 + 2.1 x (110 – 99)</a:t>
            </a:r>
          </a:p>
          <a:p>
            <a:pPr marL="0" indent="0">
              <a:buNone/>
            </a:pPr>
            <a:r>
              <a:rPr lang="en-US" dirty="0"/>
              <a:t>X</a:t>
            </a:r>
            <a:r>
              <a:rPr lang="en-US" sz="2000" b="1" dirty="0"/>
              <a:t>2</a:t>
            </a:r>
            <a:r>
              <a:rPr lang="en-US" dirty="0"/>
              <a:t> = 0.9566</a:t>
            </a:r>
          </a:p>
          <a:p>
            <a:pPr marL="0" indent="0">
              <a:buNone/>
            </a:pPr>
            <a:r>
              <a:rPr lang="en-US" dirty="0"/>
              <a:t>Dryness fraction of the steam at inlet to the calorimeter</a:t>
            </a:r>
          </a:p>
          <a:p>
            <a:pPr marL="0" indent="0">
              <a:buNone/>
            </a:pPr>
            <a:r>
              <a:rPr lang="en-US" dirty="0"/>
              <a:t> x = x</a:t>
            </a:r>
            <a:r>
              <a:rPr lang="en-US" sz="2000" b="1" dirty="0"/>
              <a:t>1</a:t>
            </a:r>
            <a:r>
              <a:rPr lang="en-US" dirty="0"/>
              <a:t>.x</a:t>
            </a:r>
            <a:r>
              <a:rPr lang="en-US" sz="2000" b="1" dirty="0"/>
              <a:t>2</a:t>
            </a:r>
          </a:p>
          <a:p>
            <a:pPr marL="0" indent="0">
              <a:buNone/>
            </a:pPr>
            <a:r>
              <a:rPr lang="en-US" sz="2000" b="1" dirty="0"/>
              <a:t>       </a:t>
            </a:r>
            <a:r>
              <a:rPr lang="en-US" dirty="0"/>
              <a:t>= 0.909 x 0.9566</a:t>
            </a:r>
            <a:endParaRPr lang="en-US" sz="2000" b="1" dirty="0"/>
          </a:p>
          <a:p>
            <a:pPr marL="0" indent="0">
              <a:buNone/>
            </a:pPr>
            <a:r>
              <a:rPr lang="en-US" dirty="0"/>
              <a:t>    = 0.8595</a:t>
            </a:r>
            <a:endParaRPr lang="en-US" sz="2000" b="1"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8230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5973763"/>
          </a:xfrm>
        </p:spPr>
        <p:txBody>
          <a:bodyPr/>
          <a:lstStyle/>
          <a:p>
            <a:pPr marL="0" indent="0" algn="just">
              <a:buNone/>
            </a:pPr>
            <a:r>
              <a:rPr lang="en-US" dirty="0"/>
              <a:t>E-F:- On the further addition of heat steam temperature will increase. </a:t>
            </a:r>
          </a:p>
          <a:p>
            <a:pPr marL="0" indent="0" algn="just">
              <a:buNone/>
            </a:pPr>
            <a:r>
              <a:rPr lang="en-US" dirty="0"/>
              <a:t>Steam having temperature higher than its saturation temperature at particular pressure is called superheated steam. </a:t>
            </a:r>
          </a:p>
          <a:p>
            <a:pPr marL="0" indent="0" algn="just">
              <a:buNone/>
            </a:pPr>
            <a:r>
              <a:rPr lang="en-US" dirty="0"/>
              <a:t>Steam having state beyond point E is superheated steam.</a:t>
            </a:r>
          </a:p>
          <a:p>
            <a:pPr marL="0" indent="0">
              <a:buNone/>
            </a:pPr>
            <a:endParaRPr lang="en-US" dirty="0"/>
          </a:p>
        </p:txBody>
      </p:sp>
    </p:spTree>
    <p:extLst>
      <p:ext uri="{BB962C8B-B14F-4D97-AF65-F5344CB8AC3E}">
        <p14:creationId xmlns:p14="http://schemas.microsoft.com/office/powerpoint/2010/main" val="23854448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049963"/>
          </a:xfrm>
        </p:spPr>
        <p:txBody>
          <a:bodyPr/>
          <a:lstStyle/>
          <a:p>
            <a:pPr marL="0" indent="0">
              <a:buNone/>
            </a:pPr>
            <a:r>
              <a:rPr lang="en-US" dirty="0"/>
              <a:t>(7) The following information is available from test of</a:t>
            </a:r>
          </a:p>
          <a:p>
            <a:pPr marL="0" indent="0">
              <a:buNone/>
            </a:pPr>
            <a:r>
              <a:rPr lang="en-US" dirty="0"/>
              <a:t>       a combined separating and throttling </a:t>
            </a:r>
            <a:r>
              <a:rPr lang="en-US" sz="3100" dirty="0"/>
              <a:t>calorimeter.</a:t>
            </a:r>
          </a:p>
          <a:p>
            <a:pPr marL="571500" indent="-571500">
              <a:buAutoNum type="romanLcParenBoth"/>
            </a:pPr>
            <a:r>
              <a:rPr lang="en-US" sz="3100" dirty="0"/>
              <a:t>Pressure of the steam in a steam main = 9.0 bar</a:t>
            </a:r>
          </a:p>
          <a:p>
            <a:pPr marL="571500" indent="-571500">
              <a:buAutoNum type="romanLcParenBoth"/>
            </a:pPr>
            <a:r>
              <a:rPr lang="en-US" sz="3100" dirty="0"/>
              <a:t>Pressure after the throttling = 1.0 bar</a:t>
            </a:r>
          </a:p>
          <a:p>
            <a:pPr marL="571500" indent="-571500">
              <a:buAutoNum type="romanLcParenBoth"/>
            </a:pPr>
            <a:r>
              <a:rPr lang="en-US" sz="3100" dirty="0"/>
              <a:t>Temperature after throttling = 115°C</a:t>
            </a:r>
          </a:p>
          <a:p>
            <a:pPr marL="571500" indent="-571500">
              <a:buAutoNum type="romanLcParenBoth"/>
            </a:pPr>
            <a:r>
              <a:rPr lang="en-US" sz="3100" dirty="0"/>
              <a:t>Mass of the steam condense after throttling = 1.8</a:t>
            </a:r>
            <a:r>
              <a:rPr lang="en-US" sz="2800" dirty="0"/>
              <a:t>kg</a:t>
            </a:r>
          </a:p>
          <a:p>
            <a:pPr marL="571500" indent="-571500">
              <a:buAutoNum type="romanLcParenBoth"/>
            </a:pPr>
            <a:r>
              <a:rPr lang="en-US" sz="2800" dirty="0"/>
              <a:t>Mass of the water collect in the separator = 0.2 kg</a:t>
            </a:r>
          </a:p>
          <a:p>
            <a:pPr marL="0" indent="0">
              <a:buNone/>
            </a:pPr>
            <a:r>
              <a:rPr lang="en-US" dirty="0"/>
              <a:t>Calculate the dryness fraction of the steam in the main.</a:t>
            </a:r>
          </a:p>
        </p:txBody>
      </p:sp>
    </p:spTree>
    <p:extLst>
      <p:ext uri="{BB962C8B-B14F-4D97-AF65-F5344CB8AC3E}">
        <p14:creationId xmlns:p14="http://schemas.microsoft.com/office/powerpoint/2010/main" val="6724882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610600" cy="6049963"/>
          </a:xfrm>
        </p:spPr>
        <p:txBody>
          <a:bodyPr/>
          <a:lstStyle/>
          <a:p>
            <a:pPr marL="0" indent="0">
              <a:buNone/>
            </a:pPr>
            <a:r>
              <a:rPr lang="en-US" dirty="0"/>
              <a:t>Given:</a:t>
            </a:r>
          </a:p>
          <a:p>
            <a:pPr marL="0" indent="0">
              <a:buNone/>
            </a:pPr>
            <a:r>
              <a:rPr lang="en-US" dirty="0"/>
              <a:t>P</a:t>
            </a:r>
            <a:r>
              <a:rPr lang="en-US" sz="2000" b="1" dirty="0"/>
              <a:t>1</a:t>
            </a:r>
            <a:r>
              <a:rPr lang="en-US" dirty="0"/>
              <a:t> = 9 bar</a:t>
            </a:r>
          </a:p>
          <a:p>
            <a:pPr marL="0" indent="0">
              <a:buNone/>
            </a:pPr>
            <a:r>
              <a:rPr lang="en-US" dirty="0"/>
              <a:t>m = 1.8 kg</a:t>
            </a:r>
          </a:p>
          <a:p>
            <a:pPr marL="0" indent="0">
              <a:buNone/>
            </a:pPr>
            <a:r>
              <a:rPr lang="en-US" dirty="0"/>
              <a:t>P</a:t>
            </a:r>
            <a:r>
              <a:rPr lang="en-US" sz="2000" b="1" dirty="0"/>
              <a:t>2</a:t>
            </a:r>
            <a:r>
              <a:rPr lang="en-US" dirty="0"/>
              <a:t> = 1 bar</a:t>
            </a:r>
          </a:p>
          <a:p>
            <a:pPr marL="0" indent="0">
              <a:buNone/>
            </a:pPr>
            <a:r>
              <a:rPr lang="en-US" dirty="0"/>
              <a:t>m</a:t>
            </a:r>
            <a:r>
              <a:rPr lang="en-US" sz="2000" b="1" dirty="0"/>
              <a:t>1</a:t>
            </a:r>
            <a:r>
              <a:rPr lang="en-US" dirty="0"/>
              <a:t> = 0.2 kg</a:t>
            </a:r>
          </a:p>
          <a:p>
            <a:pPr marL="0" indent="0">
              <a:buNone/>
            </a:pPr>
            <a:r>
              <a:rPr lang="en-US" dirty="0"/>
              <a:t>T</a:t>
            </a:r>
            <a:r>
              <a:rPr lang="en-US" sz="2000" b="1" dirty="0"/>
              <a:t>2</a:t>
            </a:r>
            <a:r>
              <a:rPr lang="en-US" dirty="0"/>
              <a:t> = 115°C</a:t>
            </a:r>
          </a:p>
          <a:p>
            <a:pPr marL="0" indent="0">
              <a:buNone/>
            </a:pPr>
            <a:r>
              <a:rPr lang="en-US" dirty="0"/>
              <a:t>x = ?</a:t>
            </a:r>
          </a:p>
        </p:txBody>
      </p:sp>
    </p:spTree>
    <p:extLst>
      <p:ext uri="{BB962C8B-B14F-4D97-AF65-F5344CB8AC3E}">
        <p14:creationId xmlns:p14="http://schemas.microsoft.com/office/powerpoint/2010/main" val="19205327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763000" cy="5973763"/>
              </a:xfrm>
            </p:spPr>
            <p:txBody>
              <a:bodyPr/>
              <a:lstStyle/>
              <a:p>
                <a:pPr marL="0" indent="0">
                  <a:buNone/>
                </a:pPr>
                <a:r>
                  <a:rPr lang="en-US" dirty="0"/>
                  <a:t>Dryness fraction measure by the separating calorimeter x</a:t>
                </a:r>
                <a:r>
                  <a:rPr lang="en-US" sz="2000" b="1" dirty="0"/>
                  <a:t>1</a:t>
                </a:r>
                <a:r>
                  <a:rPr lang="en-US" dirty="0"/>
                  <a:t> = </a:t>
                </a:r>
                <a14:m>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m</m:t>
                        </m:r>
                      </m:num>
                      <m:den>
                        <m:r>
                          <m:rPr>
                            <m:sty m:val="p"/>
                          </m:rPr>
                          <a:rPr lang="en-US" b="0" i="0" smtClean="0">
                            <a:latin typeface="Cambria Math" panose="02040503050406030204" pitchFamily="18" charset="0"/>
                          </a:rPr>
                          <m:t>m</m:t>
                        </m:r>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0" smtClean="0">
                            <a:latin typeface="Cambria Math" panose="02040503050406030204" pitchFamily="18" charset="0"/>
                          </a:rPr>
                          <m:t> </m:t>
                        </m:r>
                      </m:den>
                    </m:f>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r>
                          <a:rPr lang="en-US" b="0" i="0" smtClean="0">
                            <a:latin typeface="Cambria Math" panose="02040503050406030204" pitchFamily="18" charset="0"/>
                          </a:rPr>
                          <m:t>1.8</m:t>
                        </m:r>
                      </m:num>
                      <m:den>
                        <m:r>
                          <a:rPr lang="en-US" b="0" i="0" smtClean="0">
                            <a:latin typeface="Cambria Math" panose="02040503050406030204" pitchFamily="18" charset="0"/>
                          </a:rPr>
                          <m:t>1.8</m:t>
                        </m:r>
                        <m:r>
                          <a:rPr lang="en-US">
                            <a:latin typeface="Cambria Math" panose="02040503050406030204" pitchFamily="18" charset="0"/>
                          </a:rPr>
                          <m:t> +</m:t>
                        </m:r>
                        <m:r>
                          <a:rPr lang="en-US" b="0" i="1" smtClean="0">
                            <a:latin typeface="Cambria Math" panose="02040503050406030204" pitchFamily="18" charset="0"/>
                          </a:rPr>
                          <m:t>0.2</m:t>
                        </m:r>
                      </m:den>
                    </m:f>
                  </m:oMath>
                </a14:m>
                <a:endParaRPr lang="en-US" dirty="0"/>
              </a:p>
              <a:p>
                <a:pPr marL="0" indent="0">
                  <a:buNone/>
                </a:pPr>
                <a:r>
                  <a:rPr lang="en-US" dirty="0"/>
                  <a:t>                          = 0.9</a:t>
                </a:r>
              </a:p>
              <a:p>
                <a:pPr marL="0" indent="0">
                  <a:buNone/>
                </a:pPr>
                <a:r>
                  <a:rPr lang="en-US" dirty="0"/>
                  <a:t>Dryness fraction measured by throttling calorimeter can be calculate by</a:t>
                </a:r>
              </a:p>
              <a:p>
                <a:pPr marL="0" indent="0">
                  <a:buNone/>
                </a:pPr>
                <a:r>
                  <a:rPr lang="en-US" dirty="0"/>
                  <a:t>h</a:t>
                </a:r>
                <a:r>
                  <a:rPr lang="en-US" sz="2000" b="1" dirty="0"/>
                  <a:t>f</a:t>
                </a:r>
                <a:r>
                  <a:rPr lang="en-US" dirty="0"/>
                  <a:t> + x</a:t>
                </a:r>
                <a:r>
                  <a:rPr lang="en-US" sz="2000" b="1" dirty="0"/>
                  <a:t>2</a:t>
                </a:r>
                <a:r>
                  <a:rPr lang="en-US" dirty="0"/>
                  <a:t>.h</a:t>
                </a:r>
                <a:r>
                  <a:rPr lang="en-US" sz="2000" b="1" dirty="0"/>
                  <a:t>fg</a:t>
                </a:r>
                <a:r>
                  <a:rPr lang="en-US" dirty="0"/>
                  <a:t> = h</a:t>
                </a:r>
                <a:r>
                  <a:rPr lang="en-US" sz="2000" b="1" dirty="0"/>
                  <a:t>g</a:t>
                </a:r>
                <a:r>
                  <a:rPr lang="en-US" dirty="0"/>
                  <a:t> +c</a:t>
                </a:r>
                <a:r>
                  <a:rPr lang="en-US" sz="2000" b="1" dirty="0"/>
                  <a:t>ps</a:t>
                </a:r>
                <a:r>
                  <a:rPr lang="en-US" dirty="0"/>
                  <a:t> (</a:t>
                </a:r>
                <a:r>
                  <a:rPr lang="en-US" dirty="0" err="1"/>
                  <a:t>T</a:t>
                </a:r>
                <a:r>
                  <a:rPr lang="en-US" sz="2000" b="1" dirty="0" err="1"/>
                  <a:t>sup</a:t>
                </a:r>
                <a:r>
                  <a:rPr lang="en-US" dirty="0"/>
                  <a:t> – </a:t>
                </a:r>
                <a:r>
                  <a:rPr lang="en-US" dirty="0" err="1"/>
                  <a:t>T</a:t>
                </a:r>
                <a:r>
                  <a:rPr lang="en-US" sz="2000" b="1" dirty="0" err="1"/>
                  <a:t>sat</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763000" cy="5973763"/>
              </a:xfrm>
              <a:blipFill rotWithShape="0">
                <a:blip r:embed="rId2"/>
                <a:stretch>
                  <a:fillRect l="-1739" t="-1327" r="-2573"/>
                </a:stretch>
              </a:blipFill>
            </p:spPr>
            <p:txBody>
              <a:bodyPr/>
              <a:lstStyle/>
              <a:p>
                <a:r>
                  <a:rPr lang="en-US">
                    <a:noFill/>
                  </a:rPr>
                  <a:t> </a:t>
                </a:r>
              </a:p>
            </p:txBody>
          </p:sp>
        </mc:Fallback>
      </mc:AlternateContent>
    </p:spTree>
    <p:extLst>
      <p:ext uri="{BB962C8B-B14F-4D97-AF65-F5344CB8AC3E}">
        <p14:creationId xmlns:p14="http://schemas.microsoft.com/office/powerpoint/2010/main" val="479342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228600"/>
                <a:ext cx="8839200" cy="5897563"/>
              </a:xfrm>
            </p:spPr>
            <p:txBody>
              <a:bodyPr/>
              <a:lstStyle/>
              <a:p>
                <a:pPr marL="0" indent="0">
                  <a:buNone/>
                </a:pPr>
                <a:r>
                  <a:rPr lang="en-US" dirty="0"/>
                  <a:t>Now from the steam table</a:t>
                </a:r>
              </a:p>
              <a:p>
                <a:pPr marL="0" indent="0">
                  <a:buNone/>
                </a:pPr>
                <a:r>
                  <a:rPr lang="en-US" dirty="0"/>
                  <a:t>At p = 9 bar </a:t>
                </a:r>
              </a:p>
              <a:p>
                <a:pPr marL="0" indent="0">
                  <a:buNone/>
                </a:pPr>
                <a:r>
                  <a:rPr lang="en-US" dirty="0"/>
                  <a:t>h</a:t>
                </a:r>
                <a:r>
                  <a:rPr lang="en-US" sz="2000" b="1" dirty="0"/>
                  <a:t>f</a:t>
                </a:r>
                <a:r>
                  <a:rPr lang="en-US" dirty="0"/>
                  <a:t> = 742.8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r>
                      <a:rPr lang="en-US" b="0" i="0" smtClean="0">
                        <a:latin typeface="Cambria Math" panose="02040503050406030204" pitchFamily="18" charset="0"/>
                      </a:rPr>
                      <m:t> ,</m:t>
                    </m:r>
                  </m:oMath>
                </a14:m>
                <a:r>
                  <a:rPr lang="en-US" dirty="0"/>
                  <a:t> h</a:t>
                </a:r>
                <a:r>
                  <a:rPr lang="en-US" sz="2000" b="1" dirty="0"/>
                  <a:t>fg</a:t>
                </a:r>
                <a:r>
                  <a:rPr lang="en-US" dirty="0"/>
                  <a:t> = 2031.1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At p = 1 bar</a:t>
                </a:r>
              </a:p>
              <a:p>
                <a:pPr marL="0" indent="0">
                  <a:buNone/>
                </a:pPr>
                <a:r>
                  <a:rPr lang="en-US" dirty="0"/>
                  <a:t>h</a:t>
                </a:r>
                <a:r>
                  <a:rPr lang="en-US" sz="2000" b="1" dirty="0"/>
                  <a:t>g</a:t>
                </a:r>
                <a:r>
                  <a:rPr lang="en-US" dirty="0"/>
                  <a:t> = 2675.5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r>
                  <a:rPr lang="en-US" dirty="0"/>
                  <a:t> , </a:t>
                </a:r>
                <a:r>
                  <a:rPr lang="en-US" dirty="0" err="1"/>
                  <a:t>T</a:t>
                </a:r>
                <a:r>
                  <a:rPr lang="en-US" sz="2000" b="1" dirty="0" err="1"/>
                  <a:t>sat</a:t>
                </a:r>
                <a:r>
                  <a:rPr lang="en-US" dirty="0"/>
                  <a:t> = 99°C</a:t>
                </a:r>
              </a:p>
              <a:p>
                <a:pPr marL="0" indent="0">
                  <a:buNone/>
                </a:pPr>
                <a:r>
                  <a:rPr lang="en-US" dirty="0"/>
                  <a:t>Assuming that cps = 2.1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𝐾</m:t>
                        </m:r>
                      </m:den>
                    </m:f>
                  </m:oMath>
                </a14:m>
                <a:endParaRPr lang="en-US" dirty="0"/>
              </a:p>
              <a:p>
                <a:pPr marL="0" indent="0">
                  <a:buNone/>
                </a:pPr>
                <a:r>
                  <a:rPr lang="en-US" dirty="0"/>
                  <a:t>742.8 + x</a:t>
                </a:r>
                <a:r>
                  <a:rPr lang="en-US" sz="2000" b="1" dirty="0"/>
                  <a:t>2</a:t>
                </a:r>
                <a:r>
                  <a:rPr lang="en-US" dirty="0"/>
                  <a:t>.2031.1 = 2675.5 + 2.1 (115 – 99)</a:t>
                </a:r>
              </a:p>
              <a:p>
                <a:pPr marL="0" indent="0">
                  <a:buNone/>
                </a:pPr>
                <a:r>
                  <a:rPr lang="en-US" dirty="0"/>
                  <a:t>x</a:t>
                </a:r>
                <a:r>
                  <a:rPr lang="en-US" sz="2000" b="1" dirty="0"/>
                  <a:t>2</a:t>
                </a:r>
                <a:r>
                  <a:rPr lang="en-US" dirty="0"/>
                  <a:t> = 0.968</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228600"/>
                <a:ext cx="8839200" cy="5897563"/>
              </a:xfrm>
              <a:blipFill rotWithShape="0">
                <a:blip r:embed="rId2"/>
                <a:stretch>
                  <a:fillRect l="-1724" t="-1344"/>
                </a:stretch>
              </a:blipFill>
            </p:spPr>
            <p:txBody>
              <a:bodyPr/>
              <a:lstStyle/>
              <a:p>
                <a:r>
                  <a:rPr lang="en-US">
                    <a:noFill/>
                  </a:rPr>
                  <a:t> </a:t>
                </a:r>
              </a:p>
            </p:txBody>
          </p:sp>
        </mc:Fallback>
      </mc:AlternateContent>
    </p:spTree>
    <p:extLst>
      <p:ext uri="{BB962C8B-B14F-4D97-AF65-F5344CB8AC3E}">
        <p14:creationId xmlns:p14="http://schemas.microsoft.com/office/powerpoint/2010/main" val="9869529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049963"/>
          </a:xfrm>
        </p:spPr>
        <p:txBody>
          <a:bodyPr/>
          <a:lstStyle/>
          <a:p>
            <a:pPr marL="0" indent="0">
              <a:buNone/>
            </a:pPr>
            <a:r>
              <a:rPr lang="en-US" dirty="0"/>
              <a:t>Dryness fraction of the steam in the main</a:t>
            </a:r>
          </a:p>
          <a:p>
            <a:pPr marL="0" indent="0">
              <a:buNone/>
            </a:pPr>
            <a:r>
              <a:rPr lang="en-US" dirty="0"/>
              <a:t>     x = x</a:t>
            </a:r>
            <a:r>
              <a:rPr lang="en-US" sz="2000" b="1" dirty="0"/>
              <a:t>1</a:t>
            </a:r>
            <a:r>
              <a:rPr lang="en-US" dirty="0"/>
              <a:t>.x</a:t>
            </a:r>
            <a:r>
              <a:rPr lang="en-US" sz="2000" b="1" dirty="0"/>
              <a:t>2</a:t>
            </a:r>
          </a:p>
          <a:p>
            <a:pPr marL="0" indent="0">
              <a:buNone/>
            </a:pPr>
            <a:r>
              <a:rPr lang="en-US" sz="2000" b="1" dirty="0"/>
              <a:t>             </a:t>
            </a:r>
            <a:r>
              <a:rPr lang="en-US" dirty="0"/>
              <a:t>= 0.9 x 0.968</a:t>
            </a:r>
          </a:p>
          <a:p>
            <a:pPr marL="0" indent="0">
              <a:buNone/>
            </a:pPr>
            <a:r>
              <a:rPr lang="en-US" sz="2000" b="1" dirty="0"/>
              <a:t>             </a:t>
            </a:r>
            <a:r>
              <a:rPr lang="en-US" dirty="0"/>
              <a:t>= 0.8712</a:t>
            </a:r>
            <a:endParaRPr lang="en-US" sz="2000" b="1" dirty="0"/>
          </a:p>
        </p:txBody>
      </p:sp>
    </p:spTree>
    <p:extLst>
      <p:ext uri="{BB962C8B-B14F-4D97-AF65-F5344CB8AC3E}">
        <p14:creationId xmlns:p14="http://schemas.microsoft.com/office/powerpoint/2010/main" val="65745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686800" cy="6049963"/>
              </a:xfrm>
            </p:spPr>
            <p:txBody>
              <a:bodyPr/>
              <a:lstStyle/>
              <a:p>
                <a:pPr marL="0" indent="0">
                  <a:buNone/>
                </a:pPr>
                <a:r>
                  <a:rPr lang="en-US" dirty="0"/>
                  <a:t>(8) Determine the enthalpy and the internal energy</a:t>
                </a:r>
              </a:p>
              <a:p>
                <a:pPr marL="0" indent="0">
                  <a:buNone/>
                </a:pPr>
                <a:r>
                  <a:rPr lang="en-US" dirty="0"/>
                  <a:t>      of 1 kg of the steam at a pressure of 10 bar</a:t>
                </a:r>
              </a:p>
              <a:p>
                <a:pPr marL="0" indent="0">
                  <a:buNone/>
                </a:pPr>
                <a:r>
                  <a:rPr lang="en-US" dirty="0"/>
                  <a:t>      absolute pressure.</a:t>
                </a:r>
              </a:p>
              <a:p>
                <a:pPr marL="0" indent="0">
                  <a:buNone/>
                </a:pPr>
                <a:r>
                  <a:rPr lang="en-US" dirty="0"/>
                  <a:t>  (</a:t>
                </a:r>
                <a:r>
                  <a:rPr lang="en-US" dirty="0" err="1"/>
                  <a:t>i</a:t>
                </a:r>
                <a:r>
                  <a:rPr lang="en-US" dirty="0"/>
                  <a:t>) When the dryness fraction of the steam is 0.85.</a:t>
                </a:r>
              </a:p>
              <a:p>
                <a:pPr marL="0" indent="0">
                  <a:buNone/>
                </a:pPr>
                <a:r>
                  <a:rPr lang="en-US" dirty="0"/>
                  <a:t>  (ii) When the steam is dry and saturated</a:t>
                </a:r>
              </a:p>
              <a:p>
                <a:pPr marL="0" indent="0">
                  <a:buNone/>
                </a:pPr>
                <a:r>
                  <a:rPr lang="en-US" dirty="0"/>
                  <a:t>  (iii)When the steam is superheated to 300°C.</a:t>
                </a:r>
              </a:p>
              <a:p>
                <a:pPr marL="0" indent="0">
                  <a:buNone/>
                </a:pPr>
                <a:r>
                  <a:rPr lang="en-US" dirty="0"/>
                  <a:t>Neglecting the volume of the water and take the </a:t>
                </a:r>
              </a:p>
              <a:p>
                <a:pPr marL="0" indent="0">
                  <a:buNone/>
                </a:pPr>
                <a:r>
                  <a:rPr lang="en-US" dirty="0"/>
                  <a:t>Cps as 2.1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𝐾</m:t>
                        </m:r>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686800" cy="6049963"/>
              </a:xfrm>
              <a:blipFill rotWithShape="0">
                <a:blip r:embed="rId2"/>
                <a:stretch>
                  <a:fillRect l="-1754" t="-1310" r="-1123"/>
                </a:stretch>
              </a:blipFill>
            </p:spPr>
            <p:txBody>
              <a:bodyPr/>
              <a:lstStyle/>
              <a:p>
                <a:r>
                  <a:rPr lang="en-US">
                    <a:noFill/>
                  </a:rPr>
                  <a:t> </a:t>
                </a:r>
              </a:p>
            </p:txBody>
          </p:sp>
        </mc:Fallback>
      </mc:AlternateContent>
    </p:spTree>
    <p:extLst>
      <p:ext uri="{BB962C8B-B14F-4D97-AF65-F5344CB8AC3E}">
        <p14:creationId xmlns:p14="http://schemas.microsoft.com/office/powerpoint/2010/main" val="10256308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686800" cy="6049963"/>
              </a:xfrm>
            </p:spPr>
            <p:txBody>
              <a:bodyPr/>
              <a:lstStyle/>
              <a:p>
                <a:pPr marL="0" indent="0">
                  <a:buNone/>
                </a:pPr>
                <a:r>
                  <a:rPr lang="en-US" dirty="0"/>
                  <a:t>Solution:</a:t>
                </a:r>
              </a:p>
              <a:p>
                <a:pPr marL="571500" indent="-571500">
                  <a:buAutoNum type="romanLcParenBoth"/>
                </a:pPr>
                <a:r>
                  <a:rPr lang="en-US" dirty="0"/>
                  <a:t>P = 10 bar and x = 0.85</a:t>
                </a:r>
              </a:p>
              <a:p>
                <a:pPr marL="0" indent="0">
                  <a:buNone/>
                </a:pPr>
                <a:r>
                  <a:rPr lang="en-US" dirty="0"/>
                  <a:t>At 10 bar pressure</a:t>
                </a:r>
              </a:p>
              <a:p>
                <a:pPr marL="0" indent="0">
                  <a:buNone/>
                </a:pPr>
                <a:r>
                  <a:rPr lang="en-US" dirty="0"/>
                  <a:t>h</a:t>
                </a:r>
                <a:r>
                  <a:rPr lang="en-US" sz="2000" b="1" dirty="0"/>
                  <a:t>f</a:t>
                </a:r>
                <a:r>
                  <a:rPr lang="en-US" dirty="0"/>
                  <a:t> = 762.80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r>
                  <a:rPr lang="en-US" dirty="0"/>
                  <a:t>, </a:t>
                </a:r>
                <a:r>
                  <a:rPr lang="en-US" dirty="0" err="1"/>
                  <a:t>h</a:t>
                </a:r>
                <a:r>
                  <a:rPr lang="en-US" sz="2000" b="1" dirty="0" err="1"/>
                  <a:t>fg</a:t>
                </a:r>
                <a:r>
                  <a:rPr lang="en-US" dirty="0"/>
                  <a:t> = 2015.3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v</a:t>
                </a:r>
                <a:r>
                  <a:rPr lang="en-US" sz="2000" b="1" dirty="0"/>
                  <a:t>g</a:t>
                </a:r>
                <a:r>
                  <a:rPr lang="en-US" dirty="0"/>
                  <a:t> = 0.194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r>
                  <a:rPr lang="en-US" dirty="0"/>
                  <a:t> , h</a:t>
                </a:r>
                <a:r>
                  <a:rPr lang="en-US" sz="2000" b="1" dirty="0"/>
                  <a:t>g</a:t>
                </a:r>
                <a:r>
                  <a:rPr lang="en-US" dirty="0"/>
                  <a:t> = 2778.1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h = h</a:t>
                </a:r>
                <a:r>
                  <a:rPr lang="en-US" sz="2000" b="1" dirty="0"/>
                  <a:t>f</a:t>
                </a:r>
                <a:r>
                  <a:rPr lang="en-US" dirty="0"/>
                  <a:t> + </a:t>
                </a:r>
                <a:r>
                  <a:rPr lang="en-US" dirty="0" err="1"/>
                  <a:t>x.h</a:t>
                </a:r>
                <a:r>
                  <a:rPr lang="en-US" sz="2000" b="1" dirty="0" err="1"/>
                  <a:t>fg</a:t>
                </a:r>
                <a:endParaRPr lang="en-US" sz="2000" b="1" dirty="0"/>
              </a:p>
              <a:p>
                <a:pPr marL="0" indent="0">
                  <a:buNone/>
                </a:pPr>
                <a:r>
                  <a:rPr lang="en-US" dirty="0"/>
                  <a:t>   = 762.80 + 0.85 x 2015.3</a:t>
                </a:r>
              </a:p>
              <a:p>
                <a:pPr marL="0" indent="0">
                  <a:buNone/>
                </a:pPr>
                <a:r>
                  <a:rPr lang="en-US" dirty="0"/>
                  <a:t>   = 2475.81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686800" cy="6049963"/>
              </a:xfrm>
              <a:blipFill rotWithShape="0">
                <a:blip r:embed="rId2"/>
                <a:stretch>
                  <a:fillRect l="-1825" t="-1310"/>
                </a:stretch>
              </a:blipFill>
            </p:spPr>
            <p:txBody>
              <a:bodyPr/>
              <a:lstStyle/>
              <a:p>
                <a:r>
                  <a:rPr lang="en-US">
                    <a:noFill/>
                  </a:rPr>
                  <a:t> </a:t>
                </a:r>
              </a:p>
            </p:txBody>
          </p:sp>
        </mc:Fallback>
      </mc:AlternateContent>
    </p:spTree>
    <p:extLst>
      <p:ext uri="{BB962C8B-B14F-4D97-AF65-F5344CB8AC3E}">
        <p14:creationId xmlns:p14="http://schemas.microsoft.com/office/powerpoint/2010/main" val="24957386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400"/>
                <a:ext cx="8686800" cy="5973763"/>
              </a:xfrm>
            </p:spPr>
            <p:txBody>
              <a:bodyPr/>
              <a:lstStyle/>
              <a:p>
                <a:pPr marL="0" indent="0">
                  <a:buNone/>
                </a:pPr>
                <a:r>
                  <a:rPr lang="en-US" dirty="0"/>
                  <a:t>u = h – </a:t>
                </a:r>
                <a:r>
                  <a:rPr lang="en-US" dirty="0" err="1"/>
                  <a:t>pv</a:t>
                </a:r>
                <a:endParaRPr lang="en-US" dirty="0"/>
              </a:p>
              <a:p>
                <a:pPr marL="0" indent="0">
                  <a:buNone/>
                </a:pPr>
                <a:r>
                  <a:rPr lang="en-US" dirty="0"/>
                  <a:t>    = h –p(x.v</a:t>
                </a:r>
                <a:r>
                  <a:rPr lang="en-US" sz="2000" b="1" dirty="0"/>
                  <a:t>g</a:t>
                </a:r>
                <a:r>
                  <a:rPr lang="en-US" dirty="0"/>
                  <a:t>)</a:t>
                </a:r>
              </a:p>
              <a:p>
                <a:pPr marL="0" indent="0">
                  <a:buNone/>
                </a:pPr>
                <a:r>
                  <a:rPr lang="en-US" dirty="0"/>
                  <a:t>    = 2475.81 – 10 x 100 x 0.85 x 0.194</a:t>
                </a:r>
              </a:p>
              <a:p>
                <a:pPr marL="0" indent="0">
                  <a:buNone/>
                </a:pPr>
                <a:r>
                  <a:rPr lang="en-US" dirty="0"/>
                  <a:t>    = 2310.91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400"/>
                <a:ext cx="8686800" cy="5973763"/>
              </a:xfrm>
              <a:blipFill rotWithShape="0">
                <a:blip r:embed="rId2"/>
                <a:stretch>
                  <a:fillRect l="-1754" t="-1327"/>
                </a:stretch>
              </a:blipFill>
            </p:spPr>
            <p:txBody>
              <a:bodyPr/>
              <a:lstStyle/>
              <a:p>
                <a:r>
                  <a:rPr lang="en-US">
                    <a:noFill/>
                  </a:rPr>
                  <a:t> </a:t>
                </a:r>
              </a:p>
            </p:txBody>
          </p:sp>
        </mc:Fallback>
      </mc:AlternateContent>
    </p:spTree>
    <p:extLst>
      <p:ext uri="{BB962C8B-B14F-4D97-AF65-F5344CB8AC3E}">
        <p14:creationId xmlns:p14="http://schemas.microsoft.com/office/powerpoint/2010/main" val="2943501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76200"/>
                <a:ext cx="9067800" cy="6049963"/>
              </a:xfrm>
            </p:spPr>
            <p:txBody>
              <a:bodyPr/>
              <a:lstStyle/>
              <a:p>
                <a:pPr marL="0" indent="0">
                  <a:buNone/>
                </a:pPr>
                <a:r>
                  <a:rPr lang="en-US" dirty="0"/>
                  <a:t>(ii) Dry and Saturated steam</a:t>
                </a:r>
              </a:p>
              <a:p>
                <a:pPr marL="0" indent="0">
                  <a:buNone/>
                </a:pPr>
                <a:r>
                  <a:rPr lang="en-US" dirty="0"/>
                  <a:t> h = hg = 2778.1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r>
                  <a:rPr lang="en-US" dirty="0"/>
                  <a:t> u = </a:t>
                </a:r>
                <a:r>
                  <a:rPr lang="en-US" dirty="0" err="1"/>
                  <a:t>u</a:t>
                </a:r>
                <a:r>
                  <a:rPr lang="en-US" sz="2000" b="1" dirty="0" err="1"/>
                  <a:t>g</a:t>
                </a:r>
                <a:r>
                  <a:rPr lang="en-US" dirty="0"/>
                  <a:t> </a:t>
                </a:r>
              </a:p>
              <a:p>
                <a:pPr marL="0" indent="0">
                  <a:buNone/>
                </a:pPr>
                <a:r>
                  <a:rPr lang="en-US" dirty="0"/>
                  <a:t>    = h</a:t>
                </a:r>
                <a:r>
                  <a:rPr lang="en-US" sz="2000" b="1" dirty="0"/>
                  <a:t>g</a:t>
                </a:r>
                <a:r>
                  <a:rPr lang="en-US" dirty="0"/>
                  <a:t> – </a:t>
                </a:r>
                <a:r>
                  <a:rPr lang="en-US" dirty="0" err="1"/>
                  <a:t>pv</a:t>
                </a:r>
                <a:r>
                  <a:rPr lang="en-US" sz="2000" b="1" dirty="0" err="1"/>
                  <a:t>g</a:t>
                </a:r>
                <a:endParaRPr lang="en-US" sz="2000" b="1" dirty="0"/>
              </a:p>
              <a:p>
                <a:pPr marL="0" indent="0">
                  <a:buNone/>
                </a:pPr>
                <a:r>
                  <a:rPr lang="en-US" sz="2000" b="1" dirty="0"/>
                  <a:t>      </a:t>
                </a:r>
                <a:r>
                  <a:rPr lang="en-US" dirty="0"/>
                  <a:t>= 2778.1 – 10 x 100 x 0.194</a:t>
                </a:r>
              </a:p>
              <a:p>
                <a:pPr marL="0" indent="0">
                  <a:buNone/>
                </a:pPr>
                <a:r>
                  <a:rPr lang="en-US" sz="2000" b="1" dirty="0"/>
                  <a:t>     </a:t>
                </a:r>
                <a:r>
                  <a:rPr lang="en-US" dirty="0"/>
                  <a:t>= 2584.1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b="1" dirty="0"/>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76200"/>
                <a:ext cx="9067800" cy="6049963"/>
              </a:xfrm>
              <a:blipFill rotWithShape="0">
                <a:blip r:embed="rId2"/>
                <a:stretch>
                  <a:fillRect l="-1748" t="-1310"/>
                </a:stretch>
              </a:blipFill>
            </p:spPr>
            <p:txBody>
              <a:bodyPr/>
              <a:lstStyle/>
              <a:p>
                <a:r>
                  <a:rPr lang="en-US">
                    <a:noFill/>
                  </a:rPr>
                  <a:t> </a:t>
                </a:r>
              </a:p>
            </p:txBody>
          </p:sp>
        </mc:Fallback>
      </mc:AlternateContent>
    </p:spTree>
    <p:extLst>
      <p:ext uri="{BB962C8B-B14F-4D97-AF65-F5344CB8AC3E}">
        <p14:creationId xmlns:p14="http://schemas.microsoft.com/office/powerpoint/2010/main" val="13790835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
                <a:ext cx="8229600" cy="6049963"/>
              </a:xfrm>
            </p:spPr>
            <p:txBody>
              <a:bodyPr/>
              <a:lstStyle/>
              <a:p>
                <a:pPr marL="0" indent="0">
                  <a:buNone/>
                </a:pPr>
                <a:r>
                  <a:rPr lang="en-US" dirty="0"/>
                  <a:t>(iii) P = 10 bar and T = 300° C</a:t>
                </a:r>
              </a:p>
              <a:p>
                <a:pPr marL="0" indent="0">
                  <a:buNone/>
                </a:pPr>
                <a:r>
                  <a:rPr lang="en-US" dirty="0"/>
                  <a:t>      At 10 bar pressure </a:t>
                </a:r>
                <a:r>
                  <a:rPr lang="en-US" dirty="0" err="1"/>
                  <a:t>Tsat</a:t>
                </a:r>
                <a:r>
                  <a:rPr lang="en-US" dirty="0"/>
                  <a:t> = 179.9°C</a:t>
                </a:r>
              </a:p>
              <a:p>
                <a:pPr marL="0" indent="0">
                  <a:buNone/>
                </a:pPr>
                <a:r>
                  <a:rPr lang="en-US" dirty="0"/>
                  <a:t>      h = hg + cps (</a:t>
                </a:r>
                <a:r>
                  <a:rPr lang="en-US" dirty="0" err="1"/>
                  <a:t>Tsup</a:t>
                </a:r>
                <a:r>
                  <a:rPr lang="en-US" dirty="0"/>
                  <a:t> – </a:t>
                </a:r>
                <a:r>
                  <a:rPr lang="en-US" dirty="0" err="1"/>
                  <a:t>Tsat</a:t>
                </a:r>
                <a:r>
                  <a:rPr lang="en-US" dirty="0"/>
                  <a:t>)</a:t>
                </a:r>
              </a:p>
              <a:p>
                <a:pPr marL="0" indent="0">
                  <a:buNone/>
                </a:pPr>
                <a:r>
                  <a:rPr lang="en-US" dirty="0"/>
                  <a:t>         = 2778.1 + 2.1 (300 – 179.9)</a:t>
                </a:r>
              </a:p>
              <a:p>
                <a:pPr marL="0" indent="0">
                  <a:buNone/>
                </a:pPr>
                <a:r>
                  <a:rPr lang="en-US" dirty="0"/>
                  <a:t>         = 3030.3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𝑠𝑢𝑝</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𝑠𝑎𝑡</m:t>
                              </m:r>
                            </m:sub>
                          </m:sSub>
                        </m:den>
                      </m:f>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𝑠𝑢𝑝</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𝑠𝑎𝑡</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
                <a:ext cx="8229600" cy="6049963"/>
              </a:xfrm>
              <a:blipFill rotWithShape="0">
                <a:blip r:embed="rId2"/>
                <a:stretch>
                  <a:fillRect l="-1852" t="-1310"/>
                </a:stretch>
              </a:blipFill>
            </p:spPr>
            <p:txBody>
              <a:bodyPr/>
              <a:lstStyle/>
              <a:p>
                <a:r>
                  <a:rPr lang="en-US">
                    <a:noFill/>
                  </a:rPr>
                  <a:t> </a:t>
                </a:r>
              </a:p>
            </p:txBody>
          </p:sp>
        </mc:Fallback>
      </mc:AlternateContent>
    </p:spTree>
    <p:extLst>
      <p:ext uri="{BB962C8B-B14F-4D97-AF65-F5344CB8AC3E}">
        <p14:creationId xmlns:p14="http://schemas.microsoft.com/office/powerpoint/2010/main" val="203663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610600" cy="6049963"/>
          </a:xfrm>
        </p:spPr>
        <p:txBody>
          <a:bodyPr>
            <a:normAutofit/>
          </a:bodyPr>
          <a:lstStyle/>
          <a:p>
            <a:pPr marL="0" indent="0" algn="just">
              <a:buNone/>
            </a:pPr>
            <a:r>
              <a:rPr lang="en-US" dirty="0"/>
              <a:t>Difference between temperature of superheated steam and its saturation temperature is called degree of superheat. </a:t>
            </a:r>
          </a:p>
          <a:p>
            <a:pPr marL="0" indent="0" algn="just">
              <a:buNone/>
            </a:pPr>
            <a:r>
              <a:rPr lang="en-US" dirty="0"/>
              <a:t>Heat difference between </a:t>
            </a:r>
            <a:r>
              <a:rPr lang="en-US" dirty="0" err="1"/>
              <a:t>T</a:t>
            </a:r>
            <a:r>
              <a:rPr lang="en-US" sz="2000" b="1" dirty="0" err="1"/>
              <a:t>f</a:t>
            </a:r>
            <a:r>
              <a:rPr lang="en-US" dirty="0"/>
              <a:t> and </a:t>
            </a:r>
            <a:r>
              <a:rPr lang="en-US" dirty="0" err="1"/>
              <a:t>T</a:t>
            </a:r>
            <a:r>
              <a:rPr lang="en-US" sz="2000" b="1" dirty="0" err="1"/>
              <a:t>e</a:t>
            </a:r>
            <a:r>
              <a:rPr lang="en-US" dirty="0"/>
              <a:t> is called degree of superheat.</a:t>
            </a:r>
          </a:p>
        </p:txBody>
      </p:sp>
    </p:spTree>
    <p:extLst>
      <p:ext uri="{BB962C8B-B14F-4D97-AF65-F5344CB8AC3E}">
        <p14:creationId xmlns:p14="http://schemas.microsoft.com/office/powerpoint/2010/main" val="13796998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76200"/>
                <a:ext cx="8610600" cy="6049963"/>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𝑠𝑢𝑝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𝑠𝑎𝑡</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𝑠𝑢𝑝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𝑠𝑎𝑡</m:t>
                              </m:r>
                            </m:sub>
                          </m:sSub>
                        </m:den>
                      </m:f>
                    </m:oMath>
                  </m:oMathPara>
                </a14:m>
                <a:endParaRPr lang="en-US" dirty="0"/>
              </a:p>
              <a:p>
                <a:pPr marL="0" indent="0">
                  <a:buNone/>
                </a:pPr>
                <a:r>
                  <a:rPr lang="en-US" dirty="0" err="1"/>
                  <a:t>v</a:t>
                </a:r>
                <a:r>
                  <a:rPr lang="en-US" sz="2000" b="1" dirty="0" err="1"/>
                  <a:t>sup</a:t>
                </a:r>
                <a:r>
                  <a:rPr lang="en-US" sz="2000" b="1" dirty="0"/>
                  <a:t> </a:t>
                </a:r>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𝑠𝑢𝑝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𝑠𝑎𝑡</m:t>
                            </m:r>
                          </m:sub>
                        </m:sSub>
                      </m:den>
                    </m:f>
                  </m:oMath>
                </a14:m>
                <a:r>
                  <a:rPr lang="en-US" dirty="0"/>
                  <a:t> . </a:t>
                </a:r>
                <a:r>
                  <a:rPr lang="en-US" dirty="0" err="1"/>
                  <a:t>v</a:t>
                </a:r>
                <a:r>
                  <a:rPr lang="en-US" sz="2000" b="1" dirty="0" err="1"/>
                  <a:t>sat</a:t>
                </a:r>
                <a:endParaRPr lang="en-US" sz="2000" b="1" dirty="0"/>
              </a:p>
              <a:p>
                <a:pPr marL="0" indent="0">
                  <a:buNone/>
                </a:pPr>
                <a:r>
                  <a:rPr lang="en-US" sz="2000" b="1" dirty="0"/>
                  <a:t>        </a:t>
                </a:r>
                <a:r>
                  <a:rPr lang="en-US" dirty="0"/>
                  <a:t>  = </a:t>
                </a:r>
                <a14:m>
                  <m:oMath xmlns:m="http://schemas.openxmlformats.org/officeDocument/2006/math">
                    <m:f>
                      <m:fPr>
                        <m:ctrlPr>
                          <a:rPr lang="en-US" sz="4000" i="1">
                            <a:latin typeface="Cambria Math" panose="02040503050406030204" pitchFamily="18" charset="0"/>
                          </a:rPr>
                        </m:ctrlPr>
                      </m:fPr>
                      <m:num>
                        <m:r>
                          <a:rPr lang="en-US" sz="4000" b="0" i="1" smtClean="0">
                            <a:latin typeface="Cambria Math" panose="02040503050406030204" pitchFamily="18" charset="0"/>
                          </a:rPr>
                          <m:t>573</m:t>
                        </m:r>
                      </m:num>
                      <m:den>
                        <m:r>
                          <a:rPr lang="en-US" sz="4000" b="0" i="1" smtClean="0">
                            <a:latin typeface="Cambria Math" panose="02040503050406030204" pitchFamily="18" charset="0"/>
                          </a:rPr>
                          <m:t>452.9</m:t>
                        </m:r>
                      </m:den>
                    </m:f>
                  </m:oMath>
                </a14:m>
                <a:r>
                  <a:rPr lang="en-US" dirty="0"/>
                  <a:t> . 0.194</a:t>
                </a:r>
              </a:p>
              <a:p>
                <a:pPr marL="0" indent="0">
                  <a:buNone/>
                </a:pPr>
                <a:r>
                  <a:rPr lang="en-US" dirty="0"/>
                  <a:t>       = 0.246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𝑘𝑔</m:t>
                        </m:r>
                      </m:den>
                    </m:f>
                  </m:oMath>
                </a14:m>
                <a:endParaRPr lang="en-US" dirty="0"/>
              </a:p>
              <a:p>
                <a:pPr marL="0" indent="0">
                  <a:buNone/>
                </a:pPr>
                <a:r>
                  <a:rPr lang="en-US" dirty="0"/>
                  <a:t> u = h – </a:t>
                </a:r>
                <a:r>
                  <a:rPr lang="en-US" dirty="0" err="1"/>
                  <a:t>pv</a:t>
                </a:r>
                <a:endParaRPr lang="en-US" dirty="0"/>
              </a:p>
              <a:p>
                <a:pPr marL="0" indent="0">
                  <a:buNone/>
                </a:pPr>
                <a:r>
                  <a:rPr lang="en-US" dirty="0"/>
                  <a:t>    = 3030.3 – 10 x 100 x 0.246</a:t>
                </a:r>
              </a:p>
              <a:p>
                <a:pPr marL="0" indent="0">
                  <a:buNone/>
                </a:pPr>
                <a:r>
                  <a:rPr lang="en-US" dirty="0"/>
                  <a:t>    = 2784.3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76200"/>
                <a:ext cx="8610600" cy="6049963"/>
              </a:xfrm>
              <a:blipFill rotWithShape="0">
                <a:blip r:embed="rId2"/>
                <a:stretch>
                  <a:fillRect l="-1841"/>
                </a:stretch>
              </a:blipFill>
            </p:spPr>
            <p:txBody>
              <a:bodyPr/>
              <a:lstStyle/>
              <a:p>
                <a:r>
                  <a:rPr lang="en-US">
                    <a:noFill/>
                  </a:rPr>
                  <a:t> </a:t>
                </a:r>
              </a:p>
            </p:txBody>
          </p:sp>
        </mc:Fallback>
      </mc:AlternateContent>
    </p:spTree>
    <p:extLst>
      <p:ext uri="{BB962C8B-B14F-4D97-AF65-F5344CB8AC3E}">
        <p14:creationId xmlns:p14="http://schemas.microsoft.com/office/powerpoint/2010/main" val="2195258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
                <a:ext cx="8534400" cy="6781800"/>
              </a:xfrm>
            </p:spPr>
            <p:txBody>
              <a:bodyPr>
                <a:normAutofit fontScale="92500" lnSpcReduction="10000"/>
              </a:bodyPr>
              <a:lstStyle/>
              <a:p>
                <a:pPr marL="0" indent="0">
                  <a:buNone/>
                </a:pPr>
                <a:r>
                  <a:rPr lang="en-US" dirty="0"/>
                  <a:t>(9) What amount of heat would be required to product 5 kg of steam at a pressure of 5 bar and temperature of 250°C from water at 30°C.</a:t>
                </a:r>
              </a:p>
              <a:p>
                <a:pPr marL="0" indent="0">
                  <a:buNone/>
                </a:pPr>
                <a:r>
                  <a:rPr lang="en-US" dirty="0"/>
                  <a:t>Take c</a:t>
                </a:r>
                <a:r>
                  <a:rPr lang="en-US" sz="2200" b="1" dirty="0"/>
                  <a:t>ps</a:t>
                </a:r>
                <a:r>
                  <a:rPr lang="en-US" dirty="0"/>
                  <a:t> = 2.1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𝐾</m:t>
                        </m:r>
                      </m:den>
                    </m:f>
                  </m:oMath>
                </a14:m>
                <a:endParaRPr lang="en-US" dirty="0"/>
              </a:p>
              <a:p>
                <a:pPr marL="0" indent="0">
                  <a:buNone/>
                </a:pPr>
                <a:r>
                  <a:rPr lang="en-US" dirty="0"/>
                  <a:t>Given :</a:t>
                </a:r>
              </a:p>
              <a:p>
                <a:pPr marL="0" indent="0">
                  <a:buNone/>
                </a:pPr>
                <a:r>
                  <a:rPr lang="en-US" dirty="0" err="1"/>
                  <a:t>m</a:t>
                </a:r>
                <a:r>
                  <a:rPr lang="en-US" sz="2200" b="1" dirty="0" err="1"/>
                  <a:t>s</a:t>
                </a:r>
                <a:r>
                  <a:rPr lang="en-US" dirty="0"/>
                  <a:t> = 5 kg</a:t>
                </a:r>
              </a:p>
              <a:p>
                <a:pPr marL="0" indent="0">
                  <a:buNone/>
                </a:pPr>
                <a:r>
                  <a:rPr lang="en-US" dirty="0"/>
                  <a:t>P = 5 bar</a:t>
                </a:r>
              </a:p>
              <a:p>
                <a:pPr marL="0" indent="0">
                  <a:buNone/>
                </a:pPr>
                <a:r>
                  <a:rPr lang="en-US" dirty="0"/>
                  <a:t>T</a:t>
                </a:r>
                <a:r>
                  <a:rPr lang="en-US" sz="2200" b="1" dirty="0"/>
                  <a:t>i </a:t>
                </a:r>
                <a:r>
                  <a:rPr lang="en-US" dirty="0"/>
                  <a:t>= 250°C</a:t>
                </a:r>
              </a:p>
              <a:p>
                <a:pPr marL="0" indent="0">
                  <a:buNone/>
                </a:pPr>
                <a:r>
                  <a:rPr lang="en-US" dirty="0" err="1"/>
                  <a:t>T</a:t>
                </a:r>
                <a:r>
                  <a:rPr lang="en-US" sz="2200" b="1" dirty="0" err="1"/>
                  <a:t>f</a:t>
                </a:r>
                <a:r>
                  <a:rPr lang="en-US" dirty="0"/>
                  <a:t> = 30°C</a:t>
                </a:r>
              </a:p>
              <a:p>
                <a:pPr marL="0" indent="0">
                  <a:buNone/>
                </a:pPr>
                <a:r>
                  <a:rPr lang="en-US" dirty="0"/>
                  <a:t>C</a:t>
                </a:r>
                <a:r>
                  <a:rPr lang="en-US" sz="2200" b="1" dirty="0"/>
                  <a:t>ps </a:t>
                </a:r>
                <a:r>
                  <a:rPr lang="en-US" dirty="0"/>
                  <a:t>= 2.1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r>
                          <a:rPr lang="en-US" i="1">
                            <a:latin typeface="Cambria Math" panose="02040503050406030204" pitchFamily="18" charset="0"/>
                          </a:rPr>
                          <m:t>.</m:t>
                        </m:r>
                        <m:r>
                          <a:rPr lang="en-US" i="1">
                            <a:latin typeface="Cambria Math" panose="02040503050406030204" pitchFamily="18" charset="0"/>
                          </a:rPr>
                          <m:t>𝐾</m:t>
                        </m:r>
                      </m:den>
                    </m:f>
                  </m:oMath>
                </a14:m>
                <a:endParaRPr lang="en-US" dirty="0"/>
              </a:p>
              <a:p>
                <a:pPr marL="0" indent="0">
                  <a:buNone/>
                </a:pPr>
                <a:r>
                  <a:rPr lang="en-US" dirty="0" err="1"/>
                  <a:t>C</a:t>
                </a:r>
                <a:r>
                  <a:rPr lang="en-US" sz="2200" b="1" dirty="0" err="1"/>
                  <a:t>pw</a:t>
                </a:r>
                <a:r>
                  <a:rPr lang="en-US" dirty="0"/>
                  <a:t> = 4.187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r>
                          <a:rPr lang="en-US" i="1">
                            <a:latin typeface="Cambria Math" panose="02040503050406030204" pitchFamily="18" charset="0"/>
                          </a:rPr>
                          <m:t>.</m:t>
                        </m:r>
                        <m:r>
                          <a:rPr lang="en-US" i="1">
                            <a:latin typeface="Cambria Math" panose="02040503050406030204" pitchFamily="18" charset="0"/>
                          </a:rPr>
                          <m:t>𝐾</m:t>
                        </m:r>
                      </m:den>
                    </m:f>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
                <a:ext cx="8534400" cy="6781800"/>
              </a:xfrm>
              <a:blipFill rotWithShape="0">
                <a:blip r:embed="rId2"/>
                <a:stretch>
                  <a:fillRect l="-1643" t="-1799"/>
                </a:stretch>
              </a:blipFill>
            </p:spPr>
            <p:txBody>
              <a:bodyPr/>
              <a:lstStyle/>
              <a:p>
                <a:r>
                  <a:rPr lang="en-US">
                    <a:noFill/>
                  </a:rPr>
                  <a:t> </a:t>
                </a:r>
              </a:p>
            </p:txBody>
          </p:sp>
        </mc:Fallback>
      </mc:AlternateContent>
    </p:spTree>
    <p:extLst>
      <p:ext uri="{BB962C8B-B14F-4D97-AF65-F5344CB8AC3E}">
        <p14:creationId xmlns:p14="http://schemas.microsoft.com/office/powerpoint/2010/main" val="41230882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0"/>
                <a:ext cx="8229600" cy="6126163"/>
              </a:xfrm>
            </p:spPr>
            <p:txBody>
              <a:bodyPr>
                <a:normAutofit lnSpcReduction="10000"/>
              </a:bodyPr>
              <a:lstStyle/>
              <a:p>
                <a:pPr marL="0" indent="0">
                  <a:buNone/>
                </a:pPr>
                <a:r>
                  <a:rPr lang="en-US" dirty="0"/>
                  <a:t>h</a:t>
                </a:r>
                <a:r>
                  <a:rPr lang="en-US" sz="2000" b="1" dirty="0"/>
                  <a:t>1</a:t>
                </a:r>
                <a:r>
                  <a:rPr lang="en-US" dirty="0"/>
                  <a:t> = enthalpy of the water at 30°C</a:t>
                </a:r>
              </a:p>
              <a:p>
                <a:pPr marL="0" indent="0">
                  <a:buNone/>
                </a:pPr>
                <a:r>
                  <a:rPr lang="en-US" dirty="0"/>
                  <a:t>     = 4.187 x 30</a:t>
                </a:r>
              </a:p>
              <a:p>
                <a:pPr marL="0" indent="0">
                  <a:buNone/>
                </a:pPr>
                <a:r>
                  <a:rPr lang="en-US" dirty="0"/>
                  <a:t>     = 125.61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r>
                  <a:rPr lang="en-US" dirty="0"/>
                  <a:t>At 5 bar pressure </a:t>
                </a:r>
              </a:p>
              <a:p>
                <a:pPr marL="0" indent="0">
                  <a:buNone/>
                </a:pPr>
                <a:r>
                  <a:rPr lang="en-US" dirty="0" err="1"/>
                  <a:t>T</a:t>
                </a:r>
                <a:r>
                  <a:rPr lang="en-US" sz="2000" b="1" dirty="0" err="1"/>
                  <a:t>sat</a:t>
                </a:r>
                <a:r>
                  <a:rPr lang="en-US" sz="2000" b="1" dirty="0"/>
                  <a:t> </a:t>
                </a:r>
                <a:r>
                  <a:rPr lang="en-US" dirty="0"/>
                  <a:t>= 151.90°C </a:t>
                </a:r>
              </a:p>
              <a:p>
                <a:pPr marL="0" indent="0">
                  <a:buNone/>
                </a:pPr>
                <a:r>
                  <a:rPr lang="en-US" dirty="0"/>
                  <a:t>So that at 250 °C steam will be superheated.</a:t>
                </a:r>
              </a:p>
              <a:p>
                <a:pPr marL="0" indent="0">
                  <a:buNone/>
                </a:pPr>
                <a:r>
                  <a:rPr lang="en-US" dirty="0"/>
                  <a:t>h</a:t>
                </a:r>
                <a:r>
                  <a:rPr lang="en-US" sz="2000" b="1" dirty="0"/>
                  <a:t>2</a:t>
                </a:r>
                <a:r>
                  <a:rPr lang="en-US" dirty="0"/>
                  <a:t> = enthalpy of the steam at 5 bar and 250°C</a:t>
                </a:r>
              </a:p>
              <a:p>
                <a:pPr marL="0" indent="0">
                  <a:buNone/>
                </a:pPr>
                <a:r>
                  <a:rPr lang="en-US" dirty="0"/>
                  <a:t>h</a:t>
                </a:r>
                <a:r>
                  <a:rPr lang="en-US" sz="2000" b="1" dirty="0"/>
                  <a:t>2</a:t>
                </a:r>
                <a:r>
                  <a:rPr lang="en-US" dirty="0"/>
                  <a:t> = h</a:t>
                </a:r>
                <a:r>
                  <a:rPr lang="en-US" sz="2000" b="1" dirty="0"/>
                  <a:t>g</a:t>
                </a:r>
                <a:r>
                  <a:rPr lang="en-US" dirty="0"/>
                  <a:t> + c</a:t>
                </a:r>
                <a:r>
                  <a:rPr lang="en-US" sz="2000" b="1" dirty="0"/>
                  <a:t>ps</a:t>
                </a:r>
                <a:r>
                  <a:rPr lang="en-US" dirty="0"/>
                  <a:t> (</a:t>
                </a:r>
                <a:r>
                  <a:rPr lang="en-US" dirty="0" err="1"/>
                  <a:t>T</a:t>
                </a:r>
                <a:r>
                  <a:rPr lang="en-US" sz="2000" b="1" dirty="0" err="1"/>
                  <a:t>sup</a:t>
                </a:r>
                <a:r>
                  <a:rPr lang="en-US" dirty="0"/>
                  <a:t> – </a:t>
                </a:r>
                <a:r>
                  <a:rPr lang="en-US" dirty="0" err="1"/>
                  <a:t>T</a:t>
                </a:r>
                <a:r>
                  <a:rPr lang="en-US" sz="2000" b="1" dirty="0" err="1"/>
                  <a:t>sat</a:t>
                </a:r>
                <a:r>
                  <a:rPr lang="en-US" dirty="0"/>
                  <a:t>)</a:t>
                </a:r>
              </a:p>
              <a:p>
                <a:pPr marL="0" indent="0">
                  <a:buNone/>
                </a:pPr>
                <a:r>
                  <a:rPr lang="en-US" dirty="0"/>
                  <a:t>     = 2748.7 + 2.1 (250 – 151.90)</a:t>
                </a:r>
              </a:p>
              <a:p>
                <a:pPr marL="0" indent="0">
                  <a:buNone/>
                </a:pPr>
                <a:r>
                  <a:rPr lang="en-US" dirty="0"/>
                  <a:t>     = 2954.71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0"/>
                <a:ext cx="8229600" cy="6126163"/>
              </a:xfrm>
              <a:blipFill rotWithShape="0">
                <a:blip r:embed="rId2"/>
                <a:stretch>
                  <a:fillRect l="-1852" t="-2090"/>
                </a:stretch>
              </a:blipFill>
            </p:spPr>
            <p:txBody>
              <a:bodyPr/>
              <a:lstStyle/>
              <a:p>
                <a:r>
                  <a:rPr lang="en-US">
                    <a:noFill/>
                  </a:rPr>
                  <a:t> </a:t>
                </a:r>
              </a:p>
            </p:txBody>
          </p:sp>
        </mc:Fallback>
      </mc:AlternateContent>
    </p:spTree>
    <p:extLst>
      <p:ext uri="{BB962C8B-B14F-4D97-AF65-F5344CB8AC3E}">
        <p14:creationId xmlns:p14="http://schemas.microsoft.com/office/powerpoint/2010/main" val="4230176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610600" cy="6049963"/>
          </a:xfrm>
        </p:spPr>
        <p:txBody>
          <a:bodyPr/>
          <a:lstStyle/>
          <a:p>
            <a:pPr marL="0" indent="0">
              <a:buNone/>
            </a:pPr>
            <a:r>
              <a:rPr lang="en-US" dirty="0"/>
              <a:t>Amount of the heat required to produce 5 kg of the steam will be</a:t>
            </a:r>
          </a:p>
          <a:p>
            <a:pPr marL="0" indent="0">
              <a:buNone/>
            </a:pPr>
            <a:r>
              <a:rPr lang="en-US" dirty="0"/>
              <a:t>    = </a:t>
            </a:r>
            <a:r>
              <a:rPr lang="en-US" dirty="0" err="1"/>
              <a:t>m</a:t>
            </a:r>
            <a:r>
              <a:rPr lang="en-US" sz="2000" b="1" dirty="0" err="1"/>
              <a:t>s</a:t>
            </a:r>
            <a:r>
              <a:rPr lang="en-US" dirty="0"/>
              <a:t> (h</a:t>
            </a:r>
            <a:r>
              <a:rPr lang="en-US" sz="2000" b="1" dirty="0"/>
              <a:t>2</a:t>
            </a:r>
            <a:r>
              <a:rPr lang="en-US" dirty="0"/>
              <a:t> – h</a:t>
            </a:r>
            <a:r>
              <a:rPr lang="en-US" sz="2000" b="1" dirty="0"/>
              <a:t>1</a:t>
            </a:r>
            <a:r>
              <a:rPr lang="en-US" dirty="0"/>
              <a:t>)</a:t>
            </a:r>
          </a:p>
          <a:p>
            <a:pPr marL="0" indent="0">
              <a:buNone/>
            </a:pPr>
            <a:r>
              <a:rPr lang="en-US" dirty="0"/>
              <a:t>    = 5 x (2954.71 – 125.61)</a:t>
            </a:r>
          </a:p>
          <a:p>
            <a:pPr marL="0" indent="0">
              <a:buNone/>
            </a:pPr>
            <a:r>
              <a:rPr lang="en-US" dirty="0"/>
              <a:t>    = 14145.5 </a:t>
            </a:r>
            <a:r>
              <a:rPr lang="en-US" dirty="0" err="1"/>
              <a:t>kj</a:t>
            </a:r>
            <a:endParaRPr lang="en-US" dirty="0"/>
          </a:p>
          <a:p>
            <a:pPr marL="0" indent="0">
              <a:buNone/>
            </a:pPr>
            <a:endParaRPr lang="en-US" dirty="0"/>
          </a:p>
        </p:txBody>
      </p:sp>
    </p:spTree>
    <p:extLst>
      <p:ext uri="{BB962C8B-B14F-4D97-AF65-F5344CB8AC3E}">
        <p14:creationId xmlns:p14="http://schemas.microsoft.com/office/powerpoint/2010/main" val="20414342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0"/>
                <a:ext cx="8229600" cy="6126163"/>
              </a:xfrm>
            </p:spPr>
            <p:txBody>
              <a:bodyPr/>
              <a:lstStyle/>
              <a:p>
                <a:pPr marL="0" indent="0">
                  <a:buNone/>
                </a:pPr>
                <a:r>
                  <a:rPr lang="en-US" dirty="0"/>
                  <a:t>(10) How much of the heat is required to convert 3 kg 0f water at 30°C in to steam at 8 bar and 210 °C ? Take specific heat of superheated steam as 2.1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𝐾</m:t>
                        </m:r>
                      </m:den>
                    </m:f>
                  </m:oMath>
                </a14:m>
                <a:r>
                  <a:rPr lang="en-US" dirty="0"/>
                  <a:t> and that of water as 4.186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r>
                          <a:rPr lang="en-US" i="1">
                            <a:latin typeface="Cambria Math" panose="02040503050406030204" pitchFamily="18" charset="0"/>
                          </a:rPr>
                          <m:t>.</m:t>
                        </m:r>
                        <m:r>
                          <a:rPr lang="en-US" i="1">
                            <a:latin typeface="Cambria Math" panose="02040503050406030204" pitchFamily="18" charset="0"/>
                          </a:rPr>
                          <m:t>𝐾</m:t>
                        </m:r>
                      </m:den>
                    </m:f>
                  </m:oMath>
                </a14:m>
                <a:r>
                  <a:rPr lang="en-US" dirty="0"/>
                  <a:t>.</a:t>
                </a:r>
              </a:p>
              <a:p>
                <a:pPr marL="0" indent="0">
                  <a:buNone/>
                </a:pPr>
                <a:r>
                  <a:rPr lang="en-US" dirty="0"/>
                  <a:t>Given:-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0"/>
                <a:ext cx="8229600" cy="6126163"/>
              </a:xfrm>
              <a:blipFill rotWithShape="0">
                <a:blip r:embed="rId2"/>
                <a:stretch>
                  <a:fillRect l="-1852" t="-1294" r="-1926"/>
                </a:stretch>
              </a:blipFill>
            </p:spPr>
            <p:txBody>
              <a:bodyPr/>
              <a:lstStyle/>
              <a:p>
                <a:r>
                  <a:rPr lang="en-US">
                    <a:noFill/>
                  </a:rPr>
                  <a:t> </a:t>
                </a:r>
              </a:p>
            </p:txBody>
          </p:sp>
        </mc:Fallback>
      </mc:AlternateContent>
    </p:spTree>
    <p:extLst>
      <p:ext uri="{BB962C8B-B14F-4D97-AF65-F5344CB8AC3E}">
        <p14:creationId xmlns:p14="http://schemas.microsoft.com/office/powerpoint/2010/main" val="8961957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0"/>
                <a:ext cx="8229600" cy="6126163"/>
              </a:xfrm>
            </p:spPr>
            <p:txBody>
              <a:bodyPr>
                <a:normAutofit lnSpcReduction="10000"/>
              </a:bodyPr>
              <a:lstStyle/>
              <a:p>
                <a:pPr marL="0" indent="0">
                  <a:buNone/>
                </a:pPr>
                <a:r>
                  <a:rPr lang="en-US" dirty="0"/>
                  <a:t>ms = 3 kg</a:t>
                </a:r>
              </a:p>
              <a:p>
                <a:pPr marL="0" indent="0">
                  <a:buNone/>
                </a:pPr>
                <a:r>
                  <a:rPr lang="en-US" dirty="0" err="1"/>
                  <a:t>Tf</a:t>
                </a:r>
                <a:r>
                  <a:rPr lang="en-US" dirty="0"/>
                  <a:t> = 30°C</a:t>
                </a:r>
              </a:p>
              <a:p>
                <a:pPr marL="0" indent="0">
                  <a:buNone/>
                </a:pPr>
                <a:r>
                  <a:rPr lang="en-US" dirty="0"/>
                  <a:t>P = 8 bar</a:t>
                </a:r>
              </a:p>
              <a:p>
                <a:pPr marL="0" indent="0">
                  <a:buNone/>
                </a:pPr>
                <a:r>
                  <a:rPr lang="en-US" dirty="0"/>
                  <a:t>Ti = 210 °C</a:t>
                </a:r>
              </a:p>
              <a:p>
                <a:pPr marL="0" indent="0">
                  <a:buNone/>
                </a:pPr>
                <a:r>
                  <a:rPr lang="en-US" dirty="0"/>
                  <a:t>Cps = 2.1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𝐾</m:t>
                        </m:r>
                      </m:den>
                    </m:f>
                  </m:oMath>
                </a14:m>
                <a:endParaRPr lang="en-US" dirty="0"/>
              </a:p>
              <a:p>
                <a:pPr marL="0" indent="0">
                  <a:buNone/>
                </a:pPr>
                <a:r>
                  <a:rPr lang="en-US" dirty="0" err="1"/>
                  <a:t>Cpw</a:t>
                </a:r>
                <a:r>
                  <a:rPr lang="en-US" dirty="0"/>
                  <a:t> = 4.186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r>
                          <a:rPr lang="en-US" i="1">
                            <a:latin typeface="Cambria Math" panose="02040503050406030204" pitchFamily="18" charset="0"/>
                          </a:rPr>
                          <m:t>.</m:t>
                        </m:r>
                        <m:r>
                          <a:rPr lang="en-US" i="1">
                            <a:latin typeface="Cambria Math" panose="02040503050406030204" pitchFamily="18" charset="0"/>
                          </a:rPr>
                          <m:t>𝐾</m:t>
                        </m:r>
                      </m:den>
                    </m:f>
                  </m:oMath>
                </a14:m>
                <a:endParaRPr lang="en-US" dirty="0"/>
              </a:p>
              <a:p>
                <a:pPr marL="0" indent="0">
                  <a:buNone/>
                </a:pPr>
                <a:r>
                  <a:rPr lang="en-US" dirty="0"/>
                  <a:t>h1 = enthalpy of the water at 30°C</a:t>
                </a:r>
              </a:p>
              <a:p>
                <a:pPr marL="0" indent="0">
                  <a:buNone/>
                </a:pPr>
                <a:r>
                  <a:rPr lang="en-US" dirty="0"/>
                  <a:t>     = 4.186 x 30</a:t>
                </a:r>
              </a:p>
              <a:p>
                <a:pPr marL="0" indent="0">
                  <a:buNone/>
                </a:pPr>
                <a:r>
                  <a:rPr lang="en-US" dirty="0"/>
                  <a:t>     = 125.58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𝑘𝑗</m:t>
                        </m:r>
                      </m:num>
                      <m:den>
                        <m:r>
                          <a:rPr lang="en-US" i="1">
                            <a:latin typeface="Cambria Math" panose="02040503050406030204" pitchFamily="18" charset="0"/>
                          </a:rPr>
                          <m:t>𝑘𝑔</m:t>
                        </m:r>
                      </m:den>
                    </m:f>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0"/>
                <a:ext cx="8229600" cy="6126163"/>
              </a:xfrm>
              <a:blipFill rotWithShape="0">
                <a:blip r:embed="rId2"/>
                <a:stretch>
                  <a:fillRect l="-1852" t="-2090"/>
                </a:stretch>
              </a:blipFill>
            </p:spPr>
            <p:txBody>
              <a:bodyPr/>
              <a:lstStyle/>
              <a:p>
                <a:r>
                  <a:rPr lang="en-US">
                    <a:noFill/>
                  </a:rPr>
                  <a:t> </a:t>
                </a:r>
              </a:p>
            </p:txBody>
          </p:sp>
        </mc:Fallback>
      </mc:AlternateContent>
    </p:spTree>
    <p:extLst>
      <p:ext uri="{BB962C8B-B14F-4D97-AF65-F5344CB8AC3E}">
        <p14:creationId xmlns:p14="http://schemas.microsoft.com/office/powerpoint/2010/main" val="35156556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0"/>
                <a:ext cx="8229600" cy="6126163"/>
              </a:xfrm>
            </p:spPr>
            <p:txBody>
              <a:bodyPr/>
              <a:lstStyle/>
              <a:p>
                <a:pPr marL="0" indent="0">
                  <a:buNone/>
                </a:pPr>
                <a:r>
                  <a:rPr lang="en-US" dirty="0"/>
                  <a:t>At 8 bar </a:t>
                </a:r>
                <a:r>
                  <a:rPr lang="en-US" dirty="0" err="1"/>
                  <a:t>Tsat</a:t>
                </a:r>
                <a:r>
                  <a:rPr lang="en-US" dirty="0"/>
                  <a:t> = 170.4°C</a:t>
                </a:r>
              </a:p>
              <a:p>
                <a:pPr marL="0" indent="0">
                  <a:buNone/>
                </a:pPr>
                <a:r>
                  <a:rPr lang="en-US" dirty="0"/>
                  <a:t>So at 210°C steam will be superheated.</a:t>
                </a:r>
              </a:p>
              <a:p>
                <a:pPr marL="0" indent="0">
                  <a:buNone/>
                </a:pPr>
                <a:r>
                  <a:rPr lang="en-US" dirty="0"/>
                  <a:t>h2 = enthalpy of the steam at 8 bar and 210°C</a:t>
                </a:r>
              </a:p>
              <a:p>
                <a:pPr marL="0" indent="0">
                  <a:buNone/>
                </a:pPr>
                <a:r>
                  <a:rPr lang="en-US" dirty="0"/>
                  <a:t>     = hg + cps (</a:t>
                </a:r>
                <a:r>
                  <a:rPr lang="en-US" dirty="0" err="1"/>
                  <a:t>Tsup</a:t>
                </a:r>
                <a:r>
                  <a:rPr lang="en-US" dirty="0"/>
                  <a:t> – </a:t>
                </a:r>
                <a:r>
                  <a:rPr lang="en-US" dirty="0" err="1"/>
                  <a:t>Tsat</a:t>
                </a:r>
                <a:r>
                  <a:rPr lang="en-US" dirty="0"/>
                  <a:t>)</a:t>
                </a:r>
              </a:p>
              <a:p>
                <a:pPr marL="0" indent="0">
                  <a:buNone/>
                </a:pPr>
                <a:r>
                  <a:rPr lang="en-US" dirty="0"/>
                  <a:t>     = 2769.1 + 2.1 (210 – 170.4)</a:t>
                </a:r>
              </a:p>
              <a:p>
                <a:pPr marL="0" indent="0">
                  <a:buNone/>
                </a:pPr>
                <a:r>
                  <a:rPr lang="en-US" dirty="0"/>
                  <a:t>     = 2852.26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𝑘𝑗</m:t>
                        </m:r>
                      </m:num>
                      <m:den>
                        <m:r>
                          <a:rPr lang="en-US" b="0" i="1" smtClean="0">
                            <a:latin typeface="Cambria Math" panose="02040503050406030204" pitchFamily="18" charset="0"/>
                          </a:rPr>
                          <m:t>𝑘𝑔</m:t>
                        </m:r>
                      </m:den>
                    </m:f>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0"/>
                <a:ext cx="8229600" cy="6126163"/>
              </a:xfrm>
              <a:blipFill rotWithShape="0">
                <a:blip r:embed="rId2"/>
                <a:stretch>
                  <a:fillRect l="-1852" t="-1294"/>
                </a:stretch>
              </a:blipFill>
            </p:spPr>
            <p:txBody>
              <a:bodyPr/>
              <a:lstStyle/>
              <a:p>
                <a:r>
                  <a:rPr lang="en-US">
                    <a:noFill/>
                  </a:rPr>
                  <a:t> </a:t>
                </a:r>
              </a:p>
            </p:txBody>
          </p:sp>
        </mc:Fallback>
      </mc:AlternateContent>
    </p:spTree>
    <p:extLst>
      <p:ext uri="{BB962C8B-B14F-4D97-AF65-F5344CB8AC3E}">
        <p14:creationId xmlns:p14="http://schemas.microsoft.com/office/powerpoint/2010/main" val="12903871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r>
              <a:rPr lang="en-US" dirty="0"/>
              <a:t>Amount of heat required to be added to convert 3 kg of water at 30°C in to steam at 8 bar and 210°C</a:t>
            </a:r>
          </a:p>
          <a:p>
            <a:pPr marL="0" indent="0">
              <a:buNone/>
            </a:pPr>
            <a:r>
              <a:rPr lang="en-US" dirty="0"/>
              <a:t>            = </a:t>
            </a:r>
            <a:r>
              <a:rPr lang="en-US" dirty="0" err="1"/>
              <a:t>m</a:t>
            </a:r>
            <a:r>
              <a:rPr lang="en-US" sz="2000" b="1" dirty="0" err="1"/>
              <a:t>s</a:t>
            </a:r>
            <a:r>
              <a:rPr lang="en-US" dirty="0"/>
              <a:t> (h</a:t>
            </a:r>
            <a:r>
              <a:rPr lang="en-US" sz="2000" b="1" dirty="0"/>
              <a:t>2</a:t>
            </a:r>
            <a:r>
              <a:rPr lang="en-US" dirty="0"/>
              <a:t> – h</a:t>
            </a:r>
            <a:r>
              <a:rPr lang="en-US" sz="2000" b="1" dirty="0"/>
              <a:t>1</a:t>
            </a:r>
            <a:r>
              <a:rPr lang="en-US" dirty="0"/>
              <a:t>)</a:t>
            </a:r>
          </a:p>
          <a:p>
            <a:pPr marL="0" indent="0">
              <a:buNone/>
            </a:pPr>
            <a:r>
              <a:rPr lang="en-US" dirty="0"/>
              <a:t>            = 3 (2852.2 – 125.58)</a:t>
            </a:r>
          </a:p>
          <a:p>
            <a:pPr marL="0" indent="0">
              <a:buNone/>
            </a:pPr>
            <a:r>
              <a:rPr lang="en-US" dirty="0"/>
              <a:t>            = 8180.04 </a:t>
            </a:r>
            <a:r>
              <a:rPr lang="en-US" dirty="0" err="1"/>
              <a:t>kj</a:t>
            </a:r>
            <a:r>
              <a:rPr lang="en-US" dirty="0"/>
              <a:t> </a:t>
            </a:r>
          </a:p>
        </p:txBody>
      </p:sp>
    </p:spTree>
    <p:extLst>
      <p:ext uri="{BB962C8B-B14F-4D97-AF65-F5344CB8AC3E}">
        <p14:creationId xmlns:p14="http://schemas.microsoft.com/office/powerpoint/2010/main" val="352170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4077</TotalTime>
  <Words>3640</Words>
  <Application>Microsoft Office PowerPoint</Application>
  <PresentationFormat>On-screen Show (4:3)</PresentationFormat>
  <Paragraphs>547</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Maahi</dc:creator>
  <cp:lastModifiedBy>abbas pithawala</cp:lastModifiedBy>
  <cp:revision>407</cp:revision>
  <dcterms:created xsi:type="dcterms:W3CDTF">2006-08-16T00:00:00Z</dcterms:created>
  <dcterms:modified xsi:type="dcterms:W3CDTF">2020-12-31T10:17:18Z</dcterms:modified>
</cp:coreProperties>
</file>