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6" r:id="rId1"/>
  </p:sldMasterIdLst>
  <p:notesMasterIdLst>
    <p:notesMasterId r:id="rId79"/>
  </p:notesMasterIdLst>
  <p:handoutMasterIdLst>
    <p:handoutMasterId r:id="rId80"/>
  </p:handoutMasterIdLst>
  <p:sldIdLst>
    <p:sldId id="719" r:id="rId2"/>
    <p:sldId id="292" r:id="rId3"/>
    <p:sldId id="310" r:id="rId4"/>
    <p:sldId id="312" r:id="rId5"/>
    <p:sldId id="646" r:id="rId6"/>
    <p:sldId id="594" r:id="rId7"/>
    <p:sldId id="498" r:id="rId8"/>
    <p:sldId id="647" r:id="rId9"/>
    <p:sldId id="648" r:id="rId10"/>
    <p:sldId id="650" r:id="rId11"/>
    <p:sldId id="651" r:id="rId12"/>
    <p:sldId id="653" r:id="rId13"/>
    <p:sldId id="652" r:id="rId14"/>
    <p:sldId id="654" r:id="rId15"/>
    <p:sldId id="655" r:id="rId16"/>
    <p:sldId id="656" r:id="rId17"/>
    <p:sldId id="657" r:id="rId18"/>
    <p:sldId id="658" r:id="rId19"/>
    <p:sldId id="659" r:id="rId20"/>
    <p:sldId id="660" r:id="rId21"/>
    <p:sldId id="661" r:id="rId22"/>
    <p:sldId id="662" r:id="rId23"/>
    <p:sldId id="663" r:id="rId24"/>
    <p:sldId id="664" r:id="rId25"/>
    <p:sldId id="665" r:id="rId26"/>
    <p:sldId id="666" r:id="rId27"/>
    <p:sldId id="667" r:id="rId28"/>
    <p:sldId id="668" r:id="rId29"/>
    <p:sldId id="669" r:id="rId30"/>
    <p:sldId id="670" r:id="rId31"/>
    <p:sldId id="671" r:id="rId32"/>
    <p:sldId id="672" r:id="rId33"/>
    <p:sldId id="673" r:id="rId34"/>
    <p:sldId id="674" r:id="rId35"/>
    <p:sldId id="676" r:id="rId36"/>
    <p:sldId id="675" r:id="rId37"/>
    <p:sldId id="677" r:id="rId38"/>
    <p:sldId id="678" r:id="rId39"/>
    <p:sldId id="679" r:id="rId40"/>
    <p:sldId id="680" r:id="rId41"/>
    <p:sldId id="681" r:id="rId42"/>
    <p:sldId id="682" r:id="rId43"/>
    <p:sldId id="683" r:id="rId44"/>
    <p:sldId id="684" r:id="rId45"/>
    <p:sldId id="685" r:id="rId46"/>
    <p:sldId id="686" r:id="rId47"/>
    <p:sldId id="688" r:id="rId48"/>
    <p:sldId id="689" r:id="rId49"/>
    <p:sldId id="687" r:id="rId50"/>
    <p:sldId id="690" r:id="rId51"/>
    <p:sldId id="691" r:id="rId52"/>
    <p:sldId id="692" r:id="rId53"/>
    <p:sldId id="695" r:id="rId54"/>
    <p:sldId id="696" r:id="rId55"/>
    <p:sldId id="697" r:id="rId56"/>
    <p:sldId id="698" r:id="rId57"/>
    <p:sldId id="699" r:id="rId58"/>
    <p:sldId id="700" r:id="rId59"/>
    <p:sldId id="701" r:id="rId60"/>
    <p:sldId id="702" r:id="rId61"/>
    <p:sldId id="703" r:id="rId62"/>
    <p:sldId id="704" r:id="rId63"/>
    <p:sldId id="705" r:id="rId64"/>
    <p:sldId id="706" r:id="rId65"/>
    <p:sldId id="707" r:id="rId66"/>
    <p:sldId id="708" r:id="rId67"/>
    <p:sldId id="709" r:id="rId68"/>
    <p:sldId id="710" r:id="rId69"/>
    <p:sldId id="711" r:id="rId70"/>
    <p:sldId id="712" r:id="rId71"/>
    <p:sldId id="713" r:id="rId72"/>
    <p:sldId id="714" r:id="rId73"/>
    <p:sldId id="715" r:id="rId74"/>
    <p:sldId id="716" r:id="rId75"/>
    <p:sldId id="717" r:id="rId76"/>
    <p:sldId id="718" r:id="rId77"/>
    <p:sldId id="599" r:id="rId78"/>
  </p:sldIdLst>
  <p:sldSz cx="12192000" cy="6858000"/>
  <p:notesSz cx="6858000" cy="9144000"/>
  <p:embeddedFontLst>
    <p:embeddedFont>
      <p:font typeface="Calibri" panose="020F0502020204030204" pitchFamily="34" charset="0"/>
      <p:regular r:id="rId81"/>
      <p:bold r:id="rId82"/>
      <p:italic r:id="rId83"/>
      <p:boldItalic r:id="rId84"/>
    </p:embeddedFont>
    <p:embeddedFont>
      <p:font typeface="Calibri Light" panose="020F0302020204030204" pitchFamily="34" charset="0"/>
      <p:regular r:id="rId85"/>
      <p:italic r:id="rId86"/>
    </p:embeddedFont>
    <p:embeddedFont>
      <p:font typeface="Roboto Condensed Light" panose="02000000000000000000" pitchFamily="2" charset="0"/>
      <p:regular r:id="rId87"/>
      <p:italic r:id="rId88"/>
    </p:embeddedFont>
    <p:embeddedFont>
      <p:font typeface="Wingdings 3" panose="05040102010807070707" pitchFamily="18" charset="2"/>
      <p:regular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9" autoAdjust="0"/>
    <p:restoredTop sz="95256" autoAdjust="0"/>
  </p:normalViewPr>
  <p:slideViewPr>
    <p:cSldViewPr snapToGrid="0">
      <p:cViewPr varScale="1">
        <p:scale>
          <a:sx n="82" d="100"/>
          <a:sy n="82" d="100"/>
        </p:scale>
        <p:origin x="499"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font" Target="fonts/font5.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D4DAA7-689B-4E3C-BBEA-5D8E31DFAD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6778E37-26BF-4B43-86EF-DA7BC6DBBC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7CB311-27E9-453F-B631-2497AAC99046}" type="datetimeFigureOut">
              <a:rPr lang="en-IN" smtClean="0"/>
              <a:t>20-11-2021</a:t>
            </a:fld>
            <a:endParaRPr lang="en-IN"/>
          </a:p>
        </p:txBody>
      </p:sp>
      <p:sp>
        <p:nvSpPr>
          <p:cNvPr id="4" name="Footer Placeholder 3">
            <a:extLst>
              <a:ext uri="{FF2B5EF4-FFF2-40B4-BE49-F238E27FC236}">
                <a16:creationId xmlns:a16="http://schemas.microsoft.com/office/drawing/2014/main" id="{B5B8F5BD-AECB-4395-968E-1CD97E272D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BF337A2-FCAC-4097-8E2A-5922F7C0D4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1D90CE-D7E6-436E-8503-933F05325B22}" type="slidenum">
              <a:rPr lang="en-IN" smtClean="0"/>
              <a:t>‹#›</a:t>
            </a:fld>
            <a:endParaRPr lang="en-IN"/>
          </a:p>
        </p:txBody>
      </p:sp>
    </p:spTree>
    <p:extLst>
      <p:ext uri="{BB962C8B-B14F-4D97-AF65-F5344CB8AC3E}">
        <p14:creationId xmlns:p14="http://schemas.microsoft.com/office/powerpoint/2010/main" val="21911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8.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05159-C18C-4A55-8BF8-F2117AC2D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82FDE9-6EB7-4375-BA2D-0C21021AD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2E5DD4-1414-4720-B0DD-DBA0A260A322}"/>
              </a:ext>
            </a:extLst>
          </p:cNvPr>
          <p:cNvSpPr>
            <a:spLocks noGrp="1"/>
          </p:cNvSpPr>
          <p:nvPr>
            <p:ph type="dt" sz="half" idx="10"/>
          </p:nvPr>
        </p:nvSpPr>
        <p:spPr/>
        <p:txBody>
          <a:bodyPr/>
          <a:lstStyle/>
          <a:p>
            <a:endParaRPr lang="en-US">
              <a:solidFill>
                <a:srgbClr val="212121">
                  <a:tint val="75000"/>
                </a:srgbClr>
              </a:solidFill>
            </a:endParaRPr>
          </a:p>
        </p:txBody>
      </p:sp>
      <p:sp>
        <p:nvSpPr>
          <p:cNvPr id="5" name="Footer Placeholder 4">
            <a:extLst>
              <a:ext uri="{FF2B5EF4-FFF2-40B4-BE49-F238E27FC236}">
                <a16:creationId xmlns:a16="http://schemas.microsoft.com/office/drawing/2014/main" id="{3D1FCC97-BE54-459B-9D14-1C4653FE7CCB}"/>
              </a:ext>
            </a:extLst>
          </p:cNvPr>
          <p:cNvSpPr>
            <a:spLocks noGrp="1"/>
          </p:cNvSpPr>
          <p:nvPr>
            <p:ph type="ftr" sz="quarter" idx="11"/>
          </p:nvPr>
        </p:nvSpPr>
        <p:spPr/>
        <p:txBody>
          <a:bodyPr/>
          <a:lstStyle/>
          <a:p>
            <a:endParaRPr lang="en-US">
              <a:solidFill>
                <a:srgbClr val="212121">
                  <a:tint val="75000"/>
                </a:srgbClr>
              </a:solidFill>
            </a:endParaRPr>
          </a:p>
        </p:txBody>
      </p:sp>
      <p:sp>
        <p:nvSpPr>
          <p:cNvPr id="6" name="Slide Number Placeholder 5">
            <a:extLst>
              <a:ext uri="{FF2B5EF4-FFF2-40B4-BE49-F238E27FC236}">
                <a16:creationId xmlns:a16="http://schemas.microsoft.com/office/drawing/2014/main" id="{0F653A4C-5497-4A5A-83D7-765FA137FE19}"/>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275937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BD9D-F3C1-4C79-969B-295564EAD7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517ADE-14D2-4138-817C-BF96EDEB7A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F5FD5C-CE41-4D8E-BE65-B65E5D948860}"/>
              </a:ext>
            </a:extLst>
          </p:cNvPr>
          <p:cNvSpPr>
            <a:spLocks noGrp="1"/>
          </p:cNvSpPr>
          <p:nvPr>
            <p:ph type="dt" sz="half" idx="10"/>
          </p:nvPr>
        </p:nvSpPr>
        <p:spPr/>
        <p:txBody>
          <a:bodyPr/>
          <a:lstStyle/>
          <a:p>
            <a:endParaRPr lang="en-US">
              <a:solidFill>
                <a:srgbClr val="212121">
                  <a:tint val="75000"/>
                </a:srgbClr>
              </a:solidFill>
            </a:endParaRPr>
          </a:p>
        </p:txBody>
      </p:sp>
      <p:sp>
        <p:nvSpPr>
          <p:cNvPr id="5" name="Footer Placeholder 4">
            <a:extLst>
              <a:ext uri="{FF2B5EF4-FFF2-40B4-BE49-F238E27FC236}">
                <a16:creationId xmlns:a16="http://schemas.microsoft.com/office/drawing/2014/main" id="{ADAF4E75-917F-4EF6-AD95-375DE1E23C34}"/>
              </a:ext>
            </a:extLst>
          </p:cNvPr>
          <p:cNvSpPr>
            <a:spLocks noGrp="1"/>
          </p:cNvSpPr>
          <p:nvPr>
            <p:ph type="ftr" sz="quarter" idx="11"/>
          </p:nvPr>
        </p:nvSpPr>
        <p:spPr/>
        <p:txBody>
          <a:bodyPr/>
          <a:lstStyle/>
          <a:p>
            <a:endParaRPr lang="en-US">
              <a:solidFill>
                <a:srgbClr val="212121">
                  <a:tint val="75000"/>
                </a:srgbClr>
              </a:solidFill>
            </a:endParaRPr>
          </a:p>
        </p:txBody>
      </p:sp>
      <p:sp>
        <p:nvSpPr>
          <p:cNvPr id="6" name="Slide Number Placeholder 5">
            <a:extLst>
              <a:ext uri="{FF2B5EF4-FFF2-40B4-BE49-F238E27FC236}">
                <a16:creationId xmlns:a16="http://schemas.microsoft.com/office/drawing/2014/main" id="{281E6426-2CF6-446A-BE5D-1FC646F3409C}"/>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32410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056EE-5443-4F86-B3E0-4313F78861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FEA8B-0E78-476E-8AC2-7767769EF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665E2-5C72-42B7-BA54-B24EAA3E42F2}"/>
              </a:ext>
            </a:extLst>
          </p:cNvPr>
          <p:cNvSpPr>
            <a:spLocks noGrp="1"/>
          </p:cNvSpPr>
          <p:nvPr>
            <p:ph type="dt" sz="half" idx="10"/>
          </p:nvPr>
        </p:nvSpPr>
        <p:spPr/>
        <p:txBody>
          <a:bodyPr/>
          <a:lstStyle/>
          <a:p>
            <a:endParaRPr lang="en-US">
              <a:solidFill>
                <a:srgbClr val="212121">
                  <a:tint val="75000"/>
                </a:srgbClr>
              </a:solidFill>
            </a:endParaRPr>
          </a:p>
        </p:txBody>
      </p:sp>
      <p:sp>
        <p:nvSpPr>
          <p:cNvPr id="5" name="Footer Placeholder 4">
            <a:extLst>
              <a:ext uri="{FF2B5EF4-FFF2-40B4-BE49-F238E27FC236}">
                <a16:creationId xmlns:a16="http://schemas.microsoft.com/office/drawing/2014/main" id="{5B5EA8CF-0C0D-4425-8E93-4DD0D633C8AC}"/>
              </a:ext>
            </a:extLst>
          </p:cNvPr>
          <p:cNvSpPr>
            <a:spLocks noGrp="1"/>
          </p:cNvSpPr>
          <p:nvPr>
            <p:ph type="ftr" sz="quarter" idx="11"/>
          </p:nvPr>
        </p:nvSpPr>
        <p:spPr/>
        <p:txBody>
          <a:bodyPr/>
          <a:lstStyle/>
          <a:p>
            <a:endParaRPr lang="en-US">
              <a:solidFill>
                <a:srgbClr val="212121">
                  <a:tint val="75000"/>
                </a:srgbClr>
              </a:solidFill>
            </a:endParaRPr>
          </a:p>
        </p:txBody>
      </p:sp>
      <p:sp>
        <p:nvSpPr>
          <p:cNvPr id="6" name="Slide Number Placeholder 5">
            <a:extLst>
              <a:ext uri="{FF2B5EF4-FFF2-40B4-BE49-F238E27FC236}">
                <a16:creationId xmlns:a16="http://schemas.microsoft.com/office/drawing/2014/main" id="{D622C455-E212-419C-A2E5-25D9D98D5DF8}"/>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2156368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3444"/>
            <a:ext cx="11949450" cy="5651641"/>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0" y="863444"/>
            <a:ext cx="12060821" cy="5660439"/>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806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0444"/>
            <a:ext cx="11817565" cy="5583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BCB55988-7443-4C56-AA7E-1EDF3D16B7B5}"/>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550828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1221527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425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59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537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90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3EEC-E91F-444E-A8E5-D2017B7471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D4460A-04D1-45BB-BD63-2EA7DABF9B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902E6E-3B62-41EE-A58C-FD69AD534EB2}"/>
              </a:ext>
            </a:extLst>
          </p:cNvPr>
          <p:cNvSpPr>
            <a:spLocks noGrp="1"/>
          </p:cNvSpPr>
          <p:nvPr>
            <p:ph type="dt" sz="half" idx="10"/>
          </p:nvPr>
        </p:nvSpPr>
        <p:spPr/>
        <p:txBody>
          <a:bodyPr/>
          <a:lstStyle/>
          <a:p>
            <a:endParaRPr lang="en-US">
              <a:solidFill>
                <a:srgbClr val="212121">
                  <a:tint val="75000"/>
                </a:srgbClr>
              </a:solidFill>
            </a:endParaRPr>
          </a:p>
        </p:txBody>
      </p:sp>
      <p:sp>
        <p:nvSpPr>
          <p:cNvPr id="5" name="Footer Placeholder 4">
            <a:extLst>
              <a:ext uri="{FF2B5EF4-FFF2-40B4-BE49-F238E27FC236}">
                <a16:creationId xmlns:a16="http://schemas.microsoft.com/office/drawing/2014/main" id="{830E25E2-3BDA-4A55-9C9C-B79088A5916E}"/>
              </a:ext>
            </a:extLst>
          </p:cNvPr>
          <p:cNvSpPr>
            <a:spLocks noGrp="1"/>
          </p:cNvSpPr>
          <p:nvPr>
            <p:ph type="ftr" sz="quarter" idx="11"/>
          </p:nvPr>
        </p:nvSpPr>
        <p:spPr/>
        <p:txBody>
          <a:bodyPr/>
          <a:lstStyle/>
          <a:p>
            <a:endParaRPr lang="en-US">
              <a:solidFill>
                <a:srgbClr val="212121">
                  <a:tint val="75000"/>
                </a:srgbClr>
              </a:solidFill>
            </a:endParaRPr>
          </a:p>
        </p:txBody>
      </p:sp>
      <p:sp>
        <p:nvSpPr>
          <p:cNvPr id="6" name="Slide Number Placeholder 5">
            <a:extLst>
              <a:ext uri="{FF2B5EF4-FFF2-40B4-BE49-F238E27FC236}">
                <a16:creationId xmlns:a16="http://schemas.microsoft.com/office/drawing/2014/main" id="{114FAA00-A8EF-4617-89F7-4C3F5FA2CEA5}"/>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1986619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Tree>
    <p:extLst>
      <p:ext uri="{BB962C8B-B14F-4D97-AF65-F5344CB8AC3E}">
        <p14:creationId xmlns:p14="http://schemas.microsoft.com/office/powerpoint/2010/main" val="29791073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2709853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42052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2322688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31217754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27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118582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endParaRPr lang="en-US" dirty="0"/>
          </a:p>
        </p:txBody>
      </p:sp>
    </p:spTree>
    <p:extLst>
      <p:ext uri="{BB962C8B-B14F-4D97-AF65-F5344CB8AC3E}">
        <p14:creationId xmlns:p14="http://schemas.microsoft.com/office/powerpoint/2010/main" val="9750412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2283973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371536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8EF6-FE81-4C0A-8AE0-FB02B7DA1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399940-A36A-4601-BB27-2F880CC6D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00B2D0F5-EA5A-4690-8618-32A89C304BEB}"/>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8" name="Picture 7">
            <a:extLst>
              <a:ext uri="{FF2B5EF4-FFF2-40B4-BE49-F238E27FC236}">
                <a16:creationId xmlns:a16="http://schemas.microsoft.com/office/drawing/2014/main" id="{E7EAE45B-7DBF-4403-BE0B-58E129F8457D}"/>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12" name="Freeform 17">
            <a:extLst>
              <a:ext uri="{FF2B5EF4-FFF2-40B4-BE49-F238E27FC236}">
                <a16:creationId xmlns:a16="http://schemas.microsoft.com/office/drawing/2014/main" id="{371D0BCE-60E0-4B62-9E8E-22032DFD54E5}"/>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Tree>
    <p:extLst>
      <p:ext uri="{BB962C8B-B14F-4D97-AF65-F5344CB8AC3E}">
        <p14:creationId xmlns:p14="http://schemas.microsoft.com/office/powerpoint/2010/main" val="283027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25255959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3176229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35705932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791311"/>
            <a:ext cx="11887904" cy="5662698"/>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49451" cy="5669241"/>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0" y="863444"/>
            <a:ext cx="12060821" cy="5739429"/>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FA81-E850-4381-96A8-6B7E386C6A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D6AB8D-9AF0-463D-8A57-7C4F90431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A25DE6-1E8F-411E-BFF3-C8F6FAE66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B74C9-6D88-4155-B947-A77AD0A904F9}"/>
              </a:ext>
            </a:extLst>
          </p:cNvPr>
          <p:cNvSpPr>
            <a:spLocks noGrp="1"/>
          </p:cNvSpPr>
          <p:nvPr>
            <p:ph type="dt" sz="half" idx="10"/>
          </p:nvPr>
        </p:nvSpPr>
        <p:spPr/>
        <p:txBody>
          <a:bodyPr/>
          <a:lstStyle/>
          <a:p>
            <a:endParaRPr lang="en-US">
              <a:solidFill>
                <a:srgbClr val="212121">
                  <a:tint val="75000"/>
                </a:srgbClr>
              </a:solidFill>
            </a:endParaRPr>
          </a:p>
        </p:txBody>
      </p:sp>
      <p:sp>
        <p:nvSpPr>
          <p:cNvPr id="6" name="Footer Placeholder 5">
            <a:extLst>
              <a:ext uri="{FF2B5EF4-FFF2-40B4-BE49-F238E27FC236}">
                <a16:creationId xmlns:a16="http://schemas.microsoft.com/office/drawing/2014/main" id="{2A0A8192-756F-47BD-82BA-B50BEF6E3DE3}"/>
              </a:ext>
            </a:extLst>
          </p:cNvPr>
          <p:cNvSpPr>
            <a:spLocks noGrp="1"/>
          </p:cNvSpPr>
          <p:nvPr>
            <p:ph type="ftr" sz="quarter" idx="11"/>
          </p:nvPr>
        </p:nvSpPr>
        <p:spPr/>
        <p:txBody>
          <a:bodyPr/>
          <a:lstStyle/>
          <a:p>
            <a:endParaRPr lang="en-US" dirty="0">
              <a:solidFill>
                <a:srgbClr val="212121">
                  <a:tint val="75000"/>
                </a:srgbClr>
              </a:solidFill>
            </a:endParaRPr>
          </a:p>
        </p:txBody>
      </p:sp>
      <p:sp>
        <p:nvSpPr>
          <p:cNvPr id="7" name="Slide Number Placeholder 6">
            <a:extLst>
              <a:ext uri="{FF2B5EF4-FFF2-40B4-BE49-F238E27FC236}">
                <a16:creationId xmlns:a16="http://schemas.microsoft.com/office/drawing/2014/main" id="{99740F67-95E2-42EA-AAF5-E88471EAFC28}"/>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451222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Tree>
    <p:extLst>
      <p:ext uri="{BB962C8B-B14F-4D97-AF65-F5344CB8AC3E}">
        <p14:creationId xmlns:p14="http://schemas.microsoft.com/office/powerpoint/2010/main" val="40033120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2708880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7645704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785033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6158597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259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37518816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18065262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40122809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25328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16A-CDDA-498B-BD64-58C53266DF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157F5D-43EB-4952-9107-A1D658B737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F15937-2FBB-4BD6-863A-57A34D0E40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4FCCB1-BAD5-4AC1-90F9-318745A0D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06744-5F9F-4F54-A8D9-A18F97EE8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AA69D-DE37-4BC8-8ADF-3C906D332084}"/>
              </a:ext>
            </a:extLst>
          </p:cNvPr>
          <p:cNvSpPr>
            <a:spLocks noGrp="1"/>
          </p:cNvSpPr>
          <p:nvPr>
            <p:ph type="dt" sz="half" idx="10"/>
          </p:nvPr>
        </p:nvSpPr>
        <p:spPr/>
        <p:txBody>
          <a:bodyPr/>
          <a:lstStyle/>
          <a:p>
            <a:endParaRPr lang="en-US">
              <a:solidFill>
                <a:srgbClr val="212121">
                  <a:tint val="75000"/>
                </a:srgbClr>
              </a:solidFill>
            </a:endParaRPr>
          </a:p>
        </p:txBody>
      </p:sp>
      <p:sp>
        <p:nvSpPr>
          <p:cNvPr id="8" name="Footer Placeholder 7">
            <a:extLst>
              <a:ext uri="{FF2B5EF4-FFF2-40B4-BE49-F238E27FC236}">
                <a16:creationId xmlns:a16="http://schemas.microsoft.com/office/drawing/2014/main" id="{B2F2C90D-A2A4-42E1-9771-ED8F590BE297}"/>
              </a:ext>
            </a:extLst>
          </p:cNvPr>
          <p:cNvSpPr>
            <a:spLocks noGrp="1"/>
          </p:cNvSpPr>
          <p:nvPr>
            <p:ph type="ftr" sz="quarter" idx="11"/>
          </p:nvPr>
        </p:nvSpPr>
        <p:spPr/>
        <p:txBody>
          <a:bodyPr/>
          <a:lstStyle/>
          <a:p>
            <a:endParaRPr lang="en-US">
              <a:solidFill>
                <a:srgbClr val="212121">
                  <a:tint val="75000"/>
                </a:srgbClr>
              </a:solidFill>
            </a:endParaRPr>
          </a:p>
        </p:txBody>
      </p:sp>
      <p:sp>
        <p:nvSpPr>
          <p:cNvPr id="9" name="Slide Number Placeholder 8">
            <a:extLst>
              <a:ext uri="{FF2B5EF4-FFF2-40B4-BE49-F238E27FC236}">
                <a16:creationId xmlns:a16="http://schemas.microsoft.com/office/drawing/2014/main" id="{10AC7152-A4A5-487B-9C10-208C877A2BB4}"/>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39913955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37651319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47687"/>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p:txBody>
      </p:sp>
    </p:spTree>
    <p:extLst>
      <p:ext uri="{BB962C8B-B14F-4D97-AF65-F5344CB8AC3E}">
        <p14:creationId xmlns:p14="http://schemas.microsoft.com/office/powerpoint/2010/main" val="117050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E045-9B62-4F99-9ED2-7FBE3E41F2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5C447E-B124-4511-A9AA-8D55478E4608}"/>
              </a:ext>
            </a:extLst>
          </p:cNvPr>
          <p:cNvSpPr>
            <a:spLocks noGrp="1"/>
          </p:cNvSpPr>
          <p:nvPr>
            <p:ph type="dt" sz="half" idx="10"/>
          </p:nvPr>
        </p:nvSpPr>
        <p:spPr/>
        <p:txBody>
          <a:bodyPr/>
          <a:lstStyle/>
          <a:p>
            <a:endParaRPr lang="en-US">
              <a:solidFill>
                <a:srgbClr val="212121">
                  <a:tint val="75000"/>
                </a:srgbClr>
              </a:solidFill>
            </a:endParaRPr>
          </a:p>
        </p:txBody>
      </p:sp>
      <p:sp>
        <p:nvSpPr>
          <p:cNvPr id="4" name="Footer Placeholder 3">
            <a:extLst>
              <a:ext uri="{FF2B5EF4-FFF2-40B4-BE49-F238E27FC236}">
                <a16:creationId xmlns:a16="http://schemas.microsoft.com/office/drawing/2014/main" id="{1B751A1A-C0DC-4EC9-9DA7-BC6CC7D0428C}"/>
              </a:ext>
            </a:extLst>
          </p:cNvPr>
          <p:cNvSpPr>
            <a:spLocks noGrp="1"/>
          </p:cNvSpPr>
          <p:nvPr>
            <p:ph type="ftr" sz="quarter" idx="11"/>
          </p:nvPr>
        </p:nvSpPr>
        <p:spPr/>
        <p:txBody>
          <a:bodyPr/>
          <a:lstStyle/>
          <a:p>
            <a:endParaRPr lang="en-US">
              <a:solidFill>
                <a:srgbClr val="212121">
                  <a:tint val="75000"/>
                </a:srgbClr>
              </a:solidFill>
            </a:endParaRPr>
          </a:p>
        </p:txBody>
      </p:sp>
      <p:sp>
        <p:nvSpPr>
          <p:cNvPr id="5" name="Slide Number Placeholder 4">
            <a:extLst>
              <a:ext uri="{FF2B5EF4-FFF2-40B4-BE49-F238E27FC236}">
                <a16:creationId xmlns:a16="http://schemas.microsoft.com/office/drawing/2014/main" id="{F18480A4-80DD-46DE-B62C-D1B344CDE08E}"/>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126635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98D2B-E9CF-49C0-A3F8-A0B982E82B28}"/>
              </a:ext>
            </a:extLst>
          </p:cNvPr>
          <p:cNvSpPr>
            <a:spLocks noGrp="1"/>
          </p:cNvSpPr>
          <p:nvPr>
            <p:ph type="dt" sz="half" idx="10"/>
          </p:nvPr>
        </p:nvSpPr>
        <p:spPr/>
        <p:txBody>
          <a:bodyPr/>
          <a:lstStyle/>
          <a:p>
            <a:endParaRPr lang="en-US">
              <a:solidFill>
                <a:srgbClr val="212121">
                  <a:tint val="75000"/>
                </a:srgbClr>
              </a:solidFill>
            </a:endParaRPr>
          </a:p>
        </p:txBody>
      </p:sp>
      <p:sp>
        <p:nvSpPr>
          <p:cNvPr id="3" name="Footer Placeholder 2">
            <a:extLst>
              <a:ext uri="{FF2B5EF4-FFF2-40B4-BE49-F238E27FC236}">
                <a16:creationId xmlns:a16="http://schemas.microsoft.com/office/drawing/2014/main" id="{6384C246-506D-45EB-901C-7688B8B472E1}"/>
              </a:ext>
            </a:extLst>
          </p:cNvPr>
          <p:cNvSpPr>
            <a:spLocks noGrp="1"/>
          </p:cNvSpPr>
          <p:nvPr>
            <p:ph type="ftr" sz="quarter" idx="11"/>
          </p:nvPr>
        </p:nvSpPr>
        <p:spPr/>
        <p:txBody>
          <a:bodyPr/>
          <a:lstStyle/>
          <a:p>
            <a:endParaRPr lang="en-US">
              <a:solidFill>
                <a:srgbClr val="212121">
                  <a:tint val="75000"/>
                </a:srgbClr>
              </a:solidFill>
            </a:endParaRPr>
          </a:p>
        </p:txBody>
      </p:sp>
      <p:sp>
        <p:nvSpPr>
          <p:cNvPr id="4" name="Slide Number Placeholder 3">
            <a:extLst>
              <a:ext uri="{FF2B5EF4-FFF2-40B4-BE49-F238E27FC236}">
                <a16:creationId xmlns:a16="http://schemas.microsoft.com/office/drawing/2014/main" id="{3E3A027F-59FC-401C-8D1E-24B52C466D59}"/>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39663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CFB-F76C-4964-8094-65C73F115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776EFA-B690-466B-A1FE-D4ACB6F04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A0760C-DABF-413D-B58F-E2E71571C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9DEE1-29FE-4589-8684-E41DF8518214}"/>
              </a:ext>
            </a:extLst>
          </p:cNvPr>
          <p:cNvSpPr>
            <a:spLocks noGrp="1"/>
          </p:cNvSpPr>
          <p:nvPr>
            <p:ph type="dt" sz="half" idx="10"/>
          </p:nvPr>
        </p:nvSpPr>
        <p:spPr/>
        <p:txBody>
          <a:bodyPr/>
          <a:lstStyle/>
          <a:p>
            <a:endParaRPr lang="en-US">
              <a:solidFill>
                <a:srgbClr val="212121">
                  <a:tint val="75000"/>
                </a:srgbClr>
              </a:solidFill>
            </a:endParaRPr>
          </a:p>
        </p:txBody>
      </p:sp>
      <p:sp>
        <p:nvSpPr>
          <p:cNvPr id="6" name="Footer Placeholder 5">
            <a:extLst>
              <a:ext uri="{FF2B5EF4-FFF2-40B4-BE49-F238E27FC236}">
                <a16:creationId xmlns:a16="http://schemas.microsoft.com/office/drawing/2014/main" id="{D0A75E9A-DE04-49D1-8D93-4142C0DB3FE4}"/>
              </a:ext>
            </a:extLst>
          </p:cNvPr>
          <p:cNvSpPr>
            <a:spLocks noGrp="1"/>
          </p:cNvSpPr>
          <p:nvPr>
            <p:ph type="ftr" sz="quarter" idx="11"/>
          </p:nvPr>
        </p:nvSpPr>
        <p:spPr/>
        <p:txBody>
          <a:bodyPr/>
          <a:lstStyle/>
          <a:p>
            <a:endParaRPr lang="en-US">
              <a:solidFill>
                <a:srgbClr val="212121">
                  <a:tint val="75000"/>
                </a:srgbClr>
              </a:solidFill>
            </a:endParaRPr>
          </a:p>
        </p:txBody>
      </p:sp>
      <p:sp>
        <p:nvSpPr>
          <p:cNvPr id="7" name="Slide Number Placeholder 6">
            <a:extLst>
              <a:ext uri="{FF2B5EF4-FFF2-40B4-BE49-F238E27FC236}">
                <a16:creationId xmlns:a16="http://schemas.microsoft.com/office/drawing/2014/main" id="{23C25112-ED07-4497-88CB-E40D6A711670}"/>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336468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854C-34BA-4716-A37C-E83C046D6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B7DFD1-0ED6-41EB-BDE7-607772D41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04B1F8-E4A5-4522-8738-9903709DB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E0FC7-EE83-4466-929A-0269AA8166D5}"/>
              </a:ext>
            </a:extLst>
          </p:cNvPr>
          <p:cNvSpPr>
            <a:spLocks noGrp="1"/>
          </p:cNvSpPr>
          <p:nvPr>
            <p:ph type="dt" sz="half" idx="10"/>
          </p:nvPr>
        </p:nvSpPr>
        <p:spPr/>
        <p:txBody>
          <a:bodyPr/>
          <a:lstStyle/>
          <a:p>
            <a:endParaRPr lang="en-US">
              <a:solidFill>
                <a:srgbClr val="212121">
                  <a:tint val="75000"/>
                </a:srgbClr>
              </a:solidFill>
            </a:endParaRPr>
          </a:p>
        </p:txBody>
      </p:sp>
      <p:sp>
        <p:nvSpPr>
          <p:cNvPr id="6" name="Footer Placeholder 5">
            <a:extLst>
              <a:ext uri="{FF2B5EF4-FFF2-40B4-BE49-F238E27FC236}">
                <a16:creationId xmlns:a16="http://schemas.microsoft.com/office/drawing/2014/main" id="{C021FC10-A867-44E5-A1DD-522EF87D226B}"/>
              </a:ext>
            </a:extLst>
          </p:cNvPr>
          <p:cNvSpPr>
            <a:spLocks noGrp="1"/>
          </p:cNvSpPr>
          <p:nvPr>
            <p:ph type="ftr" sz="quarter" idx="11"/>
          </p:nvPr>
        </p:nvSpPr>
        <p:spPr/>
        <p:txBody>
          <a:bodyPr/>
          <a:lstStyle/>
          <a:p>
            <a:endParaRPr lang="en-US">
              <a:solidFill>
                <a:srgbClr val="212121">
                  <a:tint val="75000"/>
                </a:srgbClr>
              </a:solidFill>
            </a:endParaRPr>
          </a:p>
        </p:txBody>
      </p:sp>
      <p:sp>
        <p:nvSpPr>
          <p:cNvPr id="7" name="Slide Number Placeholder 6">
            <a:extLst>
              <a:ext uri="{FF2B5EF4-FFF2-40B4-BE49-F238E27FC236}">
                <a16:creationId xmlns:a16="http://schemas.microsoft.com/office/drawing/2014/main" id="{06369420-270E-428A-AFD0-FEBFD29E093D}"/>
              </a:ext>
            </a:extLst>
          </p:cNvPr>
          <p:cNvSpPr>
            <a:spLocks noGrp="1"/>
          </p:cNvSpPr>
          <p:nvPr>
            <p:ph type="sldNum" sz="quarter" idx="12"/>
          </p:nvPr>
        </p:nvSpPr>
        <p:spPr/>
        <p:txBody>
          <a:body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31807950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DB03C-3FE0-40A7-A580-AFF51B450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E257BD-EF67-4703-A9B8-CDEAC6F18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3C94F-03B5-4AF4-9A32-55FE6CB457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srgbClr val="212121">
                  <a:tint val="75000"/>
                </a:srgbClr>
              </a:solidFill>
            </a:endParaRPr>
          </a:p>
        </p:txBody>
      </p:sp>
      <p:sp>
        <p:nvSpPr>
          <p:cNvPr id="5" name="Footer Placeholder 4">
            <a:extLst>
              <a:ext uri="{FF2B5EF4-FFF2-40B4-BE49-F238E27FC236}">
                <a16:creationId xmlns:a16="http://schemas.microsoft.com/office/drawing/2014/main" id="{A6446457-D7F3-4D3D-9698-C9435A2F7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212121">
                  <a:tint val="75000"/>
                </a:srgbClr>
              </a:solidFill>
            </a:endParaRPr>
          </a:p>
        </p:txBody>
      </p:sp>
      <p:sp>
        <p:nvSpPr>
          <p:cNvPr id="6" name="Slide Number Placeholder 5">
            <a:extLst>
              <a:ext uri="{FF2B5EF4-FFF2-40B4-BE49-F238E27FC236}">
                <a16:creationId xmlns:a16="http://schemas.microsoft.com/office/drawing/2014/main" id="{3CED2B4A-F1A3-49BF-ACE1-87425B2F5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98817140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694"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667" r:id="rId32"/>
    <p:sldLayoutId id="2147483670" r:id="rId33"/>
    <p:sldLayoutId id="2147483687" r:id="rId34"/>
    <p:sldLayoutId id="2147483688" r:id="rId35"/>
    <p:sldLayoutId id="2147483672" r:id="rId36"/>
    <p:sldLayoutId id="2147483689" r:id="rId37"/>
    <p:sldLayoutId id="2147483690" r:id="rId38"/>
    <p:sldLayoutId id="2147483673" r:id="rId39"/>
    <p:sldLayoutId id="2147483691" r:id="rId40"/>
    <p:sldLayoutId id="2147483674" r:id="rId41"/>
    <p:sldLayoutId id="2147483676" r:id="rId42"/>
    <p:sldLayoutId id="2147483677" r:id="rId43"/>
    <p:sldLayoutId id="2147483678" r:id="rId44"/>
    <p:sldLayoutId id="2147483679" r:id="rId45"/>
    <p:sldLayoutId id="2147483681" r:id="rId46"/>
    <p:sldLayoutId id="2147483683" r:id="rId47"/>
    <p:sldLayoutId id="2147483682" r:id="rId48"/>
    <p:sldLayoutId id="2147483684" r:id="rId49"/>
    <p:sldLayoutId id="2147483685" r:id="rId50"/>
    <p:sldLayoutId id="2147483686" r:id="rId5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B8FD-1ADF-47DD-9C2D-253BAD1043FC}"/>
              </a:ext>
            </a:extLst>
          </p:cNvPr>
          <p:cNvSpPr>
            <a:spLocks noGrp="1"/>
          </p:cNvSpPr>
          <p:nvPr>
            <p:ph type="title"/>
          </p:nvPr>
        </p:nvSpPr>
        <p:spPr/>
        <p:txBody>
          <a:bodyPr/>
          <a:lstStyle/>
          <a:p>
            <a:r>
              <a:rPr lang="en-US" dirty="0"/>
              <a:t>Unit 5 Transaction Management</a:t>
            </a:r>
            <a:endParaRPr lang="en-IN" dirty="0"/>
          </a:p>
        </p:txBody>
      </p:sp>
      <p:sp>
        <p:nvSpPr>
          <p:cNvPr id="3" name="Text Placeholder 2">
            <a:extLst>
              <a:ext uri="{FF2B5EF4-FFF2-40B4-BE49-F238E27FC236}">
                <a16:creationId xmlns:a16="http://schemas.microsoft.com/office/drawing/2014/main" id="{00C13CE7-1F10-4722-956F-A9524B682863}"/>
              </a:ext>
            </a:extLst>
          </p:cNvPr>
          <p:cNvSpPr>
            <a:spLocks noGrp="1"/>
          </p:cNvSpPr>
          <p:nvPr>
            <p:ph type="body" idx="1"/>
          </p:nvPr>
        </p:nvSpPr>
        <p:spPr/>
        <p:txBody>
          <a:bodyPr/>
          <a:lstStyle/>
          <a:p>
            <a:endParaRPr lang="en-IN"/>
          </a:p>
        </p:txBody>
      </p:sp>
      <p:sp>
        <p:nvSpPr>
          <p:cNvPr id="4" name="Footer Placeholder 3">
            <a:extLst>
              <a:ext uri="{FF2B5EF4-FFF2-40B4-BE49-F238E27FC236}">
                <a16:creationId xmlns:a16="http://schemas.microsoft.com/office/drawing/2014/main" id="{03C79D55-F452-427B-8C29-B57C25F9F1A1}"/>
              </a:ext>
            </a:extLst>
          </p:cNvPr>
          <p:cNvSpPr>
            <a:spLocks noGrp="1"/>
          </p:cNvSpPr>
          <p:nvPr>
            <p:ph type="ftr" sz="quarter" idx="4294967295"/>
          </p:nvPr>
        </p:nvSpPr>
        <p:spPr>
          <a:xfrm>
            <a:off x="4038600" y="6356350"/>
            <a:ext cx="4114800" cy="365125"/>
          </a:xfrm>
        </p:spPr>
        <p:txBody>
          <a:bodyPr/>
          <a:lstStyle/>
          <a:p>
            <a:endParaRPr lang="en-IN"/>
          </a:p>
        </p:txBody>
      </p:sp>
    </p:spTree>
    <p:extLst>
      <p:ext uri="{BB962C8B-B14F-4D97-AF65-F5344CB8AC3E}">
        <p14:creationId xmlns:p14="http://schemas.microsoft.com/office/powerpoint/2010/main" val="383598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ACI</a:t>
            </a:r>
            <a:r>
              <a:rPr lang="en-US" dirty="0">
                <a:solidFill>
                  <a:schemeClr val="accent6"/>
                </a:solidFill>
              </a:rPr>
              <a:t>D</a:t>
            </a:r>
            <a:r>
              <a:rPr lang="en-US" dirty="0"/>
              <a:t> properties of transaction (</a:t>
            </a:r>
            <a:r>
              <a:rPr lang="en-US" dirty="0">
                <a:solidFill>
                  <a:schemeClr val="accent6"/>
                </a:solidFill>
              </a:rPr>
              <a:t>Durability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After a transaction completes successfully, the </a:t>
            </a:r>
            <a:r>
              <a:rPr lang="en-US" b="1" dirty="0">
                <a:solidFill>
                  <a:schemeClr val="accent6"/>
                </a:solidFill>
              </a:rPr>
              <a:t>changes it has made to the database persist (permanent)</a:t>
            </a:r>
            <a:r>
              <a:rPr lang="en-US" dirty="0"/>
              <a:t>, even if there are system failures.</a:t>
            </a:r>
          </a:p>
          <a:p>
            <a:r>
              <a:rPr lang="en-US" dirty="0"/>
              <a:t>Once our transaction completed up to last step (step 6) its result must be stored permanently. It should not be removed if system fails.</a:t>
            </a:r>
            <a:endParaRPr lang="en-GB" dirty="0"/>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41691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State Diagram \ State Transition Diagram</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31772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Transaction State Diagram \ State Transition Diagram</a:t>
            </a:r>
            <a:endParaRPr lang="en-US" dirty="0"/>
          </a:p>
        </p:txBody>
      </p:sp>
      <p:sp>
        <p:nvSpPr>
          <p:cNvPr id="29" name="Content Placeholder 28"/>
          <p:cNvSpPr>
            <a:spLocks noGrp="1"/>
          </p:cNvSpPr>
          <p:nvPr>
            <p:ph idx="1"/>
          </p:nvPr>
        </p:nvSpPr>
        <p:spPr>
          <a:xfrm>
            <a:off x="54980" y="832964"/>
            <a:ext cx="11929641" cy="5590565"/>
          </a:xfrm>
        </p:spPr>
        <p:txBody>
          <a:bodyPr/>
          <a:lstStyle/>
          <a:p>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r>
              <a:rPr lang="en-US" sz="2800" b="1" dirty="0"/>
              <a:t>Commit</a:t>
            </a:r>
          </a:p>
        </p:txBody>
      </p:sp>
      <p:sp>
        <p:nvSpPr>
          <p:cNvPr id="9" name="Oval 8"/>
          <p:cNvSpPr/>
          <p:nvPr/>
        </p:nvSpPr>
        <p:spPr>
          <a:xfrm>
            <a:off x="381000"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10" name="Oval 9"/>
          <p:cNvSpPr/>
          <p:nvPr/>
        </p:nvSpPr>
        <p:spPr>
          <a:xfrm>
            <a:off x="1967556" y="20403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a:t>
            </a:r>
          </a:p>
          <a:p>
            <a:pPr algn="ctr"/>
            <a:r>
              <a:rPr lang="en-US" sz="1600" dirty="0">
                <a:solidFill>
                  <a:schemeClr val="bg1"/>
                </a:solidFill>
              </a:rPr>
              <a:t>Committed</a:t>
            </a:r>
            <a:endParaRPr lang="en-IN" sz="1600" dirty="0">
              <a:solidFill>
                <a:schemeClr val="bg1"/>
              </a:solidFill>
            </a:endParaRPr>
          </a:p>
        </p:txBody>
      </p:sp>
      <p:sp>
        <p:nvSpPr>
          <p:cNvPr id="11" name="Oval 10"/>
          <p:cNvSpPr/>
          <p:nvPr/>
        </p:nvSpPr>
        <p:spPr>
          <a:xfrm>
            <a:off x="1927413"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12" name="Oval 11"/>
          <p:cNvSpPr/>
          <p:nvPr/>
        </p:nvSpPr>
        <p:spPr>
          <a:xfrm>
            <a:off x="4495607" y="20784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1600" dirty="0">
              <a:solidFill>
                <a:schemeClr val="bg1"/>
              </a:solidFill>
            </a:endParaRPr>
          </a:p>
        </p:txBody>
      </p:sp>
      <p:sp>
        <p:nvSpPr>
          <p:cNvPr id="13" name="Oval 12"/>
          <p:cNvSpPr/>
          <p:nvPr/>
        </p:nvSpPr>
        <p:spPr>
          <a:xfrm>
            <a:off x="4455464"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1600" dirty="0">
              <a:solidFill>
                <a:schemeClr val="bg1"/>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End</a:t>
            </a:r>
            <a:endParaRPr lang="en-IN" sz="1600" dirty="0">
              <a:solidFill>
                <a:schemeClr val="bg1"/>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10934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Transaction State Diagram \ State Transition Diagram</a:t>
            </a:r>
          </a:p>
        </p:txBody>
      </p:sp>
      <p:sp>
        <p:nvSpPr>
          <p:cNvPr id="3" name="Content Placeholder 2"/>
          <p:cNvSpPr>
            <a:spLocks noGrp="1"/>
          </p:cNvSpPr>
          <p:nvPr>
            <p:ph idx="1"/>
          </p:nvPr>
        </p:nvSpPr>
        <p:spPr/>
        <p:txBody>
          <a:bodyPr/>
          <a:lstStyle/>
          <a:p>
            <a:r>
              <a:rPr lang="en-US" dirty="0"/>
              <a:t>Active</a:t>
            </a:r>
          </a:p>
          <a:p>
            <a:pPr lvl="1"/>
            <a:r>
              <a:rPr lang="en-US" dirty="0"/>
              <a:t>This is the </a:t>
            </a:r>
            <a:r>
              <a:rPr lang="en-US" b="1" dirty="0">
                <a:solidFill>
                  <a:schemeClr val="accent6"/>
                </a:solidFill>
              </a:rPr>
              <a:t>initial state</a:t>
            </a:r>
            <a:r>
              <a:rPr lang="en-US" dirty="0"/>
              <a:t>. </a:t>
            </a:r>
          </a:p>
          <a:p>
            <a:pPr lvl="1"/>
            <a:r>
              <a:rPr lang="en-US" dirty="0"/>
              <a:t>The transaction </a:t>
            </a:r>
            <a:r>
              <a:rPr lang="en-US" b="1" dirty="0">
                <a:solidFill>
                  <a:schemeClr val="accent6"/>
                </a:solidFill>
              </a:rPr>
              <a:t>stays in this state while it is executing</a:t>
            </a:r>
            <a:r>
              <a:rPr lang="en-US" dirty="0"/>
              <a:t>.</a:t>
            </a:r>
          </a:p>
          <a:p>
            <a:r>
              <a:rPr lang="en-US" dirty="0"/>
              <a:t>Partial Committed</a:t>
            </a:r>
          </a:p>
          <a:p>
            <a:pPr lvl="1"/>
            <a:r>
              <a:rPr lang="en-US" dirty="0"/>
              <a:t>When a transaction </a:t>
            </a:r>
            <a:r>
              <a:rPr lang="en-US" b="1" dirty="0">
                <a:solidFill>
                  <a:schemeClr val="accent6"/>
                </a:solidFill>
              </a:rPr>
              <a:t>executes its final operation/ instruction</a:t>
            </a:r>
            <a:r>
              <a:rPr lang="en-US" dirty="0"/>
              <a:t>, it is said to be in a partially committed state.</a:t>
            </a:r>
          </a:p>
          <a:p>
            <a:r>
              <a:rPr lang="en-US" dirty="0"/>
              <a:t>Failed</a:t>
            </a:r>
          </a:p>
          <a:p>
            <a:pPr lvl="1"/>
            <a:r>
              <a:rPr lang="en-US" dirty="0"/>
              <a:t>Discover that </a:t>
            </a:r>
            <a:r>
              <a:rPr lang="en-US" b="1" dirty="0">
                <a:solidFill>
                  <a:schemeClr val="accent6"/>
                </a:solidFill>
              </a:rPr>
              <a:t>normal execution can no longer proceed</a:t>
            </a:r>
            <a:r>
              <a:rPr lang="en-US" dirty="0"/>
              <a:t>.</a:t>
            </a:r>
          </a:p>
          <a:p>
            <a:pPr lvl="1"/>
            <a:r>
              <a:rPr lang="en-US" dirty="0"/>
              <a:t>Once a transaction </a:t>
            </a:r>
            <a:r>
              <a:rPr lang="en-US" b="1" dirty="0">
                <a:solidFill>
                  <a:schemeClr val="accent6"/>
                </a:solidFill>
              </a:rPr>
              <a:t>cannot be completed</a:t>
            </a:r>
            <a:r>
              <a:rPr lang="en-US" dirty="0"/>
              <a:t>, any </a:t>
            </a:r>
            <a:r>
              <a:rPr lang="en-US" b="1" dirty="0">
                <a:solidFill>
                  <a:schemeClr val="accent6"/>
                </a:solidFill>
              </a:rPr>
              <a:t>changes that it made must be undone rolling it back</a:t>
            </a:r>
            <a:r>
              <a:rPr lang="en-US" dirty="0"/>
              <a:t>.</a:t>
            </a:r>
          </a:p>
          <a:p>
            <a:r>
              <a:rPr lang="en-US" dirty="0"/>
              <a:t>Committed</a:t>
            </a:r>
          </a:p>
          <a:p>
            <a:pPr lvl="1"/>
            <a:r>
              <a:rPr lang="en-US" dirty="0"/>
              <a:t>The transaction enters in this state </a:t>
            </a:r>
            <a:r>
              <a:rPr lang="en-US" b="1" dirty="0">
                <a:solidFill>
                  <a:schemeClr val="accent6"/>
                </a:solidFill>
              </a:rPr>
              <a:t>after successful completion of the transaction </a:t>
            </a:r>
            <a:r>
              <a:rPr lang="en-US" dirty="0"/>
              <a:t>(after committing transaction).</a:t>
            </a:r>
          </a:p>
          <a:p>
            <a:pPr lvl="1"/>
            <a:r>
              <a:rPr lang="en-US" dirty="0"/>
              <a:t>We </a:t>
            </a:r>
            <a:r>
              <a:rPr lang="en-US" b="1" dirty="0">
                <a:solidFill>
                  <a:schemeClr val="accent6"/>
                </a:solidFill>
              </a:rPr>
              <a:t>cannot abort or rollback a committed transaction</a:t>
            </a:r>
            <a:r>
              <a:rPr lang="en-US" dirty="0"/>
              <a:t>.</a:t>
            </a:r>
          </a:p>
          <a:p>
            <a:r>
              <a:rPr lang="en-US" dirty="0"/>
              <a:t>Aborted</a:t>
            </a:r>
          </a:p>
          <a:p>
            <a:pPr lvl="1"/>
            <a:r>
              <a:rPr lang="en-US" dirty="0"/>
              <a:t>The state after the </a:t>
            </a:r>
            <a:r>
              <a:rPr lang="en-US" b="1" dirty="0">
                <a:solidFill>
                  <a:schemeClr val="accent6"/>
                </a:solidFill>
              </a:rPr>
              <a:t>transaction has been rolled back </a:t>
            </a:r>
            <a:r>
              <a:rPr lang="en-US" dirty="0"/>
              <a:t>and the </a:t>
            </a:r>
            <a:r>
              <a:rPr lang="en-US" b="1" dirty="0">
                <a:solidFill>
                  <a:schemeClr val="accent6"/>
                </a:solidFill>
              </a:rPr>
              <a:t>database has been restored to its state prior to the start of the transaction</a:t>
            </a:r>
            <a:r>
              <a:rPr lang="en-US" dirty="0"/>
              <a:t>.</a:t>
            </a:r>
          </a:p>
        </p:txBody>
      </p:sp>
    </p:spTree>
    <p:extLst>
      <p:ext uri="{BB962C8B-B14F-4D97-AF65-F5344CB8AC3E}">
        <p14:creationId xmlns:p14="http://schemas.microsoft.com/office/powerpoint/2010/main" val="22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Schedule</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276563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schedule?</a:t>
            </a:r>
          </a:p>
        </p:txBody>
      </p:sp>
      <p:sp>
        <p:nvSpPr>
          <p:cNvPr id="3" name="Content Placeholder 2"/>
          <p:cNvSpPr>
            <a:spLocks noGrp="1"/>
          </p:cNvSpPr>
          <p:nvPr>
            <p:ph idx="1"/>
          </p:nvPr>
        </p:nvSpPr>
        <p:spPr/>
        <p:txBody>
          <a:bodyPr/>
          <a:lstStyle/>
          <a:p>
            <a:r>
              <a:rPr lang="en-US" dirty="0"/>
              <a:t>A schedule is a </a:t>
            </a:r>
            <a:r>
              <a:rPr lang="en-US" b="1" dirty="0">
                <a:solidFill>
                  <a:schemeClr val="accent6"/>
                </a:solidFill>
              </a:rPr>
              <a:t>process of grouping the transactions</a:t>
            </a:r>
            <a:r>
              <a:rPr lang="en-US" dirty="0"/>
              <a:t> into one and </a:t>
            </a:r>
            <a:r>
              <a:rPr lang="en-US" b="1" dirty="0">
                <a:solidFill>
                  <a:schemeClr val="accent6"/>
                </a:solidFill>
              </a:rPr>
              <a:t>executing them in a predefined order</a:t>
            </a:r>
            <a:r>
              <a:rPr lang="en-US" dirty="0"/>
              <a:t>. </a:t>
            </a:r>
          </a:p>
          <a:p>
            <a:r>
              <a:rPr lang="en-US" dirty="0"/>
              <a:t>A schedule is the </a:t>
            </a:r>
            <a:r>
              <a:rPr lang="en-US" b="1" dirty="0">
                <a:solidFill>
                  <a:schemeClr val="accent6"/>
                </a:solidFill>
              </a:rPr>
              <a:t>chronological (sequential) order in which instructions are executed </a:t>
            </a:r>
            <a:r>
              <a:rPr lang="en-US" dirty="0"/>
              <a:t>in a system.</a:t>
            </a:r>
          </a:p>
          <a:p>
            <a:r>
              <a:rPr lang="en-US" dirty="0"/>
              <a:t>A schedule is required in a database because when some transactions execute in parallel, they may affect the result of the transaction.</a:t>
            </a:r>
          </a:p>
          <a:p>
            <a:r>
              <a:rPr lang="en-US" dirty="0"/>
              <a:t>Means if one transaction is updating the values which the other transaction is accessing, then the order of these two transactions will change the result of another transaction. </a:t>
            </a:r>
          </a:p>
          <a:p>
            <a:r>
              <a:rPr lang="en-US" dirty="0"/>
              <a:t>Hence a schedule is created to execute the transactions.</a:t>
            </a:r>
          </a:p>
        </p:txBody>
      </p:sp>
    </p:spTree>
    <p:extLst>
      <p:ext uri="{BB962C8B-B14F-4D97-AF65-F5344CB8AC3E}">
        <p14:creationId xmlns:p14="http://schemas.microsoft.com/office/powerpoint/2010/main" val="6667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2010038652"/>
              </p:ext>
            </p:extLst>
          </p:nvPr>
        </p:nvGraphicFramePr>
        <p:xfrm>
          <a:off x="381000" y="866150"/>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943104443"/>
              </p:ext>
            </p:extLst>
          </p:nvPr>
        </p:nvGraphicFramePr>
        <p:xfrm>
          <a:off x="6162303" y="866152"/>
          <a:ext cx="2791197" cy="5602815"/>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1000 - 50</a:t>
                      </a:r>
                      <a:endParaRPr lang="en-IN" sz="1800" dirty="0">
                        <a:effectLst/>
                      </a:endParaRPr>
                    </a:p>
                    <a:p>
                      <a:pPr marL="457200" indent="-457200" algn="ctr">
                        <a:lnSpc>
                          <a:spcPct val="115000"/>
                        </a:lnSpc>
                        <a:spcAft>
                          <a:spcPts val="0"/>
                        </a:spcAft>
                      </a:pPr>
                      <a:r>
                        <a:rPr lang="en-US" sz="1800" dirty="0">
                          <a:effectLst/>
                        </a:rPr>
                        <a:t>Write (950)</a:t>
                      </a:r>
                      <a:endParaRPr lang="en-IN" sz="1800" dirty="0">
                        <a:effectLst/>
                      </a:endParaRPr>
                    </a:p>
                    <a:p>
                      <a:pPr marL="457200" indent="-457200" algn="ctr">
                        <a:lnSpc>
                          <a:spcPct val="115000"/>
                        </a:lnSpc>
                        <a:spcAft>
                          <a:spcPts val="0"/>
                        </a:spcAft>
                      </a:pPr>
                      <a:r>
                        <a:rPr lang="en-US" sz="1800" dirty="0">
                          <a:effectLst/>
                        </a:rPr>
                        <a:t>Read (1000)</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1000 + 50</a:t>
                      </a:r>
                      <a:endParaRPr lang="en-IN" sz="1800" dirty="0">
                        <a:effectLst/>
                      </a:endParaRPr>
                    </a:p>
                    <a:p>
                      <a:pPr marL="457200" indent="-457200" algn="ctr">
                        <a:lnSpc>
                          <a:spcPct val="115000"/>
                        </a:lnSpc>
                        <a:spcAft>
                          <a:spcPts val="0"/>
                        </a:spcAft>
                      </a:pPr>
                      <a:r>
                        <a:rPr lang="en-US" sz="1800" dirty="0">
                          <a:effectLst/>
                        </a:rPr>
                        <a:t>Write (1050)</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58834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(950)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temp = 950 * 0.1</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950 - 95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(855)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(1050)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1050 + 95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(1145)</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6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27186819"/>
              </p:ext>
            </p:extLst>
          </p:nvPr>
        </p:nvGraphicFramePr>
        <p:xfrm>
          <a:off x="381000" y="866151"/>
          <a:ext cx="5562600" cy="5571569"/>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0903">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090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552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p>
                    <a:p>
                      <a:pPr marL="457200" indent="-457200" algn="ctr">
                        <a:lnSpc>
                          <a:spcPct val="115000"/>
                        </a:lnSpc>
                        <a:spcAft>
                          <a:spcPts val="0"/>
                        </a:spcAft>
                      </a:pPr>
                      <a:r>
                        <a:rPr lang="en-US" sz="1800" kern="1200" dirty="0">
                          <a:solidFill>
                            <a:schemeClr val="tx1"/>
                          </a:solidFill>
                          <a:effectLst/>
                          <a:latin typeface="+mn-lt"/>
                          <a:ea typeface="+mn-ea"/>
                          <a:cs typeface="+mn-cs"/>
                        </a:rPr>
                        <a:t>Temp = A * 0.1</a:t>
                      </a:r>
                    </a:p>
                    <a:p>
                      <a:pPr marL="457200" indent="-457200" algn="ctr">
                        <a:lnSpc>
                          <a:spcPct val="115000"/>
                        </a:lnSpc>
                        <a:spcAft>
                          <a:spcPts val="0"/>
                        </a:spcAft>
                      </a:pPr>
                      <a:r>
                        <a:rPr lang="en-US" sz="1800" kern="1200" dirty="0">
                          <a:solidFill>
                            <a:schemeClr val="tx1"/>
                          </a:solidFill>
                          <a:effectLst/>
                          <a:latin typeface="+mn-lt"/>
                          <a:ea typeface="+mn-ea"/>
                          <a:cs typeface="+mn-cs"/>
                        </a:rPr>
                        <a:t>A = A - temp</a:t>
                      </a:r>
                    </a:p>
                    <a:p>
                      <a:pPr marL="457200" indent="-457200" algn="ctr">
                        <a:lnSpc>
                          <a:spcPct val="115000"/>
                        </a:lnSpc>
                        <a:spcAft>
                          <a:spcPts val="0"/>
                        </a:spcAft>
                      </a:pPr>
                      <a:r>
                        <a:rPr lang="en-US" sz="1800" kern="1200" dirty="0">
                          <a:solidFill>
                            <a:schemeClr val="tx1"/>
                          </a:solidFill>
                          <a:effectLst/>
                          <a:latin typeface="+mn-lt"/>
                          <a:ea typeface="+mn-ea"/>
                          <a:cs typeface="+mn-cs"/>
                        </a:rPr>
                        <a:t>Write (A)</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p>
                    <a:p>
                      <a:pPr marL="457200" indent="-457200" algn="ctr">
                        <a:lnSpc>
                          <a:spcPct val="115000"/>
                        </a:lnSpc>
                        <a:spcAft>
                          <a:spcPts val="0"/>
                        </a:spcAft>
                      </a:pPr>
                      <a:r>
                        <a:rPr lang="en-US" sz="1800" kern="1200" dirty="0">
                          <a:solidFill>
                            <a:schemeClr val="tx1"/>
                          </a:solidFill>
                          <a:effectLst/>
                          <a:latin typeface="+mn-lt"/>
                          <a:ea typeface="+mn-ea"/>
                          <a:cs typeface="+mn-cs"/>
                        </a:rPr>
                        <a:t>B = B + temp</a:t>
                      </a: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64561">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dirty="0">
                          <a:effectLst/>
                        </a:rPr>
                        <a:t>Read (A)</a:t>
                      </a:r>
                    </a:p>
                    <a:p>
                      <a:pPr marL="457200" indent="-457200" algn="ctr">
                        <a:lnSpc>
                          <a:spcPct val="115000"/>
                        </a:lnSpc>
                        <a:spcAft>
                          <a:spcPts val="0"/>
                        </a:spcAft>
                      </a:pPr>
                      <a:r>
                        <a:rPr lang="en-US" sz="1800" dirty="0">
                          <a:effectLst/>
                        </a:rPr>
                        <a:t>A = A - 50</a:t>
                      </a:r>
                    </a:p>
                    <a:p>
                      <a:pPr marL="457200" indent="-457200" algn="ctr">
                        <a:lnSpc>
                          <a:spcPct val="115000"/>
                        </a:lnSpc>
                        <a:spcAft>
                          <a:spcPts val="0"/>
                        </a:spcAft>
                      </a:pPr>
                      <a:r>
                        <a:rPr lang="en-US" sz="1800" dirty="0">
                          <a:effectLst/>
                        </a:rPr>
                        <a:t>Write (A)</a:t>
                      </a:r>
                    </a:p>
                    <a:p>
                      <a:pPr marL="457200" indent="-457200" algn="ctr">
                        <a:lnSpc>
                          <a:spcPct val="115000"/>
                        </a:lnSpc>
                        <a:spcAft>
                          <a:spcPts val="0"/>
                        </a:spcAft>
                      </a:pPr>
                      <a:r>
                        <a:rPr lang="en-US" sz="1800" dirty="0">
                          <a:effectLst/>
                        </a:rPr>
                        <a:t>Read (B)</a:t>
                      </a:r>
                    </a:p>
                    <a:p>
                      <a:pPr marL="457200" indent="-457200" algn="ctr">
                        <a:lnSpc>
                          <a:spcPct val="115000"/>
                        </a:lnSpc>
                        <a:spcAft>
                          <a:spcPts val="0"/>
                        </a:spcAft>
                      </a:pPr>
                      <a:r>
                        <a:rPr lang="en-US" sz="1800" dirty="0">
                          <a:effectLst/>
                        </a:rPr>
                        <a:t>B = B + 50</a:t>
                      </a: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dirty="0">
                          <a:effectLst/>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473904796"/>
              </p:ext>
            </p:extLst>
          </p:nvPr>
        </p:nvGraphicFramePr>
        <p:xfrm>
          <a:off x="6162303" y="866152"/>
          <a:ext cx="2791197" cy="5588111"/>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48423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1000 * 0.1</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1000 - 100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(900)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1000 + 100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29106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(900)</a:t>
                      </a:r>
                    </a:p>
                    <a:p>
                      <a:pPr marL="457200" indent="-457200" algn="ctr">
                        <a:lnSpc>
                          <a:spcPct val="115000"/>
                        </a:lnSpc>
                        <a:spcAft>
                          <a:spcPts val="0"/>
                        </a:spcAft>
                      </a:pPr>
                      <a:r>
                        <a:rPr lang="en-US" sz="1800" kern="1200" dirty="0">
                          <a:solidFill>
                            <a:schemeClr val="tx1"/>
                          </a:solidFill>
                          <a:effectLst/>
                          <a:latin typeface="+mn-lt"/>
                          <a:ea typeface="+mn-ea"/>
                          <a:cs typeface="+mn-cs"/>
                        </a:rPr>
                        <a:t>A = 900 - 50</a:t>
                      </a:r>
                    </a:p>
                    <a:p>
                      <a:pPr marL="457200" indent="-457200" algn="ctr">
                        <a:lnSpc>
                          <a:spcPct val="115000"/>
                        </a:lnSpc>
                        <a:spcAft>
                          <a:spcPts val="0"/>
                        </a:spcAft>
                      </a:pPr>
                      <a:r>
                        <a:rPr lang="en-US" sz="1800" kern="1200" dirty="0">
                          <a:solidFill>
                            <a:schemeClr val="tx1"/>
                          </a:solidFill>
                          <a:effectLst/>
                          <a:latin typeface="+mn-lt"/>
                          <a:ea typeface="+mn-ea"/>
                          <a:cs typeface="+mn-cs"/>
                        </a:rPr>
                        <a:t>Write (850)</a:t>
                      </a:r>
                    </a:p>
                    <a:p>
                      <a:pPr marL="457200" indent="-457200" algn="ctr">
                        <a:lnSpc>
                          <a:spcPct val="115000"/>
                        </a:lnSpc>
                        <a:spcAft>
                          <a:spcPts val="0"/>
                        </a:spcAft>
                      </a:pPr>
                      <a:r>
                        <a:rPr lang="en-US" sz="1800" kern="1200" dirty="0">
                          <a:solidFill>
                            <a:schemeClr val="tx1"/>
                          </a:solidFill>
                          <a:effectLst/>
                          <a:latin typeface="+mn-lt"/>
                          <a:ea typeface="+mn-ea"/>
                          <a:cs typeface="+mn-cs"/>
                        </a:rPr>
                        <a:t>Read (1100)</a:t>
                      </a:r>
                    </a:p>
                    <a:p>
                      <a:pPr marL="457200" indent="-457200" algn="ctr">
                        <a:lnSpc>
                          <a:spcPct val="115000"/>
                        </a:lnSpc>
                        <a:spcAft>
                          <a:spcPts val="0"/>
                        </a:spcAft>
                      </a:pPr>
                      <a:r>
                        <a:rPr lang="en-US" sz="1800" kern="1200" dirty="0">
                          <a:solidFill>
                            <a:schemeClr val="tx1"/>
                          </a:solidFill>
                          <a:effectLst/>
                          <a:latin typeface="+mn-lt"/>
                          <a:ea typeface="+mn-ea"/>
                          <a:cs typeface="+mn-cs"/>
                        </a:rPr>
                        <a:t>B = 1100 + 50</a:t>
                      </a:r>
                    </a:p>
                    <a:p>
                      <a:pPr marL="457200" indent="-457200" algn="ctr">
                        <a:lnSpc>
                          <a:spcPct val="115000"/>
                        </a:lnSpc>
                        <a:spcAft>
                          <a:spcPts val="0"/>
                        </a:spcAft>
                      </a:pPr>
                      <a:r>
                        <a:rPr lang="en-US" sz="1800" kern="1200" dirty="0">
                          <a:solidFill>
                            <a:schemeClr val="tx1"/>
                          </a:solidFill>
                          <a:effectLst/>
                          <a:latin typeface="+mn-lt"/>
                          <a:ea typeface="+mn-ea"/>
                          <a:cs typeface="+mn-cs"/>
                        </a:rPr>
                        <a:t>Write (1150)</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61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schedule</a:t>
            </a:r>
          </a:p>
        </p:txBody>
      </p:sp>
      <p:sp>
        <p:nvSpPr>
          <p:cNvPr id="3" name="Content Placeholder 2"/>
          <p:cNvSpPr>
            <a:spLocks noGrp="1"/>
          </p:cNvSpPr>
          <p:nvPr>
            <p:ph idx="1"/>
          </p:nvPr>
        </p:nvSpPr>
        <p:spPr/>
        <p:txBody>
          <a:bodyPr/>
          <a:lstStyle/>
          <a:p>
            <a:r>
              <a:rPr lang="en-US" dirty="0"/>
              <a:t>A serial schedule is a schedule in which </a:t>
            </a:r>
            <a:r>
              <a:rPr lang="en-US" b="1" dirty="0">
                <a:solidFill>
                  <a:schemeClr val="accent6"/>
                </a:solidFill>
              </a:rPr>
              <a:t>no transaction starts until a running transaction has ended</a:t>
            </a:r>
            <a:r>
              <a:rPr lang="en-US" dirty="0"/>
              <a:t>.</a:t>
            </a:r>
          </a:p>
          <a:p>
            <a:r>
              <a:rPr lang="en-US" dirty="0"/>
              <a:t>A serial schedule is a schedule in which </a:t>
            </a:r>
            <a:r>
              <a:rPr lang="en-US" b="1" dirty="0">
                <a:solidFill>
                  <a:schemeClr val="accent6"/>
                </a:solidFill>
              </a:rPr>
              <a:t>one transaction is executed completely before starting another transaction</a:t>
            </a:r>
            <a:r>
              <a:rPr lang="en-US" dirty="0"/>
              <a:t>.</a:t>
            </a:r>
          </a:p>
          <a:p>
            <a:r>
              <a:rPr lang="en-US" dirty="0"/>
              <a:t>Transactions are executed one after the other. </a:t>
            </a:r>
          </a:p>
          <a:p>
            <a:r>
              <a:rPr lang="en-US" dirty="0"/>
              <a:t>This type of schedule is called a serial schedule, as transactions are executed in a serial manner.</a:t>
            </a:r>
          </a:p>
        </p:txBody>
      </p:sp>
    </p:spTree>
    <p:extLst>
      <p:ext uri="{BB962C8B-B14F-4D97-AF65-F5344CB8AC3E}">
        <p14:creationId xmlns:p14="http://schemas.microsoft.com/office/powerpoint/2010/main" val="2105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Serial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91889781"/>
              </p:ext>
            </p:extLst>
          </p:nvPr>
        </p:nvGraphicFramePr>
        <p:xfrm>
          <a:off x="381000"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413159154"/>
              </p:ext>
            </p:extLst>
          </p:nvPr>
        </p:nvGraphicFramePr>
        <p:xfrm>
          <a:off x="621086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105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7429544" cy="341632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What is transaction?</a:t>
            </a:r>
          </a:p>
          <a:p>
            <a:pPr marL="742950" lvl="1" indent="-285750">
              <a:buFont typeface="Arial" panose="020B0604020202020204" pitchFamily="34" charset="0"/>
              <a:buChar char="•"/>
            </a:pPr>
            <a:r>
              <a:rPr lang="en-US" sz="2400" dirty="0">
                <a:solidFill>
                  <a:schemeClr val="bg1">
                    <a:lumMod val="50000"/>
                  </a:schemeClr>
                </a:solidFill>
              </a:rPr>
              <a:t>ACID properties of transaction</a:t>
            </a:r>
          </a:p>
          <a:p>
            <a:pPr marL="742950" lvl="1" indent="-285750">
              <a:buFont typeface="Arial" panose="020B0604020202020204" pitchFamily="34" charset="0"/>
              <a:buChar char="•"/>
            </a:pPr>
            <a:r>
              <a:rPr lang="en-US" sz="2400" dirty="0">
                <a:solidFill>
                  <a:schemeClr val="bg1">
                    <a:lumMod val="50000"/>
                  </a:schemeClr>
                </a:solidFill>
              </a:rPr>
              <a:t>Transaction State Diagram \ State Transition Diagram</a:t>
            </a:r>
          </a:p>
          <a:p>
            <a:pPr marL="742950" lvl="1" indent="-285750">
              <a:buFont typeface="Arial" panose="020B0604020202020204" pitchFamily="34" charset="0"/>
              <a:buChar char="•"/>
            </a:pPr>
            <a:r>
              <a:rPr lang="en-US" sz="2400" dirty="0">
                <a:solidFill>
                  <a:schemeClr val="bg1">
                    <a:lumMod val="50000"/>
                  </a:schemeClr>
                </a:solidFill>
              </a:rPr>
              <a:t>Schedule</a:t>
            </a:r>
          </a:p>
          <a:p>
            <a:pPr marL="742950" lvl="1" indent="-285750">
              <a:buFont typeface="Arial" panose="020B0604020202020204" pitchFamily="34" charset="0"/>
              <a:buChar char="•"/>
            </a:pPr>
            <a:r>
              <a:rPr lang="en-US" sz="2400" dirty="0">
                <a:solidFill>
                  <a:schemeClr val="bg1">
                    <a:lumMod val="50000"/>
                  </a:schemeClr>
                </a:solidFill>
              </a:rPr>
              <a:t>Two phase commit protocol</a:t>
            </a:r>
          </a:p>
          <a:p>
            <a:pPr marL="742950" lvl="1" indent="-285750">
              <a:buFont typeface="Arial" panose="020B0604020202020204" pitchFamily="34" charset="0"/>
              <a:buChar char="•"/>
            </a:pPr>
            <a:r>
              <a:rPr lang="en-US" sz="2400" dirty="0">
                <a:solidFill>
                  <a:schemeClr val="bg1">
                    <a:lumMod val="50000"/>
                  </a:schemeClr>
                </a:solidFill>
              </a:rPr>
              <a:t>Database recovery</a:t>
            </a:r>
          </a:p>
          <a:p>
            <a:pPr marL="742950" lvl="1" indent="-285750">
              <a:buFont typeface="Arial" panose="020B0604020202020204" pitchFamily="34" charset="0"/>
              <a:buChar char="•"/>
            </a:pPr>
            <a:r>
              <a:rPr lang="en-US" sz="2400" dirty="0">
                <a:solidFill>
                  <a:schemeClr val="bg1">
                    <a:lumMod val="50000"/>
                  </a:schemeClr>
                </a:solidFill>
              </a:rPr>
              <a:t>Concurrency</a:t>
            </a:r>
          </a:p>
          <a:p>
            <a:pPr marL="742950" lvl="1" indent="-285750">
              <a:buFont typeface="Arial" panose="020B0604020202020204" pitchFamily="34" charset="0"/>
              <a:buChar char="•"/>
            </a:pPr>
            <a:r>
              <a:rPr lang="en-US" sz="2400" dirty="0">
                <a:solidFill>
                  <a:schemeClr val="bg1">
                    <a:lumMod val="50000"/>
                  </a:schemeClr>
                </a:solidFill>
              </a:rPr>
              <a:t>Deadlock</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Effect transition="in" filter="fade">
                                      <p:cBhvr>
                                        <p:cTn id="45" dur="500"/>
                                        <p:tgtEl>
                                          <p:spTgt spid="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fade">
                                      <p:cBhvr>
                                        <p:cTn id="50" dur="500"/>
                                        <p:tgtEl>
                                          <p:spTgt spid="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Effect transition="in" filter="fade">
                                      <p:cBhvr>
                                        <p:cTn id="55" dur="500"/>
                                        <p:tgtEl>
                                          <p:spTgt spid="9">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
                                            <p:txEl>
                                              <p:pRg st="6" end="6"/>
                                            </p:txEl>
                                          </p:spTgt>
                                        </p:tgtEl>
                                        <p:attrNameLst>
                                          <p:attrName>style.visibility</p:attrName>
                                        </p:attrNameLst>
                                      </p:cBhvr>
                                      <p:to>
                                        <p:strVal val="visible"/>
                                      </p:to>
                                    </p:set>
                                    <p:animEffect transition="in" filter="fade">
                                      <p:cBhvr>
                                        <p:cTn id="60" dur="500"/>
                                        <p:tgtEl>
                                          <p:spTgt spid="9">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
                                            <p:txEl>
                                              <p:pRg st="7" end="7"/>
                                            </p:txEl>
                                          </p:spTgt>
                                        </p:tgtEl>
                                        <p:attrNameLst>
                                          <p:attrName>style.visibility</p:attrName>
                                        </p:attrNameLst>
                                      </p:cBhvr>
                                      <p:to>
                                        <p:strVal val="visible"/>
                                      </p:to>
                                    </p:set>
                                    <p:animEffect transition="in" filter="fade">
                                      <p:cBhvr>
                                        <p:cTn id="65" dur="500"/>
                                        <p:tgtEl>
                                          <p:spTgt spid="9">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animEffect transition="in" filter="fade">
                                      <p:cBhvr>
                                        <p:cTn id="70"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Non-serial Schedule (Interleaved Schedule)</a:t>
            </a:r>
          </a:p>
        </p:txBody>
      </p:sp>
      <p:sp>
        <p:nvSpPr>
          <p:cNvPr id="3" name="Content Placeholder 2"/>
          <p:cNvSpPr>
            <a:spLocks noGrp="1"/>
          </p:cNvSpPr>
          <p:nvPr>
            <p:ph idx="1"/>
          </p:nvPr>
        </p:nvSpPr>
        <p:spPr/>
        <p:txBody>
          <a:bodyPr/>
          <a:lstStyle/>
          <a:p>
            <a:r>
              <a:rPr lang="en-US" dirty="0"/>
              <a:t>Schedule that </a:t>
            </a:r>
            <a:r>
              <a:rPr lang="en-US" b="1" dirty="0">
                <a:solidFill>
                  <a:schemeClr val="accent6"/>
                </a:solidFill>
              </a:rPr>
              <a:t>interleave the execution of different transactions</a:t>
            </a:r>
            <a:r>
              <a:rPr lang="en-US" dirty="0"/>
              <a:t>.</a:t>
            </a:r>
          </a:p>
          <a:p>
            <a:r>
              <a:rPr lang="en-US" dirty="0"/>
              <a:t>Means </a:t>
            </a:r>
            <a:r>
              <a:rPr lang="en-US" b="1" dirty="0">
                <a:solidFill>
                  <a:schemeClr val="accent6"/>
                </a:solidFill>
              </a:rPr>
              <a:t>second transaction is started before the first one could end </a:t>
            </a:r>
            <a:r>
              <a:rPr lang="en-US" dirty="0"/>
              <a:t>and execution can switch between the transactions back and forth.</a:t>
            </a:r>
          </a:p>
          <a:p>
            <a:r>
              <a:rPr lang="en-US" dirty="0"/>
              <a:t>It contains many possible orders in which the system can execute the individual operations of the transactions.</a:t>
            </a:r>
          </a:p>
        </p:txBody>
      </p:sp>
    </p:spTree>
    <p:extLst>
      <p:ext uri="{BB962C8B-B14F-4D97-AF65-F5344CB8AC3E}">
        <p14:creationId xmlns:p14="http://schemas.microsoft.com/office/powerpoint/2010/main" val="6146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Non-serial Schedule (Interleaved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756976911"/>
              </p:ext>
            </p:extLst>
          </p:nvPr>
        </p:nvGraphicFramePr>
        <p:xfrm>
          <a:off x="381000"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4014442895"/>
              </p:ext>
            </p:extLst>
          </p:nvPr>
        </p:nvGraphicFramePr>
        <p:xfrm>
          <a:off x="621086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07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3" name="Content Placeholder 2"/>
          <p:cNvSpPr>
            <a:spLocks noGrp="1"/>
          </p:cNvSpPr>
          <p:nvPr>
            <p:ph idx="1"/>
          </p:nvPr>
        </p:nvSpPr>
        <p:spPr/>
        <p:txBody>
          <a:bodyPr/>
          <a:lstStyle/>
          <a:p>
            <a:r>
              <a:rPr lang="en-US" dirty="0"/>
              <a:t>If two schedules </a:t>
            </a:r>
            <a:r>
              <a:rPr lang="en-US" b="1" dirty="0">
                <a:solidFill>
                  <a:schemeClr val="accent6"/>
                </a:solidFill>
              </a:rPr>
              <a:t>produce the same result after execution</a:t>
            </a:r>
            <a:r>
              <a:rPr lang="en-US" dirty="0"/>
              <a:t>, they are said to be equivalent schedule. </a:t>
            </a:r>
          </a:p>
          <a:p>
            <a:r>
              <a:rPr lang="en-US" dirty="0"/>
              <a:t>They may yield the same result for some value and different results for another set of values. </a:t>
            </a:r>
          </a:p>
          <a:p>
            <a:r>
              <a:rPr lang="en-US" dirty="0"/>
              <a:t>That's why this equivalence is not generally considered significant.</a:t>
            </a:r>
          </a:p>
        </p:txBody>
      </p:sp>
    </p:spTree>
    <p:extLst>
      <p:ext uri="{BB962C8B-B14F-4D97-AF65-F5344CB8AC3E}">
        <p14:creationId xmlns:p14="http://schemas.microsoft.com/office/powerpoint/2010/main" val="8203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374529263"/>
              </p:ext>
            </p:extLst>
          </p:nvPr>
        </p:nvGraphicFramePr>
        <p:xfrm>
          <a:off x="12168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Schedule-1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209777084"/>
              </p:ext>
            </p:extLst>
          </p:nvPr>
        </p:nvGraphicFramePr>
        <p:xfrm>
          <a:off x="653841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Schedule-2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p:cNvSpPr txBox="1"/>
          <p:nvPr/>
        </p:nvSpPr>
        <p:spPr>
          <a:xfrm>
            <a:off x="5697650" y="1856992"/>
            <a:ext cx="822960" cy="4480560"/>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2800" dirty="0"/>
              <a:t>Both schedules are equivalent</a:t>
            </a:r>
          </a:p>
          <a:p>
            <a:r>
              <a:rPr kumimoji="1" lang="en-US" altLang="en-US" dirty="0"/>
              <a:t>In </a:t>
            </a:r>
            <a:r>
              <a:rPr lang="en-US" altLang="en-US" dirty="0">
                <a:solidFill>
                  <a:schemeClr val="tx1"/>
                </a:solidFill>
              </a:rPr>
              <a:t>both</a:t>
            </a:r>
            <a:r>
              <a:rPr kumimoji="1" lang="en-US" altLang="en-US" dirty="0"/>
              <a:t> schedules the sum “A + B” is preserved</a:t>
            </a:r>
            <a:r>
              <a:rPr kumimoji="1" lang="en-US" altLang="en-US" sz="2000" dirty="0"/>
              <a:t>.</a:t>
            </a:r>
            <a:endParaRPr kumimoji="1" lang="en-US" altLang="en-US" sz="3600" dirty="0"/>
          </a:p>
        </p:txBody>
      </p:sp>
    </p:spTree>
    <p:extLst>
      <p:ext uri="{BB962C8B-B14F-4D97-AF65-F5344CB8AC3E}">
        <p14:creationId xmlns:p14="http://schemas.microsoft.com/office/powerpoint/2010/main" val="578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Serializability</a:t>
            </a:r>
            <a:endParaRPr lang="en-US" dirty="0"/>
          </a:p>
        </p:txBody>
      </p:sp>
      <p:sp>
        <p:nvSpPr>
          <p:cNvPr id="3" name="Content Placeholder 2"/>
          <p:cNvSpPr>
            <a:spLocks noGrp="1"/>
          </p:cNvSpPr>
          <p:nvPr>
            <p:ph idx="1"/>
          </p:nvPr>
        </p:nvSpPr>
        <p:spPr/>
        <p:txBody>
          <a:bodyPr/>
          <a:lstStyle/>
          <a:p>
            <a:r>
              <a:rPr lang="en-US" dirty="0"/>
              <a:t>A schedule is serializable if it is </a:t>
            </a:r>
            <a:r>
              <a:rPr lang="en-US" b="1" dirty="0">
                <a:solidFill>
                  <a:schemeClr val="accent6"/>
                </a:solidFill>
              </a:rPr>
              <a:t>equivalent to a serial schedule</a:t>
            </a:r>
            <a:r>
              <a:rPr lang="en-US" dirty="0"/>
              <a:t>.</a:t>
            </a:r>
          </a:p>
          <a:p>
            <a:r>
              <a:rPr lang="en-US" dirty="0"/>
              <a:t>In </a:t>
            </a:r>
            <a:r>
              <a:rPr lang="en-US" b="1" dirty="0">
                <a:solidFill>
                  <a:schemeClr val="accent6"/>
                </a:solidFill>
              </a:rPr>
              <a:t>serial schedules</a:t>
            </a:r>
            <a:r>
              <a:rPr lang="en-US" dirty="0"/>
              <a:t>, only </a:t>
            </a:r>
            <a:r>
              <a:rPr lang="en-US" b="1" dirty="0">
                <a:solidFill>
                  <a:schemeClr val="accent6"/>
                </a:solidFill>
              </a:rPr>
              <a:t>one transaction is allowed to execute at a time </a:t>
            </a:r>
            <a:r>
              <a:rPr lang="en-US" dirty="0"/>
              <a:t>i.e. </a:t>
            </a:r>
            <a:r>
              <a:rPr lang="en-US" b="1" dirty="0">
                <a:solidFill>
                  <a:schemeClr val="accent6"/>
                </a:solidFill>
              </a:rPr>
              <a:t>no concurrency is allowed</a:t>
            </a:r>
            <a:r>
              <a:rPr lang="en-US" dirty="0"/>
              <a:t>. </a:t>
            </a:r>
          </a:p>
          <a:p>
            <a:r>
              <a:rPr lang="en-US" dirty="0"/>
              <a:t>Whereas in </a:t>
            </a:r>
            <a:r>
              <a:rPr lang="en-US" b="1" dirty="0">
                <a:solidFill>
                  <a:schemeClr val="accent6"/>
                </a:solidFill>
              </a:rPr>
              <a:t>serializable schedules</a:t>
            </a:r>
            <a:r>
              <a:rPr lang="en-US" dirty="0"/>
              <a:t>, </a:t>
            </a:r>
            <a:r>
              <a:rPr lang="en-US" b="1" dirty="0">
                <a:solidFill>
                  <a:schemeClr val="accent6"/>
                </a:solidFill>
              </a:rPr>
              <a:t>multiple transactions can execute simultaneously </a:t>
            </a:r>
            <a:r>
              <a:rPr lang="en-US" dirty="0"/>
              <a:t>i.e. </a:t>
            </a:r>
            <a:r>
              <a:rPr lang="en-US" b="1" dirty="0">
                <a:solidFill>
                  <a:schemeClr val="accent6"/>
                </a:solidFill>
              </a:rPr>
              <a:t>concurrency is allowed</a:t>
            </a:r>
            <a:r>
              <a:rPr lang="en-US" dirty="0"/>
              <a:t>.</a:t>
            </a:r>
          </a:p>
          <a:p>
            <a:r>
              <a:rPr lang="en-US" dirty="0"/>
              <a:t>Types (forms) of </a:t>
            </a:r>
            <a:r>
              <a:rPr lang="en-US" dirty="0" err="1"/>
              <a:t>serializability</a:t>
            </a:r>
            <a:endParaRPr lang="en-US" dirty="0"/>
          </a:p>
          <a:p>
            <a:pPr lvl="1"/>
            <a:r>
              <a:rPr lang="en-US" dirty="0"/>
              <a:t>Conflict </a:t>
            </a:r>
            <a:r>
              <a:rPr lang="en-US" dirty="0" err="1"/>
              <a:t>serializability</a:t>
            </a:r>
            <a:endParaRPr lang="en-US" dirty="0"/>
          </a:p>
          <a:p>
            <a:pPr lvl="1"/>
            <a:r>
              <a:rPr lang="en-US" dirty="0"/>
              <a:t>View </a:t>
            </a:r>
            <a:r>
              <a:rPr lang="en-US" dirty="0" err="1"/>
              <a:t>serializability</a:t>
            </a:r>
            <a:endParaRPr lang="en-US" dirty="0"/>
          </a:p>
        </p:txBody>
      </p:sp>
    </p:spTree>
    <p:extLst>
      <p:ext uri="{BB962C8B-B14F-4D97-AF65-F5344CB8AC3E}">
        <p14:creationId xmlns:p14="http://schemas.microsoft.com/office/powerpoint/2010/main" val="107773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Conflicting instructions</a:t>
            </a:r>
          </a:p>
        </p:txBody>
      </p:sp>
      <p:sp>
        <p:nvSpPr>
          <p:cNvPr id="3" name="Content Placeholder 2"/>
          <p:cNvSpPr>
            <a:spLocks noGrp="1"/>
          </p:cNvSpPr>
          <p:nvPr>
            <p:ph idx="1"/>
          </p:nvPr>
        </p:nvSpPr>
        <p:spPr/>
        <p:txBody>
          <a:bodyPr/>
          <a:lstStyle/>
          <a:p>
            <a:r>
              <a:rPr lang="en-US" dirty="0"/>
              <a:t>Let l</a:t>
            </a:r>
            <a:r>
              <a:rPr lang="en-US" baseline="-25000" dirty="0"/>
              <a:t>i</a:t>
            </a:r>
            <a:r>
              <a:rPr lang="en-US" dirty="0"/>
              <a:t> and </a:t>
            </a:r>
            <a:r>
              <a:rPr lang="en-US" dirty="0" err="1"/>
              <a:t>l</a:t>
            </a:r>
            <a:r>
              <a:rPr lang="en-US" baseline="-25000" dirty="0" err="1"/>
              <a:t>j</a:t>
            </a:r>
            <a:r>
              <a:rPr lang="en-US" dirty="0"/>
              <a:t>  be two instructions of transactions T</a:t>
            </a:r>
            <a:r>
              <a:rPr lang="en-US" baseline="-25000" dirty="0"/>
              <a:t>i</a:t>
            </a:r>
            <a:r>
              <a:rPr lang="en-US" dirty="0"/>
              <a:t> and </a:t>
            </a:r>
            <a:r>
              <a:rPr lang="en-US" dirty="0" err="1"/>
              <a:t>T</a:t>
            </a:r>
            <a:r>
              <a:rPr lang="en-US" baseline="-25000" dirty="0" err="1"/>
              <a:t>j</a:t>
            </a:r>
            <a:r>
              <a:rPr lang="en-US" dirty="0"/>
              <a:t> respectively.  </a:t>
            </a:r>
          </a:p>
          <a:p>
            <a:pPr marL="914400" lvl="1" indent="-457200">
              <a:buFont typeface="+mj-lt"/>
              <a:buAutoNum type="arabicPeriod"/>
            </a:pPr>
            <a:endParaRPr lang="en-US" sz="2400" dirty="0"/>
          </a:p>
          <a:p>
            <a:pPr marL="914400" lvl="1" indent="-457200">
              <a:buFont typeface="+mj-lt"/>
              <a:buAutoNum type="arabicPeriod"/>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don’t conflict</a:t>
            </a:r>
          </a:p>
          <a:p>
            <a:pPr marL="914400" lvl="1" indent="-457200">
              <a:buFont typeface="+mj-lt"/>
              <a:buAutoNum type="arabicPeriod"/>
            </a:pPr>
            <a:endParaRPr lang="en-US" sz="2400" dirty="0"/>
          </a:p>
          <a:p>
            <a:pPr marL="914400" lvl="1" indent="-457200">
              <a:buFont typeface="+mj-lt"/>
              <a:buAutoNum type="arabicPeriod" startAt="2"/>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3"/>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4"/>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endParaRPr lang="en-US" dirty="0">
              <a:solidFill>
                <a:schemeClr val="tx2"/>
              </a:solidFill>
            </a:endParaRPr>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846287279"/>
              </p:ext>
            </p:extLst>
          </p:nvPr>
        </p:nvGraphicFramePr>
        <p:xfrm>
          <a:off x="7158313" y="1492624"/>
          <a:ext cx="2196972" cy="1080717"/>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863263460"/>
              </p:ext>
            </p:extLst>
          </p:nvPr>
        </p:nvGraphicFramePr>
        <p:xfrm>
          <a:off x="7158313" y="2720502"/>
          <a:ext cx="2196972" cy="1080717"/>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14099779"/>
              </p:ext>
            </p:extLst>
          </p:nvPr>
        </p:nvGraphicFramePr>
        <p:xfrm>
          <a:off x="7158313" y="3948380"/>
          <a:ext cx="2196972" cy="1080717"/>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300945552"/>
              </p:ext>
            </p:extLst>
          </p:nvPr>
        </p:nvGraphicFramePr>
        <p:xfrm>
          <a:off x="7158313" y="5176258"/>
          <a:ext cx="2196972" cy="1080717"/>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8" name="Content Placeholder 1"/>
          <p:cNvGraphicFramePr>
            <a:graphicFrameLocks/>
          </p:cNvGraphicFramePr>
          <p:nvPr>
            <p:extLst>
              <p:ext uri="{D42A27DB-BD31-4B8C-83A1-F6EECF244321}">
                <p14:modId xmlns:p14="http://schemas.microsoft.com/office/powerpoint/2010/main" val="3686882170"/>
              </p:ext>
            </p:extLst>
          </p:nvPr>
        </p:nvGraphicFramePr>
        <p:xfrm>
          <a:off x="9672913" y="1492624"/>
          <a:ext cx="2196972" cy="1080717"/>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9" name="Content Placeholder 1"/>
          <p:cNvGraphicFramePr>
            <a:graphicFrameLocks/>
          </p:cNvGraphicFramePr>
          <p:nvPr>
            <p:extLst>
              <p:ext uri="{D42A27DB-BD31-4B8C-83A1-F6EECF244321}">
                <p14:modId xmlns:p14="http://schemas.microsoft.com/office/powerpoint/2010/main" val="2422425961"/>
              </p:ext>
            </p:extLst>
          </p:nvPr>
        </p:nvGraphicFramePr>
        <p:xfrm>
          <a:off x="9672913" y="2720502"/>
          <a:ext cx="2196972" cy="1080717"/>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0" name="Content Placeholder 1"/>
          <p:cNvGraphicFramePr>
            <a:graphicFrameLocks/>
          </p:cNvGraphicFramePr>
          <p:nvPr>
            <p:extLst>
              <p:ext uri="{D42A27DB-BD31-4B8C-83A1-F6EECF244321}">
                <p14:modId xmlns:p14="http://schemas.microsoft.com/office/powerpoint/2010/main" val="2732933790"/>
              </p:ext>
            </p:extLst>
          </p:nvPr>
        </p:nvGraphicFramePr>
        <p:xfrm>
          <a:off x="9672913" y="3948380"/>
          <a:ext cx="2196972" cy="1080717"/>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1" name="Content Placeholder 1"/>
          <p:cNvGraphicFramePr>
            <a:graphicFrameLocks/>
          </p:cNvGraphicFramePr>
          <p:nvPr>
            <p:extLst>
              <p:ext uri="{D42A27DB-BD31-4B8C-83A1-F6EECF244321}">
                <p14:modId xmlns:p14="http://schemas.microsoft.com/office/powerpoint/2010/main" val="3351517584"/>
              </p:ext>
            </p:extLst>
          </p:nvPr>
        </p:nvGraphicFramePr>
        <p:xfrm>
          <a:off x="9672913" y="5176258"/>
          <a:ext cx="2196972" cy="1080717"/>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74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a:t>
            </a:r>
            <a:r>
              <a:rPr lang="en-US" dirty="0" err="1"/>
              <a:t>serializability</a:t>
            </a:r>
            <a:endParaRPr lang="en-US" dirty="0"/>
          </a:p>
        </p:txBody>
      </p:sp>
      <p:sp>
        <p:nvSpPr>
          <p:cNvPr id="3" name="Content Placeholder 2"/>
          <p:cNvSpPr>
            <a:spLocks noGrp="1"/>
          </p:cNvSpPr>
          <p:nvPr>
            <p:ph idx="1"/>
          </p:nvPr>
        </p:nvSpPr>
        <p:spPr/>
        <p:txBody>
          <a:bodyPr/>
          <a:lstStyle/>
          <a:p>
            <a:r>
              <a:rPr lang="en-US" dirty="0"/>
              <a:t>If a given schedule can be </a:t>
            </a:r>
            <a:r>
              <a:rPr lang="en-US" b="1" dirty="0">
                <a:solidFill>
                  <a:schemeClr val="accent6"/>
                </a:solidFill>
              </a:rPr>
              <a:t>converted into a serial schedule by swapping its non-conflicting operations</a:t>
            </a:r>
            <a:r>
              <a:rPr lang="en-US" dirty="0"/>
              <a:t>, then it is called as a conflict serializable schedule.</a:t>
            </a:r>
          </a:p>
        </p:txBody>
      </p:sp>
    </p:spTree>
    <p:extLst>
      <p:ext uri="{BB962C8B-B14F-4D97-AF65-F5344CB8AC3E}">
        <p14:creationId xmlns:p14="http://schemas.microsoft.com/office/powerpoint/2010/main" val="48587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623" y="2359105"/>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ounded Rectangle 8"/>
          <p:cNvSpPr/>
          <p:nvPr/>
        </p:nvSpPr>
        <p:spPr>
          <a:xfrm>
            <a:off x="443936" y="3837247"/>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p:txBody>
          <a:bodyPr/>
          <a:lstStyle/>
          <a:p>
            <a:r>
              <a:rPr lang="en-US" dirty="0"/>
              <a:t>Conflict </a:t>
            </a:r>
            <a:r>
              <a:rPr lang="en-US" dirty="0" err="1"/>
              <a:t>serializability</a:t>
            </a:r>
            <a:r>
              <a:rPr lang="en-US" dirty="0"/>
              <a:t> (Example)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2254277765"/>
              </p:ext>
            </p:extLst>
          </p:nvPr>
        </p:nvGraphicFramePr>
        <p:xfrm>
          <a:off x="304800" y="990600"/>
          <a:ext cx="3505200" cy="5185457"/>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84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157680460"/>
              </p:ext>
            </p:extLst>
          </p:nvPr>
        </p:nvGraphicFramePr>
        <p:xfrm>
          <a:off x="5334000" y="1002632"/>
          <a:ext cx="3505200" cy="5140104"/>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1336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 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Curved Down Arrow 6"/>
          <p:cNvSpPr/>
          <p:nvPr/>
        </p:nvSpPr>
        <p:spPr>
          <a:xfrm rot="8602906">
            <a:off x="1906306" y="3938598"/>
            <a:ext cx="1081692"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Down Arrow 7"/>
          <p:cNvSpPr/>
          <p:nvPr/>
        </p:nvSpPr>
        <p:spPr>
          <a:xfrm rot="18015043">
            <a:off x="986417" y="2747851"/>
            <a:ext cx="1302158"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751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a:t>
            </a:r>
            <a:r>
              <a:rPr lang="en-US" dirty="0" err="1"/>
              <a:t>serializability</a:t>
            </a:r>
            <a:r>
              <a:rPr lang="en-US" dirty="0"/>
              <a:t> (Example)</a:t>
            </a:r>
          </a:p>
        </p:txBody>
      </p:sp>
      <p:sp>
        <p:nvSpPr>
          <p:cNvPr id="3" name="Content Placeholder 2"/>
          <p:cNvSpPr>
            <a:spLocks noGrp="1"/>
          </p:cNvSpPr>
          <p:nvPr>
            <p:ph idx="1"/>
          </p:nvPr>
        </p:nvSpPr>
        <p:spPr/>
        <p:txBody>
          <a:bodyPr/>
          <a:lstStyle/>
          <a:p>
            <a:r>
              <a:rPr lang="en-IN" dirty="0"/>
              <a:t>Example of a </a:t>
            </a:r>
            <a:r>
              <a:rPr lang="en-IN" b="1" dirty="0">
                <a:solidFill>
                  <a:schemeClr val="accent6"/>
                </a:solidFill>
              </a:rPr>
              <a:t>schedule that is not conflict </a:t>
            </a:r>
            <a:r>
              <a:rPr lang="en-IN" b="1" dirty="0" err="1">
                <a:solidFill>
                  <a:schemeClr val="accent6"/>
                </a:solidFill>
              </a:rPr>
              <a:t>serializable</a:t>
            </a:r>
            <a:r>
              <a:rPr lang="en-IN" dirty="0"/>
              <a:t>:</a:t>
            </a:r>
          </a:p>
          <a:p>
            <a:endParaRPr lang="en-IN" dirty="0"/>
          </a:p>
          <a:p>
            <a:endParaRPr lang="en-IN" dirty="0"/>
          </a:p>
          <a:p>
            <a:endParaRPr lang="en-IN" dirty="0"/>
          </a:p>
          <a:p>
            <a:endParaRPr lang="en-IN" dirty="0"/>
          </a:p>
          <a:p>
            <a:r>
              <a:rPr lang="en-US" dirty="0"/>
              <a:t>We are </a:t>
            </a:r>
            <a:r>
              <a:rPr lang="en-US" b="1" dirty="0">
                <a:solidFill>
                  <a:schemeClr val="accent6"/>
                </a:solidFill>
              </a:rPr>
              <a:t>unable to swap instructions </a:t>
            </a:r>
            <a:r>
              <a:rPr lang="en-US" dirty="0"/>
              <a:t>in the above schedule to obtain either the serial schedule &lt;T1, T2&gt;, or the serial schedule &lt;T2, T1&gt;.</a:t>
            </a:r>
            <a:endParaRPr lang="en-IN" dirty="0"/>
          </a:p>
          <a:p>
            <a:pPr marL="0" indent="0">
              <a:buNone/>
            </a:pPr>
            <a:endParaRPr lang="en-IN" dirty="0"/>
          </a:p>
          <a:p>
            <a:endParaRPr lang="en-US" dirty="0"/>
          </a:p>
        </p:txBody>
      </p:sp>
      <p:graphicFrame>
        <p:nvGraphicFramePr>
          <p:cNvPr id="10" name="Content Placeholder 1"/>
          <p:cNvGraphicFramePr>
            <a:graphicFrameLocks/>
          </p:cNvGraphicFramePr>
          <p:nvPr>
            <p:extLst>
              <p:ext uri="{D42A27DB-BD31-4B8C-83A1-F6EECF244321}">
                <p14:modId xmlns:p14="http://schemas.microsoft.com/office/powerpoint/2010/main" val="1031784819"/>
              </p:ext>
            </p:extLst>
          </p:nvPr>
        </p:nvGraphicFramePr>
        <p:xfrm>
          <a:off x="536917" y="1523137"/>
          <a:ext cx="3505200" cy="1411364"/>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3483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51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515">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IN"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963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a:t>serializability</a:t>
            </a:r>
            <a:endParaRPr lang="en-US" dirty="0"/>
          </a:p>
        </p:txBody>
      </p:sp>
      <p:sp>
        <p:nvSpPr>
          <p:cNvPr id="3" name="Content Placeholder 2"/>
          <p:cNvSpPr>
            <a:spLocks noGrp="1"/>
          </p:cNvSpPr>
          <p:nvPr>
            <p:ph idx="1"/>
          </p:nvPr>
        </p:nvSpPr>
        <p:spPr/>
        <p:txBody>
          <a:bodyPr/>
          <a:lstStyle/>
          <a:p>
            <a:r>
              <a:rPr lang="en-US" dirty="0"/>
              <a:t>Let S1 and S2  be two schedules with the same set of transactions.  S1 and S2 are view equivalent if the following three conditions are satisfied, for each data item Q</a:t>
            </a:r>
          </a:p>
          <a:p>
            <a:pPr lvl="1"/>
            <a:r>
              <a:rPr lang="en-US" dirty="0"/>
              <a:t>Initial Read</a:t>
            </a:r>
          </a:p>
          <a:p>
            <a:pPr lvl="1"/>
            <a:r>
              <a:rPr lang="en-US" dirty="0"/>
              <a:t>Updated Read</a:t>
            </a:r>
          </a:p>
          <a:p>
            <a:pPr lvl="1"/>
            <a:r>
              <a:rPr lang="en-US" dirty="0"/>
              <a:t>Final Write</a:t>
            </a:r>
            <a:endParaRPr lang="en-IN" dirty="0"/>
          </a:p>
          <a:p>
            <a:r>
              <a:rPr lang="en-US" dirty="0"/>
              <a:t>If a schedule is view equivalent to its serial schedule then the given schedule is said to be view serializable.</a:t>
            </a:r>
            <a:endParaRPr lang="en-IN" dirty="0"/>
          </a:p>
          <a:p>
            <a:endParaRPr lang="en-US" dirty="0"/>
          </a:p>
        </p:txBody>
      </p:sp>
    </p:spTree>
    <p:extLst>
      <p:ext uri="{BB962C8B-B14F-4D97-AF65-F5344CB8AC3E}">
        <p14:creationId xmlns:p14="http://schemas.microsoft.com/office/powerpoint/2010/main" val="239370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What is transaction?</a:t>
            </a:r>
          </a:p>
        </p:txBody>
      </p:sp>
      <p:sp>
        <p:nvSpPr>
          <p:cNvPr id="5" name="Text Placeholder 4"/>
          <p:cNvSpPr>
            <a:spLocks noGrp="1"/>
          </p:cNvSpPr>
          <p:nvPr>
            <p:ph type="body" idx="1"/>
          </p:nvPr>
        </p:nvSpPr>
        <p:spPr/>
        <p:txBody>
          <a:bodyPr/>
          <a:lstStyle/>
          <a:p>
            <a:r>
              <a:rPr lang="en-US" dirty="0"/>
              <a:t>Section – 1</a:t>
            </a:r>
          </a:p>
          <a:p>
            <a:endParaRPr lang="en-US" dirty="0"/>
          </a:p>
        </p:txBody>
      </p:sp>
      <p:sp>
        <p:nvSpPr>
          <p:cNvPr id="3" name="Footer Placeholder 2">
            <a:extLst>
              <a:ext uri="{FF2B5EF4-FFF2-40B4-BE49-F238E27FC236}">
                <a16:creationId xmlns:a16="http://schemas.microsoft.com/office/drawing/2014/main" id="{3B9566CB-0E14-467B-966D-FAAF948C9E1D}"/>
              </a:ext>
            </a:extLst>
          </p:cNvPr>
          <p:cNvSpPr>
            <a:spLocks noGrp="1"/>
          </p:cNvSpPr>
          <p:nvPr>
            <p:ph type="ftr" sz="quarter" idx="4294967295"/>
          </p:nvPr>
        </p:nvSpPr>
        <p:spPr>
          <a:xfrm>
            <a:off x="4038600" y="6356350"/>
            <a:ext cx="4114800" cy="365125"/>
          </a:xfrm>
        </p:spPr>
        <p:txBody>
          <a:bodyPr/>
          <a:lstStyle/>
          <a:p>
            <a:endParaRPr lang="en-IN"/>
          </a:p>
        </p:txBody>
      </p:sp>
    </p:spTree>
    <p:extLst>
      <p:ext uri="{BB962C8B-B14F-4D97-AF65-F5344CB8AC3E}">
        <p14:creationId xmlns:p14="http://schemas.microsoft.com/office/powerpoint/2010/main" val="97143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reads the initial value of Q</a:t>
            </a:r>
            <a:r>
              <a:rPr lang="en-US" dirty="0"/>
              <a:t>, then in </a:t>
            </a:r>
            <a:r>
              <a:rPr lang="en-US" b="1" dirty="0">
                <a:solidFill>
                  <a:schemeClr val="accent6"/>
                </a:solidFill>
              </a:rPr>
              <a:t>schedule S2 also transaction Ti  must read the initial value of Q</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equivalent</a:t>
            </a:r>
            <a:r>
              <a:rPr lang="en-US" dirty="0"/>
              <a:t> because </a:t>
            </a:r>
            <a:r>
              <a:rPr lang="en-US" b="1" dirty="0">
                <a:solidFill>
                  <a:schemeClr val="accent6"/>
                </a:solidFill>
              </a:rPr>
              <a:t>initial read operation in S1 is done by T1 and in S3 it is done by T2</a:t>
            </a:r>
            <a:r>
              <a:rPr lang="en-US" dirty="0"/>
              <a:t>.</a:t>
            </a:r>
          </a:p>
          <a:p>
            <a:r>
              <a:rPr lang="en-US" dirty="0"/>
              <a:t>Above two schedules </a:t>
            </a:r>
            <a:r>
              <a:rPr lang="en-US" b="1" dirty="0">
                <a:solidFill>
                  <a:schemeClr val="accent6"/>
                </a:solidFill>
              </a:rPr>
              <a:t>S1 and S2 are view equivalent </a:t>
            </a:r>
            <a:r>
              <a:rPr lang="en-US" dirty="0"/>
              <a:t>because </a:t>
            </a:r>
            <a:r>
              <a:rPr lang="en-US" b="1" dirty="0">
                <a:solidFill>
                  <a:schemeClr val="accent6"/>
                </a:solidFill>
              </a:rPr>
              <a:t>initial read operation in S1 is done by T1 and in S2 it is also done by T1</a:t>
            </a:r>
            <a:r>
              <a:rPr lang="en-US" dirty="0"/>
              <a:t>.</a:t>
            </a:r>
            <a:endParaRPr lang="en-IN" dirty="0"/>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802415220"/>
              </p:ext>
            </p:extLst>
          </p:nvPr>
        </p:nvGraphicFramePr>
        <p:xfrm>
          <a:off x="628199" y="1781904"/>
          <a:ext cx="2007426" cy="1480440"/>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701751731"/>
              </p:ext>
            </p:extLst>
          </p:nvPr>
        </p:nvGraphicFramePr>
        <p:xfrm>
          <a:off x="3269196" y="1781904"/>
          <a:ext cx="2059432" cy="1480440"/>
        </p:xfrm>
        <a:graphic>
          <a:graphicData uri="http://schemas.openxmlformats.org/drawingml/2006/table">
            <a:tbl>
              <a:tblPr firstRow="1" firstCol="1" bandRow="1">
                <a:tableStyleId>{2D5ABB26-0587-4C30-8999-92F81FD0307C}</a:tableStyleId>
              </a:tblPr>
              <a:tblGrid>
                <a:gridCol w="1029716">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42117925"/>
              </p:ext>
            </p:extLst>
          </p:nvPr>
        </p:nvGraphicFramePr>
        <p:xfrm>
          <a:off x="5962199" y="1781904"/>
          <a:ext cx="2007426" cy="1480440"/>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927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executes read(Q), and that value was produced by transaction </a:t>
            </a:r>
            <a:r>
              <a:rPr lang="en-US" b="1" dirty="0" err="1">
                <a:solidFill>
                  <a:schemeClr val="accent6"/>
                </a:solidFill>
              </a:rPr>
              <a:t>Tj</a:t>
            </a:r>
            <a:r>
              <a:rPr lang="en-US" dirty="0"/>
              <a:t>  (if any), then in </a:t>
            </a:r>
            <a:r>
              <a:rPr lang="en-US" b="1" dirty="0">
                <a:solidFill>
                  <a:schemeClr val="accent6"/>
                </a:solidFill>
              </a:rPr>
              <a:t>schedule S2 also transaction Ti must read the value of Q that was produced by transaction </a:t>
            </a:r>
            <a:r>
              <a:rPr lang="en-US" b="1" dirty="0" err="1">
                <a:solidFill>
                  <a:schemeClr val="accent6"/>
                </a:solidFill>
              </a:rPr>
              <a:t>Tj</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a:t>
            </a:r>
            <a:r>
              <a:rPr lang="en-US" b="1" dirty="0">
                <a:solidFill>
                  <a:schemeClr val="accent6"/>
                </a:solidFill>
              </a:rPr>
              <a:t>, in S1, T3 is reading A that is updated by T2 and in S3, T3 is reading A which is updated by T1</a:t>
            </a:r>
            <a:r>
              <a:rPr lang="en-US" dirty="0"/>
              <a:t>.</a:t>
            </a:r>
          </a:p>
          <a:p>
            <a:r>
              <a:rPr lang="en-IN" dirty="0"/>
              <a:t>Above two schedules </a:t>
            </a:r>
            <a:r>
              <a:rPr lang="en-US" b="1" dirty="0">
                <a:solidFill>
                  <a:schemeClr val="accent6"/>
                </a:solidFill>
              </a:rPr>
              <a:t>S1 and S2 are </a:t>
            </a:r>
            <a:r>
              <a:rPr lang="en-IN" b="1" dirty="0">
                <a:solidFill>
                  <a:schemeClr val="accent6"/>
                </a:solidFill>
              </a:rPr>
              <a:t>view equal </a:t>
            </a:r>
            <a:r>
              <a:rPr lang="en-IN" dirty="0"/>
              <a:t>because, </a:t>
            </a:r>
            <a:r>
              <a:rPr lang="en-IN" b="1" dirty="0">
                <a:solidFill>
                  <a:schemeClr val="accent6"/>
                </a:solidFill>
              </a:rPr>
              <a:t>in S1, T3 is reading A that is updated by T2 and in S2 also, T3 is reading A which is updated by T2</a:t>
            </a:r>
            <a:r>
              <a:rPr lang="en-IN" dirty="0"/>
              <a:t>.</a:t>
            </a:r>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41654920"/>
              </p:ext>
            </p:extLst>
          </p:nvPr>
        </p:nvGraphicFramePr>
        <p:xfrm>
          <a:off x="628199" y="1958441"/>
          <a:ext cx="3099816" cy="1719708"/>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614849089"/>
              </p:ext>
            </p:extLst>
          </p:nvPr>
        </p:nvGraphicFramePr>
        <p:xfrm>
          <a:off x="4364683" y="1965680"/>
          <a:ext cx="3099816" cy="1719708"/>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664882903"/>
              </p:ext>
            </p:extLst>
          </p:nvPr>
        </p:nvGraphicFramePr>
        <p:xfrm>
          <a:off x="8101167" y="1980158"/>
          <a:ext cx="3099816" cy="1719708"/>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79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Write</a:t>
            </a:r>
          </a:p>
        </p:txBody>
      </p:sp>
      <p:sp>
        <p:nvSpPr>
          <p:cNvPr id="3" name="Content Placeholder 2"/>
          <p:cNvSpPr>
            <a:spLocks noGrp="1"/>
          </p:cNvSpPr>
          <p:nvPr>
            <p:ph idx="1"/>
          </p:nvPr>
        </p:nvSpPr>
        <p:spPr/>
        <p:txBody>
          <a:bodyPr/>
          <a:lstStyle/>
          <a:p>
            <a:r>
              <a:rPr lang="en-US" dirty="0"/>
              <a:t>If </a:t>
            </a:r>
            <a:r>
              <a:rPr lang="en-US" b="1" dirty="0">
                <a:solidFill>
                  <a:schemeClr val="accent6"/>
                </a:solidFill>
              </a:rPr>
              <a:t>Ti performs the final write on the data value in S1, then it also performs the final write on the data value in S2</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 </a:t>
            </a:r>
            <a:r>
              <a:rPr lang="en-US" b="1" dirty="0">
                <a:solidFill>
                  <a:schemeClr val="accent6"/>
                </a:solidFill>
              </a:rPr>
              <a:t>final write operation in S1 is done by T3 and in S3 final write operation is also done by T1</a:t>
            </a:r>
            <a:r>
              <a:rPr lang="en-US" dirty="0"/>
              <a:t>.</a:t>
            </a:r>
          </a:p>
          <a:p>
            <a:r>
              <a:rPr lang="en-US" dirty="0"/>
              <a:t>Above two schedules </a:t>
            </a:r>
            <a:r>
              <a:rPr lang="en-US" b="1" dirty="0">
                <a:solidFill>
                  <a:schemeClr val="accent6"/>
                </a:solidFill>
              </a:rPr>
              <a:t>S1 and S2 are view equal </a:t>
            </a:r>
            <a:r>
              <a:rPr lang="en-US" dirty="0"/>
              <a:t>because</a:t>
            </a:r>
            <a:r>
              <a:rPr lang="en-US" b="1" dirty="0">
                <a:solidFill>
                  <a:schemeClr val="accent6"/>
                </a:solidFill>
              </a:rPr>
              <a:t> final write operation in S1 is done by T3 and in S2 also the final write operation is also done by T3</a:t>
            </a:r>
            <a:r>
              <a:rPr lang="en-US" dirty="0"/>
              <a:t>.</a:t>
            </a:r>
            <a:endParaRPr lang="en-IN" dirty="0"/>
          </a:p>
          <a:p>
            <a:pPr marL="0" indent="0">
              <a:buNone/>
            </a:pPr>
            <a:endParaRPr lang="en-IN" dirty="0"/>
          </a:p>
          <a:p>
            <a:endParaRPr lang="en-US" dirty="0"/>
          </a:p>
        </p:txBody>
      </p:sp>
      <p:graphicFrame>
        <p:nvGraphicFramePr>
          <p:cNvPr id="11" name="Content Placeholder 1"/>
          <p:cNvGraphicFramePr>
            <a:graphicFrameLocks/>
          </p:cNvGraphicFramePr>
          <p:nvPr>
            <p:extLst>
              <p:ext uri="{D42A27DB-BD31-4B8C-83A1-F6EECF244321}">
                <p14:modId xmlns:p14="http://schemas.microsoft.com/office/powerpoint/2010/main" val="3203833171"/>
              </p:ext>
            </p:extLst>
          </p:nvPr>
        </p:nvGraphicFramePr>
        <p:xfrm>
          <a:off x="628199" y="1635713"/>
          <a:ext cx="3099816" cy="1719708"/>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2" name="Content Placeholder 1"/>
          <p:cNvGraphicFramePr>
            <a:graphicFrameLocks/>
          </p:cNvGraphicFramePr>
          <p:nvPr>
            <p:extLst>
              <p:ext uri="{D42A27DB-BD31-4B8C-83A1-F6EECF244321}">
                <p14:modId xmlns:p14="http://schemas.microsoft.com/office/powerpoint/2010/main" val="1586810056"/>
              </p:ext>
            </p:extLst>
          </p:nvPr>
        </p:nvGraphicFramePr>
        <p:xfrm>
          <a:off x="4364683" y="1642952"/>
          <a:ext cx="3099816" cy="1719708"/>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3" name="Content Placeholder 1"/>
          <p:cNvGraphicFramePr>
            <a:graphicFrameLocks/>
          </p:cNvGraphicFramePr>
          <p:nvPr>
            <p:extLst>
              <p:ext uri="{D42A27DB-BD31-4B8C-83A1-F6EECF244321}">
                <p14:modId xmlns:p14="http://schemas.microsoft.com/office/powerpoint/2010/main" val="52398515"/>
              </p:ext>
            </p:extLst>
          </p:nvPr>
        </p:nvGraphicFramePr>
        <p:xfrm>
          <a:off x="8101167" y="1657430"/>
          <a:ext cx="3099816" cy="1719708"/>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237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serializable example</a:t>
            </a:r>
          </a:p>
        </p:txBody>
      </p:sp>
      <p:sp>
        <p:nvSpPr>
          <p:cNvPr id="3" name="Content Placeholder 2"/>
          <p:cNvSpPr>
            <a:spLocks noGrp="1"/>
          </p:cNvSpPr>
          <p:nvPr>
            <p:ph idx="1"/>
          </p:nvPr>
        </p:nvSpPr>
        <p:spPr/>
        <p:txBody>
          <a:bodyPr/>
          <a:lstStyle/>
          <a:p>
            <a:r>
              <a:rPr lang="en-US" dirty="0"/>
              <a:t>If a schedule is view equivalent to its serial schedule then the given schedule is said to be view serializable.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solidFill>
                  <a:schemeClr val="accent6"/>
                </a:solidFill>
              </a:rPr>
              <a:t>S2 is the serial schedule of S1</a:t>
            </a:r>
            <a:r>
              <a:rPr lang="en-US" dirty="0"/>
              <a:t>. If we can </a:t>
            </a:r>
            <a:r>
              <a:rPr lang="en-US" b="1" dirty="0">
                <a:solidFill>
                  <a:schemeClr val="accent6"/>
                </a:solidFill>
              </a:rPr>
              <a:t>prove that they are view equivalent </a:t>
            </a:r>
            <a:r>
              <a:rPr lang="en-US" dirty="0"/>
              <a:t>then we can says that </a:t>
            </a:r>
            <a:r>
              <a:rPr lang="en-US" b="1" dirty="0">
                <a:solidFill>
                  <a:schemeClr val="accent6"/>
                </a:solidFill>
              </a:rPr>
              <a:t>given schedule S1 is view serializable</a:t>
            </a:r>
            <a:r>
              <a:rPr lang="en-US" dirty="0"/>
              <a:t>.</a:t>
            </a: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1117540999"/>
              </p:ext>
            </p:extLst>
          </p:nvPr>
        </p:nvGraphicFramePr>
        <p:xfrm>
          <a:off x="605781" y="1707626"/>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289049860"/>
              </p:ext>
            </p:extLst>
          </p:nvPr>
        </p:nvGraphicFramePr>
        <p:xfrm>
          <a:off x="4844091" y="1707625"/>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95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serializable example </a:t>
            </a:r>
            <a:r>
              <a:rPr lang="en-US" dirty="0">
                <a:solidFill>
                  <a:schemeClr val="tx2"/>
                </a:solidFill>
              </a:rPr>
              <a:t>(Initial Read)</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schedule S1, transaction T1 first reads the data item X. In S2 also transaction T1 first reads the data item X.</a:t>
            </a:r>
          </a:p>
          <a:p>
            <a:r>
              <a:rPr lang="en-US" dirty="0"/>
              <a:t>In schedule S1, transaction T1 first reads the data item Y. In S2 also the first read operation on Y is performed by T1.</a:t>
            </a:r>
          </a:p>
          <a:p>
            <a:r>
              <a:rPr lang="en-US" dirty="0"/>
              <a:t>The initial read condition is satisfied for both the schedules.</a:t>
            </a: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014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serializable example </a:t>
            </a:r>
            <a:r>
              <a:rPr lang="en-US" dirty="0">
                <a:solidFill>
                  <a:schemeClr val="tx2"/>
                </a:solidFill>
              </a:rPr>
              <a:t>(Updated Read)</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schedule S1, transaction T2 reads the value of X, written by T1. In S2, the same transaction T2 reads the X after it is written by T1.</a:t>
            </a:r>
          </a:p>
          <a:p>
            <a:r>
              <a:rPr lang="en-US" dirty="0"/>
              <a:t>In schedule S1, transaction T2 reads the value of Y, written by T1. In S2, the same transaction T2 reads the value of Y after it is updated by T1.</a:t>
            </a:r>
          </a:p>
          <a:p>
            <a:r>
              <a:rPr lang="en-US" dirty="0"/>
              <a:t>The updated read condition is also satisfied for both the schedules.</a:t>
            </a: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976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serializable example </a:t>
            </a:r>
            <a:r>
              <a:rPr lang="en-US" dirty="0">
                <a:solidFill>
                  <a:schemeClr val="tx2"/>
                </a:solidFill>
              </a:rPr>
              <a:t>(Final Write)</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schedule S1, the final write operation on X is done by transaction T2. In S2 also transaction T2 performs the final write on X.</a:t>
            </a:r>
          </a:p>
          <a:p>
            <a:r>
              <a:rPr lang="en-US" dirty="0"/>
              <a:t>In schedule S1, the final write operation on Y is done by transaction T2. In schedule S2, final write on Y is done by T2.</a:t>
            </a:r>
          </a:p>
          <a:p>
            <a:r>
              <a:rPr lang="en-US" dirty="0"/>
              <a:t>The final write condition is also satisfied for both the schedules.</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656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serializable example</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Since </a:t>
            </a:r>
            <a:r>
              <a:rPr lang="en-US" b="1" dirty="0">
                <a:solidFill>
                  <a:schemeClr val="accent6"/>
                </a:solidFill>
              </a:rPr>
              <a:t>all the three conditions </a:t>
            </a:r>
            <a:r>
              <a:rPr lang="en-US" dirty="0"/>
              <a:t>that checks whether the two schedules are view equivalent </a:t>
            </a:r>
            <a:r>
              <a:rPr lang="en-US" b="1" dirty="0">
                <a:solidFill>
                  <a:schemeClr val="accent6"/>
                </a:solidFill>
              </a:rPr>
              <a:t>are satisfied</a:t>
            </a:r>
            <a:r>
              <a:rPr lang="en-US" dirty="0"/>
              <a:t> in this example, which means </a:t>
            </a:r>
            <a:r>
              <a:rPr lang="en-US" b="1" dirty="0">
                <a:solidFill>
                  <a:schemeClr val="accent6"/>
                </a:solidFill>
              </a:rPr>
              <a:t>S1 and S2 are view equivalent</a:t>
            </a:r>
            <a:r>
              <a:rPr lang="en-US" dirty="0"/>
              <a:t>. </a:t>
            </a:r>
          </a:p>
          <a:p>
            <a:r>
              <a:rPr lang="en-US" dirty="0"/>
              <a:t>Also, as we know that the </a:t>
            </a:r>
            <a:r>
              <a:rPr lang="en-US" b="1" dirty="0">
                <a:solidFill>
                  <a:schemeClr val="accent6"/>
                </a:solidFill>
              </a:rPr>
              <a:t>schedule S2 is the serial schedule of S1</a:t>
            </a:r>
            <a:r>
              <a:rPr lang="en-US" dirty="0"/>
              <a:t>, thus we can say that the </a:t>
            </a:r>
            <a:r>
              <a:rPr lang="en-US" b="1" dirty="0">
                <a:solidFill>
                  <a:schemeClr val="accent6"/>
                </a:solidFill>
              </a:rPr>
              <a:t>schedule S1 is view serializable schedule</a:t>
            </a:r>
            <a:r>
              <a:rPr lang="en-US" dirty="0"/>
              <a:t>.</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27850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1011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Two phase commit protocol</a:t>
            </a:r>
          </a:p>
        </p:txBody>
      </p:sp>
      <p:sp>
        <p:nvSpPr>
          <p:cNvPr id="5" name="Text Placeholder 4"/>
          <p:cNvSpPr>
            <a:spLocks noGrp="1"/>
          </p:cNvSpPr>
          <p:nvPr>
            <p:ph type="body" idx="1"/>
          </p:nvPr>
        </p:nvSpPr>
        <p:spPr/>
        <p:txBody>
          <a:bodyPr/>
          <a:lstStyle/>
          <a:p>
            <a:r>
              <a:rPr lang="en-US" dirty="0"/>
              <a:t>Section – 5</a:t>
            </a:r>
          </a:p>
          <a:p>
            <a:endParaRPr lang="en-US" dirty="0"/>
          </a:p>
        </p:txBody>
      </p:sp>
      <p:sp>
        <p:nvSpPr>
          <p:cNvPr id="2" name="Footer Placeholder 1">
            <a:extLst>
              <a:ext uri="{FF2B5EF4-FFF2-40B4-BE49-F238E27FC236}">
                <a16:creationId xmlns:a16="http://schemas.microsoft.com/office/drawing/2014/main" id="{F56F7FED-BE2E-45F8-B9C3-91BCFCA9462B}"/>
              </a:ext>
            </a:extLst>
          </p:cNvPr>
          <p:cNvSpPr>
            <a:spLocks noGrp="1"/>
          </p:cNvSpPr>
          <p:nvPr>
            <p:ph type="ftr" sz="quarter" idx="4294967295"/>
          </p:nvPr>
        </p:nvSpPr>
        <p:spPr>
          <a:xfrm>
            <a:off x="4038600" y="6356350"/>
            <a:ext cx="4114800" cy="365125"/>
          </a:xfrm>
        </p:spPr>
        <p:txBody>
          <a:bodyPr/>
          <a:lstStyle/>
          <a:p>
            <a:endParaRPr lang="en-IN"/>
          </a:p>
        </p:txBody>
      </p:sp>
    </p:spTree>
    <p:extLst>
      <p:ext uri="{BB962C8B-B14F-4D97-AF65-F5344CB8AC3E}">
        <p14:creationId xmlns:p14="http://schemas.microsoft.com/office/powerpoint/2010/main" val="234959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r>
              <a:rPr lang="en-US" dirty="0"/>
              <a:t>Two phase commit protocol </a:t>
            </a:r>
            <a:r>
              <a:rPr lang="en-US" b="1" dirty="0">
                <a:solidFill>
                  <a:schemeClr val="accent6"/>
                </a:solidFill>
              </a:rPr>
              <a:t>ensures that all participants perform the same action (either to commit or to rollback a transaction)</a:t>
            </a:r>
            <a:r>
              <a:rPr lang="en-US" dirty="0"/>
              <a:t>.</a:t>
            </a:r>
          </a:p>
          <a:p>
            <a:r>
              <a:rPr lang="en-US" dirty="0"/>
              <a:t>It is designed to </a:t>
            </a:r>
            <a:r>
              <a:rPr lang="en-US" b="1" dirty="0">
                <a:solidFill>
                  <a:schemeClr val="accent6"/>
                </a:solidFill>
              </a:rPr>
              <a:t>ensure that either all the databases are updated or none </a:t>
            </a:r>
            <a:r>
              <a:rPr lang="en-US" dirty="0"/>
              <a:t>of them, so that the databases remain synchronized.</a:t>
            </a:r>
          </a:p>
          <a:p>
            <a:r>
              <a:rPr lang="en-US" dirty="0"/>
              <a:t>In two phase commit protocol there is one node which is act as a coordinator or controlling site and all other participating node are known as cohorts or participant or slave.</a:t>
            </a:r>
          </a:p>
          <a:p>
            <a:r>
              <a:rPr lang="en-US" b="1" dirty="0">
                <a:solidFill>
                  <a:schemeClr val="accent6"/>
                </a:solidFill>
              </a:rPr>
              <a:t>Coordinator</a:t>
            </a:r>
            <a:r>
              <a:rPr lang="en-US" dirty="0"/>
              <a:t> (controlling site) – the component that coordinates with all the participants.</a:t>
            </a:r>
          </a:p>
          <a:p>
            <a:r>
              <a:rPr lang="en-US" b="1" dirty="0">
                <a:solidFill>
                  <a:schemeClr val="accent6"/>
                </a:solidFill>
              </a:rPr>
              <a:t>Cohorts</a:t>
            </a:r>
            <a:r>
              <a:rPr lang="en-US" dirty="0"/>
              <a:t> (Participants/Slaves) – each individual node except coordinator are participant.</a:t>
            </a:r>
          </a:p>
          <a:p>
            <a:r>
              <a:rPr lang="en-US" dirty="0"/>
              <a:t>As the name suggests, the two phase commit protocol involves two phases. </a:t>
            </a:r>
          </a:p>
          <a:p>
            <a:pPr lvl="1"/>
            <a:r>
              <a:rPr lang="en-US" dirty="0"/>
              <a:t>Commit request phase OR Prepare phase</a:t>
            </a:r>
          </a:p>
          <a:p>
            <a:pPr lvl="1"/>
            <a:r>
              <a:rPr lang="en-US" dirty="0"/>
              <a:t>Commit/Abort phase</a:t>
            </a:r>
          </a:p>
        </p:txBody>
      </p:sp>
    </p:spTree>
    <p:extLst>
      <p:ext uri="{BB962C8B-B14F-4D97-AF65-F5344CB8AC3E}">
        <p14:creationId xmlns:p14="http://schemas.microsoft.com/office/powerpoint/2010/main" val="2440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transaction?</a:t>
            </a:r>
          </a:p>
        </p:txBody>
      </p:sp>
      <p:sp>
        <p:nvSpPr>
          <p:cNvPr id="3" name="Content Placeholder 2"/>
          <p:cNvSpPr>
            <a:spLocks noGrp="1"/>
          </p:cNvSpPr>
          <p:nvPr>
            <p:ph idx="1"/>
          </p:nvPr>
        </p:nvSpPr>
        <p:spPr/>
        <p:txBody>
          <a:bodyPr/>
          <a:lstStyle/>
          <a:p>
            <a:r>
              <a:rPr lang="en-US" dirty="0"/>
              <a:t>A transaction is a </a:t>
            </a:r>
            <a:r>
              <a:rPr lang="en-US" b="1" dirty="0">
                <a:solidFill>
                  <a:schemeClr val="accent6"/>
                </a:solidFill>
              </a:rPr>
              <a:t>sequence of operations performed as a single logical unit of work</a:t>
            </a:r>
            <a:r>
              <a:rPr lang="en-US" dirty="0"/>
              <a:t>.</a:t>
            </a:r>
          </a:p>
          <a:p>
            <a:r>
              <a:rPr lang="en-US" dirty="0"/>
              <a:t>A transaction is a </a:t>
            </a:r>
            <a:r>
              <a:rPr lang="en-US" b="1" dirty="0">
                <a:solidFill>
                  <a:schemeClr val="accent6"/>
                </a:solidFill>
              </a:rPr>
              <a:t>logical unit of work that contains one or more SQL statements</a:t>
            </a:r>
            <a:r>
              <a:rPr lang="en-US" dirty="0"/>
              <a:t>. </a:t>
            </a:r>
          </a:p>
          <a:p>
            <a:r>
              <a:rPr lang="en-US" dirty="0"/>
              <a:t>Example of transaction:</a:t>
            </a:r>
          </a:p>
        </p:txBody>
      </p:sp>
      <p:sp>
        <p:nvSpPr>
          <p:cNvPr id="4" name="Right Brace 3"/>
          <p:cNvSpPr/>
          <p:nvPr/>
        </p:nvSpPr>
        <p:spPr>
          <a:xfrm>
            <a:off x="5257800" y="3509615"/>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257800" y="485514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3124200" y="3509615"/>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990600" y="4297684"/>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366711" y="4525281"/>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9" name="Straight Arrow Connector 8"/>
          <p:cNvCxnSpPr>
            <a:stCxn id="8" idx="1"/>
          </p:cNvCxnSpPr>
          <p:nvPr/>
        </p:nvCxnSpPr>
        <p:spPr>
          <a:xfrm flipH="1" flipV="1">
            <a:off x="5486400" y="4150798"/>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486400" y="4830081"/>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936708" y="3307084"/>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6172200" y="2545085"/>
            <a:ext cx="2438400" cy="879808"/>
          </a:xfrm>
          <a:prstGeom prst="wedgeRoundRectCallout">
            <a:avLst>
              <a:gd name="adj1" fmla="val -85465"/>
              <a:gd name="adj2" fmla="val 46911"/>
              <a:gd name="adj3" fmla="val 16667"/>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
        <p:nvSpPr>
          <p:cNvPr id="13" name="TextBox 12"/>
          <p:cNvSpPr txBox="1"/>
          <p:nvPr/>
        </p:nvSpPr>
        <p:spPr>
          <a:xfrm>
            <a:off x="3429000" y="3509615"/>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429000" y="1737062"/>
            <a:ext cx="6784145" cy="457200"/>
          </a:xfrm>
          <a:prstGeom prst="roundRect">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fad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fade">
                                      <p:cBhvr>
                                        <p:cTn id="46" dur="500"/>
                                        <p:tgtEl>
                                          <p:spTgt spid="1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animEffect transition="in" filter="fade">
                                      <p:cBhvr>
                                        <p:cTn id="51" dur="500"/>
                                        <p:tgtEl>
                                          <p:spTgt spid="1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endParaRPr lang="en-US" dirty="0"/>
          </a:p>
        </p:txBody>
      </p:sp>
      <p:cxnSp>
        <p:nvCxnSpPr>
          <p:cNvPr id="4" name="Straight Connector 3"/>
          <p:cNvCxnSpPr/>
          <p:nvPr/>
        </p:nvCxnSpPr>
        <p:spPr>
          <a:xfrm>
            <a:off x="7069573"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10424404"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6"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724537" y="2576820"/>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10855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1188004"/>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erson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6" r="19567"/>
          <a:stretch/>
        </p:blipFill>
        <p:spPr bwMode="auto">
          <a:xfrm>
            <a:off x="6612226" y="1380612"/>
            <a:ext cx="905030"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10034503" y="1380576"/>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069573" y="3064226"/>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7069573" y="3747248"/>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7070354" y="4509248"/>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070354" y="5192270"/>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684265">
            <a:off x="7646764" y="2996017"/>
            <a:ext cx="2353771" cy="400110"/>
          </a:xfrm>
          <a:prstGeom prst="rect">
            <a:avLst/>
          </a:prstGeom>
          <a:noFill/>
        </p:spPr>
        <p:txBody>
          <a:bodyPr wrap="square" rtlCol="0">
            <a:spAutoFit/>
          </a:bodyPr>
          <a:lstStyle/>
          <a:p>
            <a:pPr algn="ctr"/>
            <a:r>
              <a:rPr lang="en-US" sz="2000" dirty="0"/>
              <a:t>Request to prepare</a:t>
            </a:r>
            <a:endParaRPr lang="en-IN" sz="2000" dirty="0"/>
          </a:p>
        </p:txBody>
      </p:sp>
      <p:sp>
        <p:nvSpPr>
          <p:cNvPr id="18" name="TextBox 17"/>
          <p:cNvSpPr txBox="1"/>
          <p:nvPr/>
        </p:nvSpPr>
        <p:spPr>
          <a:xfrm rot="684265">
            <a:off x="7862803" y="4465698"/>
            <a:ext cx="1981200" cy="400110"/>
          </a:xfrm>
          <a:prstGeom prst="rect">
            <a:avLst/>
          </a:prstGeom>
          <a:noFill/>
        </p:spPr>
        <p:txBody>
          <a:bodyPr wrap="square" rtlCol="0">
            <a:spAutoFit/>
          </a:bodyPr>
          <a:lstStyle/>
          <a:p>
            <a:pPr algn="ctr"/>
            <a:r>
              <a:rPr lang="en-US" sz="2000" dirty="0"/>
              <a:t>Commit/Abort</a:t>
            </a:r>
            <a:endParaRPr lang="en-IN" sz="2000" dirty="0"/>
          </a:p>
        </p:txBody>
      </p:sp>
      <p:sp>
        <p:nvSpPr>
          <p:cNvPr id="19" name="TextBox 18"/>
          <p:cNvSpPr txBox="1"/>
          <p:nvPr/>
        </p:nvSpPr>
        <p:spPr>
          <a:xfrm rot="21060000">
            <a:off x="7558558" y="3566954"/>
            <a:ext cx="2353771" cy="400110"/>
          </a:xfrm>
          <a:prstGeom prst="rect">
            <a:avLst/>
          </a:prstGeom>
          <a:noFill/>
        </p:spPr>
        <p:txBody>
          <a:bodyPr wrap="square" rtlCol="0">
            <a:spAutoFit/>
          </a:bodyPr>
          <a:lstStyle/>
          <a:p>
            <a:pPr algn="ctr"/>
            <a:r>
              <a:rPr lang="en-US" sz="2000" dirty="0"/>
              <a:t>Prepared</a:t>
            </a:r>
            <a:endParaRPr lang="en-IN" sz="2000" dirty="0"/>
          </a:p>
        </p:txBody>
      </p:sp>
      <p:sp>
        <p:nvSpPr>
          <p:cNvPr id="20" name="TextBox 19"/>
          <p:cNvSpPr txBox="1"/>
          <p:nvPr/>
        </p:nvSpPr>
        <p:spPr>
          <a:xfrm rot="21060000">
            <a:off x="7710958" y="4994295"/>
            <a:ext cx="2353771" cy="400110"/>
          </a:xfrm>
          <a:prstGeom prst="rect">
            <a:avLst/>
          </a:prstGeom>
          <a:noFill/>
        </p:spPr>
        <p:txBody>
          <a:bodyPr wrap="square" rtlCol="0">
            <a:spAutoFit/>
          </a:bodyPr>
          <a:lstStyle/>
          <a:p>
            <a:pPr algn="ctr"/>
            <a:r>
              <a:rPr lang="en-US" sz="2000" dirty="0"/>
              <a:t>Done</a:t>
            </a:r>
            <a:endParaRPr lang="en-IN" sz="2000" dirty="0"/>
          </a:p>
        </p:txBody>
      </p:sp>
      <p:sp>
        <p:nvSpPr>
          <p:cNvPr id="21" name="Left Brace 20"/>
          <p:cNvSpPr/>
          <p:nvPr/>
        </p:nvSpPr>
        <p:spPr>
          <a:xfrm>
            <a:off x="6781794" y="3064226"/>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2" name="Left Brace 21"/>
          <p:cNvSpPr/>
          <p:nvPr/>
        </p:nvSpPr>
        <p:spPr>
          <a:xfrm>
            <a:off x="6781794" y="4518901"/>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3" name="TextBox 22"/>
          <p:cNvSpPr txBox="1"/>
          <p:nvPr/>
        </p:nvSpPr>
        <p:spPr>
          <a:xfrm>
            <a:off x="6039176" y="3331701"/>
            <a:ext cx="914400" cy="646331"/>
          </a:xfrm>
          <a:prstGeom prst="rect">
            <a:avLst/>
          </a:prstGeom>
          <a:noFill/>
        </p:spPr>
        <p:txBody>
          <a:bodyPr wrap="square" rtlCol="0">
            <a:spAutoFit/>
          </a:bodyPr>
          <a:lstStyle/>
          <a:p>
            <a:pPr algn="ctr"/>
            <a:r>
              <a:rPr lang="en-US" dirty="0"/>
              <a:t>Prepare</a:t>
            </a:r>
          </a:p>
          <a:p>
            <a:pPr algn="ctr"/>
            <a:r>
              <a:rPr lang="en-US" dirty="0"/>
              <a:t>Phase</a:t>
            </a:r>
            <a:endParaRPr lang="en-IN" dirty="0"/>
          </a:p>
        </p:txBody>
      </p:sp>
      <p:sp>
        <p:nvSpPr>
          <p:cNvPr id="24" name="TextBox 23"/>
          <p:cNvSpPr txBox="1"/>
          <p:nvPr/>
        </p:nvSpPr>
        <p:spPr>
          <a:xfrm>
            <a:off x="6002303" y="4812798"/>
            <a:ext cx="1030419" cy="646331"/>
          </a:xfrm>
          <a:prstGeom prst="rect">
            <a:avLst/>
          </a:prstGeom>
          <a:noFill/>
        </p:spPr>
        <p:txBody>
          <a:bodyPr wrap="square" rtlCol="0">
            <a:spAutoFit/>
          </a:bodyPr>
          <a:lstStyle/>
          <a:p>
            <a:pPr algn="ctr"/>
            <a:r>
              <a:rPr lang="en-US" dirty="0"/>
              <a:t>Commit</a:t>
            </a:r>
          </a:p>
          <a:p>
            <a:pPr algn="ctr"/>
            <a:r>
              <a:rPr lang="en-US" dirty="0"/>
              <a:t>Phase</a:t>
            </a:r>
            <a:endParaRPr lang="en-IN" dirty="0"/>
          </a:p>
        </p:txBody>
      </p:sp>
      <p:cxnSp>
        <p:nvCxnSpPr>
          <p:cNvPr id="25" name="Straight Arrow Connector 24"/>
          <p:cNvCxnSpPr>
            <a:endCxn id="7" idx="3"/>
          </p:cNvCxnSpPr>
          <p:nvPr/>
        </p:nvCxnSpPr>
        <p:spPr>
          <a:xfrm flipH="1" flipV="1">
            <a:off x="1140078" y="1849078"/>
            <a:ext cx="605840" cy="1298196"/>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9" idx="1"/>
          </p:cNvCxnSpPr>
          <p:nvPr/>
        </p:nvCxnSpPr>
        <p:spPr>
          <a:xfrm flipV="1">
            <a:off x="2791337" y="1951564"/>
            <a:ext cx="584460" cy="10226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0" idx="1"/>
          </p:cNvCxnSpPr>
          <p:nvPr/>
        </p:nvCxnSpPr>
        <p:spPr>
          <a:xfrm>
            <a:off x="2772723" y="3767009"/>
            <a:ext cx="603074"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8" idx="3"/>
          </p:cNvCxnSpPr>
          <p:nvPr/>
        </p:nvCxnSpPr>
        <p:spPr>
          <a:xfrm flipH="1">
            <a:off x="1140078" y="3767009"/>
            <a:ext cx="742597"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951607" y="5192270"/>
            <a:ext cx="2628000" cy="1021556"/>
          </a:xfrm>
          <a:prstGeom prst="wedgeRoundRectCallout">
            <a:avLst>
              <a:gd name="adj1" fmla="val -5270"/>
              <a:gd name="adj2" fmla="val -144401"/>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send request </a:t>
            </a:r>
            <a:r>
              <a:rPr lang="en-IN" dirty="0"/>
              <a:t>asking for ready to commit</a:t>
            </a:r>
          </a:p>
        </p:txBody>
      </p:sp>
      <p:cxnSp>
        <p:nvCxnSpPr>
          <p:cNvPr id="30" name="Straight Arrow Connector 29"/>
          <p:cNvCxnSpPr/>
          <p:nvPr/>
        </p:nvCxnSpPr>
        <p:spPr>
          <a:xfrm flipH="1" flipV="1">
            <a:off x="2766554" y="3596840"/>
            <a:ext cx="654726" cy="1155910"/>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H="1">
            <a:off x="2863777" y="2084790"/>
            <a:ext cx="563672" cy="1005801"/>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1062317" y="1951564"/>
            <a:ext cx="610869" cy="128394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1107164" y="3670950"/>
            <a:ext cx="706410" cy="10362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948917" y="5195048"/>
            <a:ext cx="2628000" cy="1021556"/>
          </a:xfrm>
          <a:prstGeom prst="wedgeRoundRectCallout">
            <a:avLst>
              <a:gd name="adj1" fmla="val -48620"/>
              <a:gd name="adj2" fmla="val -88640"/>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Participant send reply whether </a:t>
            </a:r>
            <a:r>
              <a:rPr lang="en-IN" dirty="0"/>
              <a:t>ready to commit or not</a:t>
            </a:r>
          </a:p>
        </p:txBody>
      </p:sp>
      <p:sp>
        <p:nvSpPr>
          <p:cNvPr id="35" name="TextBox 34"/>
          <p:cNvSpPr txBox="1"/>
          <p:nvPr/>
        </p:nvSpPr>
        <p:spPr>
          <a:xfrm>
            <a:off x="939897" y="5195048"/>
            <a:ext cx="2628000" cy="715089"/>
          </a:xfrm>
          <a:prstGeom prst="wedgeRoundRectCallout">
            <a:avLst>
              <a:gd name="adj1" fmla="val -5270"/>
              <a:gd name="adj2" fmla="val -182134"/>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inform to do commit</a:t>
            </a:r>
            <a:endParaRPr lang="en-IN" dirty="0"/>
          </a:p>
        </p:txBody>
      </p:sp>
      <p:sp>
        <p:nvSpPr>
          <p:cNvPr id="36" name="TextBox 35"/>
          <p:cNvSpPr txBox="1"/>
          <p:nvPr/>
        </p:nvSpPr>
        <p:spPr>
          <a:xfrm>
            <a:off x="948917" y="5197548"/>
            <a:ext cx="2628000" cy="1021556"/>
          </a:xfrm>
          <a:prstGeom prst="wedgeRoundRectCallout">
            <a:avLst>
              <a:gd name="adj1" fmla="val -48050"/>
              <a:gd name="adj2" fmla="val -102476"/>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Send “</a:t>
            </a:r>
            <a:r>
              <a:rPr lang="en-US" dirty="0" err="1"/>
              <a:t>ack</a:t>
            </a:r>
            <a:r>
              <a:rPr lang="en-US" dirty="0"/>
              <a:t>” to inform whether commit done or not</a:t>
            </a:r>
            <a:endParaRPr lang="en-IN" dirty="0"/>
          </a:p>
        </p:txBody>
      </p:sp>
    </p:spTree>
    <p:extLst>
      <p:ext uri="{BB962C8B-B14F-4D97-AF65-F5344CB8AC3E}">
        <p14:creationId xmlns:p14="http://schemas.microsoft.com/office/powerpoint/2010/main" val="25999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2"/>
                                        </p:tgtEl>
                                      </p:cBhvr>
                                    </p:animEffect>
                                    <p:set>
                                      <p:cBhvr>
                                        <p:cTn id="104" dur="1" fill="hold">
                                          <p:stCondLst>
                                            <p:cond delay="499"/>
                                          </p:stCondLst>
                                        </p:cTn>
                                        <p:tgtEl>
                                          <p:spTgt spid="3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30"/>
                                        </p:tgtEl>
                                      </p:cBhvr>
                                    </p:animEffect>
                                    <p:set>
                                      <p:cBhvr>
                                        <p:cTn id="169" dur="1" fill="hold">
                                          <p:stCondLst>
                                            <p:cond delay="499"/>
                                          </p:stCondLst>
                                        </p:cTn>
                                        <p:tgtEl>
                                          <p:spTgt spid="3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6"/>
                                        </p:tgtEl>
                                      </p:cBhvr>
                                    </p:animEffect>
                                    <p:set>
                                      <p:cBhvr>
                                        <p:cTn id="181" dur="1" fill="hold">
                                          <p:stCondLst>
                                            <p:cond delay="499"/>
                                          </p:stCondLst>
                                        </p:cTn>
                                        <p:tgtEl>
                                          <p:spTgt spid="36"/>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2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p:bldP spid="24" grpId="0"/>
      <p:bldP spid="29" grpId="0" animBg="1"/>
      <p:bldP spid="29" grpId="1" animBg="1"/>
      <p:bldP spid="34" grpId="0" animBg="1"/>
      <p:bldP spid="34" grpId="1" animBg="1"/>
      <p:bldP spid="35" grpId="0" animBg="1"/>
      <p:bldP spid="35" grpId="1" animBg="1"/>
      <p:bldP spid="36" grpId="0" animBg="1"/>
      <p:bldP spid="3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phase commit protocol </a:t>
            </a:r>
            <a:r>
              <a:rPr lang="en-US" dirty="0">
                <a:solidFill>
                  <a:schemeClr val="tx2"/>
                </a:solidFill>
              </a:rPr>
              <a:t>Commit Request Phase (Obtaining Decision)</a:t>
            </a:r>
          </a:p>
        </p:txBody>
      </p:sp>
      <p:sp>
        <p:nvSpPr>
          <p:cNvPr id="3" name="Content Placeholder 2"/>
          <p:cNvSpPr>
            <a:spLocks noGrp="1"/>
          </p:cNvSpPr>
          <p:nvPr>
            <p:ph idx="1"/>
          </p:nvPr>
        </p:nvSpPr>
        <p:spPr/>
        <p:txBody>
          <a:bodyPr/>
          <a:lstStyle/>
          <a:p>
            <a:r>
              <a:rPr lang="en-US" dirty="0"/>
              <a:t>Commit Request Phase (Obtaining Decision)</a:t>
            </a:r>
          </a:p>
          <a:p>
            <a:pPr lvl="1"/>
            <a:r>
              <a:rPr lang="en-US" b="1" dirty="0">
                <a:solidFill>
                  <a:schemeClr val="accent6"/>
                </a:solidFill>
              </a:rPr>
              <a:t>After each slave has locally completed its transaction</a:t>
            </a:r>
            <a:r>
              <a:rPr lang="en-US" dirty="0"/>
              <a:t>, it </a:t>
            </a:r>
            <a:r>
              <a:rPr lang="en-US" b="1" dirty="0">
                <a:solidFill>
                  <a:schemeClr val="accent6"/>
                </a:solidFill>
              </a:rPr>
              <a:t>sends a “DONE” </a:t>
            </a:r>
            <a:r>
              <a:rPr lang="en-US" dirty="0"/>
              <a:t>message to the controlling site. </a:t>
            </a:r>
          </a:p>
          <a:p>
            <a:pPr lvl="1"/>
            <a:r>
              <a:rPr lang="en-US" dirty="0"/>
              <a:t>When the </a:t>
            </a:r>
            <a:r>
              <a:rPr lang="en-US" b="1" dirty="0">
                <a:solidFill>
                  <a:schemeClr val="accent6"/>
                </a:solidFill>
              </a:rPr>
              <a:t>controlling site has received “DONE” message from all slaves</a:t>
            </a:r>
            <a:r>
              <a:rPr lang="en-US" dirty="0"/>
              <a:t>, it </a:t>
            </a:r>
            <a:r>
              <a:rPr lang="en-US" b="1" dirty="0">
                <a:solidFill>
                  <a:schemeClr val="accent6"/>
                </a:solidFill>
              </a:rPr>
              <a:t>sends a “Prepare” </a:t>
            </a:r>
            <a:r>
              <a:rPr lang="en-US" dirty="0"/>
              <a:t>(prepare to commit) message to the slaves.</a:t>
            </a:r>
          </a:p>
          <a:p>
            <a:pPr lvl="1"/>
            <a:r>
              <a:rPr lang="en-US" dirty="0"/>
              <a:t>The </a:t>
            </a:r>
            <a:r>
              <a:rPr lang="en-US" b="1" dirty="0">
                <a:solidFill>
                  <a:schemeClr val="accent6"/>
                </a:solidFill>
              </a:rPr>
              <a:t>slaves vote </a:t>
            </a:r>
            <a:r>
              <a:rPr lang="en-US" dirty="0"/>
              <a:t>on whether they </a:t>
            </a:r>
            <a:r>
              <a:rPr lang="en-US" b="1" dirty="0">
                <a:solidFill>
                  <a:schemeClr val="accent6"/>
                </a:solidFill>
              </a:rPr>
              <a:t>still want to commit or not</a:t>
            </a:r>
            <a:r>
              <a:rPr lang="en-US" dirty="0"/>
              <a:t>. </a:t>
            </a:r>
          </a:p>
          <a:p>
            <a:pPr lvl="1"/>
            <a:r>
              <a:rPr lang="en-US" dirty="0"/>
              <a:t>If a </a:t>
            </a:r>
            <a:r>
              <a:rPr lang="en-US" b="1" dirty="0">
                <a:solidFill>
                  <a:schemeClr val="accent6"/>
                </a:solidFill>
              </a:rPr>
              <a:t>slave wants to commit</a:t>
            </a:r>
            <a:r>
              <a:rPr lang="en-US" dirty="0"/>
              <a:t>, it </a:t>
            </a:r>
            <a:r>
              <a:rPr lang="en-US" b="1" dirty="0">
                <a:solidFill>
                  <a:schemeClr val="accent6"/>
                </a:solidFill>
              </a:rPr>
              <a:t>sends a “Ready” message</a:t>
            </a:r>
            <a:r>
              <a:rPr lang="en-US" dirty="0"/>
              <a:t>.</a:t>
            </a:r>
          </a:p>
          <a:p>
            <a:pPr lvl="1"/>
            <a:r>
              <a:rPr lang="en-US" dirty="0"/>
              <a:t>A </a:t>
            </a:r>
            <a:r>
              <a:rPr lang="en-US" b="1" dirty="0">
                <a:solidFill>
                  <a:schemeClr val="accent6"/>
                </a:solidFill>
              </a:rPr>
              <a:t>slave that does not want to commit sends a “Not Ready” message</a:t>
            </a:r>
            <a:r>
              <a:rPr lang="en-US" dirty="0"/>
              <a:t>. </a:t>
            </a:r>
          </a:p>
          <a:p>
            <a:pPr lvl="1"/>
            <a:r>
              <a:rPr lang="en-US" dirty="0"/>
              <a:t>This may happen when the slave has conflicting concurrent transactions or there is a timeout.</a:t>
            </a:r>
          </a:p>
        </p:txBody>
      </p:sp>
    </p:spTree>
    <p:extLst>
      <p:ext uri="{BB962C8B-B14F-4D97-AF65-F5344CB8AC3E}">
        <p14:creationId xmlns:p14="http://schemas.microsoft.com/office/powerpoint/2010/main" val="40832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 </a:t>
            </a:r>
            <a:r>
              <a:rPr lang="en-US" dirty="0">
                <a:solidFill>
                  <a:schemeClr val="tx2"/>
                </a:solidFill>
              </a:rPr>
              <a:t>Commit Phase (Performing Decision)</a:t>
            </a:r>
          </a:p>
        </p:txBody>
      </p:sp>
      <p:sp>
        <p:nvSpPr>
          <p:cNvPr id="3" name="Content Placeholder 2"/>
          <p:cNvSpPr>
            <a:spLocks noGrp="1"/>
          </p:cNvSpPr>
          <p:nvPr>
            <p:ph idx="1"/>
          </p:nvPr>
        </p:nvSpPr>
        <p:spPr/>
        <p:txBody>
          <a:bodyPr/>
          <a:lstStyle/>
          <a:p>
            <a:r>
              <a:rPr lang="en-US" dirty="0"/>
              <a:t>Commit Phase (Performing Decision)</a:t>
            </a:r>
          </a:p>
          <a:p>
            <a:pPr lvl="1"/>
            <a:r>
              <a:rPr lang="en-US" dirty="0"/>
              <a:t>After the controlling site has </a:t>
            </a:r>
            <a:r>
              <a:rPr lang="en-US" b="1" dirty="0">
                <a:solidFill>
                  <a:schemeClr val="accent6"/>
                </a:solidFill>
              </a:rPr>
              <a:t>received “Ready” message from all the slaves</a:t>
            </a:r>
            <a:r>
              <a:rPr lang="en-US" dirty="0"/>
              <a:t>:</a:t>
            </a:r>
          </a:p>
          <a:p>
            <a:pPr lvl="1"/>
            <a:r>
              <a:rPr lang="en-US" dirty="0"/>
              <a:t>The </a:t>
            </a:r>
            <a:r>
              <a:rPr lang="en-US" b="1" dirty="0">
                <a:solidFill>
                  <a:schemeClr val="accent6"/>
                </a:solidFill>
              </a:rPr>
              <a:t>controlling site sends a “Global Commit” </a:t>
            </a:r>
            <a:r>
              <a:rPr lang="en-US" dirty="0"/>
              <a:t>message to the slaves.</a:t>
            </a:r>
          </a:p>
          <a:p>
            <a:pPr lvl="1"/>
            <a:r>
              <a:rPr lang="en-US" dirty="0"/>
              <a:t>The </a:t>
            </a:r>
            <a:r>
              <a:rPr lang="en-US" b="1" dirty="0">
                <a:solidFill>
                  <a:schemeClr val="accent6"/>
                </a:solidFill>
              </a:rPr>
              <a:t>slaves commit </a:t>
            </a:r>
            <a:r>
              <a:rPr lang="en-US" dirty="0"/>
              <a:t>the transaction and </a:t>
            </a:r>
            <a:r>
              <a:rPr lang="en-US" b="1" dirty="0">
                <a:solidFill>
                  <a:schemeClr val="accent6"/>
                </a:solidFill>
              </a:rPr>
              <a:t>send a “Commit ACK” </a:t>
            </a:r>
            <a:r>
              <a:rPr lang="en-US" dirty="0"/>
              <a:t>message to the controlling site.</a:t>
            </a:r>
          </a:p>
          <a:p>
            <a:pPr lvl="1"/>
            <a:r>
              <a:rPr lang="en-US" dirty="0"/>
              <a:t>When the </a:t>
            </a:r>
            <a:r>
              <a:rPr lang="en-US" b="1" dirty="0">
                <a:solidFill>
                  <a:schemeClr val="accent6"/>
                </a:solidFill>
              </a:rPr>
              <a:t>controlling site receives “Commit ACK” </a:t>
            </a:r>
            <a:r>
              <a:rPr lang="en-US" dirty="0"/>
              <a:t>message from all the slaves, it </a:t>
            </a:r>
            <a:r>
              <a:rPr lang="en-US" b="1" dirty="0">
                <a:solidFill>
                  <a:schemeClr val="accent6"/>
                </a:solidFill>
              </a:rPr>
              <a:t>considers the transaction as committed</a:t>
            </a:r>
            <a:r>
              <a:rPr lang="en-US" dirty="0"/>
              <a:t>.</a:t>
            </a:r>
          </a:p>
          <a:p>
            <a:r>
              <a:rPr lang="en-US" dirty="0"/>
              <a:t>Commit Phase (Performing Decision)</a:t>
            </a:r>
          </a:p>
          <a:p>
            <a:pPr lvl="1"/>
            <a:r>
              <a:rPr lang="en-US" dirty="0"/>
              <a:t>After the controlling site </a:t>
            </a:r>
            <a:r>
              <a:rPr lang="en-US" b="1" dirty="0">
                <a:solidFill>
                  <a:schemeClr val="accent6"/>
                </a:solidFill>
              </a:rPr>
              <a:t>has received the first “Not Ready” message from any slave</a:t>
            </a:r>
            <a:r>
              <a:rPr lang="en-US" dirty="0"/>
              <a:t>:</a:t>
            </a:r>
          </a:p>
          <a:p>
            <a:pPr lvl="1"/>
            <a:r>
              <a:rPr lang="en-US" dirty="0"/>
              <a:t>The </a:t>
            </a:r>
            <a:r>
              <a:rPr lang="en-US" b="1" dirty="0">
                <a:solidFill>
                  <a:schemeClr val="accent6"/>
                </a:solidFill>
              </a:rPr>
              <a:t>controlling site sends a “Global Abort” </a:t>
            </a:r>
            <a:r>
              <a:rPr lang="en-US" dirty="0"/>
              <a:t>message to the slaves.</a:t>
            </a:r>
          </a:p>
          <a:p>
            <a:pPr lvl="1"/>
            <a:r>
              <a:rPr lang="en-US" dirty="0"/>
              <a:t>The </a:t>
            </a:r>
            <a:r>
              <a:rPr lang="en-US" b="1" dirty="0">
                <a:solidFill>
                  <a:schemeClr val="accent6"/>
                </a:solidFill>
              </a:rPr>
              <a:t>slaves abort</a:t>
            </a:r>
            <a:r>
              <a:rPr lang="en-US" dirty="0"/>
              <a:t> the transaction and </a:t>
            </a:r>
            <a:r>
              <a:rPr lang="en-US" b="1" dirty="0">
                <a:solidFill>
                  <a:schemeClr val="accent6"/>
                </a:solidFill>
              </a:rPr>
              <a:t>send a “Abort ACK” </a:t>
            </a:r>
            <a:r>
              <a:rPr lang="en-US" dirty="0"/>
              <a:t>message to the controlling site.</a:t>
            </a:r>
          </a:p>
          <a:p>
            <a:pPr lvl="1"/>
            <a:r>
              <a:rPr lang="en-US" dirty="0"/>
              <a:t>When the </a:t>
            </a:r>
            <a:r>
              <a:rPr lang="en-US" b="1" dirty="0">
                <a:solidFill>
                  <a:schemeClr val="accent6"/>
                </a:solidFill>
              </a:rPr>
              <a:t>controlling site receives “Abort ACK” </a:t>
            </a:r>
            <a:r>
              <a:rPr lang="en-US" dirty="0"/>
              <a:t>message from all the slaves, it </a:t>
            </a:r>
            <a:r>
              <a:rPr lang="en-US" b="1" dirty="0">
                <a:solidFill>
                  <a:schemeClr val="accent6"/>
                </a:solidFill>
              </a:rPr>
              <a:t>considers the transaction as aborted</a:t>
            </a:r>
            <a:r>
              <a:rPr lang="en-US" dirty="0"/>
              <a:t>.</a:t>
            </a:r>
          </a:p>
          <a:p>
            <a:endParaRPr lang="en-US" dirty="0"/>
          </a:p>
        </p:txBody>
      </p:sp>
    </p:spTree>
    <p:extLst>
      <p:ext uri="{BB962C8B-B14F-4D97-AF65-F5344CB8AC3E}">
        <p14:creationId xmlns:p14="http://schemas.microsoft.com/office/powerpoint/2010/main" val="221797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recovery</a:t>
            </a:r>
          </a:p>
        </p:txBody>
      </p:sp>
      <p:sp>
        <p:nvSpPr>
          <p:cNvPr id="5" name="Text Placeholder 4"/>
          <p:cNvSpPr>
            <a:spLocks noGrp="1"/>
          </p:cNvSpPr>
          <p:nvPr>
            <p:ph type="body" idx="1"/>
          </p:nvPr>
        </p:nvSpPr>
        <p:spPr/>
        <p:txBody>
          <a:bodyPr/>
          <a:lstStyle/>
          <a:p>
            <a:r>
              <a:rPr lang="en-US" dirty="0"/>
              <a:t>Section – 6</a:t>
            </a:r>
          </a:p>
          <a:p>
            <a:endParaRPr lang="en-US" dirty="0"/>
          </a:p>
        </p:txBody>
      </p:sp>
      <p:sp>
        <p:nvSpPr>
          <p:cNvPr id="2" name="Footer Placeholder 1">
            <a:extLst>
              <a:ext uri="{FF2B5EF4-FFF2-40B4-BE49-F238E27FC236}">
                <a16:creationId xmlns:a16="http://schemas.microsoft.com/office/drawing/2014/main" id="{669B929F-F129-462C-ACEE-518468A3CFC8}"/>
              </a:ext>
            </a:extLst>
          </p:cNvPr>
          <p:cNvSpPr>
            <a:spLocks noGrp="1"/>
          </p:cNvSpPr>
          <p:nvPr>
            <p:ph type="ftr" sz="quarter" idx="4294967295"/>
          </p:nvPr>
        </p:nvSpPr>
        <p:spPr>
          <a:xfrm>
            <a:off x="4038600" y="6356350"/>
            <a:ext cx="4114800" cy="365125"/>
          </a:xfrm>
        </p:spPr>
        <p:txBody>
          <a:bodyPr/>
          <a:lstStyle/>
          <a:p>
            <a:endParaRPr lang="en-IN"/>
          </a:p>
        </p:txBody>
      </p:sp>
    </p:spTree>
    <p:extLst>
      <p:ext uri="{BB962C8B-B14F-4D97-AF65-F5344CB8AC3E}">
        <p14:creationId xmlns:p14="http://schemas.microsoft.com/office/powerpoint/2010/main" val="2440559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Content Placeholder 2"/>
          <p:cNvSpPr>
            <a:spLocks noGrp="1"/>
          </p:cNvSpPr>
          <p:nvPr>
            <p:ph idx="1"/>
          </p:nvPr>
        </p:nvSpPr>
        <p:spPr/>
        <p:txBody>
          <a:bodyPr/>
          <a:lstStyle/>
          <a:p>
            <a:r>
              <a:rPr lang="en-US" dirty="0"/>
              <a:t>There are many situations in which a transaction may not reach a commit or abort point.</a:t>
            </a:r>
          </a:p>
          <a:p>
            <a:pPr lvl="1"/>
            <a:r>
              <a:rPr lang="en-US" dirty="0"/>
              <a:t>Operating system crash</a:t>
            </a:r>
          </a:p>
          <a:p>
            <a:pPr lvl="1"/>
            <a:r>
              <a:rPr lang="en-US" dirty="0"/>
              <a:t>DBMS crash</a:t>
            </a:r>
          </a:p>
          <a:p>
            <a:pPr lvl="1"/>
            <a:r>
              <a:rPr lang="en-US" dirty="0"/>
              <a:t>System might lose power (power failure)</a:t>
            </a:r>
          </a:p>
          <a:p>
            <a:pPr lvl="1"/>
            <a:r>
              <a:rPr lang="en-US" dirty="0"/>
              <a:t>Disk may fail or other hardware may fail (disk/hardware failure)</a:t>
            </a:r>
          </a:p>
          <a:p>
            <a:pPr lvl="1"/>
            <a:r>
              <a:rPr lang="en-US" dirty="0"/>
              <a:t>Human error</a:t>
            </a:r>
          </a:p>
          <a:p>
            <a:r>
              <a:rPr lang="en-US" dirty="0"/>
              <a:t>In any of above situations, data in the database may become inconsistent or lost.</a:t>
            </a:r>
          </a:p>
          <a:p>
            <a:r>
              <a:rPr lang="en-US" dirty="0"/>
              <a:t>For example, if a transaction has completed 30 out of 40 write instructions to the database when the DBMS crashes, then the database may be in an inconsistent state as only part of the transaction’s work was completed.</a:t>
            </a:r>
          </a:p>
          <a:p>
            <a:r>
              <a:rPr lang="en-US" dirty="0"/>
              <a:t>Database recovery is the </a:t>
            </a:r>
            <a:r>
              <a:rPr lang="en-US" b="1" dirty="0">
                <a:solidFill>
                  <a:schemeClr val="accent6"/>
                </a:solidFill>
              </a:rPr>
              <a:t>process of restoring the database and the data to a consistent state</a:t>
            </a:r>
            <a:r>
              <a:rPr lang="en-US" dirty="0"/>
              <a:t>. </a:t>
            </a:r>
          </a:p>
          <a:p>
            <a:r>
              <a:rPr lang="en-US" dirty="0"/>
              <a:t>This may include </a:t>
            </a:r>
            <a:r>
              <a:rPr lang="en-US" b="1" dirty="0">
                <a:solidFill>
                  <a:schemeClr val="accent6"/>
                </a:solidFill>
              </a:rPr>
              <a:t>restoring lost data up to the point of the event</a:t>
            </a:r>
            <a:r>
              <a:rPr lang="en-US" dirty="0"/>
              <a:t> (e.g. system crash).</a:t>
            </a:r>
          </a:p>
        </p:txBody>
      </p:sp>
    </p:spTree>
    <p:extLst>
      <p:ext uri="{BB962C8B-B14F-4D97-AF65-F5344CB8AC3E}">
        <p14:creationId xmlns:p14="http://schemas.microsoft.com/office/powerpoint/2010/main" val="33497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The log is a </a:t>
            </a:r>
            <a:r>
              <a:rPr lang="en-US" b="1" dirty="0">
                <a:solidFill>
                  <a:schemeClr val="accent6"/>
                </a:solidFill>
              </a:rPr>
              <a:t>sequence of log records, which maintains information about update activities on the database</a:t>
            </a:r>
            <a:r>
              <a:rPr lang="en-US" dirty="0"/>
              <a:t>.</a:t>
            </a:r>
          </a:p>
          <a:p>
            <a:r>
              <a:rPr lang="en-US" dirty="0"/>
              <a:t>A  log is </a:t>
            </a:r>
            <a:r>
              <a:rPr lang="en-US" b="1" dirty="0">
                <a:solidFill>
                  <a:schemeClr val="accent6"/>
                </a:solidFill>
              </a:rPr>
              <a:t>kept on stable storage (</a:t>
            </a:r>
            <a:r>
              <a:rPr lang="en-US" b="1" dirty="0" err="1">
                <a:solidFill>
                  <a:schemeClr val="accent6"/>
                </a:solidFill>
              </a:rPr>
              <a:t>i.e</a:t>
            </a:r>
            <a:r>
              <a:rPr lang="en-US" b="1" dirty="0">
                <a:solidFill>
                  <a:schemeClr val="accent6"/>
                </a:solidFill>
              </a:rPr>
              <a:t> HDD)</a:t>
            </a:r>
            <a:r>
              <a:rPr lang="en-US" dirty="0"/>
              <a:t>. </a:t>
            </a:r>
          </a:p>
          <a:p>
            <a:r>
              <a:rPr lang="en-US" dirty="0"/>
              <a:t>Log contains </a:t>
            </a:r>
          </a:p>
          <a:p>
            <a:pPr lvl="1"/>
            <a:r>
              <a:rPr lang="en-US" dirty="0"/>
              <a:t>Start of transaction </a:t>
            </a:r>
          </a:p>
          <a:p>
            <a:pPr lvl="1"/>
            <a:r>
              <a:rPr lang="en-US" dirty="0"/>
              <a:t>Transaction-id</a:t>
            </a:r>
          </a:p>
          <a:p>
            <a:pPr lvl="1"/>
            <a:r>
              <a:rPr lang="en-US" dirty="0"/>
              <a:t>Record-id </a:t>
            </a:r>
          </a:p>
          <a:p>
            <a:pPr lvl="1"/>
            <a:r>
              <a:rPr lang="en-US" dirty="0"/>
              <a:t>Type of operation (insert, update, delete) </a:t>
            </a:r>
          </a:p>
          <a:p>
            <a:pPr lvl="1"/>
            <a:r>
              <a:rPr lang="en-US" dirty="0"/>
              <a:t>Old value, new value </a:t>
            </a:r>
          </a:p>
          <a:p>
            <a:pPr lvl="1"/>
            <a:r>
              <a:rPr lang="en-US" dirty="0"/>
              <a:t>End of transaction that is committed or aborted.</a:t>
            </a:r>
          </a:p>
        </p:txBody>
      </p:sp>
    </p:spTree>
    <p:extLst>
      <p:ext uri="{BB962C8B-B14F-4D97-AF65-F5344CB8AC3E}">
        <p14:creationId xmlns:p14="http://schemas.microsoft.com/office/powerpoint/2010/main" val="22861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When transaction </a:t>
            </a:r>
            <a:r>
              <a:rPr lang="en-US" b="1" dirty="0">
                <a:solidFill>
                  <a:schemeClr val="accent6"/>
                </a:solidFill>
              </a:rPr>
              <a:t>Ti starts</a:t>
            </a:r>
            <a:r>
              <a:rPr lang="en-US" dirty="0"/>
              <a:t>, it registers itself by writing a record </a:t>
            </a:r>
            <a:r>
              <a:rPr lang="en-US" b="1" dirty="0">
                <a:solidFill>
                  <a:schemeClr val="accent6"/>
                </a:solidFill>
              </a:rPr>
              <a:t>&lt;Ti  start&gt; </a:t>
            </a:r>
            <a:r>
              <a:rPr lang="en-US" dirty="0"/>
              <a:t>to the log.</a:t>
            </a:r>
          </a:p>
          <a:p>
            <a:r>
              <a:rPr lang="en-US" dirty="0"/>
              <a:t>Before </a:t>
            </a:r>
            <a:r>
              <a:rPr lang="en-US" b="1" dirty="0">
                <a:solidFill>
                  <a:schemeClr val="accent6"/>
                </a:solidFill>
              </a:rPr>
              <a:t>Ti executes write(X)</a:t>
            </a:r>
            <a:r>
              <a:rPr lang="en-US" dirty="0"/>
              <a:t>, a log record </a:t>
            </a:r>
            <a:r>
              <a:rPr lang="en-US" b="1" dirty="0">
                <a:solidFill>
                  <a:schemeClr val="accent6"/>
                </a:solidFill>
              </a:rPr>
              <a:t>&lt;Ti, X,  V1,  V2&gt; </a:t>
            </a:r>
            <a:r>
              <a:rPr lang="en-US" dirty="0"/>
              <a:t>is written, where V1 is the value of X  before the write (the old value), and V2 is the value to be written to X (the new value). </a:t>
            </a:r>
          </a:p>
          <a:p>
            <a:r>
              <a:rPr lang="en-US" dirty="0"/>
              <a:t>When </a:t>
            </a:r>
            <a:r>
              <a:rPr lang="en-US" b="1" dirty="0">
                <a:solidFill>
                  <a:schemeClr val="accent6"/>
                </a:solidFill>
              </a:rPr>
              <a:t>Ti finishes it last statement</a:t>
            </a:r>
            <a:r>
              <a:rPr lang="en-US" dirty="0"/>
              <a:t>, the log record </a:t>
            </a:r>
            <a:r>
              <a:rPr lang="en-US" b="1" dirty="0">
                <a:solidFill>
                  <a:schemeClr val="accent6"/>
                </a:solidFill>
              </a:rPr>
              <a:t>&lt;Ti  commit&gt;</a:t>
            </a:r>
            <a:r>
              <a:rPr lang="en-US" dirty="0"/>
              <a:t> is written.</a:t>
            </a:r>
          </a:p>
          <a:p>
            <a:r>
              <a:rPr lang="en-US" b="1" dirty="0">
                <a:solidFill>
                  <a:schemeClr val="accent6"/>
                </a:solidFill>
              </a:rPr>
              <a:t>Undo</a:t>
            </a:r>
            <a:r>
              <a:rPr lang="en-US" dirty="0"/>
              <a:t> of a log record </a:t>
            </a:r>
            <a:r>
              <a:rPr lang="en-US" b="1" dirty="0">
                <a:solidFill>
                  <a:schemeClr val="accent6"/>
                </a:solidFill>
              </a:rPr>
              <a:t>&lt;Ti, X,  V1,  V2&gt; </a:t>
            </a:r>
            <a:r>
              <a:rPr lang="en-US" dirty="0"/>
              <a:t>writes the old value V1 to X</a:t>
            </a:r>
          </a:p>
          <a:p>
            <a:r>
              <a:rPr lang="en-US" b="1" dirty="0">
                <a:solidFill>
                  <a:schemeClr val="accent6"/>
                </a:solidFill>
              </a:rPr>
              <a:t>Redo</a:t>
            </a:r>
            <a:r>
              <a:rPr lang="en-US" dirty="0"/>
              <a:t> of a log record </a:t>
            </a:r>
            <a:r>
              <a:rPr lang="en-US" b="1" dirty="0">
                <a:solidFill>
                  <a:schemeClr val="accent6"/>
                </a:solidFill>
              </a:rPr>
              <a:t>&lt;Ti, X,  V1,  V2&gt; </a:t>
            </a:r>
            <a:r>
              <a:rPr lang="en-US" dirty="0"/>
              <a:t>writes the new value V2 to X</a:t>
            </a:r>
          </a:p>
          <a:p>
            <a:r>
              <a:rPr lang="en-US" dirty="0"/>
              <a:t>Types of log based recovery method</a:t>
            </a:r>
          </a:p>
          <a:p>
            <a:pPr lvl="1"/>
            <a:r>
              <a:rPr lang="en-US" dirty="0"/>
              <a:t>Immediate database modification</a:t>
            </a:r>
          </a:p>
          <a:p>
            <a:pPr lvl="1"/>
            <a:r>
              <a:rPr lang="en-US" dirty="0"/>
              <a:t>Deferred database modification</a:t>
            </a:r>
          </a:p>
        </p:txBody>
      </p:sp>
    </p:spTree>
    <p:extLst>
      <p:ext uri="{BB962C8B-B14F-4D97-AF65-F5344CB8AC3E}">
        <p14:creationId xmlns:p14="http://schemas.microsoft.com/office/powerpoint/2010/main" val="8598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48408349"/>
              </p:ext>
            </p:extLst>
          </p:nvPr>
        </p:nvGraphicFramePr>
        <p:xfrm>
          <a:off x="131178"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04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371992723"/>
              </p:ext>
            </p:extLst>
          </p:nvPr>
        </p:nvGraphicFramePr>
        <p:xfrm>
          <a:off x="4352364" y="1568030"/>
          <a:ext cx="3505200" cy="3878232"/>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93127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(C)</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 = C - 200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Flowchart: Process 6"/>
          <p:cNvSpPr/>
          <p:nvPr/>
        </p:nvSpPr>
        <p:spPr>
          <a:xfrm>
            <a:off x="173970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8" name="Flowchart: Process 7"/>
          <p:cNvSpPr/>
          <p:nvPr/>
        </p:nvSpPr>
        <p:spPr>
          <a:xfrm>
            <a:off x="808616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10" name="Rounded Rectangular Callout 9"/>
          <p:cNvSpPr/>
          <p:nvPr/>
        </p:nvSpPr>
        <p:spPr>
          <a:xfrm>
            <a:off x="1777682" y="2903571"/>
            <a:ext cx="2400300" cy="1224000"/>
          </a:xfrm>
          <a:prstGeom prst="wedgeRoundRectCallout">
            <a:avLst>
              <a:gd name="adj1" fmla="val 70289"/>
              <a:gd name="adj2" fmla="val 3450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 </a:t>
            </a:r>
          </a:p>
          <a:p>
            <a:pPr algn="ctr"/>
            <a:r>
              <a:rPr lang="en-IN" dirty="0">
                <a:solidFill>
                  <a:schemeClr val="tx1"/>
                </a:solidFill>
              </a:rPr>
              <a:t>A=400,B=700,C=700</a:t>
            </a:r>
          </a:p>
        </p:txBody>
      </p:sp>
      <p:sp>
        <p:nvSpPr>
          <p:cNvPr id="11" name="Rounded Rectangular Callout 10"/>
          <p:cNvSpPr/>
          <p:nvPr/>
        </p:nvSpPr>
        <p:spPr>
          <a:xfrm>
            <a:off x="8107853" y="2885571"/>
            <a:ext cx="2340000" cy="1224000"/>
          </a:xfrm>
          <a:prstGeom prst="wedgeRoundRectCallout">
            <a:avLst>
              <a:gd name="adj1" fmla="val -151490"/>
              <a:gd name="adj2" fmla="val 35928"/>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dirty="0">
                <a:solidFill>
                  <a:schemeClr val="tx1"/>
                </a:solidFill>
              </a:rPr>
              <a:t>A=500,B=600,C=700</a:t>
            </a:r>
            <a:endParaRPr lang="en-IN" sz="2000" dirty="0">
              <a:solidFill>
                <a:schemeClr val="tx1"/>
              </a:solidFill>
            </a:endParaRPr>
          </a:p>
        </p:txBody>
      </p:sp>
      <p:sp>
        <p:nvSpPr>
          <p:cNvPr id="12" name="Rounded Rectangular Callout 11"/>
          <p:cNvSpPr/>
          <p:nvPr/>
        </p:nvSpPr>
        <p:spPr>
          <a:xfrm>
            <a:off x="8105633" y="3384671"/>
            <a:ext cx="2340000" cy="2160000"/>
          </a:xfrm>
          <a:prstGeom prst="wedgeRoundRectCallout">
            <a:avLst>
              <a:gd name="adj1" fmla="val -76677"/>
              <a:gd name="adj2" fmla="val 3299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IN" dirty="0">
                <a:solidFill>
                  <a:schemeClr val="tx1"/>
                </a:solidFill>
              </a:rPr>
              <a:t>A=400,B=700,C=700</a:t>
            </a:r>
          </a:p>
        </p:txBody>
      </p:sp>
      <p:sp>
        <p:nvSpPr>
          <p:cNvPr id="13" name="Rounded Rectangular Callout 12"/>
          <p:cNvSpPr/>
          <p:nvPr/>
        </p:nvSpPr>
        <p:spPr>
          <a:xfrm>
            <a:off x="8108364" y="3018925"/>
            <a:ext cx="2340000" cy="2606400"/>
          </a:xfrm>
          <a:prstGeom prst="wedgeRoundRectCallout">
            <a:avLst>
              <a:gd name="adj1" fmla="val -77837"/>
              <a:gd name="adj2" fmla="val 4444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cxnSp>
        <p:nvCxnSpPr>
          <p:cNvPr id="14" name="Straight Connector 13"/>
          <p:cNvCxnSpPr/>
          <p:nvPr/>
        </p:nvCxnSpPr>
        <p:spPr>
          <a:xfrm>
            <a:off x="6409764" y="52017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409764" y="547609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657164" y="39444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1761564" y="3359601"/>
            <a:ext cx="2402798" cy="2160000"/>
          </a:xfrm>
          <a:prstGeom prst="wedgeRoundRectCallout">
            <a:avLst>
              <a:gd name="adj1" fmla="val 143479"/>
              <a:gd name="adj2" fmla="val 3468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IN" dirty="0">
                <a:solidFill>
                  <a:schemeClr val="tx1"/>
                </a:solidFill>
              </a:rPr>
              <a:t>A=400,B=700,C=500</a:t>
            </a:r>
            <a:endParaRPr lang="en-IN" sz="2000" dirty="0">
              <a:solidFill>
                <a:schemeClr val="tx1"/>
              </a:solidFill>
            </a:endParaRPr>
          </a:p>
        </p:txBody>
      </p:sp>
      <p:sp>
        <p:nvSpPr>
          <p:cNvPr id="18" name="Rounded Rectangular Callout 17"/>
          <p:cNvSpPr/>
          <p:nvPr/>
        </p:nvSpPr>
        <p:spPr>
          <a:xfrm>
            <a:off x="1773935" y="3019589"/>
            <a:ext cx="2402798" cy="2605072"/>
          </a:xfrm>
          <a:prstGeom prst="wedgeRoundRectCallout">
            <a:avLst>
              <a:gd name="adj1" fmla="val 143087"/>
              <a:gd name="adj2" fmla="val 444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40419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5715249"/>
              </p:ext>
            </p:extLst>
          </p:nvPr>
        </p:nvGraphicFramePr>
        <p:xfrm>
          <a:off x="131179"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080256947"/>
              </p:ext>
            </p:extLst>
          </p:nvPr>
        </p:nvGraphicFramePr>
        <p:xfrm>
          <a:off x="131179" y="2696395"/>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undo</a:t>
                      </a:r>
                      <a:r>
                        <a:rPr lang="en-US" sz="2400" b="0" kern="1200" dirty="0">
                          <a:solidFill>
                            <a:schemeClr val="dk1"/>
                          </a:solidFill>
                          <a:latin typeface="+mn-lt"/>
                          <a:ea typeface="+mn-ea"/>
                          <a:cs typeface="+mn-cs"/>
                        </a:rPr>
                        <a:t> operation and </a:t>
                      </a:r>
                      <a:r>
                        <a:rPr lang="en-US" sz="2400" b="1" kern="1200" dirty="0">
                          <a:solidFill>
                            <a:schemeClr val="accent6"/>
                          </a:solidFill>
                          <a:latin typeface="+mn-lt"/>
                          <a:ea typeface="+mn-ea"/>
                          <a:cs typeface="+mn-cs"/>
                        </a:rPr>
                        <a:t>restart the transaction </a:t>
                      </a:r>
                      <a:r>
                        <a:rPr lang="en-US" sz="2400" b="0" kern="1200" dirty="0">
                          <a:solidFill>
                            <a:schemeClr val="dk1"/>
                          </a:solidFill>
                          <a:latin typeface="+mn-lt"/>
                          <a:ea typeface="+mn-ea"/>
                          <a:cs typeface="+mn-cs"/>
                        </a:rPr>
                        <a:t>again.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any undo</a:t>
                      </a:r>
                      <a:r>
                        <a:rPr lang="en-US" sz="2400" b="0" kern="1200" dirty="0">
                          <a:solidFill>
                            <a:schemeClr val="dk1"/>
                          </a:solidFill>
                          <a:latin typeface="+mn-lt"/>
                          <a:ea typeface="+mn-ea"/>
                          <a:cs typeface="+mn-cs"/>
                        </a:rPr>
                        <a:t> operations. Just </a:t>
                      </a:r>
                      <a:r>
                        <a:rPr lang="en-US" sz="2400" b="1" kern="1200" dirty="0">
                          <a:solidFill>
                            <a:schemeClr val="accent6"/>
                          </a:solidFill>
                          <a:latin typeface="+mn-lt"/>
                          <a:ea typeface="+mn-ea"/>
                          <a:cs typeface="+mn-cs"/>
                        </a:rPr>
                        <a:t>restart the transaction</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82676698"/>
              </p:ext>
            </p:extLst>
          </p:nvPr>
        </p:nvGraphicFramePr>
        <p:xfrm>
          <a:off x="131179" y="3889597"/>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redo</a:t>
                      </a:r>
                      <a:r>
                        <a:rPr lang="en-US" sz="2400" b="0" kern="1200" dirty="0">
                          <a:solidFill>
                            <a:schemeClr val="dk1"/>
                          </a:solidFill>
                          <a:latin typeface="+mn-lt"/>
                          <a:ea typeface="+mn-ea"/>
                          <a:cs typeface="+mn-cs"/>
                        </a:rPr>
                        <a:t> the updates of the transaction.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redo</a:t>
                      </a:r>
                      <a:r>
                        <a:rPr lang="en-US" sz="2400" b="0" kern="1200" dirty="0">
                          <a:solidFill>
                            <a:schemeClr val="dk1"/>
                          </a:solidFill>
                          <a:latin typeface="+mn-lt"/>
                          <a:ea typeface="+mn-ea"/>
                          <a:cs typeface="+mn-cs"/>
                        </a:rPr>
                        <a:t> the updates of the transaction.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88836013"/>
              </p:ext>
            </p:extLst>
          </p:nvPr>
        </p:nvGraphicFramePr>
        <p:xfrm>
          <a:off x="131179" y="4717039"/>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Undo and Redo both operations are performed</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Only Redo operation is performed</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570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ACID properties of transaction</a:t>
            </a:r>
          </a:p>
        </p:txBody>
      </p:sp>
      <p:sp>
        <p:nvSpPr>
          <p:cNvPr id="5" name="Text Placeholder 4"/>
          <p:cNvSpPr>
            <a:spLocks noGrp="1"/>
          </p:cNvSpPr>
          <p:nvPr>
            <p:ph type="body" idx="1"/>
          </p:nvPr>
        </p:nvSpPr>
        <p:spPr/>
        <p:txBody>
          <a:bodyPr/>
          <a:lstStyle/>
          <a:p>
            <a:r>
              <a:rPr lang="en-US" dirty="0"/>
              <a:t>Section </a:t>
            </a:r>
            <a:r>
              <a:rPr lang="en-US"/>
              <a:t>– 2</a:t>
            </a:r>
            <a:endParaRPr lang="en-US" dirty="0"/>
          </a:p>
          <a:p>
            <a:endParaRPr lang="en-US" dirty="0"/>
          </a:p>
        </p:txBody>
      </p:sp>
      <p:sp>
        <p:nvSpPr>
          <p:cNvPr id="3" name="Footer Placeholder 2">
            <a:extLst>
              <a:ext uri="{FF2B5EF4-FFF2-40B4-BE49-F238E27FC236}">
                <a16:creationId xmlns:a16="http://schemas.microsoft.com/office/drawing/2014/main" id="{088140F6-4C1C-4D77-A029-AEF03C6033BA}"/>
              </a:ext>
            </a:extLst>
          </p:cNvPr>
          <p:cNvSpPr>
            <a:spLocks noGrp="1"/>
          </p:cNvSpPr>
          <p:nvPr>
            <p:ph type="ftr" sz="quarter" idx="4294967295"/>
          </p:nvPr>
        </p:nvSpPr>
        <p:spPr>
          <a:xfrm>
            <a:off x="4038600" y="6356350"/>
            <a:ext cx="4114800" cy="365125"/>
          </a:xfrm>
        </p:spPr>
        <p:txBody>
          <a:bodyPr/>
          <a:lstStyle/>
          <a:p>
            <a:endParaRPr lang="en-IN"/>
          </a:p>
        </p:txBody>
      </p:sp>
    </p:spTree>
    <p:extLst>
      <p:ext uri="{BB962C8B-B14F-4D97-AF65-F5344CB8AC3E}">
        <p14:creationId xmlns:p14="http://schemas.microsoft.com/office/powerpoint/2010/main" val="739012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Deferred &amp; Immediate Updates </a:t>
            </a:r>
            <a:r>
              <a:rPr lang="en-US" dirty="0">
                <a:solidFill>
                  <a:schemeClr val="tx2"/>
                </a:solidFill>
              </a:rPr>
              <a:t>(Checkpoint)</a:t>
            </a:r>
          </a:p>
        </p:txBody>
      </p:sp>
      <p:sp>
        <p:nvSpPr>
          <p:cNvPr id="3" name="Content Placeholder 2"/>
          <p:cNvSpPr>
            <a:spLocks noGrp="1"/>
          </p:cNvSpPr>
          <p:nvPr>
            <p:ph idx="1"/>
          </p:nvPr>
        </p:nvSpPr>
        <p:spPr/>
        <p:txBody>
          <a:bodyPr/>
          <a:lstStyle/>
          <a:p>
            <a:r>
              <a:rPr lang="en-US" dirty="0"/>
              <a:t>Searching the entire log is time consuming. </a:t>
            </a:r>
          </a:p>
          <a:p>
            <a:pPr lvl="1"/>
            <a:r>
              <a:rPr lang="en-US" dirty="0"/>
              <a:t>Immediate database modification</a:t>
            </a:r>
          </a:p>
          <a:p>
            <a:pPr lvl="2"/>
            <a:r>
              <a:rPr lang="en-US" dirty="0"/>
              <a:t>When transaction fail log file is used to undo the updates of transaction. </a:t>
            </a:r>
          </a:p>
          <a:p>
            <a:pPr lvl="1"/>
            <a:r>
              <a:rPr lang="en-US" dirty="0"/>
              <a:t>Deferred database modification</a:t>
            </a:r>
          </a:p>
          <a:p>
            <a:pPr lvl="2"/>
            <a:r>
              <a:rPr lang="en-US" dirty="0"/>
              <a:t>When transaction commits log file is used to redo the updates of transaction.</a:t>
            </a:r>
          </a:p>
          <a:p>
            <a:r>
              <a:rPr lang="en-US" b="1" dirty="0">
                <a:solidFill>
                  <a:schemeClr val="accent6"/>
                </a:solidFill>
              </a:rPr>
              <a:t>To reduce the searching time </a:t>
            </a:r>
            <a:r>
              <a:rPr lang="en-US" dirty="0"/>
              <a:t>of entire log we can use </a:t>
            </a:r>
            <a:r>
              <a:rPr lang="en-US" b="1" dirty="0">
                <a:solidFill>
                  <a:schemeClr val="accent6"/>
                </a:solidFill>
              </a:rPr>
              <a:t>check point</a:t>
            </a:r>
            <a:r>
              <a:rPr lang="en-US" dirty="0"/>
              <a:t>.</a:t>
            </a:r>
          </a:p>
          <a:p>
            <a:r>
              <a:rPr lang="en-US" dirty="0"/>
              <a:t>It is a </a:t>
            </a:r>
            <a:r>
              <a:rPr lang="en-US" b="1" dirty="0">
                <a:solidFill>
                  <a:schemeClr val="accent6"/>
                </a:solidFill>
              </a:rPr>
              <a:t>point</a:t>
            </a:r>
            <a:r>
              <a:rPr lang="en-US" dirty="0"/>
              <a:t> which specifies that </a:t>
            </a:r>
            <a:r>
              <a:rPr lang="en-US" b="1" dirty="0">
                <a:solidFill>
                  <a:schemeClr val="accent6"/>
                </a:solidFill>
              </a:rPr>
              <a:t>any operations executed before it are done correctly and stored safely</a:t>
            </a:r>
            <a:r>
              <a:rPr lang="en-US" dirty="0"/>
              <a:t> (updated safely in database). </a:t>
            </a:r>
          </a:p>
          <a:p>
            <a:r>
              <a:rPr lang="en-US" dirty="0"/>
              <a:t>At this point, all the </a:t>
            </a:r>
            <a:r>
              <a:rPr lang="en-US" b="1" dirty="0">
                <a:solidFill>
                  <a:schemeClr val="accent6"/>
                </a:solidFill>
              </a:rPr>
              <a:t>buffers are force-fully written to the secondary storage</a:t>
            </a:r>
            <a:r>
              <a:rPr lang="en-US" dirty="0"/>
              <a:t> (database). </a:t>
            </a:r>
          </a:p>
          <a:p>
            <a:r>
              <a:rPr lang="en-US" dirty="0"/>
              <a:t>Checkpoints are scheduled at predetermined time intervals.</a:t>
            </a:r>
          </a:p>
          <a:p>
            <a:r>
              <a:rPr lang="en-US" dirty="0"/>
              <a:t>It is used to limit: </a:t>
            </a:r>
          </a:p>
          <a:p>
            <a:pPr lvl="1"/>
            <a:r>
              <a:rPr lang="en-US" dirty="0"/>
              <a:t>Size of transaction log file </a:t>
            </a:r>
          </a:p>
          <a:p>
            <a:pPr lvl="1"/>
            <a:r>
              <a:rPr lang="en-US" dirty="0"/>
              <a:t>Amount of searching </a:t>
            </a:r>
          </a:p>
        </p:txBody>
      </p:sp>
    </p:spTree>
    <p:extLst>
      <p:ext uri="{BB962C8B-B14F-4D97-AF65-F5344CB8AC3E}">
        <p14:creationId xmlns:p14="http://schemas.microsoft.com/office/powerpoint/2010/main" val="4468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failure time: </a:t>
            </a:r>
          </a:p>
          <a:p>
            <a:pPr lvl="1"/>
            <a:r>
              <a:rPr lang="en-US" b="1" dirty="0">
                <a:solidFill>
                  <a:schemeClr val="accent6"/>
                </a:solidFill>
              </a:rPr>
              <a:t>Ignore the transaction T1 </a:t>
            </a:r>
            <a:r>
              <a:rPr lang="en-US" dirty="0"/>
              <a:t>as it has already been committed before checkpoint. </a:t>
            </a:r>
          </a:p>
          <a:p>
            <a:pPr lvl="1"/>
            <a:r>
              <a:rPr lang="en-US" b="1" dirty="0">
                <a:solidFill>
                  <a:schemeClr val="accent6"/>
                </a:solidFill>
              </a:rPr>
              <a:t>Redo transaction T2 and T3 </a:t>
            </a:r>
            <a:r>
              <a:rPr lang="en-US" dirty="0"/>
              <a:t>as they are active after checkpoint and are committed before failure. </a:t>
            </a:r>
          </a:p>
          <a:p>
            <a:pPr lvl="1"/>
            <a:r>
              <a:rPr lang="en-US" b="1" dirty="0">
                <a:solidFill>
                  <a:schemeClr val="accent6"/>
                </a:solidFill>
              </a:rPr>
              <a:t>Undo transaction T4 </a:t>
            </a:r>
            <a:r>
              <a:rPr lang="en-US" dirty="0"/>
              <a:t>as it is active after checkpoint and has not committed.</a:t>
            </a:r>
          </a:p>
        </p:txBody>
      </p:sp>
      <p:cxnSp>
        <p:nvCxnSpPr>
          <p:cNvPr id="5" name="Straight Arrow Connector 4"/>
          <p:cNvCxnSpPr/>
          <p:nvPr/>
        </p:nvCxnSpPr>
        <p:spPr>
          <a:xfrm>
            <a:off x="1600200" y="1524000"/>
            <a:ext cx="5105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3352800"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542862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36576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7912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28950" y="22098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12861"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257801" y="2965277"/>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3248806" y="207278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29" name="TextBox 28"/>
          <p:cNvSpPr txBox="1"/>
          <p:nvPr/>
        </p:nvSpPr>
        <p:spPr>
          <a:xfrm>
            <a:off x="4432717" y="242980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30" name="TextBox 29"/>
          <p:cNvSpPr txBox="1"/>
          <p:nvPr/>
        </p:nvSpPr>
        <p:spPr>
          <a:xfrm>
            <a:off x="5350241" y="281287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31" name="TextBox 30"/>
          <p:cNvSpPr txBox="1"/>
          <p:nvPr/>
        </p:nvSpPr>
        <p:spPr>
          <a:xfrm>
            <a:off x="2679490"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5319479" y="3684000"/>
            <a:ext cx="950939" cy="400110"/>
          </a:xfrm>
          <a:prstGeom prst="rect">
            <a:avLst/>
          </a:prstGeom>
          <a:noFill/>
        </p:spPr>
        <p:txBody>
          <a:bodyPr wrap="square" rtlCol="0">
            <a:spAutoFit/>
          </a:bodyPr>
          <a:lstStyle/>
          <a:p>
            <a:pPr algn="ctr"/>
            <a:r>
              <a:rPr lang="en-US" sz="2000" dirty="0"/>
              <a:t>Failure</a:t>
            </a:r>
            <a:endParaRPr lang="en-IN" baseline="-25000" dirty="0"/>
          </a:p>
        </p:txBody>
      </p:sp>
    </p:spTree>
    <p:extLst>
      <p:ext uri="{BB962C8B-B14F-4D97-AF65-F5344CB8AC3E}">
        <p14:creationId xmlns:p14="http://schemas.microsoft.com/office/powerpoint/2010/main" val="16994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5" name="Straight Arrow Connector 4"/>
          <p:cNvCxnSpPr/>
          <p:nvPr/>
        </p:nvCxnSpPr>
        <p:spPr>
          <a:xfrm>
            <a:off x="1600200" y="1524000"/>
            <a:ext cx="91440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7068456"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950713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7373256"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986971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35009" y="23876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928517"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336311" y="2781299"/>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6354865" y="225058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29" name="TextBox 28"/>
          <p:cNvSpPr txBox="1"/>
          <p:nvPr/>
        </p:nvSpPr>
        <p:spPr>
          <a:xfrm>
            <a:off x="8148373" y="2429801"/>
            <a:ext cx="474688" cy="400110"/>
          </a:xfrm>
          <a:prstGeom prst="rect">
            <a:avLst/>
          </a:prstGeom>
          <a:noFill/>
        </p:spPr>
        <p:txBody>
          <a:bodyPr wrap="square" rtlCol="0">
            <a:spAutoFit/>
          </a:bodyPr>
          <a:lstStyle/>
          <a:p>
            <a:pPr algn="ctr"/>
            <a:r>
              <a:rPr lang="en-US" sz="2000" dirty="0"/>
              <a:t>T5</a:t>
            </a:r>
            <a:endParaRPr lang="en-IN" baseline="-25000" dirty="0"/>
          </a:p>
        </p:txBody>
      </p:sp>
      <p:sp>
        <p:nvSpPr>
          <p:cNvPr id="30" name="TextBox 29"/>
          <p:cNvSpPr txBox="1"/>
          <p:nvPr/>
        </p:nvSpPr>
        <p:spPr>
          <a:xfrm>
            <a:off x="9428751" y="2628900"/>
            <a:ext cx="474688" cy="400110"/>
          </a:xfrm>
          <a:prstGeom prst="rect">
            <a:avLst/>
          </a:prstGeom>
          <a:noFill/>
        </p:spPr>
        <p:txBody>
          <a:bodyPr wrap="square" rtlCol="0">
            <a:spAutoFit/>
          </a:bodyPr>
          <a:lstStyle/>
          <a:p>
            <a:pPr algn="ctr"/>
            <a:r>
              <a:rPr lang="en-US" sz="2000" dirty="0"/>
              <a:t>T6</a:t>
            </a:r>
            <a:endParaRPr lang="en-IN" baseline="-25000" dirty="0"/>
          </a:p>
        </p:txBody>
      </p:sp>
      <p:sp>
        <p:nvSpPr>
          <p:cNvPr id="31" name="TextBox 30"/>
          <p:cNvSpPr txBox="1"/>
          <p:nvPr/>
        </p:nvSpPr>
        <p:spPr>
          <a:xfrm>
            <a:off x="6395146"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9397989" y="3684000"/>
            <a:ext cx="950939" cy="400110"/>
          </a:xfrm>
          <a:prstGeom prst="rect">
            <a:avLst/>
          </a:prstGeom>
          <a:noFill/>
        </p:spPr>
        <p:txBody>
          <a:bodyPr wrap="square" rtlCol="0">
            <a:spAutoFit/>
          </a:bodyPr>
          <a:lstStyle/>
          <a:p>
            <a:pPr algn="ctr"/>
            <a:r>
              <a:rPr lang="en-US" sz="2000" dirty="0"/>
              <a:t>Failure</a:t>
            </a:r>
            <a:endParaRPr lang="en-IN" baseline="-25000" dirty="0"/>
          </a:p>
        </p:txBody>
      </p:sp>
      <p:cxnSp>
        <p:nvCxnSpPr>
          <p:cNvPr id="33" name="Straight Connector 32"/>
          <p:cNvCxnSpPr/>
          <p:nvPr/>
        </p:nvCxnSpPr>
        <p:spPr>
          <a:xfrm>
            <a:off x="688878" y="4976324"/>
            <a:ext cx="9601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7022091"/>
              </p:ext>
            </p:extLst>
          </p:nvPr>
        </p:nvGraphicFramePr>
        <p:xfrm>
          <a:off x="688878" y="458833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53801074"/>
              </p:ext>
            </p:extLst>
          </p:nvPr>
        </p:nvGraphicFramePr>
        <p:xfrm>
          <a:off x="1787807" y="4579451"/>
          <a:ext cx="8686800" cy="701040"/>
        </p:xfrm>
        <a:graphic>
          <a:graphicData uri="http://schemas.openxmlformats.org/drawingml/2006/table">
            <a:tbl>
              <a:tblPr firstRow="1" bandRow="1">
                <a:tableStyleId>{8EC20E35-A176-4012-BC5E-935CFFF8708E}</a:tableStyleId>
              </a:tblPr>
              <a:tblGrid>
                <a:gridCol w="868680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has already been committed before checkpoint</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39" name="Straight Connector 38"/>
          <p:cNvCxnSpPr/>
          <p:nvPr/>
        </p:nvCxnSpPr>
        <p:spPr>
          <a:xfrm>
            <a:off x="688878" y="5607695"/>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33995116"/>
              </p:ext>
            </p:extLst>
          </p:nvPr>
        </p:nvGraphicFramePr>
        <p:xfrm>
          <a:off x="688878" y="5219710"/>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4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17138054"/>
              </p:ext>
            </p:extLst>
          </p:nvPr>
        </p:nvGraphicFramePr>
        <p:xfrm>
          <a:off x="1787807" y="5210822"/>
          <a:ext cx="6766560" cy="7010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Redo operation</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42" name="Straight Connector 41"/>
          <p:cNvCxnSpPr/>
          <p:nvPr/>
        </p:nvCxnSpPr>
        <p:spPr>
          <a:xfrm>
            <a:off x="672096" y="6239066"/>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67709939"/>
              </p:ext>
            </p:extLst>
          </p:nvPr>
        </p:nvGraphicFramePr>
        <p:xfrm>
          <a:off x="672096" y="585108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4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76770970"/>
              </p:ext>
            </p:extLst>
          </p:nvPr>
        </p:nvGraphicFramePr>
        <p:xfrm>
          <a:off x="1771025" y="5842193"/>
          <a:ext cx="6766560" cy="7010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Undo operation</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5" name="TextBox 44"/>
          <p:cNvSpPr txBox="1"/>
          <p:nvPr/>
        </p:nvSpPr>
        <p:spPr>
          <a:xfrm>
            <a:off x="3839029" y="108281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cxnSp>
        <p:nvCxnSpPr>
          <p:cNvPr id="46" name="Straight Connector 45"/>
          <p:cNvCxnSpPr/>
          <p:nvPr/>
        </p:nvCxnSpPr>
        <p:spPr>
          <a:xfrm>
            <a:off x="4143829" y="153126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47" name="Group 46"/>
          <p:cNvGrpSpPr/>
          <p:nvPr/>
        </p:nvGrpSpPr>
        <p:grpSpPr>
          <a:xfrm>
            <a:off x="3515179" y="2001160"/>
            <a:ext cx="914400" cy="381000"/>
            <a:chOff x="1447800" y="1828800"/>
            <a:chExt cx="914400" cy="381000"/>
          </a:xfrm>
        </p:grpSpPr>
        <p:cxnSp>
          <p:nvCxnSpPr>
            <p:cNvPr id="48" name="Straight Connector 47"/>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699090" y="2191660"/>
            <a:ext cx="914400" cy="381000"/>
            <a:chOff x="1447800" y="1828800"/>
            <a:chExt cx="914400" cy="381000"/>
          </a:xfrm>
        </p:grpSpPr>
        <p:cxnSp>
          <p:nvCxnSpPr>
            <p:cNvPr id="52" name="Straight Connector 5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735035" y="186414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56" name="TextBox 55"/>
          <p:cNvSpPr txBox="1"/>
          <p:nvPr/>
        </p:nvSpPr>
        <p:spPr>
          <a:xfrm>
            <a:off x="4918946" y="203066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57" name="TextBox 56"/>
          <p:cNvSpPr txBox="1"/>
          <p:nvPr/>
        </p:nvSpPr>
        <p:spPr>
          <a:xfrm>
            <a:off x="3165719" y="3733657"/>
            <a:ext cx="1929203" cy="400110"/>
          </a:xfrm>
          <a:prstGeom prst="rect">
            <a:avLst/>
          </a:prstGeom>
          <a:noFill/>
        </p:spPr>
        <p:txBody>
          <a:bodyPr wrap="square" rtlCol="0">
            <a:spAutoFit/>
          </a:bodyPr>
          <a:lstStyle/>
          <a:p>
            <a:pPr algn="ctr"/>
            <a:r>
              <a:rPr lang="en-US" sz="2000" dirty="0"/>
              <a:t>Checkpoint time</a:t>
            </a:r>
            <a:endParaRPr lang="en-IN" baseline="-25000" dirty="0"/>
          </a:p>
        </p:txBody>
      </p:sp>
    </p:spTree>
    <p:extLst>
      <p:ext uri="{BB962C8B-B14F-4D97-AF65-F5344CB8AC3E}">
        <p14:creationId xmlns:p14="http://schemas.microsoft.com/office/powerpoint/2010/main" val="219469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par>
                                <p:cTn id="93" presetID="22" presetClass="entr" presetSubtype="8"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left)">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left)">
                                      <p:cBhvr>
                                        <p:cTn id="100" dur="500"/>
                                        <p:tgtEl>
                                          <p:spTgt spid="42"/>
                                        </p:tgtEl>
                                      </p:cBhvr>
                                    </p:animEffect>
                                  </p:childTnLst>
                                </p:cTn>
                              </p:par>
                              <p:par>
                                <p:cTn id="101" presetID="22" presetClass="entr" presetSubtype="8"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left)">
                                      <p:cBhvr>
                                        <p:cTn id="103" dur="500"/>
                                        <p:tgtEl>
                                          <p:spTgt spid="43"/>
                                        </p:tgtEl>
                                      </p:cBhvr>
                                    </p:animEffect>
                                  </p:childTnLst>
                                </p:cTn>
                              </p:par>
                              <p:par>
                                <p:cTn id="104" presetID="22" presetClass="entr" presetSubtype="8"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P spid="45" grpId="0"/>
      <p:bldP spid="55" grpId="0"/>
      <p:bldP spid="56" grpId="0"/>
      <p:bldP spid="5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table structure</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8" name="Content Placeholder 3"/>
          <p:cNvGraphicFramePr>
            <a:graphicFrameLocks/>
          </p:cNvGraphicFramePr>
          <p:nvPr>
            <p:extLst>
              <p:ext uri="{D42A27DB-BD31-4B8C-83A1-F6EECF244321}">
                <p14:modId xmlns:p14="http://schemas.microsoft.com/office/powerpoint/2010/main" val="2313368430"/>
              </p:ext>
            </p:extLst>
          </p:nvPr>
        </p:nvGraphicFramePr>
        <p:xfrm>
          <a:off x="4265350" y="833038"/>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2</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4</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101</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202</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a:t>n</a:t>
                      </a: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59" name="TextBox 58"/>
          <p:cNvSpPr txBox="1"/>
          <p:nvPr/>
        </p:nvSpPr>
        <p:spPr>
          <a:xfrm>
            <a:off x="4132000" y="3440546"/>
            <a:ext cx="1219200" cy="369332"/>
          </a:xfrm>
          <a:prstGeom prst="rect">
            <a:avLst/>
          </a:prstGeom>
          <a:noFill/>
        </p:spPr>
        <p:txBody>
          <a:bodyPr wrap="square" rtlCol="0">
            <a:spAutoFit/>
          </a:bodyPr>
          <a:lstStyle/>
          <a:p>
            <a:pPr algn="ctr"/>
            <a:r>
              <a:rPr lang="en-US" dirty="0"/>
              <a:t>Page Table</a:t>
            </a:r>
            <a:endParaRPr lang="en-IN" dirty="0"/>
          </a:p>
        </p:txBody>
      </p:sp>
      <p:graphicFrame>
        <p:nvGraphicFramePr>
          <p:cNvPr id="60" name="Content Placeholder 3"/>
          <p:cNvGraphicFramePr>
            <a:graphicFrameLocks/>
          </p:cNvGraphicFramePr>
          <p:nvPr>
            <p:extLst>
              <p:ext uri="{D42A27DB-BD31-4B8C-83A1-F6EECF244321}">
                <p14:modId xmlns:p14="http://schemas.microsoft.com/office/powerpoint/2010/main" val="1038987991"/>
              </p:ext>
            </p:extLst>
          </p:nvPr>
        </p:nvGraphicFramePr>
        <p:xfrm>
          <a:off x="3791910" y="833038"/>
          <a:ext cx="381000" cy="259588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tblGrid>
              <a:tr h="370840">
                <a:tc>
                  <a:txBody>
                    <a:bodyPr/>
                    <a:lstStyle/>
                    <a:p>
                      <a:pPr algn="r"/>
                      <a:r>
                        <a:rPr lang="en-US" dirty="0"/>
                        <a:t>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dirty="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r"/>
                      <a:r>
                        <a:rPr lang="en-US" dirty="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r"/>
                      <a:r>
                        <a:rPr lang="en-US" dirty="0"/>
                        <a:t>5</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r"/>
                      <a:r>
                        <a:rPr lang="en-US" dirty="0"/>
                        <a: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r"/>
                      <a:r>
                        <a:rPr lang="en-US" dirty="0"/>
                        <a:t>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61" name="Content Placeholder 3"/>
          <p:cNvGraphicFramePr>
            <a:graphicFrameLocks/>
          </p:cNvGraphicFramePr>
          <p:nvPr>
            <p:extLst>
              <p:ext uri="{D42A27DB-BD31-4B8C-83A1-F6EECF244321}">
                <p14:modId xmlns:p14="http://schemas.microsoft.com/office/powerpoint/2010/main" val="4209892333"/>
              </p:ext>
            </p:extLst>
          </p:nvPr>
        </p:nvGraphicFramePr>
        <p:xfrm>
          <a:off x="6792285" y="833038"/>
          <a:ext cx="952500" cy="44500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a:t>101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370840">
                <a:tc>
                  <a:txBody>
                    <a:bodyPr/>
                    <a:lstStyle/>
                    <a:p>
                      <a:pPr algn="ctr"/>
                      <a:r>
                        <a:rPr lang="en-US" dirty="0"/>
                        <a:t>201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9"/>
                  </a:ext>
                </a:extLst>
              </a:tr>
              <a:tr h="370840">
                <a:tc>
                  <a:txBody>
                    <a:bodyPr/>
                    <a:lstStyle/>
                    <a:p>
                      <a:pPr algn="ctr"/>
                      <a:r>
                        <a:rPr lang="en-US" dirty="0"/>
                        <a:t>202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10"/>
                  </a:ext>
                </a:extLst>
              </a:tr>
              <a:tr h="370840">
                <a:tc>
                  <a:txBody>
                    <a:bodyPr/>
                    <a:lstStyle/>
                    <a:p>
                      <a:pPr algn="ctr"/>
                      <a:r>
                        <a:rPr lang="en-US" dirty="0"/>
                        <a:t>n</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11"/>
                  </a:ext>
                </a:extLst>
              </a:tr>
            </a:tbl>
          </a:graphicData>
        </a:graphic>
      </p:graphicFrame>
      <p:sp>
        <p:nvSpPr>
          <p:cNvPr id="62" name="TextBox 61"/>
          <p:cNvSpPr txBox="1"/>
          <p:nvPr/>
        </p:nvSpPr>
        <p:spPr>
          <a:xfrm>
            <a:off x="6554160" y="5279248"/>
            <a:ext cx="1428750" cy="369332"/>
          </a:xfrm>
          <a:prstGeom prst="rect">
            <a:avLst/>
          </a:prstGeom>
          <a:noFill/>
        </p:spPr>
        <p:txBody>
          <a:bodyPr wrap="square" rtlCol="0">
            <a:spAutoFit/>
          </a:bodyPr>
          <a:lstStyle/>
          <a:p>
            <a:pPr algn="ctr"/>
            <a:r>
              <a:rPr lang="en-US" dirty="0"/>
              <a:t>Pages on disk</a:t>
            </a:r>
            <a:endParaRPr lang="en-IN" dirty="0"/>
          </a:p>
        </p:txBody>
      </p:sp>
      <p:cxnSp>
        <p:nvCxnSpPr>
          <p:cNvPr id="63" name="Straight Arrow Connector 62"/>
          <p:cNvCxnSpPr/>
          <p:nvPr/>
        </p:nvCxnSpPr>
        <p:spPr>
          <a:xfrm>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5217850" y="1747438"/>
            <a:ext cx="1574435" cy="38354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58" idx="3"/>
          </p:cNvCxnSpPr>
          <p:nvPr/>
        </p:nvCxnSpPr>
        <p:spPr>
          <a:xfrm>
            <a:off x="5217850" y="2130978"/>
            <a:ext cx="1574435" cy="110871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5217850" y="2509438"/>
            <a:ext cx="1574435" cy="2225675"/>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321220" y="4550447"/>
            <a:ext cx="758095"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cxnSp>
        <p:nvCxnSpPr>
          <p:cNvPr id="69" name="Straight Arrow Connector 68"/>
          <p:cNvCxnSpPr>
            <a:stCxn id="68" idx="3"/>
          </p:cNvCxnSpPr>
          <p:nvPr/>
        </p:nvCxnSpPr>
        <p:spPr>
          <a:xfrm>
            <a:off x="6079315" y="4735113"/>
            <a:ext cx="712970" cy="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a:stCxn id="68" idx="3"/>
          </p:cNvCxnSpPr>
          <p:nvPr/>
        </p:nvCxnSpPr>
        <p:spPr>
          <a:xfrm flipV="1">
            <a:off x="6079315" y="4338238"/>
            <a:ext cx="712970" cy="396875"/>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68" idx="3"/>
          </p:cNvCxnSpPr>
          <p:nvPr/>
        </p:nvCxnSpPr>
        <p:spPr>
          <a:xfrm flipV="1">
            <a:off x="6079315" y="3239689"/>
            <a:ext cx="674473" cy="1495424"/>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l="6694" t="12859" b="2822"/>
          <a:stretch/>
        </p:blipFill>
        <p:spPr>
          <a:xfrm>
            <a:off x="8003786" y="790332"/>
            <a:ext cx="4034882" cy="2867186"/>
          </a:xfrm>
          <a:prstGeom prst="rect">
            <a:avLst/>
          </a:prstGeom>
        </p:spPr>
      </p:pic>
      <p:sp>
        <p:nvSpPr>
          <p:cNvPr id="73" name="Rounded Rectangle 72"/>
          <p:cNvSpPr/>
          <p:nvPr/>
        </p:nvSpPr>
        <p:spPr>
          <a:xfrm>
            <a:off x="182858" y="3949360"/>
            <a:ext cx="4879945" cy="914400"/>
          </a:xfrm>
          <a:prstGeom prst="roundRect">
            <a:avLst>
              <a:gd name="adj" fmla="val 988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The database is partitioned into fixed-length blocks referred to as </a:t>
            </a:r>
            <a:r>
              <a:rPr lang="en-US" sz="2400" b="1" dirty="0">
                <a:solidFill>
                  <a:schemeClr val="accent6"/>
                </a:solidFill>
              </a:rPr>
              <a:t>PAGES</a:t>
            </a:r>
            <a:r>
              <a:rPr lang="en-US" sz="2400" dirty="0">
                <a:solidFill>
                  <a:schemeClr val="tx1"/>
                </a:solidFill>
              </a:rPr>
              <a:t>.</a:t>
            </a:r>
            <a:endParaRPr lang="en-IN" sz="2400" dirty="0">
              <a:solidFill>
                <a:schemeClr val="tx1"/>
              </a:solidFill>
            </a:endParaRPr>
          </a:p>
        </p:txBody>
      </p:sp>
      <p:sp>
        <p:nvSpPr>
          <p:cNvPr id="74" name="Rounded Rectangle 73"/>
          <p:cNvSpPr/>
          <p:nvPr/>
        </p:nvSpPr>
        <p:spPr>
          <a:xfrm>
            <a:off x="182858" y="4935654"/>
            <a:ext cx="4879945" cy="1371600"/>
          </a:xfrm>
          <a:prstGeom prst="roundRect">
            <a:avLst>
              <a:gd name="adj" fmla="val 9688"/>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Page table has n entries – one for each database page and each entry contain pointer to a page on disk.</a:t>
            </a:r>
            <a:endParaRPr lang="en-IN" sz="2400" dirty="0">
              <a:solidFill>
                <a:schemeClr val="tx1"/>
              </a:solidFill>
            </a:endParaRPr>
          </a:p>
        </p:txBody>
      </p:sp>
    </p:spTree>
    <p:extLst>
      <p:ext uri="{BB962C8B-B14F-4D97-AF65-F5344CB8AC3E}">
        <p14:creationId xmlns:p14="http://schemas.microsoft.com/office/powerpoint/2010/main" val="408884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68"/>
                                        </p:tgtEl>
                                      </p:cBhvr>
                                    </p:animEffect>
                                    <p:set>
                                      <p:cBhvr>
                                        <p:cTn id="32" dur="1" fill="hold">
                                          <p:stCondLst>
                                            <p:cond delay="499"/>
                                          </p:stCondLst>
                                        </p:cTn>
                                        <p:tgtEl>
                                          <p:spTgt spid="6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1"/>
                                        </p:tgtEl>
                                      </p:cBhvr>
                                    </p:animEffect>
                                    <p:set>
                                      <p:cBhvr>
                                        <p:cTn id="35" dur="1" fill="hold">
                                          <p:stCondLst>
                                            <p:cond delay="499"/>
                                          </p:stCondLst>
                                        </p:cTn>
                                        <p:tgtEl>
                                          <p:spTgt spid="7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70"/>
                                        </p:tgtEl>
                                      </p:cBhvr>
                                    </p:animEffect>
                                    <p:set>
                                      <p:cBhvr>
                                        <p:cTn id="38" dur="1" fill="hold">
                                          <p:stCondLst>
                                            <p:cond delay="499"/>
                                          </p:stCondLst>
                                        </p:cTn>
                                        <p:tgtEl>
                                          <p:spTgt spid="7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69"/>
                                        </p:tgtEl>
                                      </p:cBhvr>
                                    </p:animEffect>
                                    <p:set>
                                      <p:cBhvr>
                                        <p:cTn id="41" dur="1" fill="hold">
                                          <p:stCondLst>
                                            <p:cond delay="499"/>
                                          </p:stCondLst>
                                        </p:cTn>
                                        <p:tgtEl>
                                          <p:spTgt spid="6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2" grpId="0"/>
      <p:bldP spid="68" grpId="0" animBg="1"/>
      <p:bldP spid="68" grpId="1" animBg="1"/>
      <p:bldP spid="73" grpId="0" animBg="1"/>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Shadow paging is an alternative to log-based recovery.</a:t>
            </a:r>
          </a:p>
          <a:p>
            <a:r>
              <a:rPr lang="en-US" dirty="0"/>
              <a:t>This scheme is </a:t>
            </a:r>
            <a:r>
              <a:rPr lang="en-US" b="1" dirty="0">
                <a:solidFill>
                  <a:schemeClr val="accent6"/>
                </a:solidFill>
              </a:rPr>
              <a:t>useful if  transactions execute serially</a:t>
            </a:r>
            <a:r>
              <a:rPr lang="en-US" dirty="0"/>
              <a:t>.</a:t>
            </a:r>
          </a:p>
          <a:p>
            <a:r>
              <a:rPr lang="en-US" dirty="0"/>
              <a:t>It </a:t>
            </a:r>
            <a:r>
              <a:rPr lang="en-US" b="1" dirty="0">
                <a:solidFill>
                  <a:schemeClr val="accent6"/>
                </a:solidFill>
              </a:rPr>
              <a:t>maintain two page </a:t>
            </a:r>
            <a:r>
              <a:rPr lang="en-US" dirty="0"/>
              <a:t>tables during the lifetime of a transaction </a:t>
            </a:r>
          </a:p>
          <a:p>
            <a:pPr lvl="1"/>
            <a:r>
              <a:rPr lang="en-US" dirty="0"/>
              <a:t>current page table</a:t>
            </a:r>
          </a:p>
          <a:p>
            <a:pPr lvl="1"/>
            <a:r>
              <a:rPr lang="en-US" dirty="0"/>
              <a:t>shadow page table</a:t>
            </a:r>
          </a:p>
          <a:p>
            <a:r>
              <a:rPr lang="en-US" b="1" dirty="0">
                <a:solidFill>
                  <a:schemeClr val="accent6"/>
                </a:solidFill>
              </a:rPr>
              <a:t>Shadow page table </a:t>
            </a:r>
            <a:r>
              <a:rPr lang="en-US" dirty="0"/>
              <a:t>is </a:t>
            </a:r>
            <a:r>
              <a:rPr lang="en-US" b="1" dirty="0">
                <a:solidFill>
                  <a:schemeClr val="accent6"/>
                </a:solidFill>
              </a:rPr>
              <a:t>stored on non-volatile storage</a:t>
            </a:r>
            <a:r>
              <a:rPr lang="en-US" dirty="0"/>
              <a:t>. </a:t>
            </a:r>
          </a:p>
          <a:p>
            <a:r>
              <a:rPr lang="en-US" dirty="0"/>
              <a:t>When a </a:t>
            </a:r>
            <a:r>
              <a:rPr lang="en-US" b="1" dirty="0">
                <a:solidFill>
                  <a:schemeClr val="accent6"/>
                </a:solidFill>
              </a:rPr>
              <a:t>transaction starts</a:t>
            </a:r>
            <a:r>
              <a:rPr lang="en-US" dirty="0"/>
              <a:t>, </a:t>
            </a:r>
            <a:r>
              <a:rPr lang="en-US" b="1" dirty="0">
                <a:solidFill>
                  <a:schemeClr val="accent6"/>
                </a:solidFill>
              </a:rPr>
              <a:t>both the page tables are identical</a:t>
            </a:r>
            <a:r>
              <a:rPr lang="en-US" dirty="0"/>
              <a:t>. Only </a:t>
            </a:r>
            <a:r>
              <a:rPr lang="en-US" b="1" dirty="0">
                <a:solidFill>
                  <a:schemeClr val="accent6"/>
                </a:solidFill>
              </a:rPr>
              <a:t>current page table is updated for data item accesses (changed) during execution of the transaction</a:t>
            </a:r>
            <a:r>
              <a:rPr lang="en-US" dirty="0"/>
              <a:t>.</a:t>
            </a:r>
          </a:p>
          <a:p>
            <a:r>
              <a:rPr lang="en-US" b="1" dirty="0">
                <a:solidFill>
                  <a:schemeClr val="accent6"/>
                </a:solidFill>
              </a:rPr>
              <a:t>Shadow page table is never modified</a:t>
            </a:r>
            <a:r>
              <a:rPr lang="en-US" dirty="0"/>
              <a:t> during execution of transaction.</a:t>
            </a:r>
          </a:p>
        </p:txBody>
      </p:sp>
    </p:spTree>
    <p:extLst>
      <p:ext uri="{BB962C8B-B14F-4D97-AF65-F5344CB8AC3E}">
        <p14:creationId xmlns:p14="http://schemas.microsoft.com/office/powerpoint/2010/main" val="18371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a:xfrm>
            <a:off x="131180" y="858681"/>
            <a:ext cx="11929641" cy="5590565"/>
          </a:xfrm>
          <a:ln>
            <a:noFill/>
          </a:ln>
        </p:spPr>
        <p:txBody>
          <a:bodyPr/>
          <a:lstStyle/>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t>Two pages - </a:t>
            </a:r>
            <a:r>
              <a:rPr lang="en-US" b="1" dirty="0">
                <a:solidFill>
                  <a:schemeClr val="accent6"/>
                </a:solidFill>
              </a:rPr>
              <a:t>page 2 &amp; 5 - are affected by a transaction and copied to new physical pages</a:t>
            </a:r>
            <a:r>
              <a:rPr lang="en-US" dirty="0"/>
              <a:t>. The </a:t>
            </a:r>
            <a:r>
              <a:rPr lang="en-US" b="1" dirty="0">
                <a:solidFill>
                  <a:schemeClr val="accent6"/>
                </a:solidFill>
              </a:rPr>
              <a:t>current page table points to these pages</a:t>
            </a:r>
            <a:r>
              <a:rPr lang="en-US" dirty="0"/>
              <a:t>. </a:t>
            </a:r>
          </a:p>
          <a:p>
            <a:r>
              <a:rPr lang="en-US" dirty="0"/>
              <a:t>The </a:t>
            </a:r>
            <a:r>
              <a:rPr lang="en-US" b="1" dirty="0">
                <a:solidFill>
                  <a:schemeClr val="accent6"/>
                </a:solidFill>
              </a:rPr>
              <a:t>shadow page table continues to point to old pages which are not changed by the transaction</a:t>
            </a:r>
            <a:r>
              <a:rPr lang="en-US" dirty="0"/>
              <a:t>. So, this table and pages are used for undoing the transaction.</a:t>
            </a:r>
          </a:p>
        </p:txBody>
      </p:sp>
      <p:graphicFrame>
        <p:nvGraphicFramePr>
          <p:cNvPr id="4" name="Content Placeholder 3"/>
          <p:cNvGraphicFramePr>
            <a:graphicFrameLocks/>
          </p:cNvGraphicFramePr>
          <p:nvPr>
            <p:extLst>
              <p:ext uri="{D42A27DB-BD31-4B8C-83A1-F6EECF244321}">
                <p14:modId xmlns:p14="http://schemas.microsoft.com/office/powerpoint/2010/main" val="2429795316"/>
              </p:ext>
            </p:extLst>
          </p:nvPr>
        </p:nvGraphicFramePr>
        <p:xfrm>
          <a:off x="327212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47372985"/>
              </p:ext>
            </p:extLst>
          </p:nvPr>
        </p:nvGraphicFramePr>
        <p:xfrm>
          <a:off x="83372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30836804"/>
              </p:ext>
            </p:extLst>
          </p:nvPr>
        </p:nvGraphicFramePr>
        <p:xfrm>
          <a:off x="614001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3595073" y="3612627"/>
            <a:ext cx="758095"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348921" y="3612627"/>
            <a:ext cx="1922097"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5611860" y="3612627"/>
            <a:ext cx="2008799"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1786220" y="11938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76695" y="1571625"/>
            <a:ext cx="1495425"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781457"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781457" y="229806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4665115" y="2288540"/>
            <a:ext cx="146389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4654110"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4654110" y="157162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654110" y="1205139"/>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4654110"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781457"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sp>
        <p:nvSpPr>
          <p:cNvPr id="20" name="Rounded Rectangle 19"/>
          <p:cNvSpPr/>
          <p:nvPr/>
        </p:nvSpPr>
        <p:spPr>
          <a:xfrm>
            <a:off x="3291194" y="2478402"/>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ounded Rectangle 20"/>
          <p:cNvSpPr/>
          <p:nvPr/>
        </p:nvSpPr>
        <p:spPr>
          <a:xfrm>
            <a:off x="3291194" y="1366837"/>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ounded Rectangle 21"/>
          <p:cNvSpPr/>
          <p:nvPr/>
        </p:nvSpPr>
        <p:spPr>
          <a:xfrm>
            <a:off x="7819208" y="980797"/>
            <a:ext cx="4241613" cy="3017520"/>
          </a:xfrm>
          <a:prstGeom prst="roundRect">
            <a:avLst>
              <a:gd name="adj" fmla="val 41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Whenever any page is updated first time</a:t>
            </a:r>
          </a:p>
          <a:p>
            <a:pPr marL="800100" lvl="1" indent="-342900">
              <a:buFont typeface="+mj-lt"/>
              <a:buAutoNum type="arabicPeriod"/>
            </a:pPr>
            <a:r>
              <a:rPr lang="en-US" dirty="0">
                <a:solidFill>
                  <a:schemeClr val="tx1"/>
                </a:solidFill>
              </a:rPr>
              <a:t>A </a:t>
            </a:r>
            <a:r>
              <a:rPr lang="en-US" dirty="0">
                <a:solidFill>
                  <a:schemeClr val="accent6"/>
                </a:solidFill>
              </a:rPr>
              <a:t>copy of this page is made onto an unused page</a:t>
            </a:r>
            <a:r>
              <a:rPr lang="en-US" dirty="0">
                <a:solidFill>
                  <a:schemeClr val="tx1"/>
                </a:solidFill>
              </a:rPr>
              <a:t> </a:t>
            </a:r>
          </a:p>
          <a:p>
            <a:pPr marL="800100" lvl="1" indent="-342900">
              <a:buFont typeface="+mj-lt"/>
              <a:buAutoNum type="arabicPeriod"/>
            </a:pPr>
            <a:r>
              <a:rPr lang="en-US" dirty="0">
                <a:solidFill>
                  <a:schemeClr val="tx1"/>
                </a:solidFill>
              </a:rPr>
              <a:t>The </a:t>
            </a:r>
            <a:r>
              <a:rPr lang="en-US" dirty="0">
                <a:solidFill>
                  <a:schemeClr val="accent6"/>
                </a:solidFill>
              </a:rPr>
              <a:t>current page table is then made to point to the copy</a:t>
            </a:r>
          </a:p>
          <a:p>
            <a:pPr marL="800100" lvl="1" indent="-342900">
              <a:buFont typeface="+mj-lt"/>
              <a:buAutoNum type="arabicPeriod"/>
            </a:pPr>
            <a:r>
              <a:rPr lang="en-US" dirty="0">
                <a:solidFill>
                  <a:schemeClr val="tx1"/>
                </a:solidFill>
              </a:rPr>
              <a:t>The </a:t>
            </a:r>
            <a:r>
              <a:rPr lang="en-US" dirty="0">
                <a:solidFill>
                  <a:schemeClr val="accent6"/>
                </a:solidFill>
              </a:rPr>
              <a:t>update is performed on the copy</a:t>
            </a:r>
          </a:p>
        </p:txBody>
      </p:sp>
      <p:sp>
        <p:nvSpPr>
          <p:cNvPr id="23" name="Rounded Rectangle 22"/>
          <p:cNvSpPr/>
          <p:nvPr/>
        </p:nvSpPr>
        <p:spPr>
          <a:xfrm>
            <a:off x="3275831" y="1366680"/>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2</a:t>
            </a:r>
            <a:r>
              <a:rPr lang="en-IN" dirty="0"/>
              <a:t>(old)</a:t>
            </a:r>
            <a:endParaRPr lang="en-US" dirty="0"/>
          </a:p>
        </p:txBody>
      </p:sp>
      <p:sp>
        <p:nvSpPr>
          <p:cNvPr id="24" name="Rounded Rectangle 23"/>
          <p:cNvSpPr/>
          <p:nvPr/>
        </p:nvSpPr>
        <p:spPr>
          <a:xfrm>
            <a:off x="3279165" y="2478402"/>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5</a:t>
            </a:r>
            <a:r>
              <a:rPr lang="en-IN" dirty="0"/>
              <a:t>(old)</a:t>
            </a:r>
            <a:endParaRPr lang="en-US" dirty="0"/>
          </a:p>
        </p:txBody>
      </p:sp>
      <p:sp>
        <p:nvSpPr>
          <p:cNvPr id="25" name="Rounded Rectangle 24"/>
          <p:cNvSpPr/>
          <p:nvPr/>
        </p:nvSpPr>
        <p:spPr>
          <a:xfrm>
            <a:off x="3278063" y="286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2</a:t>
            </a:r>
            <a:r>
              <a:rPr lang="en-IN" dirty="0">
                <a:solidFill>
                  <a:schemeClr val="tx2"/>
                </a:solidFill>
              </a:rPr>
              <a:t>(new)</a:t>
            </a:r>
            <a:endParaRPr lang="en-US" dirty="0">
              <a:solidFill>
                <a:schemeClr val="tx2"/>
              </a:solidFill>
            </a:endParaRPr>
          </a:p>
        </p:txBody>
      </p:sp>
      <p:sp>
        <p:nvSpPr>
          <p:cNvPr id="26" name="Rounded Rectangle 25"/>
          <p:cNvSpPr/>
          <p:nvPr/>
        </p:nvSpPr>
        <p:spPr>
          <a:xfrm>
            <a:off x="3282826" y="322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5</a:t>
            </a:r>
            <a:r>
              <a:rPr lang="en-IN" dirty="0">
                <a:solidFill>
                  <a:schemeClr val="tx2"/>
                </a:solidFill>
              </a:rPr>
              <a:t>(new)</a:t>
            </a:r>
            <a:endParaRPr lang="en-US" dirty="0">
              <a:solidFill>
                <a:schemeClr val="tx2"/>
              </a:solidFill>
            </a:endParaRPr>
          </a:p>
        </p:txBody>
      </p:sp>
      <p:cxnSp>
        <p:nvCxnSpPr>
          <p:cNvPr id="27" name="Straight Arrow Connector 26"/>
          <p:cNvCxnSpPr/>
          <p:nvPr/>
        </p:nvCxnSpPr>
        <p:spPr>
          <a:xfrm>
            <a:off x="1773060" y="1571624"/>
            <a:ext cx="1527687" cy="1473835"/>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786220" y="2667000"/>
            <a:ext cx="1501369" cy="738460"/>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23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animEffect transition="in" filter="fade">
                                      <p:cBhvr>
                                        <p:cTn id="9" dur="500"/>
                                        <p:tgtEl>
                                          <p:spTgt spid="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500"/>
                                        <p:tgtEl>
                                          <p:spTgt spid="2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3" end="3"/>
                                            </p:txEl>
                                          </p:spTgt>
                                        </p:tgtEl>
                                        <p:attrNameLst>
                                          <p:attrName>style.visibility</p:attrName>
                                        </p:attrNameLst>
                                      </p:cBhvr>
                                      <p:to>
                                        <p:strVal val="visible"/>
                                      </p:to>
                                    </p:set>
                                    <p:animEffect transition="in" filter="fade">
                                      <p:cBhvr>
                                        <p:cTn id="24" dur="500"/>
                                        <p:tgtEl>
                                          <p:spTgt spid="2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When </a:t>
            </a:r>
            <a:r>
              <a:rPr lang="en-US" b="1" dirty="0">
                <a:solidFill>
                  <a:schemeClr val="accent6"/>
                </a:solidFill>
              </a:rPr>
              <a:t>transaction start, both the page tables are identical</a:t>
            </a:r>
            <a:r>
              <a:rPr lang="en-US" dirty="0"/>
              <a:t>. </a:t>
            </a:r>
          </a:p>
          <a:p>
            <a:r>
              <a:rPr lang="en-US" dirty="0"/>
              <a:t>The </a:t>
            </a:r>
            <a:r>
              <a:rPr lang="en-US" b="1" dirty="0">
                <a:solidFill>
                  <a:schemeClr val="accent6"/>
                </a:solidFill>
              </a:rPr>
              <a:t>shadow page table is never changed </a:t>
            </a:r>
            <a:r>
              <a:rPr lang="en-US" dirty="0"/>
              <a:t>over the duration of the transaction.</a:t>
            </a:r>
          </a:p>
          <a:p>
            <a:r>
              <a:rPr lang="en-US" dirty="0"/>
              <a:t>The </a:t>
            </a:r>
            <a:r>
              <a:rPr lang="en-US" b="1" dirty="0">
                <a:solidFill>
                  <a:schemeClr val="accent6"/>
                </a:solidFill>
              </a:rPr>
              <a:t>current page table will be changed when a transaction performs a write operation</a:t>
            </a:r>
            <a:r>
              <a:rPr lang="en-US" dirty="0"/>
              <a:t>.</a:t>
            </a:r>
          </a:p>
          <a:p>
            <a:r>
              <a:rPr lang="en-US" dirty="0"/>
              <a:t>All </a:t>
            </a:r>
            <a:r>
              <a:rPr lang="en-US" b="1" dirty="0">
                <a:solidFill>
                  <a:schemeClr val="accent6"/>
                </a:solidFill>
              </a:rPr>
              <a:t>input and output operations use the current page table</a:t>
            </a:r>
            <a:r>
              <a:rPr lang="en-US" dirty="0"/>
              <a:t>.</a:t>
            </a:r>
          </a:p>
          <a:p>
            <a:r>
              <a:rPr lang="en-US" dirty="0"/>
              <a:t>Whenever any page is about to be written for the first time</a:t>
            </a:r>
          </a:p>
          <a:p>
            <a:pPr lvl="1"/>
            <a:r>
              <a:rPr lang="en-US" dirty="0"/>
              <a:t>A copy of this page is made onto an unused page</a:t>
            </a:r>
          </a:p>
          <a:p>
            <a:pPr lvl="1"/>
            <a:r>
              <a:rPr lang="en-US" dirty="0"/>
              <a:t>The current page table is then made to point to the copy</a:t>
            </a:r>
          </a:p>
          <a:p>
            <a:pPr lvl="1"/>
            <a:r>
              <a:rPr lang="en-US" dirty="0"/>
              <a:t>The update is performed on the copy</a:t>
            </a:r>
          </a:p>
          <a:p>
            <a:r>
              <a:rPr lang="en-US" dirty="0"/>
              <a:t>When the </a:t>
            </a:r>
            <a:r>
              <a:rPr lang="en-US" b="1" dirty="0">
                <a:solidFill>
                  <a:schemeClr val="accent6"/>
                </a:solidFill>
              </a:rPr>
              <a:t>transaction completes, </a:t>
            </a:r>
            <a:r>
              <a:rPr lang="en-US" dirty="0"/>
              <a:t>all the </a:t>
            </a:r>
            <a:r>
              <a:rPr lang="en-US" b="1" dirty="0">
                <a:solidFill>
                  <a:schemeClr val="accent6"/>
                </a:solidFill>
              </a:rPr>
              <a:t>modifications which are done by transaction which are present in current page table are transferred to shadow page table</a:t>
            </a:r>
            <a:r>
              <a:rPr lang="en-US" dirty="0"/>
              <a:t>.</a:t>
            </a:r>
          </a:p>
          <a:p>
            <a:r>
              <a:rPr lang="en-US" dirty="0"/>
              <a:t>When the </a:t>
            </a:r>
            <a:r>
              <a:rPr lang="en-US" b="1" dirty="0">
                <a:solidFill>
                  <a:schemeClr val="accent6"/>
                </a:solidFill>
              </a:rPr>
              <a:t>transaction fails, </a:t>
            </a:r>
            <a:r>
              <a:rPr lang="en-US" dirty="0"/>
              <a:t>the </a:t>
            </a:r>
            <a:r>
              <a:rPr lang="en-US" b="1" dirty="0">
                <a:solidFill>
                  <a:schemeClr val="accent6"/>
                </a:solidFill>
              </a:rPr>
              <a:t>shadow page table are transferred to current page table</a:t>
            </a:r>
            <a:r>
              <a:rPr lang="en-US" dirty="0"/>
              <a:t>.</a:t>
            </a:r>
          </a:p>
        </p:txBody>
      </p:sp>
    </p:spTree>
    <p:extLst>
      <p:ext uri="{BB962C8B-B14F-4D97-AF65-F5344CB8AC3E}">
        <p14:creationId xmlns:p14="http://schemas.microsoft.com/office/powerpoint/2010/main" val="212856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Concurrency</a:t>
            </a:r>
          </a:p>
        </p:txBody>
      </p:sp>
      <p:sp>
        <p:nvSpPr>
          <p:cNvPr id="5" name="Text Placeholder 4"/>
          <p:cNvSpPr>
            <a:spLocks noGrp="1"/>
          </p:cNvSpPr>
          <p:nvPr>
            <p:ph type="body" idx="1"/>
          </p:nvPr>
        </p:nvSpPr>
        <p:spPr/>
        <p:txBody>
          <a:bodyPr/>
          <a:lstStyle/>
          <a:p>
            <a:r>
              <a:rPr lang="en-US" dirty="0"/>
              <a:t>Section – 7</a:t>
            </a:r>
          </a:p>
          <a:p>
            <a:endParaRPr lang="en-US" dirty="0"/>
          </a:p>
        </p:txBody>
      </p:sp>
      <p:sp>
        <p:nvSpPr>
          <p:cNvPr id="2" name="Footer Placeholder 1">
            <a:extLst>
              <a:ext uri="{FF2B5EF4-FFF2-40B4-BE49-F238E27FC236}">
                <a16:creationId xmlns:a16="http://schemas.microsoft.com/office/drawing/2014/main" id="{D842ED45-8156-474A-97F1-D26B40B125E5}"/>
              </a:ext>
            </a:extLst>
          </p:cNvPr>
          <p:cNvSpPr>
            <a:spLocks noGrp="1"/>
          </p:cNvSpPr>
          <p:nvPr>
            <p:ph type="ftr" sz="quarter" idx="4294967295"/>
          </p:nvPr>
        </p:nvSpPr>
        <p:spPr>
          <a:xfrm>
            <a:off x="4038600" y="6356350"/>
            <a:ext cx="4114800" cy="365125"/>
          </a:xfrm>
        </p:spPr>
        <p:txBody>
          <a:bodyPr/>
          <a:lstStyle/>
          <a:p>
            <a:endParaRPr lang="en-IN"/>
          </a:p>
        </p:txBody>
      </p:sp>
    </p:spTree>
    <p:extLst>
      <p:ext uri="{BB962C8B-B14F-4D97-AF65-F5344CB8AC3E}">
        <p14:creationId xmlns:p14="http://schemas.microsoft.com/office/powerpoint/2010/main" val="3486986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concurrency?</a:t>
            </a:r>
            <a:endParaRPr lang="en-US" dirty="0"/>
          </a:p>
        </p:txBody>
      </p:sp>
      <p:sp>
        <p:nvSpPr>
          <p:cNvPr id="3" name="Content Placeholder 2"/>
          <p:cNvSpPr>
            <a:spLocks noGrp="1"/>
          </p:cNvSpPr>
          <p:nvPr>
            <p:ph idx="1"/>
          </p:nvPr>
        </p:nvSpPr>
        <p:spPr/>
        <p:txBody>
          <a:bodyPr/>
          <a:lstStyle/>
          <a:p>
            <a:r>
              <a:rPr lang="en-US" dirty="0"/>
              <a:t>Concurrency is the </a:t>
            </a:r>
            <a:r>
              <a:rPr lang="en-US" b="1" dirty="0">
                <a:solidFill>
                  <a:schemeClr val="accent6"/>
                </a:solidFill>
              </a:rPr>
              <a:t>ability of a database to allow multiple (more than one) users to access data at the same time</a:t>
            </a:r>
            <a:r>
              <a:rPr lang="en-US" dirty="0"/>
              <a:t>.</a:t>
            </a:r>
          </a:p>
          <a:p>
            <a:r>
              <a:rPr lang="en-US" dirty="0"/>
              <a:t>Three problems due to concurrency</a:t>
            </a:r>
          </a:p>
          <a:p>
            <a:pPr lvl="1"/>
            <a:r>
              <a:rPr lang="en-US" dirty="0"/>
              <a:t>Lost update problem</a:t>
            </a:r>
          </a:p>
          <a:p>
            <a:pPr lvl="1"/>
            <a:r>
              <a:rPr lang="en-US" dirty="0"/>
              <a:t>Dirty read problem</a:t>
            </a:r>
          </a:p>
          <a:p>
            <a:pPr lvl="1"/>
            <a:r>
              <a:rPr lang="en-US" dirty="0"/>
              <a:t>Incorrect retrieval problem</a:t>
            </a:r>
          </a:p>
        </p:txBody>
      </p:sp>
    </p:spTree>
    <p:extLst>
      <p:ext uri="{BB962C8B-B14F-4D97-AF65-F5344CB8AC3E}">
        <p14:creationId xmlns:p14="http://schemas.microsoft.com/office/powerpoint/2010/main" val="326359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Lost update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This problem indicate that if </a:t>
            </a:r>
            <a:r>
              <a:rPr lang="en-US" b="1" dirty="0">
                <a:solidFill>
                  <a:schemeClr val="accent6"/>
                </a:solidFill>
              </a:rPr>
              <a:t>two transactions T1 and T2 both read the same data and update it then effect of first update will be overwritten by the second update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T2 must not update the data item (X) until the transaction T1 can commit</a:t>
            </a:r>
            <a:r>
              <a:rPr lang="en-US" dirty="0"/>
              <a:t> data item (X).</a:t>
            </a:r>
          </a:p>
        </p:txBody>
      </p:sp>
      <p:graphicFrame>
        <p:nvGraphicFramePr>
          <p:cNvPr id="4" name="Content Placeholder 3"/>
          <p:cNvGraphicFramePr>
            <a:graphicFrameLocks/>
          </p:cNvGraphicFramePr>
          <p:nvPr>
            <p:extLst>
              <p:ext uri="{D42A27DB-BD31-4B8C-83A1-F6EECF244321}">
                <p14:modId xmlns:p14="http://schemas.microsoft.com/office/powerpoint/2010/main" val="1923873250"/>
              </p:ext>
            </p:extLst>
          </p:nvPr>
        </p:nvGraphicFramePr>
        <p:xfrm>
          <a:off x="8368553" y="1352821"/>
          <a:ext cx="3470376" cy="3586644"/>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algn="ctr">
                        <a:lnSpc>
                          <a:spcPct val="115000"/>
                        </a:lnSpc>
                        <a:spcAft>
                          <a:spcPts val="0"/>
                        </a:spcAft>
                      </a:pPr>
                      <a:r>
                        <a:rPr lang="en-US" sz="2000" b="0" dirty="0">
                          <a:effectLst/>
                        </a:rPr>
                        <a:t>Read X</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Read 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algn="ctr">
                        <a:lnSpc>
                          <a:spcPct val="115000"/>
                        </a:lnSpc>
                        <a:spcAft>
                          <a:spcPts val="0"/>
                        </a:spcAft>
                      </a:pPr>
                      <a:r>
                        <a:rPr lang="en-US" sz="2000" b="0" dirty="0">
                          <a:effectLst/>
                        </a:rPr>
                        <a:t>Update X</a:t>
                      </a:r>
                    </a:p>
                    <a:p>
                      <a:pPr algn="ctr">
                        <a:lnSpc>
                          <a:spcPct val="115000"/>
                        </a:lnSpc>
                        <a:spcAft>
                          <a:spcPts val="0"/>
                        </a:spcAft>
                      </a:pPr>
                      <a:r>
                        <a:rPr lang="en-US" sz="2000" b="0" dirty="0">
                          <a:effectLst/>
                        </a:rPr>
                        <a:t>X=75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6"/>
                  </a:ext>
                </a:extLst>
              </a:tr>
            </a:tbl>
          </a:graphicData>
        </a:graphic>
      </p:graphicFrame>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spTree>
    <p:extLst>
      <p:ext uri="{BB962C8B-B14F-4D97-AF65-F5344CB8AC3E}">
        <p14:creationId xmlns:p14="http://schemas.microsoft.com/office/powerpoint/2010/main" val="4797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a:solidFill>
                  <a:schemeClr val="tx2"/>
                </a:solidFill>
              </a:rPr>
              <a:t>A</a:t>
            </a:r>
            <a:r>
              <a:rPr lang="en-US" dirty="0"/>
              <a:t>tomicity  (</a:t>
            </a:r>
            <a:r>
              <a:rPr lang="en-US" b="1" dirty="0">
                <a:solidFill>
                  <a:schemeClr val="accent6"/>
                </a:solidFill>
              </a:rPr>
              <a:t>Either transaction execute 0% or 100%</a:t>
            </a:r>
            <a:r>
              <a:rPr lang="en-US" dirty="0"/>
              <a:t>)</a:t>
            </a:r>
          </a:p>
          <a:p>
            <a:r>
              <a:rPr lang="en-US" b="1" dirty="0">
                <a:solidFill>
                  <a:schemeClr val="tx2"/>
                </a:solidFill>
              </a:rPr>
              <a:t>C</a:t>
            </a:r>
            <a:r>
              <a:rPr lang="en-US" dirty="0"/>
              <a:t>onsistency (</a:t>
            </a:r>
            <a:r>
              <a:rPr lang="en-US" b="1" dirty="0">
                <a:solidFill>
                  <a:schemeClr val="accent6"/>
                </a:solidFill>
              </a:rPr>
              <a:t>Database must remain in a consistent state after any transaction</a:t>
            </a:r>
            <a:r>
              <a:rPr lang="en-US" dirty="0"/>
              <a:t>)</a:t>
            </a:r>
          </a:p>
          <a:p>
            <a:r>
              <a:rPr lang="en-US" b="1" dirty="0">
                <a:solidFill>
                  <a:schemeClr val="tx2"/>
                </a:solidFill>
              </a:rPr>
              <a:t>I</a:t>
            </a:r>
            <a:r>
              <a:rPr lang="en-US" dirty="0"/>
              <a:t>solation (</a:t>
            </a:r>
            <a:r>
              <a:rPr lang="en-US" b="1" dirty="0">
                <a:solidFill>
                  <a:schemeClr val="accent6"/>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accent6"/>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1858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Dirty read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The dirty read arises when </a:t>
            </a:r>
            <a:r>
              <a:rPr lang="en-US" b="1" dirty="0">
                <a:solidFill>
                  <a:schemeClr val="accent6"/>
                </a:solidFill>
              </a:rPr>
              <a:t>one transaction update some item and then fails</a:t>
            </a:r>
            <a:r>
              <a:rPr lang="en-US" dirty="0"/>
              <a:t> due to some reason. This </a:t>
            </a:r>
            <a:r>
              <a:rPr lang="en-US" b="1" dirty="0">
                <a:solidFill>
                  <a:schemeClr val="accent6"/>
                </a:solidFill>
              </a:rPr>
              <a:t>updated item is retrieved by another transaction before it is changed back to the original value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T1 must not read the data item (X) until the transaction T2 can commit </a:t>
            </a:r>
            <a:r>
              <a:rPr lang="en-US" dirty="0"/>
              <a:t>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graphicFrame>
        <p:nvGraphicFramePr>
          <p:cNvPr id="6" name="Content Placeholder 3"/>
          <p:cNvGraphicFramePr>
            <a:graphicFrameLocks/>
          </p:cNvGraphicFramePr>
          <p:nvPr>
            <p:extLst>
              <p:ext uri="{D42A27DB-BD31-4B8C-83A1-F6EECF244321}">
                <p14:modId xmlns:p14="http://schemas.microsoft.com/office/powerpoint/2010/main" val="2869527087"/>
              </p:ext>
            </p:extLst>
          </p:nvPr>
        </p:nvGraphicFramePr>
        <p:xfrm>
          <a:off x="8366760" y="1353312"/>
          <a:ext cx="3470376" cy="2886366"/>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Read X</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640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Incorrect retrieval problem</a:t>
            </a:r>
            <a:endParaRPr lang="en-US" dirty="0"/>
          </a:p>
        </p:txBody>
      </p:sp>
      <p:sp>
        <p:nvSpPr>
          <p:cNvPr id="3" name="Content Placeholder 2"/>
          <p:cNvSpPr>
            <a:spLocks noGrp="1"/>
          </p:cNvSpPr>
          <p:nvPr>
            <p:ph idx="1"/>
          </p:nvPr>
        </p:nvSpPr>
        <p:spPr>
          <a:xfrm>
            <a:off x="131180" y="863444"/>
            <a:ext cx="5705949" cy="5590565"/>
          </a:xfrm>
        </p:spPr>
        <p:txBody>
          <a:bodyPr/>
          <a:lstStyle/>
          <a:p>
            <a:r>
              <a:rPr lang="en-US" dirty="0"/>
              <a:t>The inconsistent retrieval problem arises when </a:t>
            </a:r>
            <a:r>
              <a:rPr lang="en-US" b="1" dirty="0">
                <a:solidFill>
                  <a:schemeClr val="accent6"/>
                </a:solidFill>
              </a:rPr>
              <a:t>one transaction retrieves data to use in some operation but before it can use this data another transaction updates that data and commits</a:t>
            </a:r>
            <a:r>
              <a:rPr lang="en-US" dirty="0"/>
              <a:t>. </a:t>
            </a:r>
          </a:p>
          <a:p>
            <a:r>
              <a:rPr lang="en-US" dirty="0"/>
              <a:t>Through this change will be hidden from first transaction and it will continue to use previous retrieved data. This problem is also known as inconsistent analysis problem.</a:t>
            </a:r>
          </a:p>
          <a:p>
            <a:r>
              <a:rPr lang="en-US" dirty="0"/>
              <a:t>How to </a:t>
            </a:r>
            <a:r>
              <a:rPr lang="en-US" b="1" dirty="0">
                <a:solidFill>
                  <a:schemeClr val="tx2"/>
                </a:solidFill>
              </a:rPr>
              <a:t>avoid</a:t>
            </a:r>
            <a:r>
              <a:rPr lang="en-US" dirty="0"/>
              <a:t>: A </a:t>
            </a:r>
            <a:r>
              <a:rPr lang="en-US" b="1" dirty="0">
                <a:solidFill>
                  <a:schemeClr val="accent6"/>
                </a:solidFill>
              </a:rPr>
              <a:t>transaction T2 must not read or update data item (X) until the transaction T1 can commit </a:t>
            </a:r>
            <a:r>
              <a:rPr lang="en-US" dirty="0"/>
              <a:t>data item (X). </a:t>
            </a:r>
          </a:p>
        </p:txBody>
      </p:sp>
      <p:graphicFrame>
        <p:nvGraphicFramePr>
          <p:cNvPr id="7" name="Content Placeholder 5"/>
          <p:cNvGraphicFramePr>
            <a:graphicFrameLocks/>
          </p:cNvGraphicFramePr>
          <p:nvPr>
            <p:extLst>
              <p:ext uri="{D42A27DB-BD31-4B8C-83A1-F6EECF244321}">
                <p14:modId xmlns:p14="http://schemas.microsoft.com/office/powerpoint/2010/main" val="1996694790"/>
              </p:ext>
            </p:extLst>
          </p:nvPr>
        </p:nvGraphicFramePr>
        <p:xfrm>
          <a:off x="5892440" y="1331512"/>
          <a:ext cx="6148732" cy="4709099"/>
        </p:xfrm>
        <a:graphic>
          <a:graphicData uri="http://schemas.openxmlformats.org/drawingml/2006/table">
            <a:tbl>
              <a:tblPr firstRow="1" firstCol="1" bandRow="1">
                <a:tableStyleId>{5202B0CA-FC54-4496-8BCA-5EF66A818D29}</a:tableStyleId>
              </a:tblPr>
              <a:tblGrid>
                <a:gridCol w="2806286">
                  <a:extLst>
                    <a:ext uri="{9D8B030D-6E8A-4147-A177-3AD203B41FA5}">
                      <a16:colId xmlns:a16="http://schemas.microsoft.com/office/drawing/2014/main" val="20000"/>
                    </a:ext>
                  </a:extLst>
                </a:gridCol>
                <a:gridCol w="801273">
                  <a:extLst>
                    <a:ext uri="{9D8B030D-6E8A-4147-A177-3AD203B41FA5}">
                      <a16:colId xmlns:a16="http://schemas.microsoft.com/office/drawing/2014/main" val="20001"/>
                    </a:ext>
                  </a:extLst>
                </a:gridCol>
                <a:gridCol w="2541173">
                  <a:extLst>
                    <a:ext uri="{9D8B030D-6E8A-4147-A177-3AD203B41FA5}">
                      <a16:colId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kern="1200" dirty="0">
                          <a:effectLst/>
                        </a:rPr>
                        <a:t>Read (B)</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Update (C)</a:t>
                      </a:r>
                      <a:endParaRPr lang="en-IN" sz="2000" kern="1200">
                        <a:effectLst/>
                      </a:endParaRPr>
                    </a:p>
                    <a:p>
                      <a:pPr marL="0" algn="ctr" defTabSz="914400" rtl="0" eaLnBrk="1" latinLnBrk="0" hangingPunct="1">
                        <a:lnSpc>
                          <a:spcPct val="115000"/>
                        </a:lnSpc>
                        <a:spcAft>
                          <a:spcPts val="0"/>
                        </a:spcAft>
                      </a:pPr>
                      <a:r>
                        <a:rPr lang="en-US" sz="2000" kern="1200">
                          <a:effectLst/>
                        </a:rPr>
                        <a:t>150 </a:t>
                      </a:r>
                      <a:r>
                        <a:rPr lang="en-US" sz="2000" kern="1200">
                          <a:effectLst/>
                          <a:sym typeface="Symbol" panose="05050102010706020507" pitchFamily="18" charset="2"/>
                        </a:rPr>
                        <a:t></a:t>
                      </a:r>
                      <a:r>
                        <a:rPr lang="en-US" sz="2000" kern="1200">
                          <a:effectLst/>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Update (A)</a:t>
                      </a:r>
                      <a:endParaRPr lang="en-IN" sz="2000" kern="1200" dirty="0">
                        <a:effectLst/>
                      </a:endParaRPr>
                    </a:p>
                    <a:p>
                      <a:pPr marL="0" algn="ctr" defTabSz="914400" rtl="0" eaLnBrk="1" latinLnBrk="0" hangingPunct="1">
                        <a:lnSpc>
                          <a:spcPct val="115000"/>
                        </a:lnSpc>
                        <a:spcAft>
                          <a:spcPts val="0"/>
                        </a:spcAft>
                      </a:pPr>
                      <a:r>
                        <a:rPr lang="en-US" sz="2000" kern="1200" dirty="0">
                          <a:effectLst/>
                        </a:rPr>
                        <a:t>200 </a:t>
                      </a:r>
                      <a:r>
                        <a:rPr lang="en-US" sz="2000" kern="1200" dirty="0">
                          <a:effectLst/>
                          <a:sym typeface="Symbol" panose="05050102010706020507" pitchFamily="18" charset="2"/>
                        </a:rPr>
                        <a:t></a:t>
                      </a:r>
                      <a:r>
                        <a:rPr lang="en-US" sz="2000" kern="1200" dirty="0">
                          <a:effectLst/>
                        </a:rPr>
                        <a:t> 200 + 50 = 250</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kern="1200">
                          <a:effectLst/>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kern="1200">
                          <a:effectLst/>
                        </a:rPr>
                        <a:t>Read (C)</a:t>
                      </a:r>
                      <a:endParaRPr lang="en-IN" sz="2000" kern="1200">
                        <a:effectLst/>
                      </a:endParaRPr>
                    </a:p>
                    <a:p>
                      <a:pPr marL="0" algn="ctr" defTabSz="914400" rtl="0" eaLnBrk="1" latinLnBrk="0" hangingPunct="1">
                        <a:lnSpc>
                          <a:spcPct val="115000"/>
                        </a:lnSpc>
                        <a:spcAft>
                          <a:spcPts val="0"/>
                        </a:spcAft>
                      </a:pPr>
                      <a:r>
                        <a:rPr lang="en-US" sz="2000" kern="1200">
                          <a:effectLst/>
                        </a:rPr>
                        <a:t>Sum </a:t>
                      </a:r>
                      <a:r>
                        <a:rPr lang="en-US" sz="2000" kern="1200">
                          <a:effectLst/>
                          <a:sym typeface="Symbol" panose="05050102010706020507" pitchFamily="18" charset="2"/>
                        </a:rPr>
                        <a:t></a:t>
                      </a:r>
                      <a:r>
                        <a:rPr lang="en-US" sz="2000" kern="1200">
                          <a:effectLst/>
                        </a:rPr>
                        <a:t>Sum + 100 = 550</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8"/>
                  </a:ext>
                </a:extLst>
              </a:tr>
            </a:tbl>
          </a:graphicData>
        </a:graphic>
      </p:graphicFrame>
      <p:sp>
        <p:nvSpPr>
          <p:cNvPr id="8" name="TextBox 7"/>
          <p:cNvSpPr txBox="1"/>
          <p:nvPr/>
        </p:nvSpPr>
        <p:spPr>
          <a:xfrm>
            <a:off x="6909406" y="849842"/>
            <a:ext cx="4114800" cy="466344"/>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lvl1pPr>
          </a:lstStyle>
          <a:p>
            <a:r>
              <a:rPr lang="en-US" dirty="0"/>
              <a:t>Balance (A=200, B=250, C=150)</a:t>
            </a:r>
            <a:endParaRPr lang="en-IN" dirty="0"/>
          </a:p>
        </p:txBody>
      </p:sp>
    </p:spTree>
    <p:extLst>
      <p:ext uri="{BB962C8B-B14F-4D97-AF65-F5344CB8AC3E}">
        <p14:creationId xmlns:p14="http://schemas.microsoft.com/office/powerpoint/2010/main" val="377115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lock?</a:t>
            </a:r>
            <a:endParaRPr lang="en-US" dirty="0"/>
          </a:p>
        </p:txBody>
      </p:sp>
      <p:sp>
        <p:nvSpPr>
          <p:cNvPr id="3" name="Content Placeholder 2"/>
          <p:cNvSpPr>
            <a:spLocks noGrp="1"/>
          </p:cNvSpPr>
          <p:nvPr>
            <p:ph idx="1"/>
          </p:nvPr>
        </p:nvSpPr>
        <p:spPr/>
        <p:txBody>
          <a:bodyPr/>
          <a:lstStyle/>
          <a:p>
            <a:r>
              <a:rPr lang="en-US" dirty="0"/>
              <a:t>A lock is a </a:t>
            </a:r>
            <a:r>
              <a:rPr lang="en-US" b="1" dirty="0">
                <a:solidFill>
                  <a:schemeClr val="accent6"/>
                </a:solidFill>
              </a:rPr>
              <a:t>variable associated with data item to control concurrent access to that data item</a:t>
            </a:r>
            <a:r>
              <a:rPr lang="en-US" dirty="0"/>
              <a:t>.</a:t>
            </a:r>
          </a:p>
        </p:txBody>
      </p:sp>
      <p:sp>
        <p:nvSpPr>
          <p:cNvPr id="4" name="Flowchart: Magnetic Disk 3"/>
          <p:cNvSpPr/>
          <p:nvPr/>
        </p:nvSpPr>
        <p:spPr>
          <a:xfrm>
            <a:off x="3213010" y="3406990"/>
            <a:ext cx="2700000" cy="1764000"/>
          </a:xfrm>
          <a:prstGeom prst="flowChartMagneticDisk">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Database</a:t>
            </a:r>
            <a:endParaRPr lang="en-IN" sz="4400" dirty="0"/>
          </a:p>
        </p:txBody>
      </p:sp>
      <p:pic>
        <p:nvPicPr>
          <p:cNvPr id="5"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7710" y="3425122"/>
            <a:ext cx="990600" cy="539912"/>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487778" y="2885210"/>
            <a:ext cx="2095500" cy="539912"/>
          </a:xfrm>
          <a:prstGeom prst="rect">
            <a:avLst/>
          </a:prstGeom>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Lock variable</a:t>
            </a:r>
            <a:endParaRPr lang="en-IN" sz="2800" dirty="0"/>
          </a:p>
        </p:txBody>
      </p:sp>
      <p:cxnSp>
        <p:nvCxnSpPr>
          <p:cNvPr id="11" name="Straight Arrow Connector 10"/>
          <p:cNvCxnSpPr>
            <a:stCxn id="5" idx="3"/>
            <a:endCxn id="9" idx="0"/>
          </p:cNvCxnSpPr>
          <p:nvPr/>
        </p:nvCxnSpPr>
        <p:spPr>
          <a:xfrm>
            <a:off x="2396413" y="2867078"/>
            <a:ext cx="2166597"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4563010" y="2867078"/>
            <a:ext cx="2166598"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3" name="Multiply 12"/>
          <p:cNvSpPr/>
          <p:nvPr/>
        </p:nvSpPr>
        <p:spPr>
          <a:xfrm>
            <a:off x="6043808" y="2587468"/>
            <a:ext cx="533400" cy="761454"/>
          </a:xfrm>
          <a:prstGeom prst="mathMultiply">
            <a:avLst>
              <a:gd name="adj1" fmla="val 6401"/>
            </a:avLst>
          </a:prstGeom>
          <a:solidFill>
            <a:srgbClr val="C00000"/>
          </a:solid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ounded Rectangular Callout 13"/>
          <p:cNvSpPr/>
          <p:nvPr/>
        </p:nvSpPr>
        <p:spPr>
          <a:xfrm>
            <a:off x="2767208" y="1717589"/>
            <a:ext cx="4114800" cy="816168"/>
          </a:xfrm>
          <a:prstGeom prst="wedgeRoundRectCallout">
            <a:avLst>
              <a:gd name="adj1" fmla="val 32530"/>
              <a:gd name="adj2" fmla="val 78893"/>
              <a:gd name="adj3" fmla="val 1666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Locking is a strategy that is used to prevent such concurrent access of data.</a:t>
            </a:r>
          </a:p>
        </p:txBody>
      </p:sp>
      <p:cxnSp>
        <p:nvCxnSpPr>
          <p:cNvPr id="15" name="Straight Arrow Connector 14"/>
          <p:cNvCxnSpPr/>
          <p:nvPr/>
        </p:nvCxnSpPr>
        <p:spPr>
          <a:xfrm>
            <a:off x="2396413" y="2867078"/>
            <a:ext cx="2123395" cy="1472990"/>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4077235" y="3424199"/>
            <a:ext cx="990600" cy="539912"/>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bg1"/>
                </a:solidFill>
              </a:rPr>
              <a:t>1</a:t>
            </a:r>
          </a:p>
        </p:txBody>
      </p:sp>
    </p:spTree>
    <p:extLst>
      <p:ext uri="{BB962C8B-B14F-4D97-AF65-F5344CB8AC3E}">
        <p14:creationId xmlns:p14="http://schemas.microsoft.com/office/powerpoint/2010/main" val="10063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3" grpId="0" animBg="1"/>
      <p:bldP spid="14"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Data items can be locked in two modes :</a:t>
            </a:r>
          </a:p>
          <a:p>
            <a:pPr lvl="1"/>
            <a:r>
              <a:rPr lang="en-US" b="1" dirty="0">
                <a:solidFill>
                  <a:schemeClr val="tx2"/>
                </a:solidFill>
              </a:rPr>
              <a:t>Shared (S) mode</a:t>
            </a:r>
            <a:r>
              <a:rPr lang="en-US" dirty="0"/>
              <a:t>: When we take this lock </a:t>
            </a:r>
            <a:r>
              <a:rPr lang="en-US" b="1" dirty="0">
                <a:solidFill>
                  <a:schemeClr val="accent6"/>
                </a:solidFill>
              </a:rPr>
              <a:t>we can just read the item but cannot write</a:t>
            </a:r>
            <a:r>
              <a:rPr lang="en-US" dirty="0"/>
              <a:t>.</a:t>
            </a:r>
          </a:p>
          <a:p>
            <a:pPr lvl="1"/>
            <a:r>
              <a:rPr lang="en-US" b="1" dirty="0">
                <a:solidFill>
                  <a:schemeClr val="tx2"/>
                </a:solidFill>
              </a:rPr>
              <a:t>Exclusive (X) mode</a:t>
            </a:r>
            <a:r>
              <a:rPr lang="en-US" dirty="0"/>
              <a:t>: When we take this lock </a:t>
            </a:r>
            <a:r>
              <a:rPr lang="en-US" b="1" dirty="0">
                <a:solidFill>
                  <a:schemeClr val="accent6"/>
                </a:solidFill>
              </a:rPr>
              <a:t>we can read as well as write the item</a:t>
            </a:r>
            <a:r>
              <a:rPr lang="en-US" dirty="0"/>
              <a:t>.</a:t>
            </a:r>
          </a:p>
          <a:p>
            <a:r>
              <a:rPr lang="en-US" dirty="0"/>
              <a:t>Lock-compatibility matrix</a:t>
            </a:r>
          </a:p>
          <a:p>
            <a:endParaRPr lang="en-US" dirty="0"/>
          </a:p>
          <a:p>
            <a:endParaRPr lang="en-US" dirty="0"/>
          </a:p>
          <a:p>
            <a:endParaRPr lang="en-US" dirty="0"/>
          </a:p>
          <a:p>
            <a:endParaRPr lang="en-US" dirty="0"/>
          </a:p>
          <a:p>
            <a:r>
              <a:rPr lang="en-US" dirty="0"/>
              <a:t>A </a:t>
            </a:r>
            <a:r>
              <a:rPr lang="en-US" b="1" dirty="0">
                <a:solidFill>
                  <a:schemeClr val="accent6"/>
                </a:solidFill>
              </a:rPr>
              <a:t>transaction may be granted a lock </a:t>
            </a:r>
            <a:r>
              <a:rPr lang="en-US" dirty="0"/>
              <a:t>on an item if the </a:t>
            </a:r>
            <a:r>
              <a:rPr lang="en-US" b="1" dirty="0">
                <a:solidFill>
                  <a:schemeClr val="accent6"/>
                </a:solidFill>
              </a:rPr>
              <a:t>requested lock is compatible with locks already held</a:t>
            </a:r>
            <a:r>
              <a:rPr lang="en-US" dirty="0"/>
              <a:t> on the item </a:t>
            </a:r>
            <a:r>
              <a:rPr lang="en-US" b="1" dirty="0">
                <a:solidFill>
                  <a:schemeClr val="accent6"/>
                </a:solidFill>
              </a:rPr>
              <a:t>by other transactions</a:t>
            </a:r>
            <a:r>
              <a:rPr lang="en-US" dirty="0"/>
              <a:t>.</a:t>
            </a:r>
          </a:p>
          <a:p>
            <a:r>
              <a:rPr lang="en-US" dirty="0"/>
              <a:t>If a lock cannot be granted, the requesting transaction is made to wait till all incompatible locks held by other transactions have been released. The lock is then granted.</a:t>
            </a:r>
          </a:p>
          <a:p>
            <a:r>
              <a:rPr lang="en-US" b="1" dirty="0">
                <a:solidFill>
                  <a:schemeClr val="accent6"/>
                </a:solidFill>
              </a:rPr>
              <a:t>Any number of transactions can hold shared locks</a:t>
            </a:r>
            <a:r>
              <a:rPr lang="en-US" dirty="0"/>
              <a:t> on an item, but </a:t>
            </a:r>
            <a:r>
              <a:rPr lang="en-US" b="1" dirty="0">
                <a:solidFill>
                  <a:schemeClr val="accent6"/>
                </a:solidFill>
              </a:rPr>
              <a:t>if any transaction holds an exclusive on the item no other transaction can hold any lock </a:t>
            </a:r>
            <a:r>
              <a:rPr lang="en-US" dirty="0"/>
              <a:t>on the item.</a:t>
            </a:r>
          </a:p>
        </p:txBody>
      </p:sp>
      <p:graphicFrame>
        <p:nvGraphicFramePr>
          <p:cNvPr id="17" name="Table 16"/>
          <p:cNvGraphicFramePr>
            <a:graphicFrameLocks noGrp="1"/>
          </p:cNvGraphicFramePr>
          <p:nvPr>
            <p:extLst>
              <p:ext uri="{D42A27DB-BD31-4B8C-83A1-F6EECF244321}">
                <p14:modId xmlns:p14="http://schemas.microsoft.com/office/powerpoint/2010/main" val="1338691086"/>
              </p:ext>
            </p:extLst>
          </p:nvPr>
        </p:nvGraphicFramePr>
        <p:xfrm>
          <a:off x="4508770" y="2392680"/>
          <a:ext cx="5051362" cy="1798320"/>
        </p:xfrm>
        <a:graphic>
          <a:graphicData uri="http://schemas.openxmlformats.org/drawingml/2006/table">
            <a:tbl>
              <a:tblPr firstRow="1" bandRow="1">
                <a:tableStyleId>{073A0DAA-6AF3-43AB-8588-CEC1D06C72B9}</a:tableStyleId>
              </a:tblPr>
              <a:tblGrid>
                <a:gridCol w="1674876">
                  <a:extLst>
                    <a:ext uri="{9D8B030D-6E8A-4147-A177-3AD203B41FA5}">
                      <a16:colId xmlns:a16="http://schemas.microsoft.com/office/drawing/2014/main" val="20000"/>
                    </a:ext>
                  </a:extLst>
                </a:gridCol>
                <a:gridCol w="1701610">
                  <a:extLst>
                    <a:ext uri="{9D8B030D-6E8A-4147-A177-3AD203B41FA5}">
                      <a16:colId xmlns:a16="http://schemas.microsoft.com/office/drawing/2014/main" val="20001"/>
                    </a:ext>
                  </a:extLst>
                </a:gridCol>
                <a:gridCol w="1674876">
                  <a:extLst>
                    <a:ext uri="{9D8B030D-6E8A-4147-A177-3AD203B41FA5}">
                      <a16:colId xmlns:a16="http://schemas.microsoft.com/office/drawing/2014/main" val="20002"/>
                    </a:ext>
                  </a:extLst>
                </a:gridCol>
              </a:tblGrid>
              <a:tr h="45720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Shared</a:t>
                      </a:r>
                      <a:r>
                        <a:rPr lang="en-US" sz="2000" baseline="0" dirty="0"/>
                        <a:t> lock</a:t>
                      </a:r>
                      <a:endParaRPr lang="en-IN" sz="2000" b="1" dirty="0"/>
                    </a:p>
                  </a:txBody>
                  <a:tcPr anchor="ctr"/>
                </a:tc>
                <a:tc>
                  <a:txBody>
                    <a:bodyPr/>
                    <a:lstStyle/>
                    <a:p>
                      <a:pPr algn="ctr"/>
                      <a:r>
                        <a:rPr lang="en-US" sz="2000" dirty="0"/>
                        <a:t>Exclusive lock</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Shared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Yes</a:t>
                      </a:r>
                    </a:p>
                    <a:p>
                      <a:pPr algn="ctr"/>
                      <a:r>
                        <a:rPr lang="en-US" sz="1800" dirty="0"/>
                        <a:t>Compatible</a:t>
                      </a:r>
                      <a:endParaRPr lang="en-IN" sz="2000" dirty="0"/>
                    </a:p>
                  </a:txBody>
                  <a:tcPr/>
                </a:tc>
                <a:tc>
                  <a:txBody>
                    <a:bodyPr/>
                    <a:lstStyle/>
                    <a:p>
                      <a:pPr algn="ctr"/>
                      <a:r>
                        <a:rPr lang="en-US" sz="2000" b="1" dirty="0">
                          <a:solidFill>
                            <a:schemeClr val="accent6"/>
                          </a:solidFill>
                        </a:rPr>
                        <a:t>No</a:t>
                      </a:r>
                    </a:p>
                    <a:p>
                      <a:pPr algn="ctr"/>
                      <a:r>
                        <a:rPr lang="en-US" sz="1800" dirty="0"/>
                        <a:t>Not Compatible</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Exclusive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No</a:t>
                      </a:r>
                    </a:p>
                    <a:p>
                      <a:pPr algn="ctr"/>
                      <a:r>
                        <a:rPr lang="en-US" sz="1800" dirty="0"/>
                        <a:t>Not Compatible</a:t>
                      </a:r>
                      <a:endParaRPr lang="en-IN" sz="1800" dirty="0"/>
                    </a:p>
                  </a:txBody>
                  <a:tcPr/>
                </a:tc>
                <a:tc>
                  <a:txBody>
                    <a:bodyPr/>
                    <a:lstStyle/>
                    <a:p>
                      <a:pPr algn="ctr"/>
                      <a:r>
                        <a:rPr lang="en-US" sz="2000" b="1" kern="1200" dirty="0">
                          <a:solidFill>
                            <a:schemeClr val="accent6"/>
                          </a:solidFill>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Not Compatible</a:t>
                      </a:r>
                      <a:endParaRPr lang="en-IN" sz="2400" dirty="0"/>
                    </a:p>
                  </a:txBody>
                  <a:tcPr/>
                </a:tc>
                <a:extLst>
                  <a:ext uri="{0D108BD9-81ED-4DB2-BD59-A6C34878D82A}">
                    <a16:rowId xmlns:a16="http://schemas.microsoft.com/office/drawing/2014/main" val="10002"/>
                  </a:ext>
                </a:extLst>
              </a:tr>
            </a:tbl>
          </a:graphicData>
        </a:graphic>
      </p:graphicFrame>
      <p:sp>
        <p:nvSpPr>
          <p:cNvPr id="18" name="TextBox 17"/>
          <p:cNvSpPr txBox="1"/>
          <p:nvPr/>
        </p:nvSpPr>
        <p:spPr>
          <a:xfrm>
            <a:off x="4551219" y="1916668"/>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T1</a:t>
            </a:r>
          </a:p>
        </p:txBody>
      </p:sp>
      <p:sp>
        <p:nvSpPr>
          <p:cNvPr id="19" name="TextBox 18"/>
          <p:cNvSpPr txBox="1"/>
          <p:nvPr/>
        </p:nvSpPr>
        <p:spPr>
          <a:xfrm>
            <a:off x="3914187" y="2438400"/>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T2</a:t>
            </a:r>
          </a:p>
        </p:txBody>
      </p:sp>
      <p:cxnSp>
        <p:nvCxnSpPr>
          <p:cNvPr id="20" name="Straight Arrow Connector 19"/>
          <p:cNvCxnSpPr/>
          <p:nvPr/>
        </p:nvCxnSpPr>
        <p:spPr>
          <a:xfrm>
            <a:off x="4983219" y="2101334"/>
            <a:ext cx="4389120" cy="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130187" y="2807732"/>
            <a:ext cx="0" cy="128016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35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This locking protocol divides transaction execution phase into three parts:</a:t>
            </a:r>
          </a:p>
          <a:p>
            <a:pPr marL="914400" lvl="1" indent="-457200">
              <a:buFont typeface="+mj-lt"/>
              <a:buAutoNum type="arabicPeriod"/>
            </a:pPr>
            <a:r>
              <a:rPr lang="en-US" dirty="0"/>
              <a:t>When transaction starts executing, </a:t>
            </a:r>
            <a:r>
              <a:rPr lang="en-US" b="1" dirty="0">
                <a:solidFill>
                  <a:schemeClr val="accent6"/>
                </a:solidFill>
              </a:rPr>
              <a:t>create a list of data items on which they need locks </a:t>
            </a:r>
            <a:r>
              <a:rPr lang="en-US" dirty="0"/>
              <a:t>and </a:t>
            </a:r>
            <a:r>
              <a:rPr lang="en-US" b="1" dirty="0">
                <a:solidFill>
                  <a:schemeClr val="accent6"/>
                </a:solidFill>
              </a:rPr>
              <a:t>requests the system for all the locks it needs</a:t>
            </a:r>
            <a:r>
              <a:rPr lang="en-US" dirty="0"/>
              <a:t>. </a:t>
            </a:r>
          </a:p>
          <a:p>
            <a:pPr marL="914400" lvl="1" indent="-457200">
              <a:buFont typeface="+mj-lt"/>
              <a:buAutoNum type="arabicPeriod"/>
            </a:pPr>
            <a:r>
              <a:rPr lang="en-US" dirty="0"/>
              <a:t>Where the </a:t>
            </a:r>
            <a:r>
              <a:rPr lang="en-US" b="1" dirty="0">
                <a:solidFill>
                  <a:schemeClr val="accent6"/>
                </a:solidFill>
              </a:rPr>
              <a:t>transaction acquires all locks </a:t>
            </a:r>
            <a:r>
              <a:rPr lang="en-US" dirty="0"/>
              <a:t>and </a:t>
            </a:r>
            <a:r>
              <a:rPr lang="en-US" b="1" dirty="0">
                <a:solidFill>
                  <a:schemeClr val="accent6"/>
                </a:solidFill>
              </a:rPr>
              <a:t>no other lock is required</a:t>
            </a:r>
            <a:r>
              <a:rPr lang="en-US" dirty="0"/>
              <a:t>. </a:t>
            </a:r>
            <a:r>
              <a:rPr lang="en-US" b="1" dirty="0">
                <a:solidFill>
                  <a:schemeClr val="accent6"/>
                </a:solidFill>
              </a:rPr>
              <a:t>Transaction keeps executing its operation</a:t>
            </a:r>
            <a:r>
              <a:rPr lang="en-US" dirty="0"/>
              <a:t>. </a:t>
            </a:r>
          </a:p>
          <a:p>
            <a:pPr marL="914400" lvl="1" indent="-457200">
              <a:buFont typeface="+mj-lt"/>
              <a:buAutoNum type="arabicPeriod"/>
            </a:pPr>
            <a:r>
              <a:rPr lang="en-US" dirty="0"/>
              <a:t>As soon as the </a:t>
            </a:r>
            <a:r>
              <a:rPr lang="en-US" b="1" dirty="0">
                <a:solidFill>
                  <a:schemeClr val="accent6"/>
                </a:solidFill>
              </a:rPr>
              <a:t>transaction releases its first lock, the third phase starts</a:t>
            </a:r>
            <a:r>
              <a:rPr lang="en-US" dirty="0"/>
              <a:t>. In this phase a </a:t>
            </a:r>
            <a:r>
              <a:rPr lang="en-US" b="1" dirty="0">
                <a:solidFill>
                  <a:schemeClr val="accent6"/>
                </a:solidFill>
              </a:rPr>
              <a:t>transaction cannot demand for any lock but only releases the acquired locks</a:t>
            </a:r>
            <a:r>
              <a:rPr lang="en-US" dirty="0"/>
              <a:t>.</a:t>
            </a:r>
          </a:p>
        </p:txBody>
      </p:sp>
      <p:cxnSp>
        <p:nvCxnSpPr>
          <p:cNvPr id="9" name="Straight Arrow Connector 8"/>
          <p:cNvCxnSpPr/>
          <p:nvPr/>
        </p:nvCxnSpPr>
        <p:spPr>
          <a:xfrm>
            <a:off x="2209800" y="5023058"/>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318169"/>
            <a:ext cx="2514600" cy="72000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055631"/>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055631"/>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050728"/>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5" name="TextBox 14"/>
          <p:cNvSpPr txBox="1"/>
          <p:nvPr/>
        </p:nvSpPr>
        <p:spPr>
          <a:xfrm>
            <a:off x="6418050"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releasing phase</a:t>
            </a:r>
            <a:endParaRPr lang="en-IN" sz="2000" dirty="0"/>
          </a:p>
        </p:txBody>
      </p:sp>
      <p:cxnSp>
        <p:nvCxnSpPr>
          <p:cNvPr id="16" name="Straight Arrow Connector 15"/>
          <p:cNvCxnSpPr>
            <a:stCxn id="14" idx="3"/>
          </p:cNvCxnSpPr>
          <p:nvPr/>
        </p:nvCxnSpPr>
        <p:spPr>
          <a:xfrm>
            <a:off x="3380133" y="4074626"/>
            <a:ext cx="277467" cy="264003"/>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074626"/>
            <a:ext cx="236170" cy="27418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23" name="Right Brace 22"/>
          <p:cNvSpPr/>
          <p:nvPr/>
        </p:nvSpPr>
        <p:spPr>
          <a:xfrm rot="16200000">
            <a:off x="4801947" y="2939959"/>
            <a:ext cx="245266" cy="2514600"/>
          </a:xfrm>
          <a:prstGeom prst="rightBrace">
            <a:avLst/>
          </a:prstGeom>
          <a:ln w="38100">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4" name="TextBox 23"/>
          <p:cNvSpPr txBox="1"/>
          <p:nvPr/>
        </p:nvSpPr>
        <p:spPr>
          <a:xfrm>
            <a:off x="3870381" y="332526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Transaction</a:t>
            </a:r>
          </a:p>
          <a:p>
            <a:pPr algn="ctr"/>
            <a:r>
              <a:rPr lang="en-US" sz="2000" dirty="0"/>
              <a:t>execution</a:t>
            </a:r>
            <a:endParaRPr lang="en-IN" sz="2000" dirty="0"/>
          </a:p>
        </p:txBody>
      </p:sp>
    </p:spTree>
    <p:extLst>
      <p:ext uri="{BB962C8B-B14F-4D97-AF65-F5344CB8AC3E}">
        <p14:creationId xmlns:p14="http://schemas.microsoft.com/office/powerpoint/2010/main" val="3117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P spid="23" grpId="0" animBg="1"/>
      <p:bldP spid="2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140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Strict two phase locking protocol V/S Rigorous two phase locking protocol</a:t>
            </a:r>
          </a:p>
        </p:txBody>
      </p:sp>
      <p:sp>
        <p:nvSpPr>
          <p:cNvPr id="3" name="Content Placeholder 2"/>
          <p:cNvSpPr>
            <a:spLocks noGrp="1"/>
          </p:cNvSpPr>
          <p:nvPr>
            <p:ph idx="1"/>
          </p:nvPr>
        </p:nvSpPr>
        <p:spPr/>
        <p:txBody>
          <a:bodyPr/>
          <a:lstStyle/>
          <a:p>
            <a:r>
              <a:rPr lang="en-US" dirty="0"/>
              <a:t>Strict two phase locking protocol</a:t>
            </a:r>
          </a:p>
          <a:p>
            <a:pPr lvl="1"/>
            <a:r>
              <a:rPr lang="en-US" dirty="0"/>
              <a:t>In this protocol, a </a:t>
            </a:r>
            <a:r>
              <a:rPr lang="en-US" b="1" dirty="0">
                <a:solidFill>
                  <a:schemeClr val="accent6"/>
                </a:solidFill>
              </a:rPr>
              <a:t>transaction may release all the shared locks after the Lock Point has been reached</a:t>
            </a:r>
            <a:r>
              <a:rPr lang="en-US" dirty="0"/>
              <a:t>, but </a:t>
            </a:r>
            <a:r>
              <a:rPr lang="en-US" b="1" dirty="0">
                <a:solidFill>
                  <a:schemeClr val="accent6"/>
                </a:solidFill>
              </a:rPr>
              <a:t>it cannot release any of the exclusive locks until the transaction commits or aborts</a:t>
            </a:r>
            <a:r>
              <a:rPr lang="en-US" dirty="0"/>
              <a:t>. </a:t>
            </a:r>
          </a:p>
          <a:p>
            <a:pPr lvl="1"/>
            <a:r>
              <a:rPr lang="en-US" dirty="0"/>
              <a:t>It </a:t>
            </a:r>
            <a:r>
              <a:rPr lang="en-US" b="1" dirty="0">
                <a:solidFill>
                  <a:schemeClr val="accent6"/>
                </a:solidFill>
              </a:rPr>
              <a:t>ensures that if data is being modified by one transaction, then other transaction cannot read it until first transaction commits</a:t>
            </a:r>
            <a:r>
              <a:rPr lang="en-US" dirty="0"/>
              <a:t>.</a:t>
            </a:r>
          </a:p>
          <a:p>
            <a:pPr lvl="1"/>
            <a:r>
              <a:rPr lang="en-US" dirty="0"/>
              <a:t>This protocol </a:t>
            </a:r>
            <a:r>
              <a:rPr lang="en-US" b="1" dirty="0">
                <a:solidFill>
                  <a:schemeClr val="accent6"/>
                </a:solidFill>
              </a:rPr>
              <a:t>solves dirty read problem</a:t>
            </a:r>
            <a:r>
              <a:rPr lang="en-US" dirty="0"/>
              <a:t>.</a:t>
            </a:r>
          </a:p>
          <a:p>
            <a:endParaRPr lang="en-US" dirty="0"/>
          </a:p>
          <a:p>
            <a:r>
              <a:rPr lang="en-US" dirty="0"/>
              <a:t>Rigorous two phase locking protocol</a:t>
            </a:r>
          </a:p>
          <a:p>
            <a:pPr lvl="1"/>
            <a:r>
              <a:rPr lang="en-US" dirty="0"/>
              <a:t>In this protocol, a </a:t>
            </a:r>
            <a:r>
              <a:rPr lang="en-US" b="1" dirty="0">
                <a:solidFill>
                  <a:schemeClr val="accent6"/>
                </a:solidFill>
              </a:rPr>
              <a:t>transaction is not allowed to release any lock (either shared or exclusive) until it commits</a:t>
            </a:r>
            <a:r>
              <a:rPr lang="en-US" dirty="0"/>
              <a:t>. </a:t>
            </a:r>
          </a:p>
          <a:p>
            <a:pPr lvl="1"/>
            <a:r>
              <a:rPr lang="en-US" dirty="0"/>
              <a:t>This means that </a:t>
            </a:r>
            <a:r>
              <a:rPr lang="en-US" b="1" dirty="0">
                <a:solidFill>
                  <a:schemeClr val="accent6"/>
                </a:solidFill>
              </a:rPr>
              <a:t>until the transaction commits, other transaction can not acquire even a shared lock on a data item on which the uncommitted transaction has a shared lock</a:t>
            </a:r>
            <a:r>
              <a:rPr lang="en-US" dirty="0"/>
              <a:t>.</a:t>
            </a:r>
          </a:p>
        </p:txBody>
      </p:sp>
    </p:spTree>
    <p:extLst>
      <p:ext uri="{BB962C8B-B14F-4D97-AF65-F5344CB8AC3E}">
        <p14:creationId xmlns:p14="http://schemas.microsoft.com/office/powerpoint/2010/main" val="23062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stamp based protocol</a:t>
            </a:r>
          </a:p>
        </p:txBody>
      </p:sp>
      <p:sp>
        <p:nvSpPr>
          <p:cNvPr id="3" name="Content Placeholder 2"/>
          <p:cNvSpPr>
            <a:spLocks noGrp="1"/>
          </p:cNvSpPr>
          <p:nvPr>
            <p:ph idx="1"/>
          </p:nvPr>
        </p:nvSpPr>
        <p:spPr/>
        <p:txBody>
          <a:bodyPr/>
          <a:lstStyle/>
          <a:p>
            <a:r>
              <a:rPr lang="en-US" dirty="0"/>
              <a:t>This protocol </a:t>
            </a:r>
            <a:r>
              <a:rPr lang="en-US" b="1" dirty="0">
                <a:solidFill>
                  <a:schemeClr val="accent6"/>
                </a:solidFill>
              </a:rPr>
              <a:t>uses either system time or logical counter </a:t>
            </a:r>
            <a:r>
              <a:rPr lang="en-US" dirty="0"/>
              <a:t>to be used as a time-stamp.</a:t>
            </a:r>
          </a:p>
          <a:p>
            <a:r>
              <a:rPr lang="en-US" dirty="0"/>
              <a:t>Every </a:t>
            </a:r>
            <a:r>
              <a:rPr lang="en-US" b="1" dirty="0">
                <a:solidFill>
                  <a:schemeClr val="accent6"/>
                </a:solidFill>
              </a:rPr>
              <a:t>transaction has a time-stamp</a:t>
            </a:r>
            <a:r>
              <a:rPr lang="en-US" dirty="0"/>
              <a:t> associated with it and the </a:t>
            </a:r>
            <a:r>
              <a:rPr lang="en-US" b="1" dirty="0">
                <a:solidFill>
                  <a:schemeClr val="accent6"/>
                </a:solidFill>
              </a:rPr>
              <a:t>ordering is determined by the age of the transaction</a:t>
            </a:r>
            <a:r>
              <a:rPr lang="en-US" dirty="0"/>
              <a:t>.</a:t>
            </a:r>
          </a:p>
          <a:p>
            <a:r>
              <a:rPr lang="en-US" dirty="0"/>
              <a:t>A transaction ‘T1’ created at 0002 clock time would be older than all other transaction, which come after it. </a:t>
            </a:r>
          </a:p>
          <a:p>
            <a:r>
              <a:rPr lang="en-US" dirty="0"/>
              <a:t>For example, any transaction ‘T2' entering the system at 0004 is two seconds younger than transaction ‘T1’ and priority is given to the older one.</a:t>
            </a:r>
          </a:p>
          <a:p>
            <a:r>
              <a:rPr lang="en-US" dirty="0"/>
              <a:t>In addition, </a:t>
            </a:r>
            <a:r>
              <a:rPr lang="en-US" b="1" dirty="0">
                <a:solidFill>
                  <a:schemeClr val="accent6"/>
                </a:solidFill>
              </a:rPr>
              <a:t>every data item is given the latest read and write time-stamp</a:t>
            </a:r>
            <a:r>
              <a:rPr lang="en-US" dirty="0"/>
              <a:t>. This lets the system know, when last read and write operations was made on the data item.</a:t>
            </a:r>
          </a:p>
          <a:p>
            <a:r>
              <a:rPr lang="en-US" dirty="0"/>
              <a:t>This 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p>
        </p:txBody>
      </p:sp>
    </p:spTree>
    <p:extLst>
      <p:ext uri="{BB962C8B-B14F-4D97-AF65-F5344CB8AC3E}">
        <p14:creationId xmlns:p14="http://schemas.microsoft.com/office/powerpoint/2010/main" val="418999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stamp ordering protocol</a:t>
            </a:r>
          </a:p>
        </p:txBody>
      </p:sp>
      <p:sp>
        <p:nvSpPr>
          <p:cNvPr id="3" name="Content Placeholder 2"/>
          <p:cNvSpPr>
            <a:spLocks noGrp="1"/>
          </p:cNvSpPr>
          <p:nvPr>
            <p:ph idx="1"/>
          </p:nvPr>
        </p:nvSpPr>
        <p:spPr/>
        <p:txBody>
          <a:bodyPr/>
          <a:lstStyle/>
          <a:p>
            <a:r>
              <a:rPr lang="en-US" dirty="0"/>
              <a:t>This 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p>
          <a:p>
            <a:r>
              <a:rPr lang="en-US" dirty="0"/>
              <a:t>Timestamp ordering protocol works as follows:</a:t>
            </a:r>
          </a:p>
          <a:p>
            <a:pPr lvl="1"/>
            <a:r>
              <a:rPr lang="en-US" dirty="0"/>
              <a:t>If a transaction Ti issues read(X) operation:</a:t>
            </a:r>
          </a:p>
          <a:p>
            <a:pPr lvl="2"/>
            <a:r>
              <a:rPr lang="en-US" dirty="0"/>
              <a:t>If TS(Ti) &lt; W-timestamp(X)</a:t>
            </a:r>
          </a:p>
          <a:p>
            <a:pPr lvl="3"/>
            <a:r>
              <a:rPr lang="en-US" dirty="0"/>
              <a:t>Operation rejected.</a:t>
            </a:r>
          </a:p>
          <a:p>
            <a:pPr lvl="2"/>
            <a:r>
              <a:rPr lang="en-US" dirty="0"/>
              <a:t>If TS(Ti) &gt;= W-timestamp(X)</a:t>
            </a:r>
          </a:p>
          <a:p>
            <a:pPr lvl="3"/>
            <a:r>
              <a:rPr lang="en-US" dirty="0"/>
              <a:t>Operation executed.</a:t>
            </a:r>
          </a:p>
          <a:p>
            <a:pPr lvl="1"/>
            <a:r>
              <a:rPr lang="en-US" dirty="0"/>
              <a:t>If a transaction Ti issues write(X) operation:</a:t>
            </a:r>
          </a:p>
          <a:p>
            <a:pPr lvl="2"/>
            <a:r>
              <a:rPr lang="en-US" dirty="0"/>
              <a:t>If TS(Ti) &lt; R-timestamp(X)</a:t>
            </a:r>
          </a:p>
          <a:p>
            <a:pPr lvl="3"/>
            <a:r>
              <a:rPr lang="en-US" dirty="0"/>
              <a:t>Operation rejected.</a:t>
            </a:r>
          </a:p>
          <a:p>
            <a:pPr lvl="2"/>
            <a:r>
              <a:rPr lang="en-US" dirty="0"/>
              <a:t>If TS(Ti) &lt; W-timestamp(X)</a:t>
            </a:r>
          </a:p>
          <a:p>
            <a:pPr lvl="3"/>
            <a:r>
              <a:rPr lang="en-US" dirty="0"/>
              <a:t>Operation rejected and Ti rolled back.</a:t>
            </a:r>
          </a:p>
          <a:p>
            <a:pPr lvl="2"/>
            <a:r>
              <a:rPr lang="en-US" dirty="0"/>
              <a:t>Otherwise, operation executed.</a:t>
            </a:r>
          </a:p>
        </p:txBody>
      </p:sp>
    </p:spTree>
    <p:extLst>
      <p:ext uri="{BB962C8B-B14F-4D97-AF65-F5344CB8AC3E}">
        <p14:creationId xmlns:p14="http://schemas.microsoft.com/office/powerpoint/2010/main" val="363993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a:t>
            </a:r>
          </a:p>
        </p:txBody>
      </p:sp>
      <p:sp>
        <p:nvSpPr>
          <p:cNvPr id="5" name="Text Placeholder 4"/>
          <p:cNvSpPr>
            <a:spLocks noGrp="1"/>
          </p:cNvSpPr>
          <p:nvPr>
            <p:ph type="body" idx="1"/>
          </p:nvPr>
        </p:nvSpPr>
        <p:spPr/>
        <p:txBody>
          <a:bodyPr/>
          <a:lstStyle/>
          <a:p>
            <a:r>
              <a:rPr lang="en-US" dirty="0"/>
              <a:t>Section – 8</a:t>
            </a:r>
          </a:p>
          <a:p>
            <a:endParaRPr lang="en-US" dirty="0"/>
          </a:p>
        </p:txBody>
      </p:sp>
      <p:sp>
        <p:nvSpPr>
          <p:cNvPr id="2" name="Footer Placeholder 1">
            <a:extLst>
              <a:ext uri="{FF2B5EF4-FFF2-40B4-BE49-F238E27FC236}">
                <a16:creationId xmlns:a16="http://schemas.microsoft.com/office/drawing/2014/main" id="{0BCD7EC2-0B1D-4284-896E-0E0284D217C8}"/>
              </a:ext>
            </a:extLst>
          </p:cNvPr>
          <p:cNvSpPr>
            <a:spLocks noGrp="1"/>
          </p:cNvSpPr>
          <p:nvPr>
            <p:ph type="ftr" sz="quarter" idx="4294967295"/>
          </p:nvPr>
        </p:nvSpPr>
        <p:spPr>
          <a:xfrm>
            <a:off x="4038600" y="6356350"/>
            <a:ext cx="4114800" cy="365125"/>
          </a:xfrm>
        </p:spPr>
        <p:txBody>
          <a:bodyPr/>
          <a:lstStyle/>
          <a:p>
            <a:endParaRPr lang="en-IN"/>
          </a:p>
        </p:txBody>
      </p:sp>
    </p:spTree>
    <p:extLst>
      <p:ext uri="{BB962C8B-B14F-4D97-AF65-F5344CB8AC3E}">
        <p14:creationId xmlns:p14="http://schemas.microsoft.com/office/powerpoint/2010/main" val="3156474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a:t>
            </a:r>
            <a:r>
              <a:rPr lang="en-US" dirty="0"/>
              <a:t>CID properties of transaction (</a:t>
            </a:r>
            <a:r>
              <a:rPr lang="en-US" dirty="0">
                <a:solidFill>
                  <a:schemeClr val="accent6"/>
                </a:solidFill>
              </a:rPr>
              <a:t>Atomicity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This property states that a </a:t>
            </a:r>
            <a:r>
              <a:rPr lang="en-US" b="1" dirty="0">
                <a:solidFill>
                  <a:schemeClr val="accent6"/>
                </a:solidFill>
              </a:rPr>
              <a:t>transaction must be treated as an atomic unit</a:t>
            </a:r>
            <a:r>
              <a:rPr lang="en-US" dirty="0"/>
              <a:t>, that is, </a:t>
            </a:r>
            <a:r>
              <a:rPr lang="en-US" b="1" dirty="0">
                <a:solidFill>
                  <a:schemeClr val="accent6"/>
                </a:solidFill>
              </a:rPr>
              <a:t>either all of its operations are executed or none</a:t>
            </a:r>
            <a:r>
              <a:rPr lang="en-US" dirty="0"/>
              <a:t>. </a:t>
            </a:r>
          </a:p>
          <a:p>
            <a:r>
              <a:rPr lang="en-US" b="1" dirty="0">
                <a:solidFill>
                  <a:schemeClr val="accent6"/>
                </a:solidFill>
              </a:rPr>
              <a:t>Either transaction execute 0% or 100%</a:t>
            </a:r>
            <a:r>
              <a:rPr lang="en-US" dirty="0"/>
              <a:t>.</a:t>
            </a:r>
          </a:p>
          <a:p>
            <a:r>
              <a:rPr lang="en-US" dirty="0"/>
              <a:t>For example, consider a transaction to transfer </a:t>
            </a:r>
            <a:r>
              <a:rPr lang="en-US" dirty="0" err="1"/>
              <a:t>Rs</a:t>
            </a:r>
            <a:r>
              <a:rPr lang="en-US" dirty="0"/>
              <a:t>. 50 from account A to account B.</a:t>
            </a:r>
          </a:p>
          <a:p>
            <a:r>
              <a:rPr lang="en-US" dirty="0"/>
              <a:t>In this transaction, if </a:t>
            </a:r>
            <a:r>
              <a:rPr lang="en-US" dirty="0" err="1"/>
              <a:t>Rs</a:t>
            </a:r>
            <a:r>
              <a:rPr lang="en-US" dirty="0"/>
              <a:t>. 50 is deducted from account A then it must be added to account B.</a:t>
            </a:r>
            <a:endParaRPr lang="en-GB" dirty="0"/>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800" dirty="0"/>
          </a:p>
        </p:txBody>
      </p:sp>
      <p:sp>
        <p:nvSpPr>
          <p:cNvPr id="5" name="TextBox 4"/>
          <p:cNvSpPr txBox="1"/>
          <p:nvPr/>
        </p:nvSpPr>
        <p:spPr>
          <a:xfrm>
            <a:off x="10114429" y="1444143"/>
            <a:ext cx="533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9990604" y="4605276"/>
            <a:ext cx="78105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182003" y="3032479"/>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8" name="Straight Connector 7"/>
          <p:cNvCxnSpPr/>
          <p:nvPr/>
        </p:nvCxnSpPr>
        <p:spPr>
          <a:xfrm flipH="1">
            <a:off x="9410973" y="3212427"/>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deadlock?</a:t>
            </a:r>
            <a:endParaRPr lang="en-US" dirty="0"/>
          </a:p>
        </p:txBody>
      </p:sp>
      <p:sp>
        <p:nvSpPr>
          <p:cNvPr id="3" name="Content Placeholder 2"/>
          <p:cNvSpPr>
            <a:spLocks noGrp="1"/>
          </p:cNvSpPr>
          <p:nvPr>
            <p:ph idx="1"/>
          </p:nvPr>
        </p:nvSpPr>
        <p:spPr/>
        <p:txBody>
          <a:bodyPr/>
          <a:lstStyle/>
          <a:p>
            <a:r>
              <a:rPr lang="en-IN" dirty="0"/>
              <a:t>Consider the following two transactions: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t>A deadlock is a </a:t>
            </a:r>
            <a:r>
              <a:rPr lang="en-US" b="1" dirty="0">
                <a:solidFill>
                  <a:schemeClr val="accent6"/>
                </a:solidFill>
              </a:rPr>
              <a:t>situation in which two or more transactions are waiting for one another to give up locks</a:t>
            </a:r>
            <a:r>
              <a:rPr lang="en-US" dirty="0"/>
              <a:t>.</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2128282704"/>
              </p:ext>
            </p:extLst>
          </p:nvPr>
        </p:nvGraphicFramePr>
        <p:xfrm>
          <a:off x="2819400" y="1431384"/>
          <a:ext cx="3505200" cy="3581400"/>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51696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06443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Left Brace 4"/>
          <p:cNvSpPr/>
          <p:nvPr/>
        </p:nvSpPr>
        <p:spPr>
          <a:xfrm>
            <a:off x="3048000" y="19794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p:cNvSpPr/>
          <p:nvPr/>
        </p:nvSpPr>
        <p:spPr>
          <a:xfrm>
            <a:off x="3048000" y="41321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flipH="1">
            <a:off x="5943600" y="26740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flipH="1">
            <a:off x="5943600" y="34043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ounded Rectangular Callout 8"/>
          <p:cNvSpPr/>
          <p:nvPr/>
        </p:nvSpPr>
        <p:spPr>
          <a:xfrm>
            <a:off x="1015365" y="2077560"/>
            <a:ext cx="1692000" cy="465416"/>
          </a:xfrm>
          <a:prstGeom prst="wedgeRoundRectCallout">
            <a:avLst>
              <a:gd name="adj1" fmla="val 71339"/>
              <a:gd name="adj2" fmla="val 6475"/>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(A)</a:t>
            </a:r>
            <a:endParaRPr lang="en-IN" dirty="0">
              <a:solidFill>
                <a:schemeClr val="tx1"/>
              </a:solidFill>
            </a:endParaRPr>
          </a:p>
        </p:txBody>
      </p:sp>
      <p:sp>
        <p:nvSpPr>
          <p:cNvPr id="10" name="Rounded Rectangular Callout 9"/>
          <p:cNvSpPr/>
          <p:nvPr/>
        </p:nvSpPr>
        <p:spPr>
          <a:xfrm>
            <a:off x="990600" y="4223860"/>
            <a:ext cx="1692000" cy="465416"/>
          </a:xfrm>
          <a:prstGeom prst="wedgeRoundRectCallout">
            <a:avLst>
              <a:gd name="adj1" fmla="val 71339"/>
              <a:gd name="adj2" fmla="val 6475"/>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(B)</a:t>
            </a:r>
            <a:endParaRPr lang="en-IN" dirty="0">
              <a:solidFill>
                <a:schemeClr val="tx1"/>
              </a:solidFill>
            </a:endParaRPr>
          </a:p>
        </p:txBody>
      </p:sp>
      <p:sp>
        <p:nvSpPr>
          <p:cNvPr id="11" name="Rounded Rectangular Callout 10"/>
          <p:cNvSpPr/>
          <p:nvPr/>
        </p:nvSpPr>
        <p:spPr>
          <a:xfrm>
            <a:off x="6477000" y="2755144"/>
            <a:ext cx="1692000" cy="465416"/>
          </a:xfrm>
          <a:prstGeom prst="wedgeRoundRectCallout">
            <a:avLst>
              <a:gd name="adj1" fmla="val -72223"/>
              <a:gd name="adj2" fmla="val 8112"/>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(B)</a:t>
            </a:r>
            <a:endParaRPr lang="en-IN" dirty="0">
              <a:solidFill>
                <a:schemeClr val="tx1"/>
              </a:solidFill>
            </a:endParaRPr>
          </a:p>
        </p:txBody>
      </p:sp>
      <p:sp>
        <p:nvSpPr>
          <p:cNvPr id="12" name="Rounded Rectangular Callout 11"/>
          <p:cNvSpPr/>
          <p:nvPr/>
        </p:nvSpPr>
        <p:spPr>
          <a:xfrm>
            <a:off x="6492240" y="3498094"/>
            <a:ext cx="1692000" cy="465416"/>
          </a:xfrm>
          <a:prstGeom prst="wedgeRoundRectCallout">
            <a:avLst>
              <a:gd name="adj1" fmla="val -72223"/>
              <a:gd name="adj2" fmla="val 8112"/>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(A)</a:t>
            </a:r>
            <a:endParaRPr lang="en-IN" dirty="0">
              <a:solidFill>
                <a:schemeClr val="tx1"/>
              </a:solidFill>
            </a:endParaRPr>
          </a:p>
        </p:txBody>
      </p:sp>
      <p:sp>
        <p:nvSpPr>
          <p:cNvPr id="13" name="TextBox 12"/>
          <p:cNvSpPr txBox="1"/>
          <p:nvPr/>
        </p:nvSpPr>
        <p:spPr>
          <a:xfrm>
            <a:off x="3207169" y="1998955"/>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
        <p:nvSpPr>
          <p:cNvPr id="14" name="TextBox 13"/>
          <p:cNvSpPr txBox="1"/>
          <p:nvPr/>
        </p:nvSpPr>
        <p:spPr>
          <a:xfrm>
            <a:off x="4648200" y="267560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5" name="TextBox 14"/>
          <p:cNvSpPr txBox="1"/>
          <p:nvPr/>
        </p:nvSpPr>
        <p:spPr>
          <a:xfrm>
            <a:off x="3207169" y="4139310"/>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6" name="TextBox 15"/>
          <p:cNvSpPr txBox="1"/>
          <p:nvPr/>
        </p:nvSpPr>
        <p:spPr>
          <a:xfrm>
            <a:off x="4648200" y="340503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Tree>
    <p:extLst>
      <p:ext uri="{BB962C8B-B14F-4D97-AF65-F5344CB8AC3E}">
        <p14:creationId xmlns:p14="http://schemas.microsoft.com/office/powerpoint/2010/main" val="318957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p:txBody>
          <a:bodyPr/>
          <a:lstStyle/>
          <a:p>
            <a:r>
              <a:rPr lang="en-US" dirty="0"/>
              <a:t>A simple way to detect deadlock is with the help of </a:t>
            </a:r>
            <a:r>
              <a:rPr lang="en-US" b="1" dirty="0">
                <a:solidFill>
                  <a:schemeClr val="accent6"/>
                </a:solidFill>
              </a:rPr>
              <a:t>wait-for graph</a:t>
            </a:r>
            <a:r>
              <a:rPr lang="en-US" dirty="0"/>
              <a:t>. </a:t>
            </a:r>
          </a:p>
          <a:p>
            <a:r>
              <a:rPr lang="en-US" dirty="0"/>
              <a:t>One </a:t>
            </a:r>
            <a:r>
              <a:rPr lang="en-US" b="1" dirty="0">
                <a:solidFill>
                  <a:schemeClr val="accent6"/>
                </a:solidFill>
              </a:rPr>
              <a:t>node is created </a:t>
            </a:r>
            <a:r>
              <a:rPr lang="en-US" dirty="0"/>
              <a:t>in the wait-for graph for </a:t>
            </a:r>
            <a:r>
              <a:rPr lang="en-US" b="1" dirty="0">
                <a:solidFill>
                  <a:schemeClr val="accent6"/>
                </a:solidFill>
              </a:rPr>
              <a:t>each transaction that is currently executing</a:t>
            </a:r>
            <a:r>
              <a:rPr lang="en-US" dirty="0"/>
              <a:t>. </a:t>
            </a:r>
          </a:p>
          <a:p>
            <a:r>
              <a:rPr lang="en-US" dirty="0"/>
              <a:t>Whenever a </a:t>
            </a:r>
            <a:r>
              <a:rPr lang="en-US" b="1" dirty="0">
                <a:solidFill>
                  <a:schemeClr val="accent6"/>
                </a:solidFill>
              </a:rPr>
              <a:t>transaction Ti is waiting to lock an item X that is currently locked by a transaction </a:t>
            </a:r>
            <a:r>
              <a:rPr lang="en-US" b="1" dirty="0" err="1">
                <a:solidFill>
                  <a:schemeClr val="accent6"/>
                </a:solidFill>
              </a:rPr>
              <a:t>Tj</a:t>
            </a:r>
            <a:r>
              <a:rPr lang="en-US" b="1" dirty="0">
                <a:solidFill>
                  <a:schemeClr val="accent6"/>
                </a:solidFill>
              </a:rPr>
              <a:t>, a directed edge from Ti to </a:t>
            </a:r>
            <a:r>
              <a:rPr lang="en-US" b="1" dirty="0" err="1">
                <a:solidFill>
                  <a:schemeClr val="accent6"/>
                </a:solidFill>
              </a:rPr>
              <a:t>Tj</a:t>
            </a:r>
            <a:r>
              <a:rPr lang="en-US" b="1" dirty="0">
                <a:solidFill>
                  <a:schemeClr val="accent6"/>
                </a:solidFill>
              </a:rPr>
              <a:t> (</a:t>
            </a:r>
            <a:r>
              <a:rPr lang="en-US" b="1" dirty="0" err="1">
                <a:solidFill>
                  <a:schemeClr val="accent6"/>
                </a:solidFill>
              </a:rPr>
              <a:t>Ti→Tj</a:t>
            </a:r>
            <a:r>
              <a:rPr lang="en-US" b="1" dirty="0">
                <a:solidFill>
                  <a:schemeClr val="accent6"/>
                </a:solidFill>
              </a:rPr>
              <a:t>) is created in the wait-for graph</a:t>
            </a:r>
            <a:r>
              <a:rPr lang="en-US" dirty="0"/>
              <a:t>. </a:t>
            </a:r>
          </a:p>
          <a:p>
            <a:r>
              <a:rPr lang="en-US" dirty="0"/>
              <a:t>When </a:t>
            </a:r>
            <a:r>
              <a:rPr lang="en-US" b="1" dirty="0" err="1">
                <a:solidFill>
                  <a:schemeClr val="accent6"/>
                </a:solidFill>
              </a:rPr>
              <a:t>Tj</a:t>
            </a:r>
            <a:r>
              <a:rPr lang="en-US" b="1" dirty="0">
                <a:solidFill>
                  <a:schemeClr val="accent6"/>
                </a:solidFill>
              </a:rPr>
              <a:t> releases the lock(s) on the items that Ti was waiting for</a:t>
            </a:r>
            <a:r>
              <a:rPr lang="en-US" dirty="0"/>
              <a:t>, the </a:t>
            </a:r>
            <a:r>
              <a:rPr lang="en-US" b="1" dirty="0">
                <a:solidFill>
                  <a:schemeClr val="accent6"/>
                </a:solidFill>
              </a:rPr>
              <a:t>directed edge is dropped </a:t>
            </a:r>
            <a:r>
              <a:rPr lang="en-US" dirty="0"/>
              <a:t>from the wait-for graph. </a:t>
            </a:r>
          </a:p>
          <a:p>
            <a:r>
              <a:rPr lang="en-US" dirty="0"/>
              <a:t>We have a state of </a:t>
            </a:r>
            <a:r>
              <a:rPr lang="en-US" b="1" dirty="0">
                <a:solidFill>
                  <a:schemeClr val="accent6"/>
                </a:solidFill>
              </a:rPr>
              <a:t>deadlock if and only if the wait-for graph has a cycle</a:t>
            </a:r>
            <a:r>
              <a:rPr lang="en-US" dirty="0"/>
              <a:t>. </a:t>
            </a:r>
          </a:p>
          <a:p>
            <a:r>
              <a:rPr lang="en-US" dirty="0"/>
              <a:t>Then </a:t>
            </a:r>
            <a:r>
              <a:rPr lang="en-US" b="1" dirty="0">
                <a:solidFill>
                  <a:schemeClr val="accent6"/>
                </a:solidFill>
              </a:rPr>
              <a:t>each transaction involved in the cycle is said to be deadlocked</a:t>
            </a:r>
            <a:r>
              <a:rPr lang="en-US" dirty="0"/>
              <a:t>.</a:t>
            </a:r>
            <a:endParaRPr lang="en-IN" dirty="0"/>
          </a:p>
        </p:txBody>
      </p:sp>
    </p:spTree>
    <p:extLst>
      <p:ext uri="{BB962C8B-B14F-4D97-AF65-F5344CB8AC3E}">
        <p14:creationId xmlns:p14="http://schemas.microsoft.com/office/powerpoint/2010/main" val="21335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Transaction </a:t>
            </a:r>
            <a:r>
              <a:rPr lang="en-US" b="1" dirty="0">
                <a:solidFill>
                  <a:schemeClr val="accent6"/>
                </a:solidFill>
              </a:rPr>
              <a:t>A is waiting for </a:t>
            </a:r>
            <a:r>
              <a:rPr lang="en-US" dirty="0"/>
              <a:t>transactions </a:t>
            </a:r>
            <a:r>
              <a:rPr lang="en-US" b="1" dirty="0">
                <a:solidFill>
                  <a:schemeClr val="accent6"/>
                </a:solidFill>
              </a:rPr>
              <a:t>B and C</a:t>
            </a:r>
            <a:r>
              <a:rPr lang="en-US" dirty="0"/>
              <a:t>.</a:t>
            </a:r>
          </a:p>
          <a:p>
            <a:r>
              <a:rPr lang="en-US" dirty="0"/>
              <a:t>Transactions </a:t>
            </a:r>
            <a:r>
              <a:rPr lang="en-US" b="1" dirty="0">
                <a:solidFill>
                  <a:schemeClr val="accent6"/>
                </a:solidFill>
              </a:rPr>
              <a:t>C is waiting </a:t>
            </a:r>
            <a:r>
              <a:rPr lang="en-US" dirty="0"/>
              <a:t>for transaction </a:t>
            </a:r>
            <a:r>
              <a:rPr lang="en-US" b="1" dirty="0">
                <a:solidFill>
                  <a:schemeClr val="accent6"/>
                </a:solidFill>
              </a:rPr>
              <a:t>B</a:t>
            </a:r>
            <a:r>
              <a:rPr lang="en-US" dirty="0"/>
              <a:t>.</a:t>
            </a:r>
          </a:p>
          <a:p>
            <a:r>
              <a:rPr lang="en-US" dirty="0"/>
              <a:t>Transaction </a:t>
            </a:r>
            <a:r>
              <a:rPr lang="en-US" b="1" dirty="0">
                <a:solidFill>
                  <a:schemeClr val="accent6"/>
                </a:solidFill>
              </a:rPr>
              <a:t>B is waiting </a:t>
            </a:r>
            <a:r>
              <a:rPr lang="en-US" dirty="0"/>
              <a:t>for transaction </a:t>
            </a:r>
            <a:r>
              <a:rPr lang="en-US" b="1" dirty="0">
                <a:solidFill>
                  <a:schemeClr val="accent6"/>
                </a:solidFill>
              </a:rPr>
              <a:t>D</a:t>
            </a:r>
            <a:r>
              <a:rPr lang="en-US" dirty="0"/>
              <a:t>.</a:t>
            </a:r>
          </a:p>
          <a:p>
            <a:r>
              <a:rPr lang="en-US" dirty="0"/>
              <a:t>This wait-for graph has </a:t>
            </a:r>
            <a:r>
              <a:rPr lang="en-US" b="1" dirty="0">
                <a:solidFill>
                  <a:schemeClr val="accent6"/>
                </a:solidFill>
              </a:rPr>
              <a:t>no cycle</a:t>
            </a:r>
            <a:r>
              <a:rPr lang="en-US" dirty="0"/>
              <a:t>, so there is </a:t>
            </a:r>
            <a:r>
              <a:rPr lang="en-US" b="1" dirty="0">
                <a:solidFill>
                  <a:schemeClr val="accent6"/>
                </a:solidFill>
              </a:rPr>
              <a:t>no deadlock state</a:t>
            </a:r>
            <a:r>
              <a:rPr lang="en-US" dirty="0"/>
              <a:t>.</a:t>
            </a:r>
          </a:p>
          <a:p>
            <a:r>
              <a:rPr lang="en-US" dirty="0"/>
              <a:t>Suppose now that transaction </a:t>
            </a:r>
            <a:r>
              <a:rPr lang="en-US" b="1" dirty="0">
                <a:solidFill>
                  <a:schemeClr val="accent6"/>
                </a:solidFill>
              </a:rPr>
              <a:t>D is requesting an item held by C</a:t>
            </a:r>
            <a:r>
              <a:rPr lang="en-US" dirty="0"/>
              <a:t>. Then the </a:t>
            </a:r>
            <a:r>
              <a:rPr lang="en-US" b="1" dirty="0">
                <a:solidFill>
                  <a:schemeClr val="accent6"/>
                </a:solidFill>
              </a:rPr>
              <a:t>edge D </a:t>
            </a:r>
            <a:r>
              <a:rPr lang="en-US" b="1" dirty="0">
                <a:solidFill>
                  <a:schemeClr val="accent6"/>
                </a:solidFill>
                <a:latin typeface="Calibri" panose="020F0502020204030204" pitchFamily="34" charset="0"/>
              </a:rPr>
              <a:t>→</a:t>
            </a:r>
            <a:r>
              <a:rPr lang="en-US" b="1" dirty="0">
                <a:solidFill>
                  <a:schemeClr val="accent6"/>
                </a:solidFill>
              </a:rPr>
              <a:t> C is added to the wait-for graph</a:t>
            </a:r>
            <a:r>
              <a:rPr lang="en-US" dirty="0"/>
              <a:t>.</a:t>
            </a:r>
          </a:p>
          <a:p>
            <a:r>
              <a:rPr lang="en-US" dirty="0"/>
              <a:t>Now this </a:t>
            </a:r>
            <a:r>
              <a:rPr lang="en-US" b="1" dirty="0">
                <a:solidFill>
                  <a:schemeClr val="accent6"/>
                </a:solidFill>
              </a:rPr>
              <a:t>graph contains the cycle</a:t>
            </a:r>
            <a:r>
              <a:rPr lang="en-US" dirty="0"/>
              <a:t>.</a:t>
            </a:r>
          </a:p>
          <a:p>
            <a:r>
              <a:rPr lang="en-US" dirty="0"/>
              <a:t>B </a:t>
            </a:r>
            <a:r>
              <a:rPr lang="en-US" dirty="0">
                <a:latin typeface="Calibri" panose="020F0502020204030204" pitchFamily="34" charset="0"/>
              </a:rPr>
              <a:t>→ </a:t>
            </a:r>
            <a:r>
              <a:rPr lang="en-US" dirty="0"/>
              <a:t>D </a:t>
            </a:r>
            <a:r>
              <a:rPr lang="en-US" dirty="0">
                <a:latin typeface="Calibri" panose="020F0502020204030204" pitchFamily="34" charset="0"/>
              </a:rPr>
              <a:t>→ </a:t>
            </a:r>
            <a:r>
              <a:rPr lang="en-US" dirty="0"/>
              <a:t>C </a:t>
            </a:r>
            <a:r>
              <a:rPr lang="en-US" dirty="0">
                <a:latin typeface="Calibri" panose="020F0502020204030204" pitchFamily="34" charset="0"/>
              </a:rPr>
              <a:t>→ </a:t>
            </a:r>
            <a:r>
              <a:rPr lang="en-US" dirty="0"/>
              <a:t>B</a:t>
            </a:r>
          </a:p>
          <a:p>
            <a:r>
              <a:rPr lang="en-US" dirty="0"/>
              <a:t>It means that </a:t>
            </a:r>
            <a:r>
              <a:rPr lang="en-US" b="1" dirty="0">
                <a:solidFill>
                  <a:schemeClr val="accent6"/>
                </a:solidFill>
              </a:rPr>
              <a:t>transactions B, D and C are all deadlocked</a:t>
            </a:r>
            <a:r>
              <a:rPr lang="en-US" dirty="0"/>
              <a:t>.</a:t>
            </a:r>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4114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1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500"/>
                                        <p:tgtEl>
                                          <p:spTgt spid="3">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recovery</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When a deadlock is detected, the system must recover from the deadlock. </a:t>
            </a:r>
          </a:p>
          <a:p>
            <a:r>
              <a:rPr lang="en-US" dirty="0"/>
              <a:t>The most common </a:t>
            </a:r>
            <a:r>
              <a:rPr lang="en-US" b="1" dirty="0">
                <a:solidFill>
                  <a:schemeClr val="accent6"/>
                </a:solidFill>
              </a:rPr>
              <a:t>solution is to roll back one or more transactions to break the deadlock</a:t>
            </a:r>
            <a:r>
              <a:rPr lang="en-US" dirty="0"/>
              <a:t>. </a:t>
            </a:r>
          </a:p>
          <a:p>
            <a:r>
              <a:rPr lang="en-US" dirty="0"/>
              <a:t>Choosing which transaction to abort is known as </a:t>
            </a:r>
            <a:r>
              <a:rPr lang="en-US" b="1" dirty="0">
                <a:solidFill>
                  <a:schemeClr val="accent6"/>
                </a:solidFill>
              </a:rPr>
              <a:t>victim selection</a:t>
            </a:r>
            <a:r>
              <a:rPr lang="en-US" dirty="0"/>
              <a:t>.</a:t>
            </a:r>
          </a:p>
          <a:p>
            <a:r>
              <a:rPr lang="en-US" dirty="0"/>
              <a:t>In this wait-for graph transactions B, D and C are deadlocked. </a:t>
            </a:r>
          </a:p>
          <a:p>
            <a:r>
              <a:rPr lang="en-US" dirty="0"/>
              <a:t>In order to remove deadlock one of the transaction out of these three (B, D, C) transactions must be roll backed.</a:t>
            </a:r>
          </a:p>
          <a:p>
            <a:r>
              <a:rPr lang="en-US" dirty="0"/>
              <a:t>We should </a:t>
            </a:r>
            <a:r>
              <a:rPr lang="en-US" b="1" dirty="0">
                <a:solidFill>
                  <a:schemeClr val="accent6"/>
                </a:solidFill>
              </a:rPr>
              <a:t>rollback those transactions that will incur the minimum cost</a:t>
            </a:r>
            <a:r>
              <a:rPr lang="en-US" dirty="0"/>
              <a:t>. </a:t>
            </a:r>
          </a:p>
          <a:p>
            <a:r>
              <a:rPr lang="en-US" dirty="0"/>
              <a:t>When a deadlock is detected, the choice of which transaction to abort can be made using following criteria:</a:t>
            </a:r>
          </a:p>
          <a:p>
            <a:pPr lvl="1"/>
            <a:r>
              <a:rPr lang="en-US" dirty="0"/>
              <a:t>The transaction which have the fewest locks</a:t>
            </a:r>
          </a:p>
          <a:p>
            <a:pPr lvl="1"/>
            <a:r>
              <a:rPr lang="en-US" dirty="0"/>
              <a:t>The transaction that has done the least work</a:t>
            </a:r>
          </a:p>
          <a:p>
            <a:pPr lvl="1"/>
            <a:r>
              <a:rPr lang="en-US" dirty="0"/>
              <a:t>The transaction that is farthest from completion</a:t>
            </a:r>
          </a:p>
          <a:p>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56692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fade">
                                      <p:cBhvr>
                                        <p:cTn id="65" dur="500"/>
                                        <p:tgtEl>
                                          <p:spTgt spid="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500"/>
                                        <p:tgtEl>
                                          <p:spTgt spid="3">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500"/>
                                        <p:tgtEl>
                                          <p:spTgt spid="3">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500"/>
                                        <p:tgtEl>
                                          <p:spTgt spid="3">
                                            <p:txEl>
                                              <p:pRg st="7" end="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500"/>
                                        <p:tgtEl>
                                          <p:spTgt spid="3">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A protocols </a:t>
            </a:r>
            <a:r>
              <a:rPr lang="en-US" b="1" dirty="0">
                <a:solidFill>
                  <a:schemeClr val="accent6"/>
                </a:solidFill>
              </a:rPr>
              <a:t>ensure that the system will never enter into a deadlock state</a:t>
            </a:r>
            <a:r>
              <a:rPr lang="en-US" dirty="0"/>
              <a:t>. </a:t>
            </a:r>
          </a:p>
          <a:p>
            <a:r>
              <a:rPr lang="en-US" dirty="0"/>
              <a:t>Some prevention strategies :</a:t>
            </a:r>
          </a:p>
          <a:p>
            <a:pPr lvl="1"/>
            <a:r>
              <a:rPr lang="en-US" dirty="0"/>
              <a:t>Require that </a:t>
            </a:r>
            <a:r>
              <a:rPr lang="en-US" b="1" dirty="0">
                <a:solidFill>
                  <a:schemeClr val="accent6"/>
                </a:solidFill>
              </a:rPr>
              <a:t>each transaction locks all its data items before it begins execution </a:t>
            </a:r>
            <a:r>
              <a:rPr lang="en-US" dirty="0"/>
              <a:t>(pre-declaration).</a:t>
            </a:r>
          </a:p>
          <a:p>
            <a:pPr lvl="1"/>
            <a:r>
              <a:rPr lang="en-US" dirty="0"/>
              <a:t>Impose </a:t>
            </a:r>
            <a:r>
              <a:rPr lang="en-US" b="1" dirty="0">
                <a:solidFill>
                  <a:schemeClr val="accent6"/>
                </a:solidFill>
              </a:rPr>
              <a:t>partial ordering of all data items and require that a transaction can lock data items only in the order specified by the partial</a:t>
            </a:r>
            <a:r>
              <a:rPr lang="en-US" dirty="0"/>
              <a:t>.</a:t>
            </a:r>
            <a:endParaRPr lang="en-IN" dirty="0"/>
          </a:p>
        </p:txBody>
      </p:sp>
    </p:spTree>
    <p:extLst>
      <p:ext uri="{BB962C8B-B14F-4D97-AF65-F5344CB8AC3E}">
        <p14:creationId xmlns:p14="http://schemas.microsoft.com/office/powerpoint/2010/main" val="24491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a:pPr>
            <a:r>
              <a:rPr lang="en-US" dirty="0"/>
              <a:t>Wait-die scheme — non-preemptive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is allowed to wait</a:t>
            </a:r>
            <a:r>
              <a:rPr lang="en-US" dirty="0"/>
              <a:t> for it till it is available.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killed</a:t>
            </a:r>
            <a:r>
              <a:rPr lang="en-US" dirty="0"/>
              <a:t>.</a:t>
            </a:r>
          </a:p>
          <a:p>
            <a:pPr marL="457200" indent="-457200">
              <a:buFont typeface="+mj-lt"/>
              <a:buAutoNum type="arabicPeriod"/>
            </a:pPr>
            <a:r>
              <a:rPr lang="en-US" dirty="0"/>
              <a:t>Wound-wait scheme — 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forces younger transaction to kill </a:t>
            </a:r>
            <a:r>
              <a:rPr lang="en-US" dirty="0"/>
              <a:t>the transaction and release the resource.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allowed to wait</a:t>
            </a:r>
            <a:r>
              <a:rPr lang="en-US" dirty="0"/>
              <a:t> till older transaction will releases it.</a:t>
            </a:r>
          </a:p>
          <a:p>
            <a:pPr marL="457200" lvl="1"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812175241"/>
              </p:ext>
            </p:extLst>
          </p:nvPr>
        </p:nvGraphicFramePr>
        <p:xfrm>
          <a:off x="1104388" y="4871397"/>
          <a:ext cx="7725142" cy="1798320"/>
        </p:xfrm>
        <a:graphic>
          <a:graphicData uri="http://schemas.openxmlformats.org/drawingml/2006/table">
            <a:tbl>
              <a:tblPr firstRow="1" bandRow="1">
                <a:tableStyleId>{073A0DAA-6AF3-43AB-8588-CEC1D06C72B9}</a:tableStyleId>
              </a:tblPr>
              <a:tblGrid>
                <a:gridCol w="3153142">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Wait-die</a:t>
                      </a:r>
                      <a:endParaRPr lang="en-IN" sz="2000" b="1" dirty="0"/>
                    </a:p>
                  </a:txBody>
                  <a:tcPr anchor="ctr"/>
                </a:tc>
                <a:tc>
                  <a:txBody>
                    <a:bodyPr/>
                    <a:lstStyle/>
                    <a:p>
                      <a:pPr algn="ctr"/>
                      <a:r>
                        <a:rPr lang="en-US" sz="2000" dirty="0"/>
                        <a:t>Wound-wait</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O needs a resource held by Y</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O waits</a:t>
                      </a:r>
                      <a:endParaRPr lang="en-IN" sz="2000" dirty="0"/>
                    </a:p>
                  </a:txBody>
                  <a:tcPr/>
                </a:tc>
                <a:tc>
                  <a:txBody>
                    <a:bodyPr/>
                    <a:lstStyle/>
                    <a:p>
                      <a:pPr algn="ctr"/>
                      <a:r>
                        <a:rPr lang="en-US" sz="2000" b="1" dirty="0">
                          <a:solidFill>
                            <a:schemeClr val="accent6"/>
                          </a:solidFill>
                        </a:rPr>
                        <a:t>Y dies</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Y needs a resource held by O</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Y dies</a:t>
                      </a:r>
                      <a:endParaRPr lang="en-IN" sz="1800" dirty="0"/>
                    </a:p>
                  </a:txBody>
                  <a:tcPr/>
                </a:tc>
                <a:tc>
                  <a:txBody>
                    <a:bodyPr/>
                    <a:lstStyle/>
                    <a:p>
                      <a:pPr algn="ctr"/>
                      <a:r>
                        <a:rPr lang="en-US" sz="2000" b="1" kern="1200" dirty="0">
                          <a:solidFill>
                            <a:schemeClr val="tx2"/>
                          </a:solidFill>
                          <a:latin typeface="+mn-lt"/>
                          <a:ea typeface="+mn-ea"/>
                          <a:cs typeface="+mn-cs"/>
                        </a:rPr>
                        <a:t>Y waits</a:t>
                      </a:r>
                      <a:endParaRPr lang="en-IN" sz="2000" b="1" kern="1200" dirty="0">
                        <a:solidFill>
                          <a:schemeClr val="tx2"/>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10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startAt="3"/>
            </a:pPr>
            <a:r>
              <a:rPr lang="en-US" dirty="0"/>
              <a:t>Timeout-Based Schemes</a:t>
            </a:r>
          </a:p>
          <a:p>
            <a:pPr lvl="1"/>
            <a:r>
              <a:rPr lang="en-US" dirty="0"/>
              <a:t>A </a:t>
            </a:r>
            <a:r>
              <a:rPr lang="en-US" b="1" dirty="0">
                <a:solidFill>
                  <a:schemeClr val="accent6"/>
                </a:solidFill>
              </a:rPr>
              <a:t>transaction waits for a lock only for a specified amount of time</a:t>
            </a:r>
            <a:r>
              <a:rPr lang="en-US" dirty="0"/>
              <a:t>. </a:t>
            </a:r>
            <a:r>
              <a:rPr lang="en-US" b="1" dirty="0">
                <a:solidFill>
                  <a:schemeClr val="accent6"/>
                </a:solidFill>
              </a:rPr>
              <a:t>After that, the wait times out and the transaction is rolled back</a:t>
            </a:r>
            <a:r>
              <a:rPr lang="en-US" dirty="0"/>
              <a:t>. So deadlocks never occur.</a:t>
            </a:r>
          </a:p>
          <a:p>
            <a:pPr lvl="1"/>
            <a:r>
              <a:rPr lang="en-US" b="1" dirty="0">
                <a:solidFill>
                  <a:schemeClr val="accent6"/>
                </a:solidFill>
              </a:rPr>
              <a:t>Simple to implement; but difficult to determine good value of the timeout interval</a:t>
            </a:r>
            <a:r>
              <a:rPr lang="en-US" dirty="0"/>
              <a:t>.</a:t>
            </a:r>
          </a:p>
        </p:txBody>
      </p:sp>
    </p:spTree>
    <p:extLst>
      <p:ext uri="{BB962C8B-B14F-4D97-AF65-F5344CB8AC3E}">
        <p14:creationId xmlns:p14="http://schemas.microsoft.com/office/powerpoint/2010/main" val="60787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GTU</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two phase locking protocol.</a:t>
            </a:r>
          </a:p>
          <a:p>
            <a:pPr marL="457200" indent="-457200">
              <a:buFont typeface="+mj-lt"/>
              <a:buAutoNum type="arabicPeriod"/>
            </a:pPr>
            <a:r>
              <a:rPr lang="en-US" dirty="0"/>
              <a:t>Explain ACID properties of transaction with suitable example.</a:t>
            </a:r>
          </a:p>
          <a:p>
            <a:pPr marL="457200" indent="-457200">
              <a:buFont typeface="+mj-lt"/>
              <a:buAutoNum type="arabicPeriod"/>
            </a:pPr>
            <a:r>
              <a:rPr lang="en-US" dirty="0"/>
              <a:t>What is log based recovery? Explain immediate database modification technique for database recovery. OR Define Failure. Write a note on log based recovery.</a:t>
            </a:r>
          </a:p>
          <a:p>
            <a:pPr marL="457200" indent="-457200">
              <a:buFont typeface="+mj-lt"/>
              <a:buAutoNum type="arabicPeriod"/>
            </a:pPr>
            <a:r>
              <a:rPr lang="en-US" dirty="0"/>
              <a:t>State differences between conflict </a:t>
            </a:r>
            <a:r>
              <a:rPr lang="en-US" dirty="0" err="1"/>
              <a:t>serializability</a:t>
            </a:r>
            <a:r>
              <a:rPr lang="en-US" dirty="0"/>
              <a:t> and view </a:t>
            </a:r>
            <a:r>
              <a:rPr lang="en-US" dirty="0" err="1"/>
              <a:t>serializability</a:t>
            </a:r>
            <a:r>
              <a:rPr lang="en-US" dirty="0"/>
              <a:t>.</a:t>
            </a:r>
          </a:p>
          <a:p>
            <a:pPr marL="457200" indent="-457200">
              <a:buFont typeface="+mj-lt"/>
              <a:buAutoNum type="arabicPeriod"/>
            </a:pPr>
            <a:r>
              <a:rPr lang="en-US" dirty="0"/>
              <a:t>Explain two-phase commit protocol.</a:t>
            </a:r>
          </a:p>
          <a:p>
            <a:pPr marL="457200" indent="-457200">
              <a:buFont typeface="+mj-lt"/>
              <a:buAutoNum type="arabicPeriod"/>
            </a:pPr>
            <a:r>
              <a:rPr lang="en-US" dirty="0"/>
              <a:t>Define transaction. Explain various states of transaction with suitable diagram.</a:t>
            </a:r>
          </a:p>
          <a:p>
            <a:pPr marL="457200" indent="-457200">
              <a:buFont typeface="+mj-lt"/>
              <a:buAutoNum type="arabicPeriod"/>
            </a:pPr>
            <a:r>
              <a:rPr lang="en-US" dirty="0"/>
              <a:t>Write differences between shared lock and exclusive lock.</a:t>
            </a:r>
          </a:p>
          <a:p>
            <a:pPr marL="457200" indent="-457200">
              <a:buFont typeface="+mj-lt"/>
              <a:buAutoNum type="arabicPeriod"/>
            </a:pPr>
            <a:r>
              <a:rPr lang="en-US" dirty="0"/>
              <a:t>Explain deadlock with suitable example.</a:t>
            </a:r>
          </a:p>
          <a:p>
            <a:pPr marL="457200" indent="-457200">
              <a:buFont typeface="+mj-lt"/>
              <a:buAutoNum type="arabicPeriod"/>
            </a:pPr>
            <a:r>
              <a:rPr lang="en-US" dirty="0"/>
              <a:t>What is locking? Define each types of locking. </a:t>
            </a:r>
          </a:p>
          <a:p>
            <a:pPr marL="457200" indent="-457200">
              <a:buFont typeface="+mj-lt"/>
              <a:buAutoNum type="arabicPeriod"/>
            </a:pPr>
            <a:r>
              <a:rPr lang="en-US" dirty="0"/>
              <a:t>Define wait-Die &amp; wound-wait.</a:t>
            </a:r>
          </a:p>
        </p:txBody>
      </p:sp>
    </p:spTree>
    <p:extLst>
      <p:ext uri="{BB962C8B-B14F-4D97-AF65-F5344CB8AC3E}">
        <p14:creationId xmlns:p14="http://schemas.microsoft.com/office/powerpoint/2010/main" val="119140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a:t>
            </a:r>
            <a:r>
              <a:rPr lang="en-US" dirty="0">
                <a:solidFill>
                  <a:schemeClr val="accent6"/>
                </a:solidFill>
              </a:rPr>
              <a:t>C</a:t>
            </a:r>
            <a:r>
              <a:rPr lang="en-US" dirty="0"/>
              <a:t>ID properties of transaction (</a:t>
            </a:r>
            <a:r>
              <a:rPr lang="en-US" dirty="0">
                <a:solidFill>
                  <a:schemeClr val="accent6"/>
                </a:solidFill>
              </a:rPr>
              <a:t>Consistency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The </a:t>
            </a:r>
            <a:r>
              <a:rPr lang="en-US" b="1" dirty="0">
                <a:solidFill>
                  <a:schemeClr val="accent6"/>
                </a:solidFill>
              </a:rPr>
              <a:t>database must remain in a consistent state </a:t>
            </a:r>
            <a:r>
              <a:rPr lang="en-US" dirty="0"/>
              <a:t>after any transaction.</a:t>
            </a:r>
          </a:p>
          <a:p>
            <a:r>
              <a:rPr lang="en-US" dirty="0"/>
              <a:t>If the database was in a consistent state before the execution of a transaction, it must remain consistent after the execution of the transaction as well.</a:t>
            </a:r>
          </a:p>
          <a:p>
            <a:r>
              <a:rPr lang="en-US" dirty="0"/>
              <a:t>In our example, total of A and B must remain same before and after the execution of transaction.</a:t>
            </a:r>
            <a:endParaRPr lang="en-GB" dirty="0"/>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a:solidFill>
                  <a:schemeClr val="tx2"/>
                </a:solidFill>
              </a:rPr>
              <a:t>A+B=1000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a:p>
            <a:pPr algn="ctr"/>
            <a:r>
              <a:rPr lang="en-US" sz="2000" dirty="0">
                <a:solidFill>
                  <a:schemeClr val="tx2"/>
                </a:solidFill>
              </a:rPr>
              <a:t>A+B=1000</a:t>
            </a: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a:t>
            </a:r>
            <a:r>
              <a:rPr lang="en-US" dirty="0">
                <a:solidFill>
                  <a:schemeClr val="accent6"/>
                </a:solidFill>
              </a:rPr>
              <a:t>I</a:t>
            </a:r>
            <a:r>
              <a:rPr lang="en-US" dirty="0"/>
              <a:t>D properties of transaction (</a:t>
            </a:r>
            <a:r>
              <a:rPr lang="en-US" dirty="0">
                <a:solidFill>
                  <a:schemeClr val="accent6"/>
                </a:solidFill>
              </a:rPr>
              <a:t>Isolation</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b="1" dirty="0">
                <a:solidFill>
                  <a:schemeClr val="accent6"/>
                </a:solidFill>
              </a:rPr>
              <a:t>Changes occurring in a particular transaction will not be visible to any other transaction until it has been committed</a:t>
            </a:r>
            <a:r>
              <a:rPr lang="en-US" dirty="0"/>
              <a:t>.</a:t>
            </a:r>
          </a:p>
          <a:p>
            <a:r>
              <a:rPr lang="en-US" b="1" dirty="0">
                <a:solidFill>
                  <a:schemeClr val="accent6"/>
                </a:solidFill>
              </a:rPr>
              <a:t>Intermediate transaction results must be hidden </a:t>
            </a:r>
            <a:r>
              <a:rPr lang="en-US" dirty="0"/>
              <a:t>from other concurrently executed transactions.  </a:t>
            </a:r>
          </a:p>
          <a:p>
            <a:r>
              <a:rPr lang="en-US" dirty="0"/>
              <a:t>In our example once our transaction starts from first step (step 1) its result should not be access by any other transaction until last step (step 6) is completed.</a:t>
            </a:r>
            <a:endParaRPr lang="en-GB" dirty="0"/>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Start </a:t>
            </a:r>
          </a:p>
          <a:p>
            <a:pPr algn="ctr"/>
            <a:r>
              <a:rPr lang="en-US" dirty="0"/>
              <a:t>Transaction</a:t>
            </a:r>
            <a:endParaRPr lang="en-IN" dirty="0"/>
          </a:p>
        </p:txBody>
      </p:sp>
    </p:spTree>
    <p:extLst>
      <p:ext uri="{BB962C8B-B14F-4D97-AF65-F5344CB8AC3E}">
        <p14:creationId xmlns:p14="http://schemas.microsoft.com/office/powerpoint/2010/main" val="34684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10295</TotalTime>
  <Words>7847</Words>
  <Application>Microsoft Office PowerPoint</Application>
  <PresentationFormat>Widescreen</PresentationFormat>
  <Paragraphs>1397</Paragraphs>
  <Slides>77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Calibri</vt:lpstr>
      <vt:lpstr>Wingdings 3</vt:lpstr>
      <vt:lpstr>Roboto Condensed Light</vt:lpstr>
      <vt:lpstr>Symbol</vt:lpstr>
      <vt:lpstr>Calibri Light</vt:lpstr>
      <vt:lpstr>Arial</vt:lpstr>
      <vt:lpstr>Wingdings</vt:lpstr>
      <vt:lpstr>Office Theme</vt:lpstr>
      <vt:lpstr>Unit 5 Transaction Management</vt:lpstr>
      <vt:lpstr>PowerPoint Presentation</vt:lpstr>
      <vt:lpstr>What is transaction?</vt:lpstr>
      <vt:lpstr>What is transaction?</vt:lpstr>
      <vt:lpstr>ACID properties of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 State Transition Diagram</vt:lpstr>
      <vt:lpstr>Transaction State Diagram \ State Transition Diagram</vt:lpstr>
      <vt:lpstr>Transaction State Diagram \ State Transition Diagram</vt:lpstr>
      <vt:lpstr>Schedule</vt:lpstr>
      <vt:lpstr>What is schedule?</vt:lpstr>
      <vt:lpstr>Example of schedule</vt:lpstr>
      <vt:lpstr>Example of schedule</vt:lpstr>
      <vt:lpstr>Serial schedule</vt:lpstr>
      <vt:lpstr>Example of Serial Schedule</vt:lpstr>
      <vt:lpstr>Non-serial Schedule (Interleaved Schedule)</vt:lpstr>
      <vt:lpstr>Example of Non-serial Schedule (Interleaved Schedule)</vt:lpstr>
      <vt:lpstr>Equivalent Schedule</vt:lpstr>
      <vt:lpstr>Equivalent Schedule</vt:lpstr>
      <vt:lpstr>Serializability</vt:lpstr>
      <vt:lpstr>Conflicting instructions</vt:lpstr>
      <vt:lpstr>Conflict serializability</vt:lpstr>
      <vt:lpstr>Conflict serializability (Example)</vt:lpstr>
      <vt:lpstr>Conflict serializability (Example)</vt:lpstr>
      <vt:lpstr>View serializability</vt:lpstr>
      <vt:lpstr>Initial Read</vt:lpstr>
      <vt:lpstr>Updated Read</vt:lpstr>
      <vt:lpstr>Final Write</vt:lpstr>
      <vt:lpstr>View serializable example</vt:lpstr>
      <vt:lpstr>View serializable example (Initial Read)</vt:lpstr>
      <vt:lpstr>View serializable example (Updated Read)</vt:lpstr>
      <vt:lpstr>View serializable example (Final Write)</vt:lpstr>
      <vt:lpstr>View serializable example</vt:lpstr>
      <vt:lpstr>Two phase commit protocol</vt:lpstr>
      <vt:lpstr>Two phase commit protocol</vt:lpstr>
      <vt:lpstr>Two phase commit protocol</vt:lpstr>
      <vt:lpstr>Two phase commit protocol Commit Request Phase (Obtaining Decision)</vt:lpstr>
      <vt:lpstr>Two phase commit protocol Commit Phase (Performing Decision)</vt:lpstr>
      <vt:lpstr>Database recovery</vt:lpstr>
      <vt:lpstr>Database recovery</vt:lpstr>
      <vt:lpstr>Log based recovery method</vt:lpstr>
      <vt:lpstr>Log based recovery method</vt:lpstr>
      <vt:lpstr>Immediate v/s Deferred database modification</vt:lpstr>
      <vt:lpstr>Immediate v/s Deferred database modification</vt:lpstr>
      <vt:lpstr>Immediate v/s Deferred database modification</vt:lpstr>
      <vt:lpstr>Problems with Deferred &amp; Immediate Updates (Checkpoint)</vt:lpstr>
      <vt:lpstr>How the checkpoint works when failure occurs</vt:lpstr>
      <vt:lpstr>How the checkpoint works when failure occurs</vt:lpstr>
      <vt:lpstr>Page table structure</vt:lpstr>
      <vt:lpstr>Shadow paging technique</vt:lpstr>
      <vt:lpstr>Shadow paging technique</vt:lpstr>
      <vt:lpstr>Shadow paging technique</vt:lpstr>
      <vt:lpstr>Concurrency</vt:lpstr>
      <vt:lpstr>What is concurrency?</vt:lpstr>
      <vt:lpstr>Lost update problem</vt:lpstr>
      <vt:lpstr>Dirty read problem</vt:lpstr>
      <vt:lpstr>Incorrect retrieval problem</vt:lpstr>
      <vt:lpstr>What is lock?</vt:lpstr>
      <vt:lpstr>Lock based protocol</vt:lpstr>
      <vt:lpstr>Lock based protocol</vt:lpstr>
      <vt:lpstr>Two phase locking protocol</vt:lpstr>
      <vt:lpstr>Strict two phase locking protocol V/S Rigorous two phase locking protocol</vt:lpstr>
      <vt:lpstr>Time stamp based protocol</vt:lpstr>
      <vt:lpstr>Time stamp ordering protocol</vt:lpstr>
      <vt:lpstr>Deadlock</vt:lpstr>
      <vt:lpstr>What is deadlock?</vt:lpstr>
      <vt:lpstr>Deadlock detection</vt:lpstr>
      <vt:lpstr>Deadlock detection</vt:lpstr>
      <vt:lpstr>Deadlock recovery</vt:lpstr>
      <vt:lpstr>Deadlock prevention</vt:lpstr>
      <vt:lpstr>Deadlock prevention</vt:lpstr>
      <vt:lpstr>Deadlock prevention</vt:lpstr>
      <vt:lpstr>Questions asked in GTU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Pooja Bhatt</cp:lastModifiedBy>
  <cp:revision>1751</cp:revision>
  <dcterms:created xsi:type="dcterms:W3CDTF">2020-05-01T05:09:15Z</dcterms:created>
  <dcterms:modified xsi:type="dcterms:W3CDTF">2021-11-20T09:11:48Z</dcterms:modified>
</cp:coreProperties>
</file>