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440" r:id="rId6"/>
    <p:sldId id="2439" r:id="rId7"/>
    <p:sldId id="260" r:id="rId8"/>
    <p:sldId id="2433" r:id="rId9"/>
    <p:sldId id="2445" r:id="rId10"/>
    <p:sldId id="2432" r:id="rId11"/>
    <p:sldId id="2438" r:id="rId12"/>
    <p:sldId id="2441" r:id="rId13"/>
    <p:sldId id="2442" r:id="rId14"/>
    <p:sldId id="2434" r:id="rId15"/>
    <p:sldId id="244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4" autoAdjust="0"/>
  </p:normalViewPr>
  <p:slideViewPr>
    <p:cSldViewPr snapToGrid="0">
      <p:cViewPr varScale="1">
        <p:scale>
          <a:sx n="86" d="100"/>
          <a:sy n="86" d="100"/>
        </p:scale>
        <p:origin x="562" y="-662"/>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2/24/2023</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xrterra.com/best-hardware-to-become-an-ar-or-vr-developer/" TargetMode="External"/><Relationship Id="rId2" Type="http://schemas.openxmlformats.org/officeDocument/2006/relationships/image" Target="../media/image14.jpeg"/><Relationship Id="rId1" Type="http://schemas.openxmlformats.org/officeDocument/2006/relationships/slideLayout" Target="../slideLayouts/slideLayout15.xml"/><Relationship Id="rId6" Type="http://schemas.openxmlformats.org/officeDocument/2006/relationships/hyperlink" Target="https://www.researchgate.net/publication/317801421_Augmented_Reality_Games_for_Learning_A_Literature_Review" TargetMode="External"/><Relationship Id="rId5" Type="http://schemas.openxmlformats.org/officeDocument/2006/relationships/hyperlink" Target="https://www.bing.com/ck/a?!&amp;&amp;p=d8a3dff1ca290cf4JmltdHM9MTY3MjcwNDAwMCZpZ3VpZD0xNDgzMTljYS00ZjFlLTYwZGUtMDJiNC0wOTBjNGViNjYxMmMmaW5zaWQ9NTE5NQ&amp;ptn=3&amp;hsh=3&amp;fclid=148319ca-4f1e-60de-02b4-090c4eb6612c&amp;psq=sci+fi+movie+on+car&amp;u=a1aHR0cHM6Ly93d3cuaG90Y2Fycy5jb20vMTAtZHJlYW0tY2Fycy1mcm9tLXNjaS1maS1tb3ZpZXMtd2Utd2lzaC13ZS1jb3VsZC1kcml2ZS1vbmNlLw&amp;ntb=1" TargetMode="External"/><Relationship Id="rId4" Type="http://schemas.openxmlformats.org/officeDocument/2006/relationships/hyperlink" Target="https://www.bing.com/ck/a?!&amp;&amp;p=36a1a0bf6159a019JmltdHM9MTY3MjcwNDAwMCZpZ3VpZD0xNDgzMTljYS00ZjFlLTYwZGUtMDJiNC0wOTBjNGViNjYxMmMmaW5zaWQ9NTE3Nw&amp;ptn=3&amp;hsh=3&amp;fclid=148319ca-4f1e-60de-02b4-090c4eb6612c&amp;psq=2017-HCII-AugmentedRealityGamesForLearnin&amp;u=a1aHR0cHM6Ly93d3cuZHJodS5ldS9wdWJsaWNhdGlvbnMvMjAxNy1IQ0lJLUF1Z21lbnRlZFJlYWxpdHlHYW1lc0ZvckxlYXJuaW5nLnBkZg&amp;ntb=1"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834662" y="1253505"/>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GO Car</a:t>
            </a:r>
            <a:endParaRPr lang="en-US" dirty="0">
              <a:solidFill>
                <a:srgbClr val="2F334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a:bodyPr>
          <a:lstStyle/>
          <a:p>
            <a:pPr marL="0" indent="0">
              <a:buNone/>
            </a:pPr>
            <a:endParaRPr lang="en-US" dirty="0"/>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12</a:t>
            </a:fld>
            <a:endParaRPr lang="en-US" dirty="0"/>
          </a:p>
        </p:txBody>
      </p:sp>
      <p:pic>
        <p:nvPicPr>
          <p:cNvPr id="3" name="Picture 2"/>
          <p:cNvPicPr>
            <a:picLocks noChangeAspect="1"/>
          </p:cNvPicPr>
          <p:nvPr/>
        </p:nvPicPr>
        <p:blipFill>
          <a:blip r:embed="rId2"/>
          <a:stretch>
            <a:fillRect/>
          </a:stretch>
        </p:blipFill>
        <p:spPr>
          <a:xfrm>
            <a:off x="240669" y="1203434"/>
            <a:ext cx="3581400" cy="3797060"/>
          </a:xfrm>
          <a:prstGeom prst="rect">
            <a:avLst/>
          </a:prstGeom>
        </p:spPr>
      </p:pic>
    </p:spTree>
    <p:extLst>
      <p:ext uri="{BB962C8B-B14F-4D97-AF65-F5344CB8AC3E}">
        <p14:creationId xmlns:p14="http://schemas.microsoft.com/office/powerpoint/2010/main" val="169693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7"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943099" y="343846"/>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1867792" y="2654284"/>
            <a:ext cx="4351911" cy="1769608"/>
          </a:xfrm>
        </p:spPr>
        <p:txBody>
          <a:bodyPr>
            <a:normAutofit/>
          </a:bodyPr>
          <a:lstStyle/>
          <a:p>
            <a:r>
              <a:rPr lang="en-US" dirty="0">
                <a:latin typeface="Times New Roman" panose="02020603050405020304" pitchFamily="18" charset="0"/>
                <a:cs typeface="Times New Roman" panose="02020603050405020304" pitchFamily="18" charset="0"/>
              </a:rPr>
              <a:t>Literature review</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dirty="0">
              <a:solidFill>
                <a:srgbClr val="2F3342"/>
              </a:solidFill>
            </a:endParaRP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sp>
        <p:nvSpPr>
          <p:cNvPr id="2" name="Rectangle 1"/>
          <p:cNvSpPr/>
          <p:nvPr/>
        </p:nvSpPr>
        <p:spPr>
          <a:xfrm>
            <a:off x="7289321" y="860237"/>
            <a:ext cx="3976778" cy="49274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rgbClr val="000000"/>
                </a:solidFill>
                <a:latin typeface="Times New Roman" panose="02020603050405020304" pitchFamily="18" charset="0"/>
                <a:cs typeface="Times New Roman" panose="02020603050405020304" pitchFamily="18" charset="0"/>
              </a:rPr>
              <a:t>This paper presents a car racing Augmented Game game called</a:t>
            </a:r>
            <a:r>
              <a:rPr lang="en-US" i="1" dirty="0">
                <a:solidFill>
                  <a:srgbClr val="000000"/>
                </a:solidFill>
                <a:latin typeface="Times New Roman" panose="02020603050405020304" pitchFamily="18" charset="0"/>
                <a:cs typeface="Times New Roman" panose="02020603050405020304" pitchFamily="18" charset="0"/>
              </a:rPr>
              <a:t> GO CAR</a:t>
            </a:r>
            <a:r>
              <a:rPr lang="en-US" dirty="0">
                <a:solidFill>
                  <a:srgbClr val="000000"/>
                </a:solidFill>
                <a:latin typeface="Times New Roman" panose="02020603050405020304" pitchFamily="18" charset="0"/>
                <a:cs typeface="Times New Roman" panose="02020603050405020304" pitchFamily="18" charset="0"/>
              </a:rPr>
              <a:t>. The objective of the game is not to defeat the human player, but to provide the player with a challenging and enjoyable experience. To ensure that this objective can be accomplished, the game uses augmented reality, which enable the cars to be controlled in a manner that mimics natural driving. It is a simulation that can allow user to enjoy the game wherever thy like to play on their mobile using camera.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32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latin typeface="Times New Roman" panose="02020603050405020304" pitchFamily="18" charset="0"/>
                <a:cs typeface="Times New Roman" panose="02020603050405020304" pitchFamily="18" charset="0"/>
              </a:rPr>
              <a:t>CAR GAME IN AUGMENTED REALITY</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HARDWARE AND SOFTWARE REQUIRMENTS</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Your Laptop</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SSD Hard Drive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UNITY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VS Code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Adobe Photoshop</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4</a:t>
            </a:fld>
            <a:endParaRPr lang="en-US" dirty="0"/>
          </a:p>
        </p:txBody>
      </p:sp>
      <p:pic>
        <p:nvPicPr>
          <p:cNvPr id="14" name="Picture 13"/>
          <p:cNvPicPr>
            <a:picLocks noChangeAspect="1"/>
          </p:cNvPicPr>
          <p:nvPr/>
        </p:nvPicPr>
        <p:blipFill>
          <a:blip r:embed="rId2"/>
          <a:stretch>
            <a:fillRect/>
          </a:stretch>
        </p:blipFill>
        <p:spPr>
          <a:xfrm>
            <a:off x="8110986" y="1480457"/>
            <a:ext cx="3750334" cy="3750334"/>
          </a:xfrm>
          <a:prstGeom prst="rect">
            <a:avLst/>
          </a:prstGeom>
        </p:spPr>
      </p:pic>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UML DIAGRAM</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5</a:t>
            </a:fld>
            <a:endParaRPr lang="en-US" dirty="0"/>
          </a:p>
        </p:txBody>
      </p:sp>
      <p:pic>
        <p:nvPicPr>
          <p:cNvPr id="4" name="Picture 3"/>
          <p:cNvPicPr>
            <a:picLocks noChangeAspect="1"/>
          </p:cNvPicPr>
          <p:nvPr/>
        </p:nvPicPr>
        <p:blipFill>
          <a:blip r:embed="rId2"/>
          <a:stretch>
            <a:fillRect/>
          </a:stretch>
        </p:blipFill>
        <p:spPr>
          <a:xfrm>
            <a:off x="1122692" y="1880559"/>
            <a:ext cx="9343650" cy="408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909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TIMELINE CHART</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6</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19" y="1958291"/>
            <a:ext cx="10333323" cy="39162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779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 AND CONCLUTION</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2135995"/>
            <a:ext cx="4226024" cy="3857329"/>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It can be concluded that the Unity platform supported efficient development of the race car game. By modifying some of the parameter values of the car, such as the braking coefficients and torque values, and by modifying the game environment to resemble that of a municipal road system,</a:t>
            </a:r>
            <a:r>
              <a:rPr lang="en-US" i="1" dirty="0">
                <a:latin typeface="Times New Roman" panose="02020603050405020304" pitchFamily="18" charset="0"/>
                <a:cs typeface="Times New Roman" panose="02020603050405020304" pitchFamily="18" charset="0"/>
              </a:rPr>
              <a:t> Racer</a:t>
            </a:r>
            <a:r>
              <a:rPr lang="en-US" dirty="0">
                <a:latin typeface="Times New Roman" panose="02020603050405020304" pitchFamily="18" charset="0"/>
                <a:cs typeface="Times New Roman" panose="02020603050405020304" pitchFamily="18" charset="0"/>
              </a:rPr>
              <a:t> can be adapted to become a simulation software for learner-level drivers or for familiarizing drivers with the roadway layouts and traffic laws of foreign or unknown cities.</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7</a:t>
            </a:fld>
            <a:endParaRPr lang="en-US" dirty="0"/>
          </a:p>
        </p:txBody>
      </p:sp>
      <p:pic>
        <p:nvPicPr>
          <p:cNvPr id="9" name="Picture 8"/>
          <p:cNvPicPr>
            <a:picLocks noChangeAspect="1"/>
          </p:cNvPicPr>
          <p:nvPr/>
        </p:nvPicPr>
        <p:blipFill>
          <a:blip r:embed="rId2"/>
          <a:stretch>
            <a:fillRect/>
          </a:stretch>
        </p:blipFill>
        <p:spPr>
          <a:xfrm>
            <a:off x="6421647" y="830292"/>
            <a:ext cx="4983912" cy="4983912"/>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3631720" y="2254072"/>
            <a:ext cx="8589690" cy="461513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3925944" y="2435538"/>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Times New Roman" panose="02020603050405020304" pitchFamily="18" charset="0"/>
                <a:cs typeface="Times New Roman" panose="02020603050405020304" pitchFamily="18" charset="0"/>
                <a:sym typeface="Bebas"/>
              </a:rPr>
              <a:t>REFRENCES</a:t>
            </a:r>
            <a:br>
              <a:rPr lang="en-US" sz="3200" cap="none" dirty="0">
                <a:solidFill>
                  <a:srgbClr val="2F3342"/>
                </a:solidFill>
                <a:latin typeface="Calibri"/>
                <a:cs typeface="Gill Sans" panose="020B0502020104020203" pitchFamily="34" charset="-79"/>
                <a:sym typeface="Bebas"/>
              </a:rPr>
            </a:br>
            <a:endParaRPr lang="en-US" sz="1200" b="0" cap="none" dirty="0">
              <a:solidFill>
                <a:srgbClr val="2F3342"/>
              </a:solidFill>
              <a:latin typeface="Calibri"/>
              <a:ea typeface="+mn-ea"/>
              <a:cs typeface="+mn-cs"/>
            </a:endParaRP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8</a:t>
            </a:fld>
            <a:endParaRPr lang="en-US" dirty="0"/>
          </a:p>
        </p:txBody>
      </p:sp>
      <p:sp>
        <p:nvSpPr>
          <p:cNvPr id="2" name="TextBox 1">
            <a:extLst>
              <a:ext uri="{FF2B5EF4-FFF2-40B4-BE49-F238E27FC236}">
                <a16:creationId xmlns:a16="http://schemas.microsoft.com/office/drawing/2014/main" id="{E2EED42A-048D-1179-3924-735372C33BA5}"/>
              </a:ext>
            </a:extLst>
          </p:cNvPr>
          <p:cNvSpPr txBox="1"/>
          <p:nvPr/>
        </p:nvSpPr>
        <p:spPr>
          <a:xfrm>
            <a:off x="4048217" y="3595456"/>
            <a:ext cx="7352370" cy="3112199"/>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US" sz="1100" u="sng" dirty="0">
                <a:solidFill>
                  <a:srgbClr val="000000"/>
                </a:solidFill>
                <a:effectLst/>
                <a:latin typeface="Times New Roman" panose="02020603050405020304" pitchFamily="18" charset="0"/>
                <a:ea typeface="Calibri" panose="020F0502020204030204" pitchFamily="34" charset="0"/>
                <a:hlinkClick r:id="rId3"/>
              </a:rPr>
              <a:t>https://www.xrterra.com/best-hardware-to-become-an-ar-or-vr-developer/</a:t>
            </a:r>
            <a:endParaRPr lang="en-IN" sz="11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100" u="sng" dirty="0">
                <a:solidFill>
                  <a:srgbClr val="000000"/>
                </a:solidFill>
                <a:effectLst/>
                <a:latin typeface="Times New Roman" panose="02020603050405020304" pitchFamily="18" charset="0"/>
                <a:ea typeface="Calibri" panose="020F0502020204030204" pitchFamily="34" charset="0"/>
                <a:hlinkClick r:id="rId4"/>
              </a:rPr>
              <a:t>https://www.bing.com/ck/a?!&amp;&amp;p=36a1a0bf6159a019JmltdHM9MTY3MjcwNDAwMCZpZ3VpZD0xNDgzMTljYS00ZjFlLTYwZGUtMDJiNC0wOTBjNGViNjYxMmMmaW5zaWQ9NTE3Nw&amp;ptn=3&amp;hsh=3&amp;fclid=148319ca-4f1e-60de-02b4-090c4eb6612c&amp;psq=2017-HCII-AugmentedRealityGamesForLearnin&amp;u=a1aHR0cHM6Ly93d3cuZHJodS5ldS9wdWJsaWNhdGlvbnMvMjAxNy1IQ0lJLUF1Z21lbnRlZFJlYWxpdHlHYW1lc0ZvckxlYXJuaW5nLnBkZg&amp;ntb=1</a:t>
            </a:r>
            <a:endParaRPr lang="en-IN" sz="11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100" u="sng" dirty="0">
                <a:solidFill>
                  <a:srgbClr val="000000"/>
                </a:solidFill>
                <a:effectLst/>
                <a:latin typeface="Times New Roman" panose="02020603050405020304" pitchFamily="18" charset="0"/>
                <a:ea typeface="Calibri" panose="020F0502020204030204" pitchFamily="34" charset="0"/>
                <a:hlinkClick r:id="rId5"/>
              </a:rPr>
              <a:t>https://www.bing.com/ck/a?!&amp;&amp;p=d8a3dff1ca290cf4JmltdHM9MTY3MjcwNDAwMCZpZ3VpZD0xNDgzMTljYS00ZjFlLTYwZGUtMDJiNC0wOTBjNGViNjYxMmMmaW5zaWQ9NTE5NQ&amp;ptn=3&amp;hsh=3&amp;fclid=148319ca-4f1e-60de-02b4-090c4eb6612c&amp;psq=sci+fi+movie+on+car&amp;u=a1aHR0cHM6Ly93d3cuaG90Y2Fycy5jb20vMTAtZHJlYW0tY2Fycy1mcm9tLXNjaS1maS1tb3ZpZXMtd2Utd2lzaC13ZS1jb3VsZC1kcml2ZS1vbmNlLw&amp;ntb=1</a:t>
            </a:r>
            <a:endParaRPr lang="en-IN" sz="11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100" u="sng" dirty="0">
                <a:solidFill>
                  <a:srgbClr val="000000"/>
                </a:solidFill>
                <a:effectLst/>
                <a:latin typeface="Times New Roman" panose="02020603050405020304" pitchFamily="18" charset="0"/>
                <a:ea typeface="Calibri" panose="020F0502020204030204" pitchFamily="34" charset="0"/>
                <a:hlinkClick r:id="rId6"/>
              </a:rPr>
              <a:t>https://www.researchgate.net/publication/317801421_Augmented_Reality_Games_for_Learning_A_Literature_Review</a:t>
            </a:r>
            <a:endParaRPr lang="en-IN" sz="1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8922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5" y="-36547"/>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latin typeface="Times New Roman" panose="02020603050405020304" pitchFamily="18" charset="0"/>
                <a:cs typeface="Times New Roman" panose="02020603050405020304" pitchFamily="18" charset="0"/>
              </a:rPr>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SUBTITLE GOES HERE</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207078912"/>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19B998-C0F0-415C-AF4D-F10DCCD30A25}">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521</Words>
  <Application>Microsoft Office PowerPoint</Application>
  <PresentationFormat>Widescreen</PresentationFormat>
  <Paragraphs>912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Symbol</vt:lpstr>
      <vt:lpstr>Times New Roman</vt:lpstr>
      <vt:lpstr>Office Theme</vt:lpstr>
      <vt:lpstr>GO Car</vt:lpstr>
      <vt:lpstr>Literature review</vt:lpstr>
      <vt:lpstr>PROBLEM STATEMENT</vt:lpstr>
      <vt:lpstr>HARDWARE AND SOFTWARE REQUIRMENTS</vt:lpstr>
      <vt:lpstr>UML DIAGRAM</vt:lpstr>
      <vt:lpstr>TIMELINE CHART</vt:lpstr>
      <vt:lpstr>FUTURE WORK AND CONCLUTION</vt:lpstr>
      <vt:lpstr>REFRENCES </vt:lpstr>
      <vt:lpstr>THANK YOU</vt:lpstr>
      <vt:lpstr>Customize this Template</vt:lpstr>
      <vt:lpstr>YOUR TITLE HERE</vt:lpstr>
      <vt:lpstr>IMPLEMENTATION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2023-02-24T05:28:52Z</dcterms:created>
  <dcterms:modified xsi:type="dcterms:W3CDTF">2023-02-24T13:53:29Z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