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D254-B497-4FB2-86AB-FEADAC3CD8C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02DA1-B133-4E10-AD8B-D4194AF7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Class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31324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92311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09347"/>
            <a:ext cx="7509164" cy="344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50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793411"/>
              </p:ext>
            </p:extLst>
          </p:nvPr>
        </p:nvGraphicFramePr>
        <p:xfrm>
          <a:off x="152400" y="1295397"/>
          <a:ext cx="8839200" cy="533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class deﬁnition speciﬁes the variables and methods that are members of the class.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variables are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declared using the keyword static</a:t>
                      </a:r>
                      <a:r>
                        <a:rPr lang="en-US" dirty="0"/>
                        <a:t>, and one instance of each class variable is shared among all objects of a class.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Instance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object of a class has its own instance variables — these are variables declared in the class without using the keyword static.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that are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speciﬁed as static</a:t>
                      </a:r>
                      <a:r>
                        <a:rPr lang="en-US" dirty="0"/>
                        <a:t> can be called even if no class objects exist, but a static method cannot refer to instance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Non-Static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that are not speciﬁed as static can access any of the variables in the class directly.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733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 Member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to members of a class is determined by the access attributes that are speciﬁed for each of them. These can be </a:t>
                      </a:r>
                      <a:r>
                        <a:rPr lang="en-US" b="1" dirty="0"/>
                        <a:t>public, private, protected</a:t>
                      </a:r>
                      <a:r>
                        <a:rPr lang="en-US" dirty="0"/>
                        <a:t>, or nothing at all.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7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Attributes and Operations</a:t>
            </a:r>
          </a:p>
          <a:p>
            <a:r>
              <a:rPr lang="en-US" dirty="0"/>
              <a:t>Accessing Class Fields and Methods</a:t>
            </a:r>
          </a:p>
          <a:p>
            <a:pPr lvl="1"/>
            <a:r>
              <a:rPr lang="en-US" dirty="0"/>
              <a:t>Public , Private , Protected</a:t>
            </a:r>
          </a:p>
          <a:p>
            <a:r>
              <a:rPr lang="en-US" dirty="0"/>
              <a:t>Class and Instance variables &amp; functions</a:t>
            </a:r>
          </a:p>
          <a:p>
            <a:r>
              <a:rPr lang="en-US" dirty="0"/>
              <a:t>Primitive Type </a:t>
            </a:r>
            <a:r>
              <a:rPr lang="en-US" dirty="0" err="1"/>
              <a:t>vs</a:t>
            </a:r>
            <a:r>
              <a:rPr lang="en-US" dirty="0"/>
              <a:t> Object/Reference Type</a:t>
            </a:r>
          </a:p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Non-Static</a:t>
            </a:r>
          </a:p>
          <a:p>
            <a:r>
              <a:rPr lang="en-US" dirty="0"/>
              <a:t>Arrays of Primitive &amp; Object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8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specification, blueprint</a:t>
            </a:r>
            <a:r>
              <a:rPr lang="en-US" dirty="0"/>
              <a:t>) for a collection of objects that share a common set of attributes and operations.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blueprint or prototype from which objects are created</a:t>
            </a:r>
          </a:p>
          <a:p>
            <a:endParaRPr lang="en-US" b="1" dirty="0"/>
          </a:p>
          <a:p>
            <a:r>
              <a:rPr lang="en-US" b="1" dirty="0"/>
              <a:t>Object</a:t>
            </a:r>
            <a:r>
              <a:rPr lang="en-US" dirty="0"/>
              <a:t> is an </a:t>
            </a:r>
            <a:r>
              <a:rPr lang="en-US" b="1" dirty="0"/>
              <a:t>instance</a:t>
            </a:r>
            <a:r>
              <a:rPr lang="en-US" dirty="0"/>
              <a:t> of a Class that is </a:t>
            </a:r>
            <a:r>
              <a:rPr lang="en-US" b="1" dirty="0"/>
              <a:t>Instantiated/created </a:t>
            </a:r>
            <a:r>
              <a:rPr lang="en-US" dirty="0"/>
              <a:t>with</a:t>
            </a:r>
            <a:r>
              <a:rPr lang="en-US" b="1" dirty="0"/>
              <a:t> new operator </a:t>
            </a:r>
            <a:r>
              <a:rPr lang="en-US" dirty="0"/>
              <a:t>in java/C#/VC.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5562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http://docs.oracle.com/javase/tutorial/java/index.html</a:t>
            </a:r>
          </a:p>
        </p:txBody>
      </p:sp>
    </p:spTree>
    <p:extLst>
      <p:ext uri="{BB962C8B-B14F-4D97-AF65-F5344CB8AC3E}">
        <p14:creationId xmlns:p14="http://schemas.microsoft.com/office/powerpoint/2010/main" val="406914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6056071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97711"/>
              </p:ext>
            </p:extLst>
          </p:nvPr>
        </p:nvGraphicFramePr>
        <p:xfrm>
          <a:off x="6283036" y="990600"/>
          <a:ext cx="2667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MyFirstClass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4545" y="2514600"/>
            <a:ext cx="274320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Empty Class contains nothing but it is still derived from </a:t>
            </a:r>
            <a:r>
              <a:rPr lang="en-US" sz="2800" b="1" dirty="0">
                <a:solidFill>
                  <a:srgbClr val="FF0000"/>
                </a:solidFill>
              </a:rPr>
              <a:t>Object</a:t>
            </a:r>
            <a:r>
              <a:rPr lang="en-US" sz="2800" b="1" dirty="0"/>
              <a:t> Class by default in java</a:t>
            </a:r>
          </a:p>
        </p:txBody>
      </p:sp>
    </p:spTree>
    <p:extLst>
      <p:ext uri="{BB962C8B-B14F-4D97-AF65-F5344CB8AC3E}">
        <p14:creationId xmlns:p14="http://schemas.microsoft.com/office/powerpoint/2010/main" val="388433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" y="86326"/>
            <a:ext cx="6692013" cy="661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4031143"/>
            <a:ext cx="2667000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Instance/Object  Variable</a:t>
            </a: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Class Variables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70514"/>
              </p:ext>
            </p:extLst>
          </p:nvPr>
        </p:nvGraphicFramePr>
        <p:xfrm>
          <a:off x="5791199" y="228600"/>
          <a:ext cx="3186545" cy="2990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86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MyFirstClass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07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B0F0"/>
                          </a:solidFill>
                        </a:rPr>
                        <a:t>objectAttibute</a:t>
                      </a:r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;</a:t>
                      </a:r>
                    </a:p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+</a:t>
                      </a:r>
                      <a:r>
                        <a:rPr lang="en-US" sz="2400" b="1" dirty="0" err="1">
                          <a:solidFill>
                            <a:srgbClr val="00B0F0"/>
                          </a:solidFill>
                        </a:rPr>
                        <a:t>publicField:int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00B0F0"/>
                          </a:solidFill>
                        </a:rPr>
                        <a:t>privateVariable:int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#</a:t>
                      </a:r>
                      <a:r>
                        <a:rPr lang="en-US" sz="2400" b="1" dirty="0" err="1">
                          <a:solidFill>
                            <a:srgbClr val="00B0F0"/>
                          </a:solidFill>
                        </a:rPr>
                        <a:t>protectedPrperty:int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sz="2400" b="1" u="sng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2400" b="1" u="sng" dirty="0" err="1">
                          <a:solidFill>
                            <a:srgbClr val="FF0000"/>
                          </a:solidFill>
                        </a:rPr>
                        <a:t>staticClassVariable:int</a:t>
                      </a:r>
                      <a:endParaRPr lang="en-US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33400" y="685800"/>
            <a:ext cx="4267200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67347"/>
            <a:ext cx="5105400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7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1113"/>
            <a:ext cx="9125245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0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</a:t>
            </a:r>
            <a:r>
              <a:rPr lang="en-US" dirty="0" err="1"/>
              <a:t>vs</a:t>
            </a:r>
            <a:r>
              <a:rPr lang="en-US" dirty="0"/>
              <a:t> Definition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743074"/>
            <a:ext cx="900621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80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817852"/>
            <a:ext cx="9087597" cy="619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97330"/>
              </p:ext>
            </p:extLst>
          </p:nvPr>
        </p:nvGraphicFramePr>
        <p:xfrm>
          <a:off x="5791200" y="0"/>
          <a:ext cx="3186545" cy="306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8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MyFirstClass</a:t>
                      </a:r>
                      <a:endParaRPr lang="en-US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49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B0F0"/>
                          </a:solidFill>
                        </a:rPr>
                        <a:t>objectAttibute</a:t>
                      </a:r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;</a:t>
                      </a:r>
                    </a:p>
                    <a:p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+</a:t>
                      </a:r>
                      <a:r>
                        <a:rPr lang="en-US" sz="2000" b="1" dirty="0" err="1">
                          <a:solidFill>
                            <a:srgbClr val="00B0F0"/>
                          </a:solidFill>
                        </a:rPr>
                        <a:t>publicField:int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-</a:t>
                      </a:r>
                      <a:r>
                        <a:rPr lang="en-US" sz="2000" b="1" dirty="0" err="1">
                          <a:solidFill>
                            <a:srgbClr val="00B0F0"/>
                          </a:solidFill>
                        </a:rPr>
                        <a:t>privateVariable:int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sz="2000" b="1" dirty="0">
                          <a:solidFill>
                            <a:srgbClr val="00B0F0"/>
                          </a:solidFill>
                        </a:rPr>
                        <a:t>#</a:t>
                      </a:r>
                      <a:r>
                        <a:rPr lang="en-US" sz="2000" b="1" dirty="0" err="1">
                          <a:solidFill>
                            <a:srgbClr val="00B0F0"/>
                          </a:solidFill>
                        </a:rPr>
                        <a:t>protectedPrperty:int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sz="2000" b="1" u="sng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2000" b="1" u="sng" dirty="0" err="1">
                          <a:solidFill>
                            <a:srgbClr val="FF0000"/>
                          </a:solidFill>
                        </a:rPr>
                        <a:t>staticClassVariable:int</a:t>
                      </a:r>
                      <a:endParaRPr lang="en-US" sz="2000" b="1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6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+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setFunction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 x)</a:t>
                      </a:r>
                    </a:p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+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getFunction</a:t>
                      </a:r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():</a:t>
                      </a:r>
                      <a:r>
                        <a:rPr lang="en-US" sz="2000" dirty="0" err="1">
                          <a:solidFill>
                            <a:srgbClr val="00B0F0"/>
                          </a:solidFill>
                        </a:rPr>
                        <a:t>int</a:t>
                      </a:r>
                      <a:endParaRPr lang="en-US" sz="2000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sz="2000" u="sng" dirty="0" err="1">
                          <a:solidFill>
                            <a:srgbClr val="FF0000"/>
                          </a:solidFill>
                        </a:rPr>
                        <a:t>getObjectCount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():</a:t>
                      </a:r>
                      <a:r>
                        <a:rPr lang="en-US" sz="2000" u="sng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2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53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Attributes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98005"/>
              </p:ext>
            </p:extLst>
          </p:nvPr>
        </p:nvGraphicFramePr>
        <p:xfrm>
          <a:off x="228600" y="1397000"/>
          <a:ext cx="8610600" cy="431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PERMITTED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2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 access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From methods in any class in the same package.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2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From methods in any class anywhere as long as the class has been declared as public.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2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Accessible only from methods inside the class. No access from outside the class at all.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2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From methods in any class in the same package and from any subclass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4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430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Object Oriented Programming</vt:lpstr>
      <vt:lpstr>Concepts</vt:lpstr>
      <vt:lpstr>Class &amp; Object</vt:lpstr>
      <vt:lpstr>PowerPoint Presentation</vt:lpstr>
      <vt:lpstr>PowerPoint Presentation</vt:lpstr>
      <vt:lpstr>Another Example</vt:lpstr>
      <vt:lpstr>Declaration vs Definition</vt:lpstr>
      <vt:lpstr>PowerPoint Presentation</vt:lpstr>
      <vt:lpstr>Access Attributes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saeed</dc:creator>
  <cp:lastModifiedBy>Farhan A Siddiqui</cp:lastModifiedBy>
  <cp:revision>36</cp:revision>
  <dcterms:created xsi:type="dcterms:W3CDTF">2006-08-16T00:00:00Z</dcterms:created>
  <dcterms:modified xsi:type="dcterms:W3CDTF">2020-02-05T17:47:37Z</dcterms:modified>
</cp:coreProperties>
</file>