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2" r:id="rId3"/>
    <p:sldId id="257" r:id="rId4"/>
    <p:sldId id="259" r:id="rId5"/>
    <p:sldId id="261" r:id="rId6"/>
    <p:sldId id="260" r:id="rId7"/>
    <p:sldId id="262" r:id="rId8"/>
    <p:sldId id="264" r:id="rId9"/>
    <p:sldId id="263" r:id="rId10"/>
    <p:sldId id="265" r:id="rId11"/>
    <p:sldId id="258" r:id="rId12"/>
    <p:sldId id="266" r:id="rId13"/>
    <p:sldId id="267" r:id="rId14"/>
    <p:sldId id="300" r:id="rId15"/>
    <p:sldId id="301" r:id="rId16"/>
    <p:sldId id="302" r:id="rId17"/>
    <p:sldId id="268" r:id="rId18"/>
    <p:sldId id="269" r:id="rId19"/>
    <p:sldId id="289" r:id="rId20"/>
    <p:sldId id="290" r:id="rId21"/>
    <p:sldId id="291" r:id="rId22"/>
    <p:sldId id="292" r:id="rId23"/>
    <p:sldId id="293" r:id="rId24"/>
    <p:sldId id="294" r:id="rId25"/>
    <p:sldId id="298" r:id="rId26"/>
    <p:sldId id="299" r:id="rId27"/>
    <p:sldId id="277" r:id="rId28"/>
    <p:sldId id="279" r:id="rId29"/>
    <p:sldId id="278" r:id="rId30"/>
    <p:sldId id="284" r:id="rId31"/>
    <p:sldId id="285" r:id="rId32"/>
    <p:sldId id="286" r:id="rId33"/>
    <p:sldId id="287"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DD254-B497-4FB2-86AB-FEADAC3CD8C4}" type="datetimeFigureOut">
              <a:rPr lang="en-US" smtClean="0"/>
              <a:t>20-Feb-20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02DA1-B133-4E10-AD8B-D4194AF7187F}" type="slidenum">
              <a:rPr lang="en-US" smtClean="0"/>
              <a:t>‹#›</a:t>
            </a:fld>
            <a:endParaRPr lang="en-US"/>
          </a:p>
        </p:txBody>
      </p:sp>
    </p:spTree>
    <p:extLst>
      <p:ext uri="{BB962C8B-B14F-4D97-AF65-F5344CB8AC3E}">
        <p14:creationId xmlns:p14="http://schemas.microsoft.com/office/powerpoint/2010/main" val="3782882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eaLnBrk="1" hangingPunct="1"/>
            <a:fld id="{D4108921-6EC1-47AB-B567-92DADF828B9D}" type="slidenum">
              <a:rPr lang="ja-JP" altLang="en-US">
                <a:latin typeface="Times New Roman" panose="02020603050405020304" pitchFamily="18" charset="0"/>
              </a:rPr>
              <a:pPr eaLnBrk="1" hangingPunct="1"/>
              <a:t>30</a:t>
            </a:fld>
            <a:endParaRPr lang="en-US" altLang="ja-JP">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xfrm>
            <a:off x="990600" y="766763"/>
            <a:ext cx="5118100" cy="3838575"/>
          </a:xfrm>
          <a:ln/>
        </p:spPr>
      </p:sp>
      <p:sp>
        <p:nvSpPr>
          <p:cNvPr id="32772" name="Rectangle 3"/>
          <p:cNvSpPr>
            <a:spLocks noGrp="1" noChangeArrowheads="1"/>
          </p:cNvSpPr>
          <p:nvPr>
            <p:ph type="body" idx="1"/>
          </p:nvPr>
        </p:nvSpPr>
        <p:spPr>
          <a:xfrm>
            <a:off x="709613" y="4862513"/>
            <a:ext cx="5680075"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ＭＳ Ｐゴシック" panose="020B0600070205080204" pitchFamily="34" charset="-128"/>
            </a:endParaRPr>
          </a:p>
        </p:txBody>
      </p:sp>
    </p:spTree>
    <p:extLst>
      <p:ext uri="{BB962C8B-B14F-4D97-AF65-F5344CB8AC3E}">
        <p14:creationId xmlns:p14="http://schemas.microsoft.com/office/powerpoint/2010/main" val="2785863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eaLnBrk="1" hangingPunct="1"/>
            <a:fld id="{3AC8681D-26B4-42B0-B8CA-C272A4AA2ECB}" type="slidenum">
              <a:rPr lang="ja-JP" altLang="en-US">
                <a:latin typeface="Times New Roman" panose="02020603050405020304" pitchFamily="18" charset="0"/>
              </a:rPr>
              <a:pPr eaLnBrk="1" hangingPunct="1"/>
              <a:t>31</a:t>
            </a:fld>
            <a:endParaRPr lang="en-US" altLang="ja-JP">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xfrm>
            <a:off x="990600" y="766763"/>
            <a:ext cx="5118100" cy="3838575"/>
          </a:xfrm>
          <a:ln/>
        </p:spPr>
      </p:sp>
      <p:sp>
        <p:nvSpPr>
          <p:cNvPr id="33796" name="Rectangle 3"/>
          <p:cNvSpPr>
            <a:spLocks noGrp="1" noChangeArrowheads="1"/>
          </p:cNvSpPr>
          <p:nvPr>
            <p:ph type="body" idx="1"/>
          </p:nvPr>
        </p:nvSpPr>
        <p:spPr>
          <a:xfrm>
            <a:off x="709613" y="4862513"/>
            <a:ext cx="5680075"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ＭＳ Ｐゴシック" panose="020B0600070205080204" pitchFamily="34" charset="-128"/>
            </a:endParaRPr>
          </a:p>
        </p:txBody>
      </p:sp>
    </p:spTree>
    <p:extLst>
      <p:ext uri="{BB962C8B-B14F-4D97-AF65-F5344CB8AC3E}">
        <p14:creationId xmlns:p14="http://schemas.microsoft.com/office/powerpoint/2010/main" val="55997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eaLnBrk="1" hangingPunct="1"/>
            <a:fld id="{F3A95FD7-E7D4-44CD-BFD0-52C25C5BD677}" type="slidenum">
              <a:rPr lang="ja-JP" altLang="en-US">
                <a:latin typeface="Times New Roman" panose="02020603050405020304" pitchFamily="18" charset="0"/>
              </a:rPr>
              <a:pPr eaLnBrk="1" hangingPunct="1"/>
              <a:t>32</a:t>
            </a:fld>
            <a:endParaRPr lang="en-US" altLang="ja-JP">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xfrm>
            <a:off x="990600" y="766763"/>
            <a:ext cx="5118100" cy="3838575"/>
          </a:xfrm>
          <a:ln/>
        </p:spPr>
      </p:sp>
      <p:sp>
        <p:nvSpPr>
          <p:cNvPr id="34820" name="Rectangle 3"/>
          <p:cNvSpPr>
            <a:spLocks noGrp="1" noChangeArrowheads="1"/>
          </p:cNvSpPr>
          <p:nvPr>
            <p:ph type="body" idx="1"/>
          </p:nvPr>
        </p:nvSpPr>
        <p:spPr>
          <a:xfrm>
            <a:off x="709613" y="4862513"/>
            <a:ext cx="5680075"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ＭＳ Ｐゴシック" panose="020B0600070205080204" pitchFamily="34" charset="-128"/>
            </a:endParaRPr>
          </a:p>
        </p:txBody>
      </p:sp>
    </p:spTree>
    <p:extLst>
      <p:ext uri="{BB962C8B-B14F-4D97-AF65-F5344CB8AC3E}">
        <p14:creationId xmlns:p14="http://schemas.microsoft.com/office/powerpoint/2010/main" val="2227599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12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algn="r" eaLnBrk="1" hangingPunct="1"/>
            <a:fld id="{EF64A7B4-C7FE-47A4-8380-2583439B26F2}" type="slidenum">
              <a:rPr lang="ja-JP" altLang="en-US">
                <a:latin typeface="Times New Roman" panose="02020603050405020304" pitchFamily="18" charset="0"/>
              </a:rPr>
              <a:pPr algn="r" eaLnBrk="1" hangingPunct="1"/>
              <a:t>33</a:t>
            </a:fld>
            <a:endParaRPr lang="en-US" altLang="ja-JP">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xfrm>
            <a:off x="990600" y="766763"/>
            <a:ext cx="5118100" cy="3838575"/>
          </a:xfrm>
          <a:ln/>
        </p:spPr>
      </p:sp>
      <p:sp>
        <p:nvSpPr>
          <p:cNvPr id="35844" name="Rectangle 3"/>
          <p:cNvSpPr>
            <a:spLocks noGrp="1" noChangeArrowheads="1"/>
          </p:cNvSpPr>
          <p:nvPr>
            <p:ph type="body" idx="1"/>
          </p:nvPr>
        </p:nvSpPr>
        <p:spPr>
          <a:xfrm>
            <a:off x="709613" y="4862513"/>
            <a:ext cx="5680075"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ＭＳ Ｐゴシック" panose="020B0600070205080204" pitchFamily="34" charset="-128"/>
            </a:endParaRPr>
          </a:p>
        </p:txBody>
      </p:sp>
    </p:spTree>
    <p:extLst>
      <p:ext uri="{BB962C8B-B14F-4D97-AF65-F5344CB8AC3E}">
        <p14:creationId xmlns:p14="http://schemas.microsoft.com/office/powerpoint/2010/main" val="174901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20-Feb-20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a:t>
            </a:r>
            <a:endParaRPr lang="en-US" dirty="0"/>
          </a:p>
        </p:txBody>
      </p:sp>
      <p:sp>
        <p:nvSpPr>
          <p:cNvPr id="3" name="Subtitle 2"/>
          <p:cNvSpPr>
            <a:spLocks noGrp="1"/>
          </p:cNvSpPr>
          <p:nvPr>
            <p:ph type="subTitle" idx="1"/>
          </p:nvPr>
        </p:nvSpPr>
        <p:spPr/>
        <p:txBody>
          <a:bodyPr/>
          <a:lstStyle/>
          <a:p>
            <a:r>
              <a:rPr lang="en-US" dirty="0" smtClean="0"/>
              <a:t>Simple Class &amp; Objects</a:t>
            </a:r>
            <a:endParaRPr lang="en-US" dirty="0"/>
          </a:p>
        </p:txBody>
      </p:sp>
    </p:spTree>
    <p:extLst>
      <p:ext uri="{BB962C8B-B14F-4D97-AF65-F5344CB8AC3E}">
        <p14:creationId xmlns:p14="http://schemas.microsoft.com/office/powerpoint/2010/main" val="3132415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7923111"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409347"/>
            <a:ext cx="7509164" cy="344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506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8793411"/>
              </p:ext>
            </p:extLst>
          </p:nvPr>
        </p:nvGraphicFramePr>
        <p:xfrm>
          <a:off x="152400" y="1295397"/>
          <a:ext cx="8839200" cy="5334001"/>
        </p:xfrm>
        <a:graphic>
          <a:graphicData uri="http://schemas.openxmlformats.org/drawingml/2006/table">
            <a:tbl>
              <a:tblPr firstRow="1" bandRow="1">
                <a:tableStyleId>{5C22544A-7EE6-4342-B048-85BDC9FD1C3A}</a:tableStyleId>
              </a:tblPr>
              <a:tblGrid>
                <a:gridCol w="1555044"/>
                <a:gridCol w="7284156"/>
              </a:tblGrid>
              <a:tr h="440977">
                <a:tc>
                  <a:txBody>
                    <a:bodyPr/>
                    <a:lstStyle/>
                    <a:p>
                      <a:pPr algn="ctr"/>
                      <a:r>
                        <a:rPr lang="en-US" dirty="0" smtClean="0"/>
                        <a:t>Concept</a:t>
                      </a:r>
                      <a:endParaRPr lang="en-US" dirty="0"/>
                    </a:p>
                  </a:txBody>
                  <a:tcPr anchor="ctr"/>
                </a:tc>
                <a:tc>
                  <a:txBody>
                    <a:bodyPr/>
                    <a:lstStyle/>
                    <a:p>
                      <a:pPr algn="ctr"/>
                      <a:r>
                        <a:rPr lang="en-US" dirty="0" smtClean="0"/>
                        <a:t>Definition</a:t>
                      </a:r>
                      <a:endParaRPr lang="en-US" dirty="0"/>
                    </a:p>
                  </a:txBody>
                  <a:tcPr anchor="ctr"/>
                </a:tc>
              </a:tr>
              <a:tr h="761137">
                <a:tc>
                  <a:txBody>
                    <a:bodyPr/>
                    <a:lstStyle/>
                    <a:p>
                      <a:pPr algn="ctr"/>
                      <a:r>
                        <a:rPr lang="en-US" b="1" dirty="0" smtClean="0"/>
                        <a:t>Class</a:t>
                      </a:r>
                      <a:endParaRPr lang="en-US" b="1" dirty="0"/>
                    </a:p>
                  </a:txBody>
                  <a:tcPr anchor="ctr"/>
                </a:tc>
                <a:tc>
                  <a:txBody>
                    <a:bodyPr/>
                    <a:lstStyle/>
                    <a:p>
                      <a:r>
                        <a:rPr lang="en-US" dirty="0" smtClean="0"/>
                        <a:t>A class deﬁnition speciﬁes the variables and methods that are members of the class.</a:t>
                      </a:r>
                      <a:endParaRPr lang="en-US" dirty="0"/>
                    </a:p>
                  </a:txBody>
                  <a:tcPr anchor="ctr"/>
                </a:tc>
              </a:tr>
              <a:tr h="761137">
                <a:tc>
                  <a:txBody>
                    <a:bodyPr/>
                    <a:lstStyle/>
                    <a:p>
                      <a:pPr algn="ctr"/>
                      <a:r>
                        <a:rPr lang="en-US" b="1" dirty="0" smtClean="0"/>
                        <a:t>Class Variables</a:t>
                      </a:r>
                      <a:endParaRPr lang="en-US" b="1" dirty="0"/>
                    </a:p>
                  </a:txBody>
                  <a:tcPr anchor="ctr"/>
                </a:tc>
                <a:tc>
                  <a:txBody>
                    <a:bodyPr/>
                    <a:lstStyle/>
                    <a:p>
                      <a:r>
                        <a:rPr lang="en-US" dirty="0" smtClean="0"/>
                        <a:t>Class variables are </a:t>
                      </a:r>
                      <a:r>
                        <a:rPr lang="en-US" b="1" dirty="0" smtClean="0">
                          <a:solidFill>
                            <a:srgbClr val="FF0000"/>
                          </a:solidFill>
                        </a:rPr>
                        <a:t>declared using the keyword static</a:t>
                      </a:r>
                      <a:r>
                        <a:rPr lang="en-US" dirty="0" smtClean="0"/>
                        <a:t>, and one instance of each class variable is shared among all objects of a class.</a:t>
                      </a:r>
                      <a:endParaRPr lang="en-US" dirty="0"/>
                    </a:p>
                  </a:txBody>
                  <a:tcPr anchor="ctr"/>
                </a:tc>
              </a:tr>
              <a:tr h="761137">
                <a:tc>
                  <a:txBody>
                    <a:bodyPr/>
                    <a:lstStyle/>
                    <a:p>
                      <a:pPr algn="ctr"/>
                      <a:r>
                        <a:rPr lang="en-US" b="1" dirty="0" smtClean="0"/>
                        <a:t>Instance Variables</a:t>
                      </a:r>
                      <a:endParaRPr lang="en-US" b="1" dirty="0"/>
                    </a:p>
                  </a:txBody>
                  <a:tcPr anchor="ctr"/>
                </a:tc>
                <a:tc>
                  <a:txBody>
                    <a:bodyPr/>
                    <a:lstStyle/>
                    <a:p>
                      <a:r>
                        <a:rPr lang="en-US" dirty="0" smtClean="0"/>
                        <a:t>Each object of a class has its own instance variables — these are variables declared in the class without using the keyword static.</a:t>
                      </a:r>
                      <a:endParaRPr lang="en-US" dirty="0"/>
                    </a:p>
                  </a:txBody>
                  <a:tcPr anchor="ctr"/>
                </a:tc>
              </a:tr>
              <a:tr h="761137">
                <a:tc>
                  <a:txBody>
                    <a:bodyPr/>
                    <a:lstStyle/>
                    <a:p>
                      <a:pPr algn="ctr"/>
                      <a:r>
                        <a:rPr lang="en-US" b="1" dirty="0" smtClean="0"/>
                        <a:t>Static Methods</a:t>
                      </a:r>
                      <a:endParaRPr lang="en-US" b="1" dirty="0"/>
                    </a:p>
                  </a:txBody>
                  <a:tcPr anchor="ctr"/>
                </a:tc>
                <a:tc>
                  <a:txBody>
                    <a:bodyPr/>
                    <a:lstStyle/>
                    <a:p>
                      <a:r>
                        <a:rPr lang="en-US" dirty="0" smtClean="0"/>
                        <a:t>Methods that are </a:t>
                      </a:r>
                      <a:r>
                        <a:rPr lang="en-US" b="1" dirty="0" smtClean="0">
                          <a:solidFill>
                            <a:srgbClr val="FF0000"/>
                          </a:solidFill>
                        </a:rPr>
                        <a:t>speciﬁed as static</a:t>
                      </a:r>
                      <a:r>
                        <a:rPr lang="en-US" dirty="0" smtClean="0"/>
                        <a:t> can be called even if no class objects exist, but a static method cannot refer to instance variables</a:t>
                      </a:r>
                      <a:endParaRPr lang="en-US" dirty="0"/>
                    </a:p>
                  </a:txBody>
                  <a:tcPr anchor="ctr"/>
                </a:tc>
              </a:tr>
              <a:tr h="761137">
                <a:tc>
                  <a:txBody>
                    <a:bodyPr/>
                    <a:lstStyle/>
                    <a:p>
                      <a:pPr algn="ctr"/>
                      <a:r>
                        <a:rPr lang="en-US" b="1" dirty="0" smtClean="0"/>
                        <a:t>Non-Static Methods</a:t>
                      </a:r>
                      <a:endParaRPr lang="en-US" b="1" dirty="0"/>
                    </a:p>
                  </a:txBody>
                  <a:tcPr anchor="ctr"/>
                </a:tc>
                <a:tc>
                  <a:txBody>
                    <a:bodyPr/>
                    <a:lstStyle/>
                    <a:p>
                      <a:r>
                        <a:rPr lang="en-US" dirty="0" smtClean="0"/>
                        <a:t>Methods that are not speciﬁed as static can access any of the variables in the class directly.</a:t>
                      </a:r>
                      <a:endParaRPr lang="en-US" dirty="0"/>
                    </a:p>
                  </a:txBody>
                  <a:tcPr anchor="ctr"/>
                </a:tc>
              </a:tr>
              <a:tr h="1087339">
                <a:tc>
                  <a:txBody>
                    <a:bodyPr/>
                    <a:lstStyle/>
                    <a:p>
                      <a:pPr algn="ctr"/>
                      <a:r>
                        <a:rPr lang="en-US" b="1" dirty="0" smtClean="0"/>
                        <a:t>Class Member Access</a:t>
                      </a:r>
                      <a:endParaRPr lang="en-US" b="1" dirty="0"/>
                    </a:p>
                  </a:txBody>
                  <a:tcPr anchor="ctr"/>
                </a:tc>
                <a:tc>
                  <a:txBody>
                    <a:bodyPr/>
                    <a:lstStyle/>
                    <a:p>
                      <a:r>
                        <a:rPr lang="en-US" dirty="0" smtClean="0"/>
                        <a:t>Access to members of a class is determined by the access attributes that are speciﬁed for each of them. These can be </a:t>
                      </a:r>
                      <a:r>
                        <a:rPr lang="en-US" b="1" dirty="0" smtClean="0"/>
                        <a:t>public, private, protected</a:t>
                      </a:r>
                      <a:r>
                        <a:rPr lang="en-US" dirty="0" smtClean="0"/>
                        <a:t>, or nothing at all.</a:t>
                      </a:r>
                      <a:endParaRPr lang="en-US" dirty="0"/>
                    </a:p>
                  </a:txBody>
                  <a:tcPr anchor="ctr"/>
                </a:tc>
              </a:tr>
            </a:tbl>
          </a:graphicData>
        </a:graphic>
      </p:graphicFrame>
    </p:spTree>
    <p:extLst>
      <p:ext uri="{BB962C8B-B14F-4D97-AF65-F5344CB8AC3E}">
        <p14:creationId xmlns:p14="http://schemas.microsoft.com/office/powerpoint/2010/main" val="2974776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509713"/>
            <a:ext cx="9153526" cy="3838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1219200" y="3962400"/>
            <a:ext cx="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1524000" y="3810000"/>
            <a:ext cx="1752600"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1752600" y="3657600"/>
            <a:ext cx="4800600" cy="685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6195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448029365"/>
              </p:ext>
            </p:extLst>
          </p:nvPr>
        </p:nvGraphicFramePr>
        <p:xfrm>
          <a:off x="228600" y="838200"/>
          <a:ext cx="8763000" cy="5653088"/>
        </p:xfrm>
        <a:graphic>
          <a:graphicData uri="http://schemas.openxmlformats.org/presentationml/2006/ole">
            <mc:AlternateContent xmlns:mc="http://schemas.openxmlformats.org/markup-compatibility/2006">
              <mc:Choice xmlns:v="urn:schemas-microsoft-com:vml" Requires="v">
                <p:oleObj spid="_x0000_s9246" name="Picture" r:id="rId3" imgW="3546348" imgH="2284476" progId="Word.Picture.8">
                  <p:embed/>
                </p:oleObj>
              </mc:Choice>
              <mc:Fallback>
                <p:oleObj name="Picture" r:id="rId3" imgW="3546348" imgH="2284476" progId="Word.Picture.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8763000" cy="565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6934200" y="1676400"/>
            <a:ext cx="1676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858000" y="2971800"/>
            <a:ext cx="1981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58000" y="51054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68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8AB4B5-97C8-45AD-A487-970A29567651}" type="slidenum">
              <a:rPr lang="en-US" altLang="en-US" sz="1400"/>
              <a:pPr>
                <a:spcBef>
                  <a:spcPct val="0"/>
                </a:spcBef>
                <a:buClrTx/>
                <a:buSzTx/>
                <a:buFontTx/>
                <a:buNone/>
              </a:pPr>
              <a:t>14</a:t>
            </a:fld>
            <a:endParaRPr lang="en-US" altLang="en-US" sz="1400"/>
          </a:p>
        </p:txBody>
      </p:sp>
      <p:sp>
        <p:nvSpPr>
          <p:cNvPr id="11267" name="Rectangle 2"/>
          <p:cNvSpPr>
            <a:spLocks noGrp="1" noChangeArrowheads="1"/>
          </p:cNvSpPr>
          <p:nvPr>
            <p:ph type="title"/>
          </p:nvPr>
        </p:nvSpPr>
        <p:spPr>
          <a:xfrm>
            <a:off x="0" y="228600"/>
            <a:ext cx="9144000" cy="762000"/>
          </a:xfrm>
        </p:spPr>
        <p:txBody>
          <a:bodyPr/>
          <a:lstStyle/>
          <a:p>
            <a:r>
              <a:rPr lang="en-US" altLang="en-US" smtClean="0"/>
              <a:t>Calling Overloaded Constructor</a:t>
            </a:r>
            <a:endParaRPr lang="en-US" altLang="en-US" smtClean="0">
              <a:hlinkClick r:id="rId3" action="ppaction://program"/>
            </a:endParaRPr>
          </a:p>
        </p:txBody>
      </p:sp>
      <p:sp>
        <p:nvSpPr>
          <p:cNvPr id="11268" name="Rectangle 3"/>
          <p:cNvSpPr>
            <a:spLocks noChangeArrowheads="1"/>
          </p:cNvSpPr>
          <p:nvPr/>
        </p:nvSpPr>
        <p:spPr bwMode="auto">
          <a:xfrm>
            <a:off x="2047875" y="2609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6"/>
          <p:cNvSpPr>
            <a:spLocks noChangeArrowheads="1"/>
          </p:cNvSpPr>
          <p:nvPr/>
        </p:nvSpPr>
        <p:spPr bwMode="auto">
          <a:xfrm>
            <a:off x="2919413" y="2433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8"/>
          <p:cNvSpPr>
            <a:spLocks noChangeArrowheads="1"/>
          </p:cNvSpPr>
          <p:nvPr/>
        </p:nvSpPr>
        <p:spPr bwMode="auto">
          <a:xfrm>
            <a:off x="2871788" y="2433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1" name="Object 7"/>
          <p:cNvGraphicFramePr>
            <a:graphicFrameLocks noChangeAspect="1"/>
          </p:cNvGraphicFramePr>
          <p:nvPr/>
        </p:nvGraphicFramePr>
        <p:xfrm>
          <a:off x="0" y="1143000"/>
          <a:ext cx="9144000" cy="5353050"/>
        </p:xfrm>
        <a:graphic>
          <a:graphicData uri="http://schemas.openxmlformats.org/presentationml/2006/ole">
            <mc:AlternateContent xmlns:mc="http://schemas.openxmlformats.org/markup-compatibility/2006">
              <mc:Choice xmlns:v="urn:schemas-microsoft-com:vml" Requires="v">
                <p:oleObj spid="_x0000_s15365" name="Picture" r:id="rId4" imgW="3401568" imgH="1988820" progId="Word.Picture.8">
                  <p:embed/>
                </p:oleObj>
              </mc:Choice>
              <mc:Fallback>
                <p:oleObj name="Picture" r:id="rId4" imgW="3401568" imgH="198882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43000"/>
                        <a:ext cx="9144000" cy="5353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99494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7F4D47-C0E8-4E50-846B-D9D5B2F58388}" type="slidenum">
              <a:rPr lang="en-US" altLang="en-US" sz="1400"/>
              <a:pPr>
                <a:spcBef>
                  <a:spcPct val="0"/>
                </a:spcBef>
                <a:buClrTx/>
                <a:buSzTx/>
                <a:buFontTx/>
                <a:buNone/>
              </a:pPr>
              <a:t>15</a:t>
            </a:fld>
            <a:endParaRPr lang="en-US" altLang="en-US" sz="1400"/>
          </a:p>
        </p:txBody>
      </p:sp>
      <p:sp>
        <p:nvSpPr>
          <p:cNvPr id="9219" name="Rectangle 2"/>
          <p:cNvSpPr>
            <a:spLocks noGrp="1" noChangeArrowheads="1"/>
          </p:cNvSpPr>
          <p:nvPr>
            <p:ph type="title"/>
          </p:nvPr>
        </p:nvSpPr>
        <p:spPr>
          <a:xfrm>
            <a:off x="685800" y="381000"/>
            <a:ext cx="7772400" cy="762000"/>
          </a:xfrm>
        </p:spPr>
        <p:txBody>
          <a:bodyPr/>
          <a:lstStyle/>
          <a:p>
            <a:r>
              <a:rPr lang="en-US" altLang="en-US" smtClean="0"/>
              <a:t>The this Keyword </a:t>
            </a:r>
            <a:endParaRPr lang="en-US" altLang="en-US" smtClean="0">
              <a:hlinkClick r:id="rId2" action="ppaction://program"/>
            </a:endParaRPr>
          </a:p>
        </p:txBody>
      </p:sp>
      <p:sp>
        <p:nvSpPr>
          <p:cNvPr id="9220" name="Rectangle 3"/>
          <p:cNvSpPr>
            <a:spLocks noGrp="1" noChangeArrowheads="1"/>
          </p:cNvSpPr>
          <p:nvPr>
            <p:ph type="body" idx="1"/>
          </p:nvPr>
        </p:nvSpPr>
        <p:spPr>
          <a:xfrm>
            <a:off x="309563" y="1277938"/>
            <a:ext cx="8524875" cy="4894262"/>
          </a:xfrm>
        </p:spPr>
        <p:txBody>
          <a:bodyPr/>
          <a:lstStyle/>
          <a:p>
            <a:pPr>
              <a:lnSpc>
                <a:spcPct val="120000"/>
              </a:lnSpc>
            </a:pPr>
            <a:r>
              <a:rPr lang="en-US" altLang="en-US" smtClean="0"/>
              <a:t>The </a:t>
            </a:r>
            <a:r>
              <a:rPr lang="en-US" altLang="en-US" u="sng" smtClean="0"/>
              <a:t>this</a:t>
            </a:r>
            <a:r>
              <a:rPr lang="en-US" altLang="en-US" smtClean="0"/>
              <a:t> keyword is the name of a reference that refers to an object itself. One common use of the </a:t>
            </a:r>
            <a:r>
              <a:rPr lang="en-US" altLang="en-US" u="sng" smtClean="0"/>
              <a:t>this</a:t>
            </a:r>
            <a:r>
              <a:rPr lang="en-US" altLang="en-US" smtClean="0"/>
              <a:t> keyword is reference a class’s </a:t>
            </a:r>
            <a:r>
              <a:rPr lang="en-US" altLang="en-US" i="1" smtClean="0"/>
              <a:t>hidden data fields</a:t>
            </a:r>
            <a:r>
              <a:rPr lang="en-US" altLang="en-US" smtClean="0"/>
              <a:t>. </a:t>
            </a:r>
          </a:p>
          <a:p>
            <a:pPr>
              <a:lnSpc>
                <a:spcPct val="120000"/>
              </a:lnSpc>
            </a:pPr>
            <a:r>
              <a:rPr lang="en-US" altLang="en-US" smtClean="0"/>
              <a:t>Another common use of the </a:t>
            </a:r>
            <a:r>
              <a:rPr lang="en-US" altLang="en-US" u="sng" smtClean="0"/>
              <a:t>this</a:t>
            </a:r>
            <a:r>
              <a:rPr lang="en-US" altLang="en-US" smtClean="0"/>
              <a:t> keyword to enable a constructor to invoke another constructor of the same class. </a:t>
            </a:r>
          </a:p>
        </p:txBody>
      </p:sp>
    </p:spTree>
    <p:extLst>
      <p:ext uri="{BB962C8B-B14F-4D97-AF65-F5344CB8AC3E}">
        <p14:creationId xmlns:p14="http://schemas.microsoft.com/office/powerpoint/2010/main" val="4207691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7C87C0-4A0E-4FE9-938D-66609F6E0ED0}" type="slidenum">
              <a:rPr lang="en-US" altLang="en-US" sz="1400"/>
              <a:pPr>
                <a:spcBef>
                  <a:spcPct val="0"/>
                </a:spcBef>
                <a:buClrTx/>
                <a:buSzTx/>
                <a:buFontTx/>
                <a:buNone/>
              </a:pPr>
              <a:t>16</a:t>
            </a:fld>
            <a:endParaRPr lang="en-US" altLang="en-US" sz="1400"/>
          </a:p>
        </p:txBody>
      </p:sp>
      <p:sp>
        <p:nvSpPr>
          <p:cNvPr id="10243" name="Rectangle 2"/>
          <p:cNvSpPr>
            <a:spLocks noGrp="1" noChangeArrowheads="1"/>
          </p:cNvSpPr>
          <p:nvPr>
            <p:ph type="title"/>
          </p:nvPr>
        </p:nvSpPr>
        <p:spPr>
          <a:xfrm>
            <a:off x="0" y="381000"/>
            <a:ext cx="9144000" cy="762000"/>
          </a:xfrm>
        </p:spPr>
        <p:txBody>
          <a:bodyPr/>
          <a:lstStyle/>
          <a:p>
            <a:r>
              <a:rPr lang="en-US" altLang="en-US" smtClean="0"/>
              <a:t>Reference the Hidden Data Fields</a:t>
            </a:r>
            <a:endParaRPr lang="en-US" altLang="en-US" smtClean="0">
              <a:hlinkClick r:id="rId3" action="ppaction://program"/>
            </a:endParaRPr>
          </a:p>
        </p:txBody>
      </p:sp>
      <p:sp>
        <p:nvSpPr>
          <p:cNvPr id="10244" name="Rectangle 6"/>
          <p:cNvSpPr>
            <a:spLocks noChangeArrowheads="1"/>
          </p:cNvSpPr>
          <p:nvPr/>
        </p:nvSpPr>
        <p:spPr bwMode="auto">
          <a:xfrm>
            <a:off x="2047875" y="2609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Rectangle 8"/>
          <p:cNvSpPr>
            <a:spLocks noChangeArrowheads="1"/>
          </p:cNvSpPr>
          <p:nvPr/>
        </p:nvSpPr>
        <p:spPr bwMode="auto">
          <a:xfrm>
            <a:off x="0" y="2609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6" name="Object 7"/>
          <p:cNvGraphicFramePr>
            <a:graphicFrameLocks noChangeAspect="1"/>
          </p:cNvGraphicFramePr>
          <p:nvPr/>
        </p:nvGraphicFramePr>
        <p:xfrm>
          <a:off x="1588" y="1506538"/>
          <a:ext cx="8789987" cy="2820987"/>
        </p:xfrm>
        <a:graphic>
          <a:graphicData uri="http://schemas.openxmlformats.org/presentationml/2006/ole">
            <mc:AlternateContent xmlns:mc="http://schemas.openxmlformats.org/markup-compatibility/2006">
              <mc:Choice xmlns:v="urn:schemas-microsoft-com:vml" Requires="v">
                <p:oleObj spid="_x0000_s16389" name="Picture" r:id="rId4" imgW="5118100" imgH="1625600" progId="Word.Picture.8">
                  <p:embed/>
                </p:oleObj>
              </mc:Choice>
              <mc:Fallback>
                <p:oleObj name="Picture" r:id="rId4" imgW="5118100" imgH="1625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06538"/>
                        <a:ext cx="8789987" cy="28209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21394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a:t>
            </a:r>
            <a:r>
              <a:rPr lang="en-US" dirty="0" err="1" smtClean="0"/>
              <a:t>vs</a:t>
            </a:r>
            <a:r>
              <a:rPr lang="en-US" dirty="0" smtClean="0"/>
              <a:t> Object type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38294800"/>
              </p:ext>
            </p:extLst>
          </p:nvPr>
        </p:nvGraphicFramePr>
        <p:xfrm>
          <a:off x="304800" y="1447800"/>
          <a:ext cx="8610600" cy="2124075"/>
        </p:xfrm>
        <a:graphic>
          <a:graphicData uri="http://schemas.openxmlformats.org/presentationml/2006/ole">
            <mc:AlternateContent xmlns:mc="http://schemas.openxmlformats.org/markup-compatibility/2006">
              <mc:Choice xmlns:v="urn:schemas-microsoft-com:vml" Requires="v">
                <p:oleObj spid="_x0000_s10327" r:id="rId3" imgW="4401312" imgH="1086612" progId="Word.Picture.8">
                  <p:embed/>
                </p:oleObj>
              </mc:Choice>
              <mc:Fallback>
                <p:oleObj r:id="rId3" imgW="4401312" imgH="1086612" progId="Word.Picture.8">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47800"/>
                        <a:ext cx="8610600" cy="21240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75402250"/>
              </p:ext>
            </p:extLst>
          </p:nvPr>
        </p:nvGraphicFramePr>
        <p:xfrm>
          <a:off x="-304800" y="3700463"/>
          <a:ext cx="3763963" cy="2090737"/>
        </p:xfrm>
        <a:graphic>
          <a:graphicData uri="http://schemas.openxmlformats.org/presentationml/2006/ole">
            <mc:AlternateContent xmlns:mc="http://schemas.openxmlformats.org/markup-compatibility/2006">
              <mc:Choice xmlns:v="urn:schemas-microsoft-com:vml" Requires="v">
                <p:oleObj spid="_x0000_s10328" name="Picture" r:id="rId5" imgW="2156460" imgH="1197864" progId="Word.Picture.8">
                  <p:embed/>
                </p:oleObj>
              </mc:Choice>
              <mc:Fallback>
                <p:oleObj name="Picture" r:id="rId5" imgW="2156460" imgH="1197864" progId="Word.Picture.8">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700463"/>
                        <a:ext cx="3763963" cy="209073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5534354"/>
              </p:ext>
            </p:extLst>
          </p:nvPr>
        </p:nvGraphicFramePr>
        <p:xfrm>
          <a:off x="3657600" y="3810000"/>
          <a:ext cx="5340350" cy="2703512"/>
        </p:xfrm>
        <a:graphic>
          <a:graphicData uri="http://schemas.openxmlformats.org/presentationml/2006/ole">
            <mc:AlternateContent xmlns:mc="http://schemas.openxmlformats.org/markup-compatibility/2006">
              <mc:Choice xmlns:v="urn:schemas-microsoft-com:vml" Requires="v">
                <p:oleObj spid="_x0000_s10329" name="Picture" r:id="rId7" imgW="3438873" imgH="1737664" progId="Word.Picture.8">
                  <p:embed/>
                </p:oleObj>
              </mc:Choice>
              <mc:Fallback>
                <p:oleObj name="Picture" r:id="rId7" imgW="3438873" imgH="1737664" progId="Word.Picture.8">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3810000"/>
                        <a:ext cx="5340350" cy="270351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21494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t>
            </a:r>
            <a:r>
              <a:rPr lang="en-US" dirty="0" err="1" smtClean="0"/>
              <a:t>vs</a:t>
            </a:r>
            <a:r>
              <a:rPr lang="en-US" dirty="0" smtClean="0"/>
              <a:t> Non-Static</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62174"/>
            <a:ext cx="9118433"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852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76400"/>
            <a:ext cx="5438775" cy="4143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Arrays – primitive data type</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4498258"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44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Class</a:t>
            </a:r>
          </a:p>
          <a:p>
            <a:r>
              <a:rPr lang="en-US" dirty="0" smtClean="0"/>
              <a:t>Object</a:t>
            </a:r>
          </a:p>
          <a:p>
            <a:r>
              <a:rPr lang="en-US" dirty="0" smtClean="0"/>
              <a:t>Attributes and Operations</a:t>
            </a:r>
          </a:p>
          <a:p>
            <a:r>
              <a:rPr lang="en-US" dirty="0" smtClean="0"/>
              <a:t>Accessing Class Fields and Methods</a:t>
            </a:r>
          </a:p>
          <a:p>
            <a:pPr lvl="1"/>
            <a:r>
              <a:rPr lang="en-US" dirty="0" smtClean="0"/>
              <a:t>Public , Private , Protected</a:t>
            </a:r>
          </a:p>
          <a:p>
            <a:r>
              <a:rPr lang="en-US" dirty="0" smtClean="0"/>
              <a:t>Class and Instance variables &amp; functions</a:t>
            </a:r>
          </a:p>
          <a:p>
            <a:r>
              <a:rPr lang="en-US" dirty="0" smtClean="0"/>
              <a:t>Primitive Type </a:t>
            </a:r>
            <a:r>
              <a:rPr lang="en-US" dirty="0" err="1" smtClean="0"/>
              <a:t>vs</a:t>
            </a:r>
            <a:r>
              <a:rPr lang="en-US" dirty="0" smtClean="0"/>
              <a:t> Object/Reference Type</a:t>
            </a:r>
          </a:p>
          <a:p>
            <a:r>
              <a:rPr lang="en-US" dirty="0" smtClean="0"/>
              <a:t>Static </a:t>
            </a:r>
            <a:r>
              <a:rPr lang="en-US" dirty="0" err="1" smtClean="0"/>
              <a:t>vs</a:t>
            </a:r>
            <a:r>
              <a:rPr lang="en-US" dirty="0" smtClean="0"/>
              <a:t> Non-Static</a:t>
            </a:r>
          </a:p>
          <a:p>
            <a:r>
              <a:rPr lang="en-US" dirty="0" smtClean="0"/>
              <a:t>Arrays of Primitive &amp; Object type</a:t>
            </a:r>
          </a:p>
          <a:p>
            <a:endParaRPr lang="en-US" dirty="0" smtClean="0"/>
          </a:p>
          <a:p>
            <a:endParaRPr lang="en-US" dirty="0"/>
          </a:p>
        </p:txBody>
      </p:sp>
    </p:spTree>
    <p:extLst>
      <p:ext uri="{BB962C8B-B14F-4D97-AF65-F5344CB8AC3E}">
        <p14:creationId xmlns:p14="http://schemas.microsoft.com/office/powerpoint/2010/main" val="1738785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of Class Objects</a:t>
            </a:r>
            <a:endParaRPr lang="en-US" dirty="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807" y="2595562"/>
            <a:ext cx="6581775" cy="3952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1676400"/>
            <a:ext cx="4337539" cy="289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729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630116-8B11-42FA-B4D7-519E2815CC29}" type="slidenum">
              <a:rPr lang="en-US" altLang="en-US" sz="1400"/>
              <a:pPr>
                <a:spcBef>
                  <a:spcPct val="0"/>
                </a:spcBef>
                <a:buClrTx/>
                <a:buSzTx/>
                <a:buFontTx/>
                <a:buNone/>
              </a:pPr>
              <a:t>21</a:t>
            </a:fld>
            <a:endParaRPr lang="en-US" altLang="en-US" sz="1400"/>
          </a:p>
        </p:txBody>
      </p:sp>
      <p:sp>
        <p:nvSpPr>
          <p:cNvPr id="5123" name="Rectangle 2"/>
          <p:cNvSpPr>
            <a:spLocks noGrp="1" noChangeArrowheads="1"/>
          </p:cNvSpPr>
          <p:nvPr>
            <p:ph type="title"/>
          </p:nvPr>
        </p:nvSpPr>
        <p:spPr>
          <a:xfrm>
            <a:off x="685800" y="228600"/>
            <a:ext cx="7772400" cy="685800"/>
          </a:xfrm>
        </p:spPr>
        <p:txBody>
          <a:bodyPr>
            <a:normAutofit fontScale="90000"/>
          </a:bodyPr>
          <a:lstStyle/>
          <a:p>
            <a:r>
              <a:rPr lang="en-US" altLang="en-US" smtClean="0"/>
              <a:t>Immutable Objects and Classes</a:t>
            </a:r>
            <a:endParaRPr lang="en-US" altLang="en-US" b="1" smtClean="0">
              <a:latin typeface="Book Antiqua" panose="02040602050305030304" pitchFamily="18" charset="0"/>
            </a:endParaRPr>
          </a:p>
        </p:txBody>
      </p:sp>
      <p:sp>
        <p:nvSpPr>
          <p:cNvPr id="5124" name="Rectangle 5"/>
          <p:cNvSpPr>
            <a:spLocks noChangeArrowheads="1"/>
          </p:cNvSpPr>
          <p:nvPr/>
        </p:nvSpPr>
        <p:spPr bwMode="auto">
          <a:xfrm>
            <a:off x="304800" y="1066800"/>
            <a:ext cx="8534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600">
                <a:cs typeface="Times New Roman" panose="02020603050405020304" pitchFamily="18" charset="0"/>
              </a:rPr>
              <a:t>If the contents of an object cannot be changed once the object is created, the object is called an </a:t>
            </a:r>
            <a:r>
              <a:rPr lang="en-US" altLang="en-US" sz="2600" i="1">
                <a:cs typeface="Times New Roman" panose="02020603050405020304" pitchFamily="18" charset="0"/>
              </a:rPr>
              <a:t>immutable object</a:t>
            </a:r>
            <a:r>
              <a:rPr lang="en-US" altLang="en-US" sz="2600">
                <a:cs typeface="Times New Roman" panose="02020603050405020304" pitchFamily="18" charset="0"/>
              </a:rPr>
              <a:t> and its class is called an </a:t>
            </a:r>
            <a:r>
              <a:rPr lang="en-US" altLang="en-US" sz="2600" i="1">
                <a:cs typeface="Times New Roman" panose="02020603050405020304" pitchFamily="18" charset="0"/>
              </a:rPr>
              <a:t>immutable class</a:t>
            </a:r>
            <a:r>
              <a:rPr lang="en-US" altLang="en-US" sz="2600">
                <a:cs typeface="Times New Roman" panose="02020603050405020304" pitchFamily="18" charset="0"/>
              </a:rPr>
              <a:t>. If you delete the set method in the </a:t>
            </a:r>
            <a:r>
              <a:rPr lang="en-US" altLang="en-US" sz="2600" u="sng">
                <a:cs typeface="Times New Roman" panose="02020603050405020304" pitchFamily="18" charset="0"/>
              </a:rPr>
              <a:t>Circle</a:t>
            </a:r>
            <a:r>
              <a:rPr lang="en-US" altLang="en-US" sz="2600">
                <a:cs typeface="Times New Roman" panose="02020603050405020304" pitchFamily="18" charset="0"/>
              </a:rPr>
              <a:t> class in the preceding example, the class would be immutable because radius is private and cannot be changed without a set method.</a:t>
            </a:r>
            <a:r>
              <a:rPr lang="en-US" altLang="en-US" sz="3000"/>
              <a:t> </a:t>
            </a:r>
          </a:p>
        </p:txBody>
      </p:sp>
      <p:sp>
        <p:nvSpPr>
          <p:cNvPr id="5125" name="Rectangle 7"/>
          <p:cNvSpPr>
            <a:spLocks noChangeArrowheads="1"/>
          </p:cNvSpPr>
          <p:nvPr/>
        </p:nvSpPr>
        <p:spPr bwMode="auto">
          <a:xfrm>
            <a:off x="304800" y="3810000"/>
            <a:ext cx="8534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600">
                <a:cs typeface="Courier New" panose="02070309020205020404" pitchFamily="49" charset="0"/>
              </a:rPr>
              <a:t>A class with all private data fields and without mutators is not necessarily immutable. For example, the following class </a:t>
            </a:r>
            <a:r>
              <a:rPr lang="en-US" altLang="en-US" sz="2600" u="sng">
                <a:cs typeface="Courier New" panose="02070309020205020404" pitchFamily="49" charset="0"/>
              </a:rPr>
              <a:t>Student</a:t>
            </a:r>
            <a:r>
              <a:rPr lang="en-US" altLang="en-US" sz="2600">
                <a:cs typeface="Courier New" panose="02070309020205020404" pitchFamily="49" charset="0"/>
              </a:rPr>
              <a:t> has all private data fields and no mutators, but it is mutable.</a:t>
            </a:r>
          </a:p>
        </p:txBody>
      </p:sp>
    </p:spTree>
    <p:extLst>
      <p:ext uri="{BB962C8B-B14F-4D97-AF65-F5344CB8AC3E}">
        <p14:creationId xmlns:p14="http://schemas.microsoft.com/office/powerpoint/2010/main" val="3392314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38AA72-7517-490D-94BF-CDD519013D95}" type="slidenum">
              <a:rPr lang="en-US" altLang="en-US" sz="1400"/>
              <a:pPr>
                <a:spcBef>
                  <a:spcPct val="0"/>
                </a:spcBef>
                <a:buClrTx/>
                <a:buSzTx/>
                <a:buFontTx/>
                <a:buNone/>
              </a:pPr>
              <a:t>22</a:t>
            </a:fld>
            <a:endParaRPr lang="en-US" altLang="en-US" sz="1400"/>
          </a:p>
        </p:txBody>
      </p:sp>
      <p:sp>
        <p:nvSpPr>
          <p:cNvPr id="6147" name="Rectangle 2"/>
          <p:cNvSpPr>
            <a:spLocks noGrp="1" noChangeArrowheads="1"/>
          </p:cNvSpPr>
          <p:nvPr>
            <p:ph type="title"/>
          </p:nvPr>
        </p:nvSpPr>
        <p:spPr>
          <a:xfrm>
            <a:off x="609600" y="152400"/>
            <a:ext cx="3429000" cy="457200"/>
          </a:xfrm>
        </p:spPr>
        <p:txBody>
          <a:bodyPr>
            <a:normAutofit fontScale="90000"/>
          </a:bodyPr>
          <a:lstStyle/>
          <a:p>
            <a:r>
              <a:rPr lang="en-US" altLang="en-US" sz="4000" smtClean="0"/>
              <a:t>Example</a:t>
            </a:r>
            <a:endParaRPr lang="en-US" altLang="en-US" sz="4000" b="1" smtClean="0">
              <a:latin typeface="Book Antiqua" panose="02040602050305030304" pitchFamily="18" charset="0"/>
            </a:endParaRPr>
          </a:p>
        </p:txBody>
      </p:sp>
      <p:sp>
        <p:nvSpPr>
          <p:cNvPr id="6148" name="Rectangle 3"/>
          <p:cNvSpPr>
            <a:spLocks noChangeArrowheads="1"/>
          </p:cNvSpPr>
          <p:nvPr/>
        </p:nvSpPr>
        <p:spPr bwMode="auto">
          <a:xfrm>
            <a:off x="0" y="685800"/>
            <a:ext cx="4648200" cy="3505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chemeClr val="bg2"/>
                </a:solidFill>
                <a:latin typeface="Courier New" panose="02070309020205020404" pitchFamily="49" charset="0"/>
                <a:cs typeface="Courier New" panose="02070309020205020404" pitchFamily="49" charset="0"/>
              </a:rPr>
              <a:t>public class Student {</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private int id;</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private BirthDate birthDate;</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public Student(int ssn, </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int year, int month, int day) {</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id = ssn;</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birthDate = new BirthDate(year, month, day);</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public int getId() {</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return id;</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public BirthDate getBirthDate() {</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return birthDate;</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  }</a:t>
            </a:r>
            <a:br>
              <a:rPr lang="en-US" altLang="en-US" sz="1200">
                <a:solidFill>
                  <a:schemeClr val="bg2"/>
                </a:solidFill>
                <a:latin typeface="Courier New" panose="02070309020205020404" pitchFamily="49" charset="0"/>
                <a:cs typeface="Courier New" panose="02070309020205020404" pitchFamily="49" charset="0"/>
              </a:rPr>
            </a:br>
            <a:r>
              <a:rPr lang="en-US" altLang="en-US" sz="1200">
                <a:solidFill>
                  <a:schemeClr val="bg2"/>
                </a:solidFill>
                <a:latin typeface="Courier New" panose="02070309020205020404" pitchFamily="49" charset="0"/>
                <a:cs typeface="Courier New" panose="02070309020205020404" pitchFamily="49" charset="0"/>
              </a:rPr>
              <a:t>}</a:t>
            </a:r>
          </a:p>
        </p:txBody>
      </p:sp>
      <p:sp>
        <p:nvSpPr>
          <p:cNvPr id="6149" name="Rectangle 4"/>
          <p:cNvSpPr>
            <a:spLocks noChangeArrowheads="1"/>
          </p:cNvSpPr>
          <p:nvPr/>
        </p:nvSpPr>
        <p:spPr bwMode="auto">
          <a:xfrm>
            <a:off x="4648200" y="152400"/>
            <a:ext cx="4495800" cy="4114800"/>
          </a:xfrm>
          <a:prstGeom prst="rect">
            <a:avLst/>
          </a:prstGeom>
          <a:solidFill>
            <a:schemeClr val="tx1"/>
          </a:solidFill>
          <a:ln w="9525">
            <a:solidFill>
              <a:srgbClr val="FF0000"/>
            </a:solidFill>
            <a:miter lim="800000"/>
            <a:headEnd/>
            <a:tailEnd/>
          </a:ln>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500">
                <a:solidFill>
                  <a:schemeClr val="bg2"/>
                </a:solidFill>
                <a:latin typeface="Courier New" panose="02070309020205020404" pitchFamily="49" charset="0"/>
                <a:cs typeface="Courier New" panose="02070309020205020404" pitchFamily="49" charset="0"/>
              </a:rPr>
              <a:t>public class BirthDate {</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private int year;</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private int month;</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private int day;</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public BirthDate(int newYear, </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int newMonth, int newDay) {</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year = newYear;</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month = newMonth;</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day = newDay;</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public void setYear(int newYear) {</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year = newYear;</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  }</a:t>
            </a:r>
            <a:br>
              <a:rPr lang="en-US" altLang="en-US" sz="1500">
                <a:solidFill>
                  <a:schemeClr val="bg2"/>
                </a:solidFill>
                <a:latin typeface="Courier New" panose="02070309020205020404" pitchFamily="49" charset="0"/>
                <a:cs typeface="Courier New" panose="02070309020205020404" pitchFamily="49" charset="0"/>
              </a:rPr>
            </a:br>
            <a:r>
              <a:rPr lang="en-US" altLang="en-US" sz="1500">
                <a:solidFill>
                  <a:schemeClr val="bg2"/>
                </a:solidFill>
                <a:latin typeface="Courier New" panose="02070309020205020404" pitchFamily="49" charset="0"/>
                <a:cs typeface="Courier New" panose="02070309020205020404" pitchFamily="49" charset="0"/>
              </a:rPr>
              <a:t>}</a:t>
            </a:r>
          </a:p>
        </p:txBody>
      </p:sp>
      <p:sp>
        <p:nvSpPr>
          <p:cNvPr id="6150" name="Rectangle 5"/>
          <p:cNvSpPr>
            <a:spLocks noChangeArrowheads="1"/>
          </p:cNvSpPr>
          <p:nvPr/>
        </p:nvSpPr>
        <p:spPr bwMode="auto">
          <a:xfrm>
            <a:off x="533400" y="4419600"/>
            <a:ext cx="8305800" cy="1905000"/>
          </a:xfrm>
          <a:prstGeom prst="rect">
            <a:avLst/>
          </a:prstGeom>
          <a:solidFill>
            <a:schemeClr val="tx1"/>
          </a:solidFill>
          <a:ln w="9525">
            <a:solidFill>
              <a:srgbClr val="FF0000"/>
            </a:solidFill>
            <a:miter lim="800000"/>
            <a:headEnd/>
            <a:tailEnd/>
          </a:ln>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public class Test {</a:t>
            </a:r>
            <a:br>
              <a:rPr lang="en-US" altLang="en-US" sz="1600">
                <a:solidFill>
                  <a:schemeClr val="bg2"/>
                </a:solidFill>
                <a:latin typeface="Courier New" panose="02070309020205020404" pitchFamily="49" charset="0"/>
                <a:cs typeface="Courier New" panose="02070309020205020404" pitchFamily="49" charset="0"/>
              </a:rPr>
            </a:br>
            <a:r>
              <a:rPr lang="en-US" altLang="en-US" sz="1600">
                <a:solidFill>
                  <a:schemeClr val="bg2"/>
                </a:solidFill>
                <a:latin typeface="Courier New" panose="02070309020205020404" pitchFamily="49" charset="0"/>
                <a:cs typeface="Courier New" panose="02070309020205020404" pitchFamily="49" charset="0"/>
              </a:rPr>
              <a:t>  public static void main(String[] args) {</a:t>
            </a:r>
            <a:br>
              <a:rPr lang="en-US" altLang="en-US" sz="1600">
                <a:solidFill>
                  <a:schemeClr val="bg2"/>
                </a:solidFill>
                <a:latin typeface="Courier New" panose="02070309020205020404" pitchFamily="49" charset="0"/>
                <a:cs typeface="Courier New" panose="02070309020205020404" pitchFamily="49" charset="0"/>
              </a:rPr>
            </a:br>
            <a:r>
              <a:rPr lang="en-US" altLang="en-US" sz="1600">
                <a:solidFill>
                  <a:schemeClr val="bg2"/>
                </a:solidFill>
                <a:latin typeface="Courier New" panose="02070309020205020404" pitchFamily="49" charset="0"/>
                <a:cs typeface="Courier New" panose="02070309020205020404" pitchFamily="49" charset="0"/>
              </a:rPr>
              <a:t>    Student student = new Student(111223333, 1970, 5, 3);</a:t>
            </a:r>
            <a:br>
              <a:rPr lang="en-US" altLang="en-US" sz="1600">
                <a:solidFill>
                  <a:schemeClr val="bg2"/>
                </a:solidFill>
                <a:latin typeface="Courier New" panose="02070309020205020404" pitchFamily="49" charset="0"/>
                <a:cs typeface="Courier New" panose="02070309020205020404" pitchFamily="49" charset="0"/>
              </a:rPr>
            </a:br>
            <a:r>
              <a:rPr lang="en-US" altLang="en-US" sz="1600">
                <a:solidFill>
                  <a:schemeClr val="bg2"/>
                </a:solidFill>
                <a:latin typeface="Courier New" panose="02070309020205020404" pitchFamily="49" charset="0"/>
                <a:cs typeface="Courier New" panose="02070309020205020404" pitchFamily="49" charset="0"/>
              </a:rPr>
              <a:t>    BirthDate date = student.getBirthDate();</a:t>
            </a:r>
            <a:br>
              <a:rPr lang="en-US" altLang="en-US" sz="1600">
                <a:solidFill>
                  <a:schemeClr val="bg2"/>
                </a:solidFill>
                <a:latin typeface="Courier New" panose="02070309020205020404" pitchFamily="49" charset="0"/>
                <a:cs typeface="Courier New" panose="02070309020205020404" pitchFamily="49" charset="0"/>
              </a:rPr>
            </a:br>
            <a:r>
              <a:rPr lang="en-US" altLang="en-US" sz="1600">
                <a:solidFill>
                  <a:schemeClr val="bg2"/>
                </a:solidFill>
                <a:latin typeface="Courier New" panose="02070309020205020404" pitchFamily="49" charset="0"/>
                <a:cs typeface="Courier New" panose="02070309020205020404" pitchFamily="49" charset="0"/>
              </a:rPr>
              <a:t>    date.setYear(2010); // Now the student birth year is changed!</a:t>
            </a:r>
            <a:br>
              <a:rPr lang="en-US" altLang="en-US" sz="1600">
                <a:solidFill>
                  <a:schemeClr val="bg2"/>
                </a:solidFill>
                <a:latin typeface="Courier New" panose="02070309020205020404" pitchFamily="49" charset="0"/>
                <a:cs typeface="Courier New" panose="02070309020205020404" pitchFamily="49" charset="0"/>
              </a:rPr>
            </a:br>
            <a:r>
              <a:rPr lang="en-US" altLang="en-US" sz="1600">
                <a:solidFill>
                  <a:schemeClr val="bg2"/>
                </a:solidFill>
                <a:latin typeface="Courier New" panose="02070309020205020404" pitchFamily="49" charset="0"/>
                <a:cs typeface="Courier New" panose="02070309020205020404" pitchFamily="49" charset="0"/>
              </a:rPr>
              <a:t>  }</a:t>
            </a:r>
            <a:br>
              <a:rPr lang="en-US" altLang="en-US" sz="1600">
                <a:solidFill>
                  <a:schemeClr val="bg2"/>
                </a:solidFill>
                <a:latin typeface="Courier New" panose="02070309020205020404" pitchFamily="49" charset="0"/>
                <a:cs typeface="Courier New" panose="02070309020205020404" pitchFamily="49" charset="0"/>
              </a:rPr>
            </a:br>
            <a:r>
              <a:rPr lang="en-US" altLang="en-US" sz="1600">
                <a:solidFill>
                  <a:schemeClr val="bg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91685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75A7D1-301D-465A-ACB7-97AA7717ADB5}" type="slidenum">
              <a:rPr lang="en-US" altLang="en-US" sz="1400"/>
              <a:pPr>
                <a:spcBef>
                  <a:spcPct val="0"/>
                </a:spcBef>
                <a:buClrTx/>
                <a:buSzTx/>
                <a:buFontTx/>
                <a:buNone/>
              </a:pPr>
              <a:t>23</a:t>
            </a:fld>
            <a:endParaRPr lang="en-US" altLang="en-US" sz="1400"/>
          </a:p>
        </p:txBody>
      </p:sp>
      <p:sp>
        <p:nvSpPr>
          <p:cNvPr id="7171" name="Rectangle 2"/>
          <p:cNvSpPr>
            <a:spLocks noGrp="1" noChangeArrowheads="1"/>
          </p:cNvSpPr>
          <p:nvPr>
            <p:ph type="title"/>
          </p:nvPr>
        </p:nvSpPr>
        <p:spPr>
          <a:xfrm>
            <a:off x="685800" y="228600"/>
            <a:ext cx="7772400" cy="685800"/>
          </a:xfrm>
        </p:spPr>
        <p:txBody>
          <a:bodyPr>
            <a:normAutofit fontScale="90000"/>
          </a:bodyPr>
          <a:lstStyle/>
          <a:p>
            <a:r>
              <a:rPr lang="en-US" altLang="en-US" smtClean="0"/>
              <a:t>What Class is Immutable?</a:t>
            </a:r>
            <a:endParaRPr lang="en-US" altLang="en-US" b="1" smtClean="0">
              <a:latin typeface="Book Antiqua" panose="02040602050305030304" pitchFamily="18" charset="0"/>
            </a:endParaRPr>
          </a:p>
        </p:txBody>
      </p:sp>
      <p:sp>
        <p:nvSpPr>
          <p:cNvPr id="7172" name="Rectangle 3"/>
          <p:cNvSpPr>
            <a:spLocks noChangeArrowheads="1"/>
          </p:cNvSpPr>
          <p:nvPr/>
        </p:nvSpPr>
        <p:spPr bwMode="auto">
          <a:xfrm>
            <a:off x="304800" y="1066800"/>
            <a:ext cx="8534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600">
                <a:cs typeface="Courier New" panose="02070309020205020404" pitchFamily="49" charset="0"/>
              </a:rPr>
              <a:t>For a class to be immutable, it must mark all data fields private and provide no mutator methods and no accessor methods that would return a reference to a mutable data field object.</a:t>
            </a:r>
            <a:br>
              <a:rPr lang="en-US" altLang="en-US" sz="2600">
                <a:cs typeface="Courier New" panose="02070309020205020404" pitchFamily="49" charset="0"/>
              </a:rPr>
            </a:br>
            <a:endParaRPr lang="en-US" altLang="en-US" sz="2600">
              <a:cs typeface="Courier New" panose="02070309020205020404" pitchFamily="49" charset="0"/>
            </a:endParaRPr>
          </a:p>
        </p:txBody>
      </p:sp>
    </p:spTree>
    <p:extLst>
      <p:ext uri="{BB962C8B-B14F-4D97-AF65-F5344CB8AC3E}">
        <p14:creationId xmlns:p14="http://schemas.microsoft.com/office/powerpoint/2010/main" val="4127947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759850-4FEB-495C-BBBE-7F99C88660EF}" type="slidenum">
              <a:rPr lang="en-US" altLang="en-US" sz="1400"/>
              <a:pPr>
                <a:spcBef>
                  <a:spcPct val="0"/>
                </a:spcBef>
                <a:buClrTx/>
                <a:buSzTx/>
                <a:buFontTx/>
                <a:buNone/>
              </a:pPr>
              <a:t>24</a:t>
            </a:fld>
            <a:endParaRPr lang="en-US" altLang="en-US" sz="1400"/>
          </a:p>
        </p:txBody>
      </p:sp>
      <p:sp>
        <p:nvSpPr>
          <p:cNvPr id="8195" name="Rectangle 2"/>
          <p:cNvSpPr>
            <a:spLocks noGrp="1" noChangeArrowheads="1"/>
          </p:cNvSpPr>
          <p:nvPr>
            <p:ph type="title"/>
          </p:nvPr>
        </p:nvSpPr>
        <p:spPr>
          <a:xfrm>
            <a:off x="685800" y="381000"/>
            <a:ext cx="7772400" cy="1295400"/>
          </a:xfrm>
        </p:spPr>
        <p:txBody>
          <a:bodyPr/>
          <a:lstStyle/>
          <a:p>
            <a:r>
              <a:rPr lang="en-US" altLang="en-US" smtClean="0"/>
              <a:t>Scope of Variables</a:t>
            </a:r>
            <a:endParaRPr lang="en-US" altLang="en-US" smtClean="0">
              <a:hlinkClick r:id="rId2" action="ppaction://program"/>
            </a:endParaRPr>
          </a:p>
        </p:txBody>
      </p:sp>
      <p:sp>
        <p:nvSpPr>
          <p:cNvPr id="8196" name="Rectangle 3"/>
          <p:cNvSpPr>
            <a:spLocks noGrp="1" noChangeArrowheads="1"/>
          </p:cNvSpPr>
          <p:nvPr>
            <p:ph type="body" idx="1"/>
          </p:nvPr>
        </p:nvSpPr>
        <p:spPr>
          <a:xfrm>
            <a:off x="685800" y="1752600"/>
            <a:ext cx="7772400" cy="4419600"/>
          </a:xfrm>
        </p:spPr>
        <p:txBody>
          <a:bodyPr/>
          <a:lstStyle/>
          <a:p>
            <a:pPr>
              <a:lnSpc>
                <a:spcPct val="120000"/>
              </a:lnSpc>
            </a:pPr>
            <a:r>
              <a:rPr lang="en-US" altLang="en-US" sz="2800" smtClean="0"/>
              <a:t>The scope of instance and static variables is the entire class. They can be declared anywhere inside a class.</a:t>
            </a:r>
          </a:p>
          <a:p>
            <a:pPr>
              <a:lnSpc>
                <a:spcPct val="120000"/>
              </a:lnSpc>
            </a:pPr>
            <a:r>
              <a:rPr lang="en-US" altLang="en-US" sz="2800" smtClean="0"/>
              <a:t>The scope of a local variable starts from its declaration and continues to the end of the block that contains the variable. A local variable must be initialized explicitly before it can be used.</a:t>
            </a:r>
          </a:p>
        </p:txBody>
      </p:sp>
    </p:spTree>
    <p:extLst>
      <p:ext uri="{BB962C8B-B14F-4D97-AF65-F5344CB8AC3E}">
        <p14:creationId xmlns:p14="http://schemas.microsoft.com/office/powerpoint/2010/main" val="3080955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06D6C9-670B-4228-A027-14972151F4F1}" type="slidenum">
              <a:rPr lang="en-US" altLang="en-US" sz="1400"/>
              <a:pPr>
                <a:spcBef>
                  <a:spcPct val="0"/>
                </a:spcBef>
                <a:buClrTx/>
                <a:buSzTx/>
                <a:buFontTx/>
                <a:buNone/>
              </a:pPr>
              <a:t>25</a:t>
            </a:fld>
            <a:endParaRPr lang="en-US" altLang="en-US" sz="1400"/>
          </a:p>
        </p:txBody>
      </p:sp>
      <p:sp>
        <p:nvSpPr>
          <p:cNvPr id="12291" name="Rectangle 2"/>
          <p:cNvSpPr>
            <a:spLocks noGrp="1" noChangeArrowheads="1"/>
          </p:cNvSpPr>
          <p:nvPr>
            <p:ph type="title"/>
          </p:nvPr>
        </p:nvSpPr>
        <p:spPr>
          <a:xfrm>
            <a:off x="304800" y="228600"/>
            <a:ext cx="8534400" cy="685800"/>
          </a:xfrm>
        </p:spPr>
        <p:txBody>
          <a:bodyPr>
            <a:normAutofit fontScale="90000"/>
          </a:bodyPr>
          <a:lstStyle/>
          <a:p>
            <a:r>
              <a:rPr lang="en-US" altLang="en-US" smtClean="0"/>
              <a:t>Class Abstraction and Encapsulation</a:t>
            </a:r>
            <a:endParaRPr lang="en-US" altLang="en-US" smtClean="0">
              <a:hlinkClick r:id="rId3" action="ppaction://program"/>
            </a:endParaRPr>
          </a:p>
        </p:txBody>
      </p:sp>
      <p:sp>
        <p:nvSpPr>
          <p:cNvPr id="12292" name="Rectangle 3"/>
          <p:cNvSpPr>
            <a:spLocks noGrp="1" noChangeArrowheads="1"/>
          </p:cNvSpPr>
          <p:nvPr>
            <p:ph type="body" idx="1"/>
          </p:nvPr>
        </p:nvSpPr>
        <p:spPr>
          <a:xfrm>
            <a:off x="304800" y="1143000"/>
            <a:ext cx="8534400" cy="2514600"/>
          </a:xfrm>
        </p:spPr>
        <p:txBody>
          <a:bodyPr>
            <a:normAutofit lnSpcReduction="10000"/>
          </a:bodyPr>
          <a:lstStyle/>
          <a:p>
            <a:pPr marL="0" indent="0">
              <a:lnSpc>
                <a:spcPct val="90000"/>
              </a:lnSpc>
              <a:buFont typeface="Monotype Sorts" pitchFamily="2" charset="2"/>
              <a:buNone/>
            </a:pPr>
            <a:r>
              <a:rPr lang="en-US" altLang="en-US" sz="2800" smtClean="0"/>
              <a:t>Class abstraction means to separate class implementation from the use of the class. The creator of the class provides a description of the class and let the user know how the class can be used. The user of the class does not need to know how the class is implemented. The detail of implementation is encapsulated and hidden from the user. </a:t>
            </a:r>
          </a:p>
        </p:txBody>
      </p:sp>
      <p:sp>
        <p:nvSpPr>
          <p:cNvPr id="12293" name="Rectangle 4"/>
          <p:cNvSpPr>
            <a:spLocks noChangeArrowheads="1"/>
          </p:cNvSpPr>
          <p:nvPr/>
        </p:nvSpPr>
        <p:spPr bwMode="auto">
          <a:xfrm>
            <a:off x="1914525"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4" name="Object 5"/>
          <p:cNvGraphicFramePr>
            <a:graphicFrameLocks noChangeAspect="1"/>
          </p:cNvGraphicFramePr>
          <p:nvPr/>
        </p:nvGraphicFramePr>
        <p:xfrm>
          <a:off x="228600" y="4191000"/>
          <a:ext cx="8610600" cy="1481138"/>
        </p:xfrm>
        <a:graphic>
          <a:graphicData uri="http://schemas.openxmlformats.org/presentationml/2006/ole">
            <mc:AlternateContent xmlns:mc="http://schemas.openxmlformats.org/markup-compatibility/2006">
              <mc:Choice xmlns:v="urn:schemas-microsoft-com:vml" Requires="v">
                <p:oleObj spid="_x0000_s13319" r:id="rId4" imgW="5315712" imgH="914400" progId="Word.Picture.8">
                  <p:embed/>
                </p:oleObj>
              </mc:Choice>
              <mc:Fallback>
                <p:oleObj r:id="rId4" imgW="5315712" imgH="9144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91000"/>
                        <a:ext cx="8610600" cy="14811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9231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01A028A-E0AC-47BB-BD66-CC0A226FF74C}" type="slidenum">
              <a:rPr lang="en-US" altLang="en-US" sz="1400"/>
              <a:pPr>
                <a:spcBef>
                  <a:spcPct val="0"/>
                </a:spcBef>
                <a:buClrTx/>
                <a:buSzTx/>
                <a:buFontTx/>
                <a:buNone/>
              </a:pPr>
              <a:t>26</a:t>
            </a:fld>
            <a:endParaRPr lang="en-US" altLang="en-US" sz="1400"/>
          </a:p>
        </p:txBody>
      </p:sp>
      <p:sp>
        <p:nvSpPr>
          <p:cNvPr id="13315" name="Rectangle 2"/>
          <p:cNvSpPr>
            <a:spLocks noGrp="1" noChangeArrowheads="1"/>
          </p:cNvSpPr>
          <p:nvPr>
            <p:ph type="title"/>
          </p:nvPr>
        </p:nvSpPr>
        <p:spPr>
          <a:xfrm>
            <a:off x="685800" y="381000"/>
            <a:ext cx="7772400" cy="609600"/>
          </a:xfrm>
        </p:spPr>
        <p:txBody>
          <a:bodyPr>
            <a:normAutofit fontScale="90000"/>
          </a:bodyPr>
          <a:lstStyle/>
          <a:p>
            <a:r>
              <a:rPr lang="en-US" altLang="en-US" smtClean="0"/>
              <a:t>Example: The Course Class</a:t>
            </a:r>
            <a:endParaRPr lang="en-US" altLang="en-US" smtClean="0">
              <a:hlinkClick r:id="rId3" action="ppaction://program"/>
            </a:endParaRPr>
          </a:p>
        </p:txBody>
      </p:sp>
      <p:sp>
        <p:nvSpPr>
          <p:cNvPr id="13316" name="Rectangle 3"/>
          <p:cNvSpPr>
            <a:spLocks noChangeArrowheads="1"/>
          </p:cNvSpPr>
          <p:nvPr/>
        </p:nvSpPr>
        <p:spPr bwMode="auto">
          <a:xfrm>
            <a:off x="3371850" y="2370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7"/>
          <p:cNvSpPr>
            <a:spLocks noChangeArrowheads="1"/>
          </p:cNvSpPr>
          <p:nvPr/>
        </p:nvSpPr>
        <p:spPr bwMode="auto">
          <a:xfrm>
            <a:off x="3055938" y="2370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8"/>
          <p:cNvSpPr>
            <a:spLocks noChangeArrowheads="1"/>
          </p:cNvSpPr>
          <p:nvPr/>
        </p:nvSpPr>
        <p:spPr bwMode="auto">
          <a:xfrm>
            <a:off x="0" y="1806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9"/>
          <p:cNvSpPr>
            <a:spLocks noChangeArrowheads="1"/>
          </p:cNvSpPr>
          <p:nvPr/>
        </p:nvSpPr>
        <p:spPr bwMode="auto">
          <a:xfrm>
            <a:off x="0" y="1806575"/>
            <a:ext cx="9144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charset="0"/>
                <a:cs typeface="Times New Roman" panose="02020603050405020304" pitchFamily="18" charset="0"/>
              </a:rPr>
              <a:t>	</a:t>
            </a:r>
          </a:p>
          <a:p>
            <a:pPr>
              <a:spcBef>
                <a:spcPct val="0"/>
              </a:spcBef>
              <a:buClrTx/>
              <a:buSzTx/>
              <a:buFontTx/>
              <a:buNone/>
            </a:pPr>
            <a:endParaRPr lang="en-US" altLang="en-US" sz="2400"/>
          </a:p>
        </p:txBody>
      </p:sp>
      <p:sp>
        <p:nvSpPr>
          <p:cNvPr id="13320" name="Rectangle 10"/>
          <p:cNvSpPr>
            <a:spLocks noChangeArrowheads="1"/>
          </p:cNvSpPr>
          <p:nvPr/>
        </p:nvSpPr>
        <p:spPr bwMode="auto">
          <a:xfrm>
            <a:off x="2557463" y="1728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1" name="Rectangle 11"/>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2" name="Rectangle 12"/>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3323" name="Object 13"/>
          <p:cNvGraphicFramePr>
            <a:graphicFrameLocks noChangeAspect="1"/>
          </p:cNvGraphicFramePr>
          <p:nvPr/>
        </p:nvGraphicFramePr>
        <p:xfrm>
          <a:off x="231775" y="1316038"/>
          <a:ext cx="8488363" cy="3713162"/>
        </p:xfrm>
        <a:graphic>
          <a:graphicData uri="http://schemas.openxmlformats.org/presentationml/2006/ole">
            <mc:AlternateContent xmlns:mc="http://schemas.openxmlformats.org/markup-compatibility/2006">
              <mc:Choice xmlns:v="urn:schemas-microsoft-com:vml" Requires="v">
                <p:oleObj spid="_x0000_s14343" name="Picture" r:id="rId4" imgW="3660648" imgH="1598676" progId="Word.Picture.8">
                  <p:embed/>
                </p:oleObj>
              </mc:Choice>
              <mc:Fallback>
                <p:oleObj name="Picture" r:id="rId4" imgW="3660648" imgH="159867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1316038"/>
                        <a:ext cx="8488363" cy="37131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75380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Rectangle Class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Design </a:t>
            </a:r>
            <a:r>
              <a:rPr lang="en-US" dirty="0"/>
              <a:t>a class named </a:t>
            </a:r>
            <a:r>
              <a:rPr lang="en-US" b="1" dirty="0"/>
              <a:t>Rectangle </a:t>
            </a:r>
            <a:r>
              <a:rPr lang="en-US" dirty="0"/>
              <a:t>to represent a rectangle. The class contains:</a:t>
            </a:r>
          </a:p>
          <a:p>
            <a:pPr marL="0" indent="0">
              <a:buNone/>
            </a:pPr>
            <a:r>
              <a:rPr lang="en-US" dirty="0"/>
              <a:t>■ Two </a:t>
            </a:r>
            <a:r>
              <a:rPr lang="en-US" b="1" dirty="0"/>
              <a:t>double </a:t>
            </a:r>
            <a:r>
              <a:rPr lang="en-US" dirty="0"/>
              <a:t>data fields named </a:t>
            </a:r>
            <a:r>
              <a:rPr lang="en-US" b="1" dirty="0"/>
              <a:t>width </a:t>
            </a:r>
            <a:r>
              <a:rPr lang="en-US" dirty="0"/>
              <a:t>and </a:t>
            </a:r>
            <a:r>
              <a:rPr lang="en-US" b="1" dirty="0"/>
              <a:t>height </a:t>
            </a:r>
            <a:r>
              <a:rPr lang="en-US" dirty="0"/>
              <a:t>that specify the width and</a:t>
            </a:r>
          </a:p>
          <a:p>
            <a:pPr marL="0" indent="0">
              <a:buNone/>
            </a:pPr>
            <a:r>
              <a:rPr lang="en-US" dirty="0"/>
              <a:t>height of the rectangle. The default values are </a:t>
            </a:r>
            <a:r>
              <a:rPr lang="en-US" b="1" dirty="0"/>
              <a:t>1 </a:t>
            </a:r>
            <a:r>
              <a:rPr lang="en-US" dirty="0"/>
              <a:t>for both </a:t>
            </a:r>
            <a:r>
              <a:rPr lang="en-US" b="1" dirty="0"/>
              <a:t>width </a:t>
            </a:r>
            <a:r>
              <a:rPr lang="en-US" dirty="0"/>
              <a:t>and </a:t>
            </a:r>
            <a:r>
              <a:rPr lang="en-US" b="1" dirty="0"/>
              <a:t>height</a:t>
            </a:r>
            <a:r>
              <a:rPr lang="en-US" dirty="0"/>
              <a:t>.</a:t>
            </a:r>
          </a:p>
          <a:p>
            <a:pPr marL="0" indent="0">
              <a:buNone/>
            </a:pPr>
            <a:r>
              <a:rPr lang="en-US" dirty="0"/>
              <a:t>■ A no-</a:t>
            </a:r>
            <a:r>
              <a:rPr lang="en-US" dirty="0" err="1"/>
              <a:t>arg</a:t>
            </a:r>
            <a:r>
              <a:rPr lang="en-US" dirty="0"/>
              <a:t> constructor that creates a default rectangle.</a:t>
            </a:r>
          </a:p>
          <a:p>
            <a:pPr marL="0" indent="0">
              <a:buNone/>
            </a:pPr>
            <a:r>
              <a:rPr lang="en-US" dirty="0"/>
              <a:t>■ A constructor that creates a rectangle with the specified </a:t>
            </a:r>
            <a:r>
              <a:rPr lang="en-US" b="1" dirty="0"/>
              <a:t>width </a:t>
            </a:r>
            <a:r>
              <a:rPr lang="en-US" dirty="0"/>
              <a:t>and </a:t>
            </a:r>
            <a:r>
              <a:rPr lang="en-US" b="1" dirty="0"/>
              <a:t>height</a:t>
            </a:r>
            <a:r>
              <a:rPr lang="en-US" dirty="0"/>
              <a:t>.</a:t>
            </a:r>
          </a:p>
          <a:p>
            <a:pPr marL="0" indent="0">
              <a:buNone/>
            </a:pPr>
            <a:r>
              <a:rPr lang="en-US" dirty="0"/>
              <a:t>■ A method named </a:t>
            </a:r>
            <a:r>
              <a:rPr lang="en-US" b="1" dirty="0" err="1"/>
              <a:t>getArea</a:t>
            </a:r>
            <a:r>
              <a:rPr lang="en-US" b="1" dirty="0"/>
              <a:t>() </a:t>
            </a:r>
            <a:r>
              <a:rPr lang="en-US" dirty="0"/>
              <a:t>that returns the area of this rectangle.</a:t>
            </a:r>
          </a:p>
          <a:p>
            <a:pPr marL="0" indent="0">
              <a:buNone/>
            </a:pPr>
            <a:r>
              <a:rPr lang="en-US" dirty="0"/>
              <a:t>■ A method named </a:t>
            </a:r>
            <a:r>
              <a:rPr lang="en-US" b="1" dirty="0" err="1"/>
              <a:t>getPerimeter</a:t>
            </a:r>
            <a:r>
              <a:rPr lang="en-US" b="1" dirty="0"/>
              <a:t>() </a:t>
            </a:r>
            <a:r>
              <a:rPr lang="en-US" dirty="0"/>
              <a:t>that returns the perimeter.</a:t>
            </a:r>
          </a:p>
          <a:p>
            <a:pPr marL="0" indent="0">
              <a:buNone/>
            </a:pPr>
            <a:endParaRPr lang="en-US" dirty="0" smtClean="0"/>
          </a:p>
          <a:p>
            <a:pPr marL="0" indent="0">
              <a:buNone/>
            </a:pPr>
            <a:r>
              <a:rPr lang="en-US" dirty="0" smtClean="0"/>
              <a:t>Draw </a:t>
            </a:r>
            <a:r>
              <a:rPr lang="en-US" dirty="0"/>
              <a:t>the UML diagram for the class and then implement the class. Write a </a:t>
            </a:r>
            <a:r>
              <a:rPr lang="en-US" dirty="0" smtClean="0"/>
              <a:t>test program </a:t>
            </a:r>
            <a:r>
              <a:rPr lang="en-US" dirty="0"/>
              <a:t>that creates two </a:t>
            </a:r>
            <a:r>
              <a:rPr lang="en-US" b="1" dirty="0"/>
              <a:t>Rectangle </a:t>
            </a:r>
            <a:r>
              <a:rPr lang="en-US" dirty="0"/>
              <a:t>objects—one with width </a:t>
            </a:r>
            <a:r>
              <a:rPr lang="en-US" b="1" dirty="0"/>
              <a:t>4 </a:t>
            </a:r>
            <a:r>
              <a:rPr lang="en-US" dirty="0"/>
              <a:t>and height </a:t>
            </a:r>
            <a:r>
              <a:rPr lang="en-US" b="1" dirty="0" smtClean="0"/>
              <a:t>40 </a:t>
            </a:r>
            <a:r>
              <a:rPr lang="en-US" dirty="0" smtClean="0"/>
              <a:t>and </a:t>
            </a:r>
            <a:r>
              <a:rPr lang="en-US" dirty="0"/>
              <a:t>the other with width </a:t>
            </a:r>
            <a:r>
              <a:rPr lang="en-US" b="1" dirty="0"/>
              <a:t>3.5 </a:t>
            </a:r>
            <a:r>
              <a:rPr lang="en-US" dirty="0"/>
              <a:t>and height </a:t>
            </a:r>
            <a:r>
              <a:rPr lang="en-US" b="1" dirty="0"/>
              <a:t>35.9</a:t>
            </a:r>
            <a:r>
              <a:rPr lang="en-US" dirty="0"/>
              <a:t>. Display the width, height, area</a:t>
            </a:r>
            <a:r>
              <a:rPr lang="en-US" dirty="0" smtClean="0"/>
              <a:t>, and </a:t>
            </a:r>
            <a:r>
              <a:rPr lang="en-US" dirty="0"/>
              <a:t>perimeter of each rectangle in this order.</a:t>
            </a:r>
          </a:p>
        </p:txBody>
      </p:sp>
    </p:spTree>
    <p:extLst>
      <p:ext uri="{BB962C8B-B14F-4D97-AF65-F5344CB8AC3E}">
        <p14:creationId xmlns:p14="http://schemas.microsoft.com/office/powerpoint/2010/main" val="2262200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TV Class</a:t>
            </a:r>
            <a:endParaRPr lang="en-US" dirty="0"/>
          </a:p>
        </p:txBody>
      </p:sp>
      <p:pic>
        <p:nvPicPr>
          <p:cNvPr id="5" name="Picture 4"/>
          <p:cNvPicPr>
            <a:picLocks noChangeAspect="1"/>
          </p:cNvPicPr>
          <p:nvPr/>
        </p:nvPicPr>
        <p:blipFill>
          <a:blip r:embed="rId2"/>
          <a:stretch>
            <a:fillRect/>
          </a:stretch>
        </p:blipFill>
        <p:spPr>
          <a:xfrm>
            <a:off x="-1" y="1752600"/>
            <a:ext cx="9018717" cy="3505200"/>
          </a:xfrm>
          <a:prstGeom prst="rect">
            <a:avLst/>
          </a:prstGeom>
        </p:spPr>
      </p:pic>
    </p:spTree>
    <p:extLst>
      <p:ext uri="{BB962C8B-B14F-4D97-AF65-F5344CB8AC3E}">
        <p14:creationId xmlns:p14="http://schemas.microsoft.com/office/powerpoint/2010/main" val="565695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 Class</a:t>
            </a:r>
            <a:endParaRPr lang="en-US" dirty="0"/>
          </a:p>
        </p:txBody>
      </p:sp>
      <p:sp>
        <p:nvSpPr>
          <p:cNvPr id="3" name="Content Placeholder 2"/>
          <p:cNvSpPr>
            <a:spLocks noGrp="1"/>
          </p:cNvSpPr>
          <p:nvPr>
            <p:ph idx="1"/>
          </p:nvPr>
        </p:nvSpPr>
        <p:spPr>
          <a:xfrm>
            <a:off x="457200" y="1417638"/>
            <a:ext cx="8229600" cy="4525963"/>
          </a:xfrm>
        </p:spPr>
        <p:txBody>
          <a:bodyPr>
            <a:noAutofit/>
          </a:bodyPr>
          <a:lstStyle/>
          <a:p>
            <a:pPr marL="0" indent="0">
              <a:buNone/>
            </a:pPr>
            <a:r>
              <a:rPr lang="en-US" sz="1600" dirty="0"/>
              <a:t>Design a class named </a:t>
            </a:r>
            <a:r>
              <a:rPr lang="en-US" sz="1600" b="1" dirty="0"/>
              <a:t>Fan </a:t>
            </a:r>
            <a:r>
              <a:rPr lang="en-US" sz="1600" dirty="0"/>
              <a:t>to represent a fan. The class contains:</a:t>
            </a:r>
          </a:p>
          <a:p>
            <a:pPr marL="0" indent="0" algn="just">
              <a:buNone/>
            </a:pPr>
            <a:r>
              <a:rPr lang="en-US" sz="1600" dirty="0"/>
              <a:t>■ Three constants named </a:t>
            </a:r>
            <a:r>
              <a:rPr lang="en-US" sz="1600" b="1" dirty="0"/>
              <a:t>SLOW</a:t>
            </a:r>
            <a:r>
              <a:rPr lang="en-US" sz="1600" dirty="0"/>
              <a:t>, </a:t>
            </a:r>
            <a:r>
              <a:rPr lang="en-US" sz="1600" b="1" dirty="0"/>
              <a:t>MEDIUM</a:t>
            </a:r>
            <a:r>
              <a:rPr lang="en-US" sz="1600" dirty="0"/>
              <a:t>, and </a:t>
            </a:r>
            <a:r>
              <a:rPr lang="en-US" sz="1600" b="1" dirty="0"/>
              <a:t>FAST </a:t>
            </a:r>
            <a:r>
              <a:rPr lang="en-US" sz="1600" dirty="0"/>
              <a:t>with the values </a:t>
            </a:r>
            <a:r>
              <a:rPr lang="en-US" sz="1600" b="1" dirty="0"/>
              <a:t>1</a:t>
            </a:r>
            <a:r>
              <a:rPr lang="en-US" sz="1600" dirty="0"/>
              <a:t>, </a:t>
            </a:r>
            <a:r>
              <a:rPr lang="en-US" sz="1600" b="1" dirty="0"/>
              <a:t>2</a:t>
            </a:r>
            <a:r>
              <a:rPr lang="en-US" sz="1600" dirty="0"/>
              <a:t>, and </a:t>
            </a:r>
            <a:r>
              <a:rPr lang="en-US" sz="1600" b="1" dirty="0"/>
              <a:t>3 </a:t>
            </a:r>
            <a:r>
              <a:rPr lang="en-US" sz="1600" dirty="0" smtClean="0"/>
              <a:t>to denote </a:t>
            </a:r>
            <a:r>
              <a:rPr lang="en-US" sz="1600" dirty="0"/>
              <a:t>the fan speed</a:t>
            </a:r>
            <a:r>
              <a:rPr lang="en-US" sz="1600" dirty="0" smtClean="0"/>
              <a:t>.</a:t>
            </a:r>
          </a:p>
          <a:p>
            <a:pPr marL="0" indent="0" algn="just">
              <a:buNone/>
            </a:pPr>
            <a:r>
              <a:rPr lang="en-US" sz="1600" dirty="0"/>
              <a:t>A private </a:t>
            </a:r>
            <a:r>
              <a:rPr lang="en-US" sz="1600" b="1" dirty="0" err="1"/>
              <a:t>int</a:t>
            </a:r>
            <a:r>
              <a:rPr lang="en-US" sz="1600" b="1" dirty="0"/>
              <a:t> </a:t>
            </a:r>
            <a:r>
              <a:rPr lang="en-US" sz="1600" dirty="0"/>
              <a:t>data field named </a:t>
            </a:r>
            <a:r>
              <a:rPr lang="en-US" sz="1600" b="1" dirty="0"/>
              <a:t>speed </a:t>
            </a:r>
            <a:r>
              <a:rPr lang="en-US" sz="1600" dirty="0"/>
              <a:t>that specifies the speed of the fan (</a:t>
            </a:r>
            <a:r>
              <a:rPr lang="en-US" sz="1600" dirty="0" smtClean="0"/>
              <a:t>the default </a:t>
            </a:r>
            <a:r>
              <a:rPr lang="en-US" sz="1600" dirty="0"/>
              <a:t>is </a:t>
            </a:r>
            <a:r>
              <a:rPr lang="en-US" sz="1600" b="1" dirty="0"/>
              <a:t>SLOW</a:t>
            </a:r>
            <a:r>
              <a:rPr lang="en-US" sz="1600" dirty="0"/>
              <a:t>).</a:t>
            </a:r>
          </a:p>
          <a:p>
            <a:pPr marL="0" indent="0" algn="just">
              <a:buNone/>
            </a:pPr>
            <a:r>
              <a:rPr lang="en-US" sz="1600" dirty="0"/>
              <a:t>■ A private </a:t>
            </a:r>
            <a:r>
              <a:rPr lang="en-US" sz="1600" b="1" dirty="0" err="1"/>
              <a:t>boolean</a:t>
            </a:r>
            <a:r>
              <a:rPr lang="en-US" sz="1600" b="1" dirty="0"/>
              <a:t> </a:t>
            </a:r>
            <a:r>
              <a:rPr lang="en-US" sz="1600" dirty="0"/>
              <a:t>data field named </a:t>
            </a:r>
            <a:r>
              <a:rPr lang="en-US" sz="1600" b="1" dirty="0"/>
              <a:t>on </a:t>
            </a:r>
            <a:r>
              <a:rPr lang="en-US" sz="1600" dirty="0"/>
              <a:t>that specifies whether the fan is on (</a:t>
            </a:r>
            <a:r>
              <a:rPr lang="en-US" sz="1600" dirty="0" smtClean="0"/>
              <a:t>the default </a:t>
            </a:r>
            <a:r>
              <a:rPr lang="en-US" sz="1600" dirty="0"/>
              <a:t>is </a:t>
            </a:r>
            <a:r>
              <a:rPr lang="en-US" sz="1600" b="1" dirty="0"/>
              <a:t>false</a:t>
            </a:r>
            <a:r>
              <a:rPr lang="en-US" sz="1600" dirty="0"/>
              <a:t>).</a:t>
            </a:r>
          </a:p>
          <a:p>
            <a:pPr marL="0" indent="0" algn="just">
              <a:buNone/>
            </a:pPr>
            <a:r>
              <a:rPr lang="en-US" sz="1600" dirty="0"/>
              <a:t>■ A private </a:t>
            </a:r>
            <a:r>
              <a:rPr lang="en-US" sz="1600" b="1" dirty="0"/>
              <a:t>double </a:t>
            </a:r>
            <a:r>
              <a:rPr lang="en-US" sz="1600" dirty="0"/>
              <a:t>data field named </a:t>
            </a:r>
            <a:r>
              <a:rPr lang="en-US" sz="1600" b="1" dirty="0"/>
              <a:t>radius </a:t>
            </a:r>
            <a:r>
              <a:rPr lang="en-US" sz="1600" dirty="0"/>
              <a:t>that specifies the radius of the </a:t>
            </a:r>
            <a:r>
              <a:rPr lang="en-US" sz="1600" dirty="0" smtClean="0"/>
              <a:t>fan (</a:t>
            </a:r>
            <a:r>
              <a:rPr lang="en-US" sz="1600" dirty="0"/>
              <a:t>the default is </a:t>
            </a:r>
            <a:r>
              <a:rPr lang="en-US" sz="1600" b="1" dirty="0"/>
              <a:t>5</a:t>
            </a:r>
            <a:r>
              <a:rPr lang="en-US" sz="1600" dirty="0"/>
              <a:t>).</a:t>
            </a:r>
          </a:p>
          <a:p>
            <a:pPr marL="0" indent="0" algn="just">
              <a:buNone/>
            </a:pPr>
            <a:r>
              <a:rPr lang="en-US" sz="1600" dirty="0"/>
              <a:t>■ A string data field named </a:t>
            </a:r>
            <a:r>
              <a:rPr lang="en-US" sz="1600" b="1" dirty="0"/>
              <a:t>color </a:t>
            </a:r>
            <a:r>
              <a:rPr lang="en-US" sz="1600" dirty="0"/>
              <a:t>that specifies the color of the fan (the </a:t>
            </a:r>
            <a:r>
              <a:rPr lang="en-US" sz="1600" dirty="0" smtClean="0"/>
              <a:t>default is </a:t>
            </a:r>
            <a:r>
              <a:rPr lang="en-US" sz="1600" b="1" dirty="0"/>
              <a:t>blue</a:t>
            </a:r>
            <a:r>
              <a:rPr lang="en-US" sz="1600" dirty="0"/>
              <a:t>).</a:t>
            </a:r>
          </a:p>
          <a:p>
            <a:pPr marL="0" indent="0" algn="just">
              <a:buNone/>
            </a:pPr>
            <a:r>
              <a:rPr lang="en-US" sz="1600" dirty="0"/>
              <a:t>■ The </a:t>
            </a:r>
            <a:r>
              <a:rPr lang="en-US" sz="1600" dirty="0" err="1"/>
              <a:t>accessor</a:t>
            </a:r>
            <a:r>
              <a:rPr lang="en-US" sz="1600" dirty="0"/>
              <a:t> and </a:t>
            </a:r>
            <a:r>
              <a:rPr lang="en-US" sz="1600" dirty="0" err="1"/>
              <a:t>mutator</a:t>
            </a:r>
            <a:r>
              <a:rPr lang="en-US" sz="1600" dirty="0"/>
              <a:t> methods for all four data fields.</a:t>
            </a:r>
          </a:p>
          <a:p>
            <a:pPr marL="0" indent="0" algn="just">
              <a:buNone/>
            </a:pPr>
            <a:r>
              <a:rPr lang="en-US" sz="1600" dirty="0"/>
              <a:t>■ A no-</a:t>
            </a:r>
            <a:r>
              <a:rPr lang="en-US" sz="1600" dirty="0" err="1"/>
              <a:t>arg</a:t>
            </a:r>
            <a:r>
              <a:rPr lang="en-US" sz="1600" dirty="0"/>
              <a:t> constructor that creates a default fan.</a:t>
            </a:r>
          </a:p>
          <a:p>
            <a:pPr marL="0" indent="0" algn="just">
              <a:buNone/>
            </a:pPr>
            <a:r>
              <a:rPr lang="en-US" sz="1600" dirty="0"/>
              <a:t>■ A method named </a:t>
            </a:r>
            <a:r>
              <a:rPr lang="en-US" sz="1600" b="1" dirty="0" err="1"/>
              <a:t>toString</a:t>
            </a:r>
            <a:r>
              <a:rPr lang="en-US" sz="1600" b="1" dirty="0"/>
              <a:t>() </a:t>
            </a:r>
            <a:r>
              <a:rPr lang="en-US" sz="1600" dirty="0"/>
              <a:t>that returns a string description for the fan. </a:t>
            </a:r>
            <a:r>
              <a:rPr lang="en-US" sz="1600" dirty="0" smtClean="0"/>
              <a:t>If the </a:t>
            </a:r>
            <a:r>
              <a:rPr lang="en-US" sz="1600" dirty="0"/>
              <a:t>fan is on, the method returns the fan speed, color, and radius in one </a:t>
            </a:r>
            <a:r>
              <a:rPr lang="en-US" sz="1600" dirty="0" smtClean="0"/>
              <a:t>combined string</a:t>
            </a:r>
            <a:r>
              <a:rPr lang="en-US" sz="1600" dirty="0"/>
              <a:t>. If the fan is not on, the method returns the fan color and </a:t>
            </a:r>
            <a:r>
              <a:rPr lang="en-US" sz="1600" dirty="0" smtClean="0"/>
              <a:t>radius along </a:t>
            </a:r>
            <a:r>
              <a:rPr lang="en-US" sz="1600" dirty="0"/>
              <a:t>with the string “fan is off” in one combined string.</a:t>
            </a:r>
          </a:p>
          <a:p>
            <a:pPr marL="0" indent="0" algn="just">
              <a:buNone/>
            </a:pPr>
            <a:endParaRPr lang="en-US" sz="1600" dirty="0" smtClean="0"/>
          </a:p>
          <a:p>
            <a:pPr marL="0" indent="0" algn="just">
              <a:buNone/>
            </a:pPr>
            <a:r>
              <a:rPr lang="en-US" sz="1600" dirty="0" smtClean="0"/>
              <a:t>Draw </a:t>
            </a:r>
            <a:r>
              <a:rPr lang="en-US" sz="1600" dirty="0"/>
              <a:t>the UML diagram for the class and then implement the class. Write a </a:t>
            </a:r>
            <a:r>
              <a:rPr lang="en-US" sz="1600" dirty="0" smtClean="0"/>
              <a:t>test program </a:t>
            </a:r>
            <a:r>
              <a:rPr lang="en-US" sz="1600" dirty="0"/>
              <a:t>that creates two </a:t>
            </a:r>
            <a:r>
              <a:rPr lang="en-US" sz="1600" b="1" dirty="0"/>
              <a:t>Fan </a:t>
            </a:r>
            <a:r>
              <a:rPr lang="en-US" sz="1600" dirty="0"/>
              <a:t>objects. Assign maximum speed, radius </a:t>
            </a:r>
            <a:r>
              <a:rPr lang="en-US" sz="1600" b="1" dirty="0"/>
              <a:t>10</a:t>
            </a:r>
            <a:r>
              <a:rPr lang="en-US" sz="1600" dirty="0"/>
              <a:t>, </a:t>
            </a:r>
            <a:r>
              <a:rPr lang="en-US" sz="1600" dirty="0" smtClean="0"/>
              <a:t>color </a:t>
            </a:r>
            <a:r>
              <a:rPr lang="en-US" sz="1600" b="1" dirty="0" smtClean="0"/>
              <a:t>yellow</a:t>
            </a:r>
            <a:r>
              <a:rPr lang="en-US" sz="1600" dirty="0"/>
              <a:t>, and turn it on to the first object. Assign medium speed, radius </a:t>
            </a:r>
            <a:r>
              <a:rPr lang="en-US" sz="1600" b="1" dirty="0"/>
              <a:t>5</a:t>
            </a:r>
            <a:r>
              <a:rPr lang="en-US" sz="1600" dirty="0"/>
              <a:t>, </a:t>
            </a:r>
            <a:r>
              <a:rPr lang="en-US" sz="1600" dirty="0" smtClean="0"/>
              <a:t>color </a:t>
            </a:r>
            <a:r>
              <a:rPr lang="en-US" sz="1600" b="1" dirty="0" smtClean="0"/>
              <a:t>blue</a:t>
            </a:r>
            <a:r>
              <a:rPr lang="en-US" sz="1600" dirty="0"/>
              <a:t>, and turn it off to the second object. Display the objects by invoking </a:t>
            </a:r>
            <a:r>
              <a:rPr lang="en-US" sz="1600" dirty="0" smtClean="0"/>
              <a:t>their </a:t>
            </a:r>
            <a:r>
              <a:rPr lang="en-US" sz="1600" b="1" dirty="0" err="1" smtClean="0"/>
              <a:t>toString</a:t>
            </a:r>
            <a:r>
              <a:rPr lang="en-US" sz="1600" b="1" dirty="0" smtClean="0"/>
              <a:t> </a:t>
            </a:r>
            <a:r>
              <a:rPr lang="en-US" sz="1600" dirty="0"/>
              <a:t>method.</a:t>
            </a:r>
          </a:p>
        </p:txBody>
      </p:sp>
    </p:spTree>
    <p:extLst>
      <p:ext uri="{BB962C8B-B14F-4D97-AF65-F5344CB8AC3E}">
        <p14:creationId xmlns:p14="http://schemas.microsoft.com/office/powerpoint/2010/main" val="26317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Object</a:t>
            </a:r>
            <a:endParaRPr lang="en-US" dirty="0"/>
          </a:p>
        </p:txBody>
      </p:sp>
      <p:sp>
        <p:nvSpPr>
          <p:cNvPr id="3" name="Content Placeholder 2"/>
          <p:cNvSpPr>
            <a:spLocks noGrp="1"/>
          </p:cNvSpPr>
          <p:nvPr>
            <p:ph idx="1"/>
          </p:nvPr>
        </p:nvSpPr>
        <p:spPr>
          <a:xfrm>
            <a:off x="457200" y="1600200"/>
            <a:ext cx="8229600" cy="3276600"/>
          </a:xfrm>
        </p:spPr>
        <p:txBody>
          <a:bodyPr>
            <a:normAutofit fontScale="77500" lnSpcReduction="20000"/>
          </a:bodyPr>
          <a:lstStyle/>
          <a:p>
            <a:r>
              <a:rPr lang="en-US" dirty="0"/>
              <a:t>A </a:t>
            </a:r>
            <a:r>
              <a:rPr lang="en-US" b="1" dirty="0"/>
              <a:t>CLASS</a:t>
            </a:r>
            <a:r>
              <a:rPr lang="en-US" dirty="0"/>
              <a:t> is a </a:t>
            </a:r>
            <a:r>
              <a:rPr lang="en-US" dirty="0">
                <a:solidFill>
                  <a:srgbClr val="FF0000"/>
                </a:solidFill>
              </a:rPr>
              <a:t>template</a:t>
            </a:r>
            <a:r>
              <a:rPr lang="en-US" dirty="0"/>
              <a:t> (</a:t>
            </a:r>
            <a:r>
              <a:rPr lang="en-US" dirty="0">
                <a:solidFill>
                  <a:srgbClr val="FF0000"/>
                </a:solidFill>
              </a:rPr>
              <a:t>specification, blueprint</a:t>
            </a:r>
            <a:r>
              <a:rPr lang="en-US" dirty="0"/>
              <a:t>) for a collection of objects that share a common set of attributes and operations</a:t>
            </a:r>
            <a:r>
              <a:rPr lang="en-US" dirty="0" smtClean="0"/>
              <a:t>.</a:t>
            </a:r>
          </a:p>
          <a:p>
            <a:endParaRPr lang="en-US" dirty="0"/>
          </a:p>
          <a:p>
            <a:r>
              <a:rPr lang="en-US" dirty="0"/>
              <a:t>A </a:t>
            </a:r>
            <a:r>
              <a:rPr lang="en-US" b="1" dirty="0" smtClean="0"/>
              <a:t>Class</a:t>
            </a:r>
            <a:r>
              <a:rPr lang="en-US" dirty="0" smtClean="0"/>
              <a:t> </a:t>
            </a:r>
            <a:r>
              <a:rPr lang="en-US" dirty="0"/>
              <a:t>is a blueprint or prototype from which objects are </a:t>
            </a:r>
            <a:r>
              <a:rPr lang="en-US" dirty="0" smtClean="0"/>
              <a:t>created</a:t>
            </a:r>
          </a:p>
          <a:p>
            <a:endParaRPr lang="en-US" b="1" dirty="0" smtClean="0"/>
          </a:p>
          <a:p>
            <a:r>
              <a:rPr lang="en-US" b="1" dirty="0" smtClean="0"/>
              <a:t>Object</a:t>
            </a:r>
            <a:r>
              <a:rPr lang="en-US" dirty="0" smtClean="0"/>
              <a:t> is an </a:t>
            </a:r>
            <a:r>
              <a:rPr lang="en-US" b="1" dirty="0" smtClean="0"/>
              <a:t>instance</a:t>
            </a:r>
            <a:r>
              <a:rPr lang="en-US" dirty="0" smtClean="0"/>
              <a:t> of a Class that is </a:t>
            </a:r>
            <a:r>
              <a:rPr lang="en-US" b="1" dirty="0" smtClean="0"/>
              <a:t>Instantiated/created </a:t>
            </a:r>
            <a:r>
              <a:rPr lang="en-US" dirty="0" smtClean="0"/>
              <a:t>with</a:t>
            </a:r>
            <a:r>
              <a:rPr lang="en-US" b="1" dirty="0" smtClean="0"/>
              <a:t> new operator </a:t>
            </a:r>
            <a:r>
              <a:rPr lang="en-US" dirty="0" smtClean="0"/>
              <a:t>in java/C#/VC.</a:t>
            </a:r>
            <a:endParaRPr lang="en-US" dirty="0"/>
          </a:p>
        </p:txBody>
      </p:sp>
      <p:sp>
        <p:nvSpPr>
          <p:cNvPr id="4" name="TextBox 3"/>
          <p:cNvSpPr txBox="1"/>
          <p:nvPr/>
        </p:nvSpPr>
        <p:spPr>
          <a:xfrm>
            <a:off x="1066800" y="5562600"/>
            <a:ext cx="7467600" cy="461665"/>
          </a:xfrm>
          <a:prstGeom prst="rect">
            <a:avLst/>
          </a:prstGeom>
          <a:noFill/>
        </p:spPr>
        <p:txBody>
          <a:bodyPr wrap="square" rtlCol="0">
            <a:spAutoFit/>
          </a:bodyPr>
          <a:lstStyle/>
          <a:p>
            <a:r>
              <a:rPr lang="en-US" sz="2400" b="1" dirty="0"/>
              <a:t>http://docs.oracle.com/javase/tutorial/java/index.html</a:t>
            </a:r>
          </a:p>
        </p:txBody>
      </p:sp>
    </p:spTree>
    <p:extLst>
      <p:ext uri="{BB962C8B-B14F-4D97-AF65-F5344CB8AC3E}">
        <p14:creationId xmlns:p14="http://schemas.microsoft.com/office/powerpoint/2010/main" val="40691409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eaLnBrk="1" hangingPunct="1"/>
            <a:fld id="{53897B8F-461A-43FF-AB5F-FEB0DAFF698E}" type="slidenum">
              <a:rPr kumimoji="0" lang="ja-JP" altLang="en-US">
                <a:latin typeface="Arial Black" panose="020B0A04020102020204" pitchFamily="34" charset="0"/>
              </a:rPr>
              <a:pPr eaLnBrk="1" hangingPunct="1"/>
              <a:t>30</a:t>
            </a:fld>
            <a:endParaRPr kumimoji="0" lang="en-US" altLang="ja-JP">
              <a:latin typeface="Arial Black" panose="020B0A04020102020204" pitchFamily="34" charset="0"/>
            </a:endParaRPr>
          </a:p>
        </p:txBody>
      </p:sp>
      <p:sp>
        <p:nvSpPr>
          <p:cNvPr id="11267" name="Rectangle 2"/>
          <p:cNvSpPr>
            <a:spLocks noGrp="1" noChangeArrowheads="1"/>
          </p:cNvSpPr>
          <p:nvPr>
            <p:ph type="title"/>
          </p:nvPr>
        </p:nvSpPr>
        <p:spPr/>
        <p:txBody>
          <a:bodyPr/>
          <a:lstStyle/>
          <a:p>
            <a:pPr eaLnBrk="1" hangingPunct="1"/>
            <a:r>
              <a:rPr lang="en-US" altLang="ja-JP" smtClean="0"/>
              <a:t>Problem</a:t>
            </a:r>
          </a:p>
        </p:txBody>
      </p:sp>
      <p:sp>
        <p:nvSpPr>
          <p:cNvPr id="11268" name="Rectangle 3"/>
          <p:cNvSpPr>
            <a:spLocks noGrp="1" noChangeArrowheads="1"/>
          </p:cNvSpPr>
          <p:nvPr>
            <p:ph type="body" idx="1"/>
          </p:nvPr>
        </p:nvSpPr>
        <p:spPr>
          <a:xfrm>
            <a:off x="1143000" y="1371600"/>
            <a:ext cx="7500938" cy="5200650"/>
          </a:xfrm>
        </p:spPr>
        <p:txBody>
          <a:bodyPr/>
          <a:lstStyle/>
          <a:p>
            <a:pPr eaLnBrk="1" hangingPunct="1"/>
            <a:r>
              <a:rPr lang="en-US" altLang="ja-JP" sz="2400" dirty="0" smtClean="0"/>
              <a:t>Create Class </a:t>
            </a:r>
            <a:r>
              <a:rPr lang="en-US" altLang="ja-JP" sz="2400" dirty="0" smtClean="0">
                <a:sym typeface="Wingdings" panose="05000000000000000000" pitchFamily="2" charset="2"/>
              </a:rPr>
              <a:t> Customer</a:t>
            </a:r>
          </a:p>
          <a:p>
            <a:pPr eaLnBrk="1" hangingPunct="1"/>
            <a:r>
              <a:rPr lang="en-US" altLang="ja-JP" sz="2400" dirty="0" smtClean="0">
                <a:sym typeface="Wingdings" panose="05000000000000000000" pitchFamily="2" charset="2"/>
              </a:rPr>
              <a:t>Class Contains  two fields</a:t>
            </a:r>
          </a:p>
          <a:p>
            <a:pPr eaLnBrk="1" hangingPunct="1"/>
            <a:r>
              <a:rPr lang="en-US" altLang="ja-JP" sz="2400" dirty="0" smtClean="0">
                <a:sym typeface="Wingdings" panose="05000000000000000000" pitchFamily="2" charset="2"/>
              </a:rPr>
              <a:t>Name represent the customer name (read-write)</a:t>
            </a:r>
          </a:p>
          <a:p>
            <a:pPr eaLnBrk="1" hangingPunct="1"/>
            <a:r>
              <a:rPr lang="en-US" altLang="ja-JP" sz="2400" dirty="0" smtClean="0">
                <a:sym typeface="Wingdings" panose="05000000000000000000" pitchFamily="2" charset="2"/>
              </a:rPr>
              <a:t>Balance, representing the amount owed (read only)</a:t>
            </a:r>
          </a:p>
          <a:p>
            <a:pPr eaLnBrk="1" hangingPunct="1"/>
            <a:r>
              <a:rPr lang="en-US" altLang="ja-JP" sz="2400" dirty="0" smtClean="0"/>
              <a:t>Two methods</a:t>
            </a:r>
          </a:p>
          <a:p>
            <a:pPr lvl="1" eaLnBrk="1" hangingPunct="1"/>
            <a:r>
              <a:rPr lang="en-US" altLang="ja-JP" sz="2400" dirty="0" err="1" smtClean="0"/>
              <a:t>RecordPayment</a:t>
            </a:r>
            <a:r>
              <a:rPr lang="en-US" altLang="ja-JP" sz="2400" dirty="0" smtClean="0"/>
              <a:t>(), which is called to indicate that the customer has paid a certain amount of their bill. </a:t>
            </a:r>
          </a:p>
          <a:p>
            <a:pPr marL="457200" lvl="1" indent="0" eaLnBrk="1" hangingPunct="1">
              <a:buNone/>
            </a:pPr>
            <a:r>
              <a:rPr lang="en-US" altLang="ja-JP" sz="2400" dirty="0"/>
              <a:t> </a:t>
            </a:r>
            <a:r>
              <a:rPr lang="en-US" altLang="ja-JP" sz="2400" dirty="0" smtClean="0"/>
              <a:t> 	</a:t>
            </a:r>
            <a:r>
              <a:rPr lang="en-US" altLang="ja-JP" sz="1600" dirty="0" smtClean="0"/>
              <a:t>public void </a:t>
            </a:r>
            <a:r>
              <a:rPr lang="en-US" altLang="ja-JP" sz="1600" dirty="0" err="1" smtClean="0"/>
              <a:t>RecordPayment</a:t>
            </a:r>
            <a:r>
              <a:rPr lang="en-US" altLang="ja-JP" sz="1600" dirty="0" smtClean="0"/>
              <a:t> (decimal </a:t>
            </a:r>
            <a:r>
              <a:rPr lang="en-US" altLang="ja-JP" sz="1600" dirty="0" err="1" smtClean="0"/>
              <a:t>amountpaid</a:t>
            </a:r>
            <a:r>
              <a:rPr lang="en-US" altLang="ja-JP" sz="1600" dirty="0" smtClean="0"/>
              <a:t>) { }</a:t>
            </a:r>
            <a:endParaRPr lang="en-US" altLang="ja-JP" sz="2400" dirty="0" smtClean="0"/>
          </a:p>
          <a:p>
            <a:pPr lvl="1" eaLnBrk="1" hangingPunct="1"/>
            <a:r>
              <a:rPr lang="en-US" altLang="ja-JP" sz="2400" dirty="0" err="1" smtClean="0"/>
              <a:t>RecordCall</a:t>
            </a:r>
            <a:r>
              <a:rPr lang="en-US" altLang="ja-JP" sz="2400" dirty="0" smtClean="0"/>
              <a:t>(), which is called when the customer has made a phone call. It work out the cost of call and adds it to that customer’s balance.</a:t>
            </a:r>
          </a:p>
        </p:txBody>
      </p:sp>
    </p:spTree>
    <p:extLst>
      <p:ext uri="{BB962C8B-B14F-4D97-AF65-F5344CB8AC3E}">
        <p14:creationId xmlns:p14="http://schemas.microsoft.com/office/powerpoint/2010/main" val="198324123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eaLnBrk="1" hangingPunct="1"/>
            <a:fld id="{DB5BAB67-033C-4722-90CC-C3D588EEEDDC}" type="slidenum">
              <a:rPr kumimoji="0" lang="ja-JP" altLang="en-US">
                <a:latin typeface="Arial Black" panose="020B0A04020102020204" pitchFamily="34" charset="0"/>
              </a:rPr>
              <a:pPr eaLnBrk="1" hangingPunct="1"/>
              <a:t>31</a:t>
            </a:fld>
            <a:endParaRPr kumimoji="0" lang="en-US" altLang="ja-JP">
              <a:latin typeface="Arial Black" panose="020B0A04020102020204" pitchFamily="34" charset="0"/>
            </a:endParaRPr>
          </a:p>
        </p:txBody>
      </p:sp>
      <p:sp>
        <p:nvSpPr>
          <p:cNvPr id="12291" name="Rectangle 2"/>
          <p:cNvSpPr>
            <a:spLocks noGrp="1" noChangeArrowheads="1"/>
          </p:cNvSpPr>
          <p:nvPr>
            <p:ph type="title"/>
          </p:nvPr>
        </p:nvSpPr>
        <p:spPr/>
        <p:txBody>
          <a:bodyPr/>
          <a:lstStyle/>
          <a:p>
            <a:pPr eaLnBrk="1" hangingPunct="1"/>
            <a:r>
              <a:rPr lang="en-US" altLang="ja-JP" smtClean="0"/>
              <a:t>Problem Cont…</a:t>
            </a:r>
          </a:p>
        </p:txBody>
      </p:sp>
      <p:sp>
        <p:nvSpPr>
          <p:cNvPr id="12292" name="Rectangle 3"/>
          <p:cNvSpPr>
            <a:spLocks noGrp="1" noChangeArrowheads="1"/>
          </p:cNvSpPr>
          <p:nvPr>
            <p:ph type="body" idx="1"/>
          </p:nvPr>
        </p:nvSpPr>
        <p:spPr>
          <a:xfrm>
            <a:off x="1143000" y="1371600"/>
            <a:ext cx="7500938" cy="5200650"/>
          </a:xfrm>
        </p:spPr>
        <p:txBody>
          <a:bodyPr/>
          <a:lstStyle/>
          <a:p>
            <a:pPr eaLnBrk="1" hangingPunct="1"/>
            <a:r>
              <a:rPr lang="en-US" altLang="ja-JP" sz="2400" dirty="0" smtClean="0"/>
              <a:t>Two types of calls: Calls to landlines &amp; Calls to other mobiles and each of these are charged at a flat rate of Rs 0.5 / min for landlines and Rs 1 / min for other mobiles.</a:t>
            </a:r>
          </a:p>
          <a:p>
            <a:pPr lvl="1" eaLnBrk="1" hangingPunct="1"/>
            <a:r>
              <a:rPr lang="en-US" altLang="ja-JP" sz="1800" dirty="0" smtClean="0"/>
              <a:t>Public void </a:t>
            </a:r>
            <a:r>
              <a:rPr lang="en-US" altLang="ja-JP" sz="1800" dirty="0" err="1" smtClean="0"/>
              <a:t>RecordCall</a:t>
            </a:r>
            <a:r>
              <a:rPr lang="en-US" altLang="ja-JP" sz="1800" dirty="0" smtClean="0"/>
              <a:t> (</a:t>
            </a:r>
            <a:r>
              <a:rPr lang="en-US" altLang="ja-JP" sz="1800" dirty="0" err="1" smtClean="0"/>
              <a:t>TypeOfCall</a:t>
            </a:r>
            <a:r>
              <a:rPr lang="en-US" altLang="ja-JP" sz="1800" dirty="0" smtClean="0"/>
              <a:t> </a:t>
            </a:r>
            <a:r>
              <a:rPr lang="en-US" altLang="ja-JP" sz="1800" dirty="0" err="1" smtClean="0"/>
              <a:t>callType</a:t>
            </a:r>
            <a:r>
              <a:rPr lang="en-US" altLang="ja-JP" sz="1800" dirty="0" smtClean="0"/>
              <a:t>, </a:t>
            </a:r>
            <a:r>
              <a:rPr lang="en-US" altLang="ja-JP" sz="1800" dirty="0" err="1" smtClean="0"/>
              <a:t>int</a:t>
            </a:r>
            <a:r>
              <a:rPr lang="en-US" altLang="ja-JP" sz="1800" dirty="0" smtClean="0"/>
              <a:t> Min)</a:t>
            </a:r>
          </a:p>
          <a:p>
            <a:pPr lvl="1" eaLnBrk="1" hangingPunct="1"/>
            <a:endParaRPr lang="en-US" altLang="ja-JP" sz="1800" dirty="0" smtClean="0"/>
          </a:p>
          <a:p>
            <a:pPr eaLnBrk="1" hangingPunct="1">
              <a:buFont typeface="Wingdings" panose="05000000000000000000" pitchFamily="2" charset="2"/>
              <a:buNone/>
            </a:pPr>
            <a:endParaRPr lang="en-US" altLang="ja-JP" sz="2400" dirty="0" smtClean="0"/>
          </a:p>
        </p:txBody>
      </p:sp>
    </p:spTree>
    <p:extLst>
      <p:ext uri="{BB962C8B-B14F-4D97-AF65-F5344CB8AC3E}">
        <p14:creationId xmlns:p14="http://schemas.microsoft.com/office/powerpoint/2010/main" val="86349659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eaLnBrk="1" hangingPunct="1"/>
            <a:fld id="{3FDEB870-4B74-4817-B0C9-79B301590F55}" type="slidenum">
              <a:rPr kumimoji="0" lang="ja-JP" altLang="en-US">
                <a:latin typeface="Arial Black" panose="020B0A04020102020204" pitchFamily="34" charset="0"/>
              </a:rPr>
              <a:pPr eaLnBrk="1" hangingPunct="1"/>
              <a:t>32</a:t>
            </a:fld>
            <a:endParaRPr kumimoji="0" lang="en-US" altLang="ja-JP">
              <a:latin typeface="Arial Black" panose="020B0A04020102020204" pitchFamily="34" charset="0"/>
            </a:endParaRPr>
          </a:p>
        </p:txBody>
      </p:sp>
      <p:sp>
        <p:nvSpPr>
          <p:cNvPr id="13315" name="Rectangle 2"/>
          <p:cNvSpPr>
            <a:spLocks noGrp="1" noChangeArrowheads="1"/>
          </p:cNvSpPr>
          <p:nvPr>
            <p:ph type="title"/>
          </p:nvPr>
        </p:nvSpPr>
        <p:spPr/>
        <p:txBody>
          <a:bodyPr/>
          <a:lstStyle/>
          <a:p>
            <a:pPr eaLnBrk="1" hangingPunct="1"/>
            <a:r>
              <a:rPr lang="en-US" altLang="ja-JP" smtClean="0"/>
              <a:t>Enumerations</a:t>
            </a:r>
          </a:p>
        </p:txBody>
      </p:sp>
      <p:sp>
        <p:nvSpPr>
          <p:cNvPr id="646147" name="Rectangle 3"/>
          <p:cNvSpPr>
            <a:spLocks noGrp="1" noChangeArrowheads="1"/>
          </p:cNvSpPr>
          <p:nvPr>
            <p:ph type="body" idx="1"/>
          </p:nvPr>
        </p:nvSpPr>
        <p:spPr>
          <a:xfrm>
            <a:off x="533400" y="1447800"/>
            <a:ext cx="8610600" cy="5105400"/>
          </a:xfrm>
        </p:spPr>
        <p:txBody>
          <a:bodyPr/>
          <a:lstStyle/>
          <a:p>
            <a:pPr eaLnBrk="1" hangingPunct="1">
              <a:lnSpc>
                <a:spcPct val="110000"/>
              </a:lnSpc>
            </a:pPr>
            <a:r>
              <a:rPr lang="en-US" altLang="ja-JP" sz="2400" dirty="0" smtClean="0"/>
              <a:t>An Enumerations is a user defined integer type.</a:t>
            </a:r>
          </a:p>
          <a:p>
            <a:pPr eaLnBrk="1" hangingPunct="1">
              <a:lnSpc>
                <a:spcPct val="110000"/>
              </a:lnSpc>
            </a:pPr>
            <a:r>
              <a:rPr lang="en-US" altLang="ja-JP" sz="2400" dirty="0" smtClean="0"/>
              <a:t>When we declare an enumerations, we specify a set of acceptable values that instances of that enumeration can contain.</a:t>
            </a:r>
          </a:p>
          <a:p>
            <a:pPr eaLnBrk="1" hangingPunct="1">
              <a:lnSpc>
                <a:spcPct val="110000"/>
              </a:lnSpc>
            </a:pPr>
            <a:endParaRPr lang="en-US" altLang="ja-JP" sz="1600" dirty="0" smtClean="0"/>
          </a:p>
          <a:p>
            <a:pPr eaLnBrk="1" hangingPunct="1">
              <a:lnSpc>
                <a:spcPct val="110000"/>
              </a:lnSpc>
              <a:buFont typeface="Wingdings" panose="05000000000000000000" pitchFamily="2" charset="2"/>
              <a:buNone/>
            </a:pPr>
            <a:r>
              <a:rPr lang="en-US" altLang="ja-JP" sz="1800" dirty="0"/>
              <a:t> </a:t>
            </a:r>
            <a:r>
              <a:rPr lang="en-US" altLang="ja-JP" sz="2000" dirty="0" err="1" smtClean="0"/>
              <a:t>enum</a:t>
            </a:r>
            <a:r>
              <a:rPr lang="en-US" altLang="ja-JP" sz="2000" dirty="0" smtClean="0"/>
              <a:t> </a:t>
            </a:r>
            <a:r>
              <a:rPr lang="en-US" altLang="ja-JP" sz="2000" dirty="0" err="1" smtClean="0"/>
              <a:t>TypeOfCall</a:t>
            </a:r>
            <a:endParaRPr lang="en-US" altLang="ja-JP" sz="2000" dirty="0" smtClean="0"/>
          </a:p>
          <a:p>
            <a:pPr eaLnBrk="1" hangingPunct="1">
              <a:lnSpc>
                <a:spcPct val="110000"/>
              </a:lnSpc>
              <a:buFont typeface="Wingdings" panose="05000000000000000000" pitchFamily="2" charset="2"/>
              <a:buNone/>
            </a:pPr>
            <a:r>
              <a:rPr lang="en-US" altLang="ja-JP" sz="2000" dirty="0" smtClean="0"/>
              <a:t>	{</a:t>
            </a:r>
          </a:p>
          <a:p>
            <a:pPr lvl="1" eaLnBrk="1" hangingPunct="1">
              <a:lnSpc>
                <a:spcPct val="110000"/>
              </a:lnSpc>
              <a:buFont typeface="Wingdings" panose="05000000000000000000" pitchFamily="2" charset="2"/>
              <a:buNone/>
            </a:pPr>
            <a:r>
              <a:rPr lang="en-US" altLang="ja-JP" sz="1800" dirty="0" err="1" smtClean="0"/>
              <a:t>CallToMobile</a:t>
            </a:r>
            <a:r>
              <a:rPr lang="en-US" altLang="ja-JP" sz="1800" dirty="0" smtClean="0"/>
              <a:t>,</a:t>
            </a:r>
          </a:p>
          <a:p>
            <a:pPr lvl="1" eaLnBrk="1" hangingPunct="1">
              <a:lnSpc>
                <a:spcPct val="110000"/>
              </a:lnSpc>
              <a:buFont typeface="Wingdings" panose="05000000000000000000" pitchFamily="2" charset="2"/>
              <a:buNone/>
            </a:pPr>
            <a:r>
              <a:rPr lang="en-US" altLang="ja-JP" sz="1800" dirty="0" err="1" smtClean="0"/>
              <a:t>CallToLandLine</a:t>
            </a:r>
            <a:endParaRPr lang="en-US" altLang="ja-JP" sz="1800" dirty="0" smtClean="0"/>
          </a:p>
          <a:p>
            <a:pPr lvl="1" eaLnBrk="1" hangingPunct="1">
              <a:lnSpc>
                <a:spcPct val="110000"/>
              </a:lnSpc>
              <a:buFont typeface="Wingdings" panose="05000000000000000000" pitchFamily="2" charset="2"/>
              <a:buNone/>
            </a:pPr>
            <a:r>
              <a:rPr lang="en-US" altLang="ja-JP" sz="1800" dirty="0" smtClean="0"/>
              <a:t>}</a:t>
            </a:r>
            <a:endParaRPr lang="en-US" altLang="ja-JP" sz="1400" dirty="0" smtClean="0"/>
          </a:p>
          <a:p>
            <a:pPr lvl="1" eaLnBrk="1" hangingPunct="1">
              <a:lnSpc>
                <a:spcPct val="110000"/>
              </a:lnSpc>
              <a:buFont typeface="Wingdings" panose="05000000000000000000" pitchFamily="2" charset="2"/>
              <a:buNone/>
            </a:pPr>
            <a:endParaRPr lang="en-US" altLang="ja-JP" sz="1400" dirty="0" smtClean="0"/>
          </a:p>
          <a:p>
            <a:pPr lvl="1" eaLnBrk="1" hangingPunct="1">
              <a:lnSpc>
                <a:spcPct val="110000"/>
              </a:lnSpc>
              <a:buFont typeface="Wingdings" panose="05000000000000000000" pitchFamily="2" charset="2"/>
              <a:buNone/>
            </a:pPr>
            <a:endParaRPr lang="ja-JP" altLang="th-TH" sz="1400" dirty="0" smtClean="0"/>
          </a:p>
        </p:txBody>
      </p:sp>
    </p:spTree>
    <p:extLst>
      <p:ext uri="{BB962C8B-B14F-4D97-AF65-F5344CB8AC3E}">
        <p14:creationId xmlns:p14="http://schemas.microsoft.com/office/powerpoint/2010/main" val="3094692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46147">
                                            <p:txEl>
                                              <p:pRg st="0" end="0"/>
                                            </p:txEl>
                                          </p:spTgt>
                                        </p:tgtEl>
                                        <p:attrNameLst>
                                          <p:attrName>style.visibility</p:attrName>
                                        </p:attrNameLst>
                                      </p:cBhvr>
                                      <p:to>
                                        <p:strVal val="visible"/>
                                      </p:to>
                                    </p:set>
                                    <p:animEffect transition="in" filter="dissolve">
                                      <p:cBhvr>
                                        <p:cTn id="7" dur="500"/>
                                        <p:tgtEl>
                                          <p:spTgt spid="64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6147">
                                            <p:txEl>
                                              <p:pRg st="1" end="1"/>
                                            </p:txEl>
                                          </p:spTgt>
                                        </p:tgtEl>
                                        <p:attrNameLst>
                                          <p:attrName>style.visibility</p:attrName>
                                        </p:attrNameLst>
                                      </p:cBhvr>
                                      <p:to>
                                        <p:strVal val="visible"/>
                                      </p:to>
                                    </p:set>
                                    <p:animEffect transition="in" filter="dissolve">
                                      <p:cBhvr>
                                        <p:cTn id="12" dur="500"/>
                                        <p:tgtEl>
                                          <p:spTgt spid="64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46147">
                                            <p:txEl>
                                              <p:pRg st="3" end="3"/>
                                            </p:txEl>
                                          </p:spTgt>
                                        </p:tgtEl>
                                        <p:attrNameLst>
                                          <p:attrName>style.visibility</p:attrName>
                                        </p:attrNameLst>
                                      </p:cBhvr>
                                      <p:to>
                                        <p:strVal val="visible"/>
                                      </p:to>
                                    </p:set>
                                    <p:animEffect transition="in" filter="dissolve">
                                      <p:cBhvr>
                                        <p:cTn id="17" dur="500"/>
                                        <p:tgtEl>
                                          <p:spTgt spid="6461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46147">
                                            <p:txEl>
                                              <p:pRg st="4" end="4"/>
                                            </p:txEl>
                                          </p:spTgt>
                                        </p:tgtEl>
                                        <p:attrNameLst>
                                          <p:attrName>style.visibility</p:attrName>
                                        </p:attrNameLst>
                                      </p:cBhvr>
                                      <p:to>
                                        <p:strVal val="visible"/>
                                      </p:to>
                                    </p:set>
                                    <p:animEffect transition="in" filter="dissolve">
                                      <p:cBhvr>
                                        <p:cTn id="22" dur="500"/>
                                        <p:tgtEl>
                                          <p:spTgt spid="6461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46147">
                                            <p:txEl>
                                              <p:pRg st="5" end="5"/>
                                            </p:txEl>
                                          </p:spTgt>
                                        </p:tgtEl>
                                        <p:attrNameLst>
                                          <p:attrName>style.visibility</p:attrName>
                                        </p:attrNameLst>
                                      </p:cBhvr>
                                      <p:to>
                                        <p:strVal val="visible"/>
                                      </p:to>
                                    </p:set>
                                    <p:animEffect transition="in" filter="dissolve">
                                      <p:cBhvr>
                                        <p:cTn id="27" dur="500"/>
                                        <p:tgtEl>
                                          <p:spTgt spid="64614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46147">
                                            <p:txEl>
                                              <p:pRg st="6" end="6"/>
                                            </p:txEl>
                                          </p:spTgt>
                                        </p:tgtEl>
                                        <p:attrNameLst>
                                          <p:attrName>style.visibility</p:attrName>
                                        </p:attrNameLst>
                                      </p:cBhvr>
                                      <p:to>
                                        <p:strVal val="visible"/>
                                      </p:to>
                                    </p:set>
                                    <p:animEffect transition="in" filter="dissolve">
                                      <p:cBhvr>
                                        <p:cTn id="32" dur="500"/>
                                        <p:tgtEl>
                                          <p:spTgt spid="64614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46147">
                                            <p:txEl>
                                              <p:pRg st="7" end="7"/>
                                            </p:txEl>
                                          </p:spTgt>
                                        </p:tgtEl>
                                        <p:attrNameLst>
                                          <p:attrName>style.visibility</p:attrName>
                                        </p:attrNameLst>
                                      </p:cBhvr>
                                      <p:to>
                                        <p:strVal val="visible"/>
                                      </p:to>
                                    </p:set>
                                    <p:animEffect transition="in" filter="dissolve">
                                      <p:cBhvr>
                                        <p:cTn id="37" dur="500"/>
                                        <p:tgtEl>
                                          <p:spTgt spid="64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12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algn="r" eaLnBrk="1" hangingPunct="1"/>
            <a:fld id="{FF38CF30-F391-4978-A754-3630F42FEF48}" type="slidenum">
              <a:rPr kumimoji="0" lang="ja-JP" altLang="en-US">
                <a:latin typeface="Arial Black" panose="020B0A04020102020204" pitchFamily="34" charset="0"/>
              </a:rPr>
              <a:pPr algn="r" eaLnBrk="1" hangingPunct="1"/>
              <a:t>33</a:t>
            </a:fld>
            <a:endParaRPr kumimoji="0" lang="en-US" altLang="ja-JP">
              <a:latin typeface="Arial Black" panose="020B0A04020102020204" pitchFamily="34" charset="0"/>
            </a:endParaRPr>
          </a:p>
        </p:txBody>
      </p:sp>
      <p:sp>
        <p:nvSpPr>
          <p:cNvPr id="14339" name="Rectangle 2"/>
          <p:cNvSpPr>
            <a:spLocks noGrp="1" noChangeArrowheads="1"/>
          </p:cNvSpPr>
          <p:nvPr>
            <p:ph type="title" idx="4294967295"/>
          </p:nvPr>
        </p:nvSpPr>
        <p:spPr/>
        <p:txBody>
          <a:bodyPr/>
          <a:lstStyle/>
          <a:p>
            <a:pPr eaLnBrk="1" hangingPunct="1"/>
            <a:r>
              <a:rPr lang="en-US" altLang="ja-JP" smtClean="0"/>
              <a:t>Inheritance</a:t>
            </a:r>
          </a:p>
        </p:txBody>
      </p:sp>
      <p:sp>
        <p:nvSpPr>
          <p:cNvPr id="646147" name="Rectangle 3"/>
          <p:cNvSpPr>
            <a:spLocks noGrp="1" noChangeArrowheads="1"/>
          </p:cNvSpPr>
          <p:nvPr>
            <p:ph type="body" idx="4294967295"/>
          </p:nvPr>
        </p:nvSpPr>
        <p:spPr>
          <a:xfrm>
            <a:off x="533400" y="1447800"/>
            <a:ext cx="8610600" cy="5105400"/>
          </a:xfrm>
        </p:spPr>
        <p:txBody>
          <a:bodyPr/>
          <a:lstStyle/>
          <a:p>
            <a:pPr eaLnBrk="1" hangingPunct="1">
              <a:lnSpc>
                <a:spcPct val="110000"/>
              </a:lnSpc>
            </a:pPr>
            <a:r>
              <a:rPr lang="en-US" altLang="ja-JP" sz="2400" dirty="0" smtClean="0"/>
              <a:t>Inheritance is about taking a class &amp; creating more specialized version of it, and is extremely useful when you have a number of objects that are different in some ways but have a lot of functionalities in common.</a:t>
            </a:r>
          </a:p>
          <a:p>
            <a:pPr eaLnBrk="1" hangingPunct="1">
              <a:lnSpc>
                <a:spcPct val="110000"/>
              </a:lnSpc>
            </a:pPr>
            <a:endParaRPr lang="en-US" altLang="ja-JP" sz="1600" dirty="0" smtClean="0"/>
          </a:p>
          <a:p>
            <a:pPr eaLnBrk="1" hangingPunct="1">
              <a:lnSpc>
                <a:spcPct val="110000"/>
              </a:lnSpc>
              <a:buFont typeface="Wingdings" panose="05000000000000000000" pitchFamily="2" charset="2"/>
              <a:buNone/>
            </a:pPr>
            <a:r>
              <a:rPr lang="en-US" altLang="ja-JP" sz="1800" dirty="0" smtClean="0"/>
              <a:t>	</a:t>
            </a:r>
            <a:r>
              <a:rPr lang="en-US" altLang="ja-JP" sz="2000" dirty="0" smtClean="0"/>
              <a:t>class </a:t>
            </a:r>
            <a:r>
              <a:rPr lang="en-US" altLang="ja-JP" sz="2000" dirty="0" err="1" smtClean="0"/>
              <a:t>GoldCustomer</a:t>
            </a:r>
            <a:r>
              <a:rPr lang="en-US" altLang="ja-JP" sz="2000" dirty="0" smtClean="0"/>
              <a:t> extends Customer</a:t>
            </a:r>
          </a:p>
          <a:p>
            <a:pPr eaLnBrk="1" hangingPunct="1">
              <a:lnSpc>
                <a:spcPct val="110000"/>
              </a:lnSpc>
              <a:buFont typeface="Wingdings" panose="05000000000000000000" pitchFamily="2" charset="2"/>
              <a:buNone/>
            </a:pPr>
            <a:r>
              <a:rPr lang="en-US" altLang="ja-JP" sz="2000" dirty="0" smtClean="0"/>
              <a:t>	{</a:t>
            </a:r>
          </a:p>
          <a:p>
            <a:pPr lvl="1" eaLnBrk="1" hangingPunct="1">
              <a:lnSpc>
                <a:spcPct val="110000"/>
              </a:lnSpc>
              <a:buFont typeface="Wingdings" panose="05000000000000000000" pitchFamily="2" charset="2"/>
              <a:buNone/>
            </a:pPr>
            <a:endParaRPr lang="en-US" altLang="ja-JP" sz="1800" dirty="0" smtClean="0"/>
          </a:p>
          <a:p>
            <a:pPr lvl="1" eaLnBrk="1" hangingPunct="1">
              <a:lnSpc>
                <a:spcPct val="110000"/>
              </a:lnSpc>
              <a:buFont typeface="Wingdings" panose="05000000000000000000" pitchFamily="2" charset="2"/>
              <a:buNone/>
            </a:pPr>
            <a:r>
              <a:rPr lang="en-US" altLang="ja-JP" sz="1800" dirty="0" smtClean="0"/>
              <a:t>}</a:t>
            </a:r>
          </a:p>
          <a:p>
            <a:pPr>
              <a:buFont typeface="Wingdings" panose="05000000000000000000" pitchFamily="2" charset="2"/>
              <a:buNone/>
            </a:pPr>
            <a:r>
              <a:rPr lang="en-US" altLang="en-US" sz="2400" dirty="0" smtClean="0"/>
              <a:t>    Customers on this call plan pay a higher rate of Rs. 2 per minute for the first 60 minutes of calls to other cell phones, then a reduced rate of Rs. 0.75 per minute for all additional calls,</a:t>
            </a:r>
            <a:endParaRPr lang="en-US" altLang="ja-JP" sz="4400" dirty="0" smtClean="0"/>
          </a:p>
          <a:p>
            <a:pPr lvl="1" eaLnBrk="1" hangingPunct="1">
              <a:lnSpc>
                <a:spcPct val="110000"/>
              </a:lnSpc>
              <a:buFont typeface="Wingdings" panose="05000000000000000000" pitchFamily="2" charset="2"/>
              <a:buNone/>
            </a:pPr>
            <a:endParaRPr lang="en-US" altLang="ja-JP" sz="1400" dirty="0" smtClean="0"/>
          </a:p>
          <a:p>
            <a:pPr lvl="1" eaLnBrk="1" hangingPunct="1">
              <a:lnSpc>
                <a:spcPct val="110000"/>
              </a:lnSpc>
              <a:buFont typeface="Wingdings" panose="05000000000000000000" pitchFamily="2" charset="2"/>
              <a:buNone/>
            </a:pPr>
            <a:endParaRPr lang="ja-JP" altLang="th-TH" sz="1400" dirty="0" smtClean="0"/>
          </a:p>
        </p:txBody>
      </p:sp>
    </p:spTree>
    <p:extLst>
      <p:ext uri="{BB962C8B-B14F-4D97-AF65-F5344CB8AC3E}">
        <p14:creationId xmlns:p14="http://schemas.microsoft.com/office/powerpoint/2010/main" val="39777884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46147">
                                            <p:txEl>
                                              <p:pRg st="0" end="0"/>
                                            </p:txEl>
                                          </p:spTgt>
                                        </p:tgtEl>
                                        <p:attrNameLst>
                                          <p:attrName>style.visibility</p:attrName>
                                        </p:attrNameLst>
                                      </p:cBhvr>
                                      <p:to>
                                        <p:strVal val="visible"/>
                                      </p:to>
                                    </p:set>
                                    <p:animEffect transition="in" filter="dissolve">
                                      <p:cBhvr>
                                        <p:cTn id="7" dur="500"/>
                                        <p:tgtEl>
                                          <p:spTgt spid="64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6147">
                                            <p:txEl>
                                              <p:pRg st="2" end="2"/>
                                            </p:txEl>
                                          </p:spTgt>
                                        </p:tgtEl>
                                        <p:attrNameLst>
                                          <p:attrName>style.visibility</p:attrName>
                                        </p:attrNameLst>
                                      </p:cBhvr>
                                      <p:to>
                                        <p:strVal val="visible"/>
                                      </p:to>
                                    </p:set>
                                    <p:animEffect transition="in" filter="dissolve">
                                      <p:cBhvr>
                                        <p:cTn id="12" dur="500"/>
                                        <p:tgtEl>
                                          <p:spTgt spid="64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46147">
                                            <p:txEl>
                                              <p:pRg st="3" end="3"/>
                                            </p:txEl>
                                          </p:spTgt>
                                        </p:tgtEl>
                                        <p:attrNameLst>
                                          <p:attrName>style.visibility</p:attrName>
                                        </p:attrNameLst>
                                      </p:cBhvr>
                                      <p:to>
                                        <p:strVal val="visible"/>
                                      </p:to>
                                    </p:set>
                                    <p:animEffect transition="in" filter="dissolve">
                                      <p:cBhvr>
                                        <p:cTn id="17" dur="500"/>
                                        <p:tgtEl>
                                          <p:spTgt spid="6461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46147">
                                            <p:txEl>
                                              <p:pRg st="5" end="5"/>
                                            </p:txEl>
                                          </p:spTgt>
                                        </p:tgtEl>
                                        <p:attrNameLst>
                                          <p:attrName>style.visibility</p:attrName>
                                        </p:attrNameLst>
                                      </p:cBhvr>
                                      <p:to>
                                        <p:strVal val="visible"/>
                                      </p:to>
                                    </p:set>
                                    <p:animEffect transition="in" filter="dissolve">
                                      <p:cBhvr>
                                        <p:cTn id="22" dur="500"/>
                                        <p:tgtEl>
                                          <p:spTgt spid="64614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46147">
                                            <p:txEl>
                                              <p:pRg st="6" end="6"/>
                                            </p:txEl>
                                          </p:spTgt>
                                        </p:tgtEl>
                                        <p:attrNameLst>
                                          <p:attrName>style.visibility</p:attrName>
                                        </p:attrNameLst>
                                      </p:cBhvr>
                                      <p:to>
                                        <p:strVal val="visible"/>
                                      </p:to>
                                    </p:set>
                                    <p:animEffect transition="in" filter="dissolve">
                                      <p:cBhvr>
                                        <p:cTn id="27" dur="500"/>
                                        <p:tgtEl>
                                          <p:spTgt spid="64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eaLnBrk="1" hangingPunct="1"/>
            <a:fld id="{1613459B-EE89-4EA8-B869-244C70073348}" type="slidenum">
              <a:rPr kumimoji="0" lang="ja-JP" altLang="en-US">
                <a:latin typeface="Arial Black" panose="020B0A04020102020204" pitchFamily="34" charset="0"/>
              </a:rPr>
              <a:pPr eaLnBrk="1" hangingPunct="1"/>
              <a:t>34</a:t>
            </a:fld>
            <a:endParaRPr kumimoji="0" lang="en-US" altLang="ja-JP">
              <a:latin typeface="Arial Black" panose="020B0A04020102020204" pitchFamily="34" charset="0"/>
            </a:endParaRPr>
          </a:p>
        </p:txBody>
      </p:sp>
      <p:sp>
        <p:nvSpPr>
          <p:cNvPr id="15363" name="Rectangle 2"/>
          <p:cNvSpPr>
            <a:spLocks noChangeArrowheads="1"/>
          </p:cNvSpPr>
          <p:nvPr/>
        </p:nvSpPr>
        <p:spPr bwMode="auto">
          <a:xfrm>
            <a:off x="755650" y="1412875"/>
            <a:ext cx="7488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t>The differences we can specify in principle are:</a:t>
            </a:r>
          </a:p>
          <a:p>
            <a:pPr eaLnBrk="1" hangingPunct="1"/>
            <a:endParaRPr lang="en-US" altLang="en-US" sz="2400"/>
          </a:p>
          <a:p>
            <a:pPr eaLnBrk="1" hangingPunct="1"/>
            <a:r>
              <a:rPr lang="en-US" altLang="en-US" sz="2400"/>
              <a:t>❑ We can add new members (of any type: fields, methods, properties, and so on) to the derived</a:t>
            </a:r>
          </a:p>
          <a:p>
            <a:pPr eaLnBrk="1" hangingPunct="1"/>
            <a:r>
              <a:rPr lang="en-US" altLang="en-US" sz="2400"/>
              <a:t>class, where these members are not defined in the base class.</a:t>
            </a:r>
          </a:p>
          <a:p>
            <a:pPr eaLnBrk="1" hangingPunct="1"/>
            <a:endParaRPr lang="en-US" altLang="en-US" sz="2400"/>
          </a:p>
          <a:p>
            <a:pPr eaLnBrk="1" hangingPunct="1"/>
            <a:r>
              <a:rPr lang="en-US" altLang="en-US" sz="2400"/>
              <a:t>❑ We can replace the implementation of existing members, such as methods or properties, that are</a:t>
            </a:r>
          </a:p>
          <a:p>
            <a:pPr eaLnBrk="1" hangingPunct="1"/>
            <a:r>
              <a:rPr lang="en-US" altLang="en-US" sz="2400"/>
              <a:t>already present in the base class.</a:t>
            </a:r>
          </a:p>
        </p:txBody>
      </p:sp>
    </p:spTree>
    <p:extLst>
      <p:ext uri="{BB962C8B-B14F-4D97-AF65-F5344CB8AC3E}">
        <p14:creationId xmlns:p14="http://schemas.microsoft.com/office/powerpoint/2010/main" val="2222259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6056071"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639897711"/>
              </p:ext>
            </p:extLst>
          </p:nvPr>
        </p:nvGraphicFramePr>
        <p:xfrm>
          <a:off x="6283036" y="990600"/>
          <a:ext cx="2667000" cy="1112520"/>
        </p:xfrm>
        <a:graphic>
          <a:graphicData uri="http://schemas.openxmlformats.org/drawingml/2006/table">
            <a:tbl>
              <a:tblPr firstRow="1" bandRow="1">
                <a:tableStyleId>{5940675A-B579-460E-94D1-54222C63F5DA}</a:tableStyleId>
              </a:tblPr>
              <a:tblGrid>
                <a:gridCol w="2667000"/>
              </a:tblGrid>
              <a:tr h="370840">
                <a:tc>
                  <a:txBody>
                    <a:bodyPr/>
                    <a:lstStyle/>
                    <a:p>
                      <a:pPr algn="ctr"/>
                      <a:r>
                        <a:rPr lang="en-US" b="1" dirty="0" err="1" smtClean="0"/>
                        <a:t>MyFirstClass</a:t>
                      </a:r>
                      <a:endParaRPr lang="en-US"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370840">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6234545" y="2514600"/>
            <a:ext cx="2743200" cy="2677656"/>
          </a:xfrm>
          <a:prstGeom prst="rect">
            <a:avLst/>
          </a:prstGeom>
          <a:noFill/>
          <a:ln>
            <a:solidFill>
              <a:schemeClr val="accent1"/>
            </a:solidFill>
          </a:ln>
        </p:spPr>
        <p:txBody>
          <a:bodyPr wrap="square" rtlCol="0">
            <a:spAutoFit/>
          </a:bodyPr>
          <a:lstStyle/>
          <a:p>
            <a:r>
              <a:rPr lang="en-US" sz="2800" b="1" dirty="0" smtClean="0"/>
              <a:t>Empty Class contains nothing but it is still derived from </a:t>
            </a:r>
            <a:r>
              <a:rPr lang="en-US" sz="2800" b="1" dirty="0" smtClean="0">
                <a:solidFill>
                  <a:srgbClr val="FF0000"/>
                </a:solidFill>
              </a:rPr>
              <a:t>Object</a:t>
            </a:r>
            <a:r>
              <a:rPr lang="en-US" sz="2800" b="1" dirty="0" smtClean="0"/>
              <a:t> Class by default in java</a:t>
            </a:r>
            <a:endParaRPr lang="en-US" sz="2800" b="1" dirty="0"/>
          </a:p>
        </p:txBody>
      </p:sp>
    </p:spTree>
    <p:extLst>
      <p:ext uri="{BB962C8B-B14F-4D97-AF65-F5344CB8AC3E}">
        <p14:creationId xmlns:p14="http://schemas.microsoft.com/office/powerpoint/2010/main" val="3884334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8" y="86326"/>
            <a:ext cx="6692013" cy="661927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324600" y="4031143"/>
            <a:ext cx="2667000" cy="1600438"/>
          </a:xfrm>
          <a:prstGeom prst="rect">
            <a:avLst/>
          </a:prstGeom>
          <a:noFill/>
          <a:ln>
            <a:solidFill>
              <a:schemeClr val="accent1"/>
            </a:solidFill>
          </a:ln>
        </p:spPr>
        <p:txBody>
          <a:bodyPr wrap="square" rtlCol="0">
            <a:spAutoFit/>
          </a:bodyPr>
          <a:lstStyle/>
          <a:p>
            <a:pPr algn="ctr"/>
            <a:r>
              <a:rPr lang="en-US" sz="2800" b="1" dirty="0" smtClean="0">
                <a:solidFill>
                  <a:srgbClr val="00B0F0"/>
                </a:solidFill>
              </a:rPr>
              <a:t>Instance/Object  Variable</a:t>
            </a:r>
          </a:p>
          <a:p>
            <a:pPr algn="ctr"/>
            <a:endParaRPr lang="en-US" sz="1400" b="1" dirty="0" smtClean="0">
              <a:solidFill>
                <a:srgbClr val="FF0000"/>
              </a:solidFill>
            </a:endParaRPr>
          </a:p>
          <a:p>
            <a:pPr algn="ctr"/>
            <a:r>
              <a:rPr lang="en-US" sz="2800" b="1" dirty="0" smtClean="0">
                <a:solidFill>
                  <a:srgbClr val="FF0000"/>
                </a:solidFill>
              </a:rPr>
              <a:t>Class Variables</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830370514"/>
              </p:ext>
            </p:extLst>
          </p:nvPr>
        </p:nvGraphicFramePr>
        <p:xfrm>
          <a:off x="5791199" y="228600"/>
          <a:ext cx="3186545" cy="2990095"/>
        </p:xfrm>
        <a:graphic>
          <a:graphicData uri="http://schemas.openxmlformats.org/drawingml/2006/table">
            <a:tbl>
              <a:tblPr firstRow="1" bandRow="1">
                <a:tableStyleId>{5940675A-B579-460E-94D1-54222C63F5DA}</a:tableStyleId>
              </a:tblPr>
              <a:tblGrid>
                <a:gridCol w="3186545"/>
              </a:tblGrid>
              <a:tr h="499865">
                <a:tc>
                  <a:txBody>
                    <a:bodyPr/>
                    <a:lstStyle/>
                    <a:p>
                      <a:pPr algn="ctr"/>
                      <a:r>
                        <a:rPr lang="en-US" sz="2800" b="1" dirty="0" err="1" smtClean="0"/>
                        <a:t>MyFirstClass</a:t>
                      </a:r>
                      <a:endParaRPr lang="en-US" sz="28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1972070">
                <a:tc>
                  <a:txBody>
                    <a:bodyPr/>
                    <a:lstStyle/>
                    <a:p>
                      <a:r>
                        <a:rPr lang="en-US" sz="2400" b="1" dirty="0" err="1" smtClean="0">
                          <a:solidFill>
                            <a:srgbClr val="00B0F0"/>
                          </a:solidFill>
                        </a:rPr>
                        <a:t>objectAttibute</a:t>
                      </a:r>
                      <a:r>
                        <a:rPr lang="en-US" sz="2400" b="1" dirty="0" smtClean="0">
                          <a:solidFill>
                            <a:srgbClr val="00B0F0"/>
                          </a:solidFill>
                        </a:rPr>
                        <a:t>;</a:t>
                      </a:r>
                    </a:p>
                    <a:p>
                      <a:r>
                        <a:rPr lang="en-US" sz="2400" b="1" dirty="0" smtClean="0">
                          <a:solidFill>
                            <a:srgbClr val="00B0F0"/>
                          </a:solidFill>
                        </a:rPr>
                        <a:t>+</a:t>
                      </a:r>
                      <a:r>
                        <a:rPr lang="en-US" sz="2400" b="1" dirty="0" err="1" smtClean="0">
                          <a:solidFill>
                            <a:srgbClr val="00B0F0"/>
                          </a:solidFill>
                        </a:rPr>
                        <a:t>publicField:int</a:t>
                      </a:r>
                      <a:endParaRPr lang="en-US" sz="2400" b="1" dirty="0" smtClean="0">
                        <a:solidFill>
                          <a:srgbClr val="00B0F0"/>
                        </a:solidFill>
                      </a:endParaRPr>
                    </a:p>
                    <a:p>
                      <a:r>
                        <a:rPr lang="en-US" sz="2400" b="1" dirty="0" smtClean="0">
                          <a:solidFill>
                            <a:srgbClr val="00B0F0"/>
                          </a:solidFill>
                        </a:rPr>
                        <a:t>-</a:t>
                      </a:r>
                      <a:r>
                        <a:rPr lang="en-US" sz="2400" b="1" dirty="0" err="1" smtClean="0">
                          <a:solidFill>
                            <a:srgbClr val="00B0F0"/>
                          </a:solidFill>
                        </a:rPr>
                        <a:t>privateVariable:int</a:t>
                      </a:r>
                      <a:endParaRPr lang="en-US" sz="2400" b="1" dirty="0" smtClean="0">
                        <a:solidFill>
                          <a:srgbClr val="00B0F0"/>
                        </a:solidFill>
                      </a:endParaRPr>
                    </a:p>
                    <a:p>
                      <a:r>
                        <a:rPr lang="en-US" sz="2400" b="1" dirty="0" smtClean="0">
                          <a:solidFill>
                            <a:srgbClr val="00B0F0"/>
                          </a:solidFill>
                        </a:rPr>
                        <a:t>#</a:t>
                      </a:r>
                      <a:r>
                        <a:rPr lang="en-US" sz="2400" b="1" dirty="0" err="1" smtClean="0">
                          <a:solidFill>
                            <a:srgbClr val="00B0F0"/>
                          </a:solidFill>
                        </a:rPr>
                        <a:t>protectedPrperty:int</a:t>
                      </a:r>
                      <a:endParaRPr lang="en-US" sz="2400" b="1" dirty="0" smtClean="0">
                        <a:solidFill>
                          <a:srgbClr val="00B0F0"/>
                        </a:solidFill>
                      </a:endParaRPr>
                    </a:p>
                    <a:p>
                      <a:r>
                        <a:rPr lang="en-US" sz="2400" b="1" u="sng" dirty="0" smtClean="0">
                          <a:solidFill>
                            <a:srgbClr val="FF0000"/>
                          </a:solidFill>
                        </a:rPr>
                        <a:t>+</a:t>
                      </a:r>
                      <a:r>
                        <a:rPr lang="en-US" sz="2400" b="1" u="sng" dirty="0" err="1" smtClean="0">
                          <a:solidFill>
                            <a:srgbClr val="FF0000"/>
                          </a:solidFill>
                        </a:rPr>
                        <a:t>staticClassVariable:int</a:t>
                      </a:r>
                      <a:endParaRPr lang="en-US" sz="2400" b="1" u="sng" dirty="0">
                        <a:solidFill>
                          <a:srgbClr val="FF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499865">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2" name="Rectangle 1"/>
          <p:cNvSpPr/>
          <p:nvPr/>
        </p:nvSpPr>
        <p:spPr>
          <a:xfrm>
            <a:off x="533400" y="685800"/>
            <a:ext cx="4267200" cy="12192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3400" y="1967347"/>
            <a:ext cx="5105400" cy="3602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478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81113"/>
            <a:ext cx="9125245"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07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a:t>
            </a:r>
            <a:r>
              <a:rPr lang="en-US" dirty="0" err="1" smtClean="0"/>
              <a:t>vs</a:t>
            </a:r>
            <a:r>
              <a:rPr lang="en-US" dirty="0" smtClean="0"/>
              <a:t> Definition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1743074"/>
            <a:ext cx="900621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805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817852"/>
            <a:ext cx="9087597" cy="6192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523797330"/>
              </p:ext>
            </p:extLst>
          </p:nvPr>
        </p:nvGraphicFramePr>
        <p:xfrm>
          <a:off x="5791200" y="0"/>
          <a:ext cx="3186545" cy="3065577"/>
        </p:xfrm>
        <a:graphic>
          <a:graphicData uri="http://schemas.openxmlformats.org/drawingml/2006/table">
            <a:tbl>
              <a:tblPr firstRow="1" bandRow="1">
                <a:tableStyleId>{5940675A-B579-460E-94D1-54222C63F5DA}</a:tableStyleId>
              </a:tblPr>
              <a:tblGrid>
                <a:gridCol w="3186545"/>
              </a:tblGrid>
              <a:tr h="352857">
                <a:tc>
                  <a:txBody>
                    <a:bodyPr/>
                    <a:lstStyle/>
                    <a:p>
                      <a:pPr algn="ctr"/>
                      <a:r>
                        <a:rPr lang="en-US" sz="2000" b="1" dirty="0" err="1" smtClean="0"/>
                        <a:t>MyFirstClass</a:t>
                      </a:r>
                      <a:endParaRPr lang="en-US" sz="20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1663497">
                <a:tc>
                  <a:txBody>
                    <a:bodyPr/>
                    <a:lstStyle/>
                    <a:p>
                      <a:r>
                        <a:rPr lang="en-US" sz="2000" b="1" dirty="0" err="1" smtClean="0">
                          <a:solidFill>
                            <a:srgbClr val="00B0F0"/>
                          </a:solidFill>
                        </a:rPr>
                        <a:t>objectAttibute</a:t>
                      </a:r>
                      <a:r>
                        <a:rPr lang="en-US" sz="2000" b="1" dirty="0" smtClean="0">
                          <a:solidFill>
                            <a:srgbClr val="00B0F0"/>
                          </a:solidFill>
                        </a:rPr>
                        <a:t>;</a:t>
                      </a:r>
                    </a:p>
                    <a:p>
                      <a:r>
                        <a:rPr lang="en-US" sz="2000" b="1" dirty="0" smtClean="0">
                          <a:solidFill>
                            <a:srgbClr val="00B0F0"/>
                          </a:solidFill>
                        </a:rPr>
                        <a:t>+</a:t>
                      </a:r>
                      <a:r>
                        <a:rPr lang="en-US" sz="2000" b="1" dirty="0" err="1" smtClean="0">
                          <a:solidFill>
                            <a:srgbClr val="00B0F0"/>
                          </a:solidFill>
                        </a:rPr>
                        <a:t>publicField:int</a:t>
                      </a:r>
                      <a:endParaRPr lang="en-US" sz="2000" b="1" dirty="0" smtClean="0">
                        <a:solidFill>
                          <a:srgbClr val="00B0F0"/>
                        </a:solidFill>
                      </a:endParaRPr>
                    </a:p>
                    <a:p>
                      <a:r>
                        <a:rPr lang="en-US" sz="2000" b="1" dirty="0" smtClean="0">
                          <a:solidFill>
                            <a:srgbClr val="00B0F0"/>
                          </a:solidFill>
                        </a:rPr>
                        <a:t>-</a:t>
                      </a:r>
                      <a:r>
                        <a:rPr lang="en-US" sz="2000" b="1" dirty="0" err="1" smtClean="0">
                          <a:solidFill>
                            <a:srgbClr val="00B0F0"/>
                          </a:solidFill>
                        </a:rPr>
                        <a:t>privateVariable:int</a:t>
                      </a:r>
                      <a:endParaRPr lang="en-US" sz="2000" b="1" dirty="0" smtClean="0">
                        <a:solidFill>
                          <a:srgbClr val="00B0F0"/>
                        </a:solidFill>
                      </a:endParaRPr>
                    </a:p>
                    <a:p>
                      <a:r>
                        <a:rPr lang="en-US" sz="2000" b="1" dirty="0" smtClean="0">
                          <a:solidFill>
                            <a:srgbClr val="00B0F0"/>
                          </a:solidFill>
                        </a:rPr>
                        <a:t>#</a:t>
                      </a:r>
                      <a:r>
                        <a:rPr lang="en-US" sz="2000" b="1" dirty="0" err="1" smtClean="0">
                          <a:solidFill>
                            <a:srgbClr val="00B0F0"/>
                          </a:solidFill>
                        </a:rPr>
                        <a:t>protectedPrperty:int</a:t>
                      </a:r>
                      <a:endParaRPr lang="en-US" sz="2000" b="1" dirty="0" smtClean="0">
                        <a:solidFill>
                          <a:srgbClr val="00B0F0"/>
                        </a:solidFill>
                      </a:endParaRPr>
                    </a:p>
                    <a:p>
                      <a:r>
                        <a:rPr lang="en-US" sz="2000" b="1" u="sng" dirty="0" smtClean="0">
                          <a:solidFill>
                            <a:srgbClr val="FF0000"/>
                          </a:solidFill>
                        </a:rPr>
                        <a:t>+</a:t>
                      </a:r>
                      <a:r>
                        <a:rPr lang="en-US" sz="2000" b="1" u="sng" dirty="0" err="1" smtClean="0">
                          <a:solidFill>
                            <a:srgbClr val="FF0000"/>
                          </a:solidFill>
                        </a:rPr>
                        <a:t>staticClassVariable:int</a:t>
                      </a:r>
                      <a:endParaRPr lang="en-US" sz="2000" b="1" u="sng" dirty="0">
                        <a:solidFill>
                          <a:srgbClr val="FF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499865">
                <a:tc>
                  <a:txBody>
                    <a:bodyPr/>
                    <a:lstStyle/>
                    <a:p>
                      <a:r>
                        <a:rPr lang="en-US" sz="2000" dirty="0" smtClean="0">
                          <a:solidFill>
                            <a:srgbClr val="00B0F0"/>
                          </a:solidFill>
                        </a:rPr>
                        <a:t>+</a:t>
                      </a:r>
                      <a:r>
                        <a:rPr lang="en-US" sz="2000" dirty="0" err="1" smtClean="0">
                          <a:solidFill>
                            <a:srgbClr val="00B0F0"/>
                          </a:solidFill>
                        </a:rPr>
                        <a:t>setFunction</a:t>
                      </a:r>
                      <a:r>
                        <a:rPr lang="en-US" sz="2000" dirty="0" smtClean="0">
                          <a:solidFill>
                            <a:srgbClr val="00B0F0"/>
                          </a:solidFill>
                        </a:rPr>
                        <a:t>(</a:t>
                      </a:r>
                      <a:r>
                        <a:rPr lang="en-US" sz="2000" dirty="0" err="1" smtClean="0">
                          <a:solidFill>
                            <a:srgbClr val="00B0F0"/>
                          </a:solidFill>
                        </a:rPr>
                        <a:t>int</a:t>
                      </a:r>
                      <a:r>
                        <a:rPr lang="en-US" sz="2000" dirty="0" smtClean="0">
                          <a:solidFill>
                            <a:srgbClr val="00B0F0"/>
                          </a:solidFill>
                        </a:rPr>
                        <a:t> x)</a:t>
                      </a:r>
                    </a:p>
                    <a:p>
                      <a:r>
                        <a:rPr lang="en-US" sz="2000" dirty="0" smtClean="0">
                          <a:solidFill>
                            <a:srgbClr val="00B0F0"/>
                          </a:solidFill>
                        </a:rPr>
                        <a:t>+</a:t>
                      </a:r>
                      <a:r>
                        <a:rPr lang="en-US" sz="2000" dirty="0" err="1" smtClean="0">
                          <a:solidFill>
                            <a:srgbClr val="00B0F0"/>
                          </a:solidFill>
                        </a:rPr>
                        <a:t>getFunction</a:t>
                      </a:r>
                      <a:r>
                        <a:rPr lang="en-US" sz="2000" dirty="0" smtClean="0">
                          <a:solidFill>
                            <a:srgbClr val="00B0F0"/>
                          </a:solidFill>
                        </a:rPr>
                        <a:t>():</a:t>
                      </a:r>
                      <a:r>
                        <a:rPr lang="en-US" sz="2000" dirty="0" err="1" smtClean="0">
                          <a:solidFill>
                            <a:srgbClr val="00B0F0"/>
                          </a:solidFill>
                        </a:rPr>
                        <a:t>int</a:t>
                      </a:r>
                      <a:endParaRPr lang="en-US" sz="2000" dirty="0" smtClean="0">
                        <a:solidFill>
                          <a:srgbClr val="00B0F0"/>
                        </a:solidFill>
                      </a:endParaRPr>
                    </a:p>
                    <a:p>
                      <a:r>
                        <a:rPr lang="en-US" sz="2000" u="sng" dirty="0" smtClean="0">
                          <a:solidFill>
                            <a:srgbClr val="FF0000"/>
                          </a:solidFill>
                        </a:rPr>
                        <a:t>+</a:t>
                      </a:r>
                      <a:r>
                        <a:rPr lang="en-US" sz="2000" u="sng" dirty="0" err="1" smtClean="0">
                          <a:solidFill>
                            <a:srgbClr val="FF0000"/>
                          </a:solidFill>
                        </a:rPr>
                        <a:t>getObjectCount</a:t>
                      </a:r>
                      <a:r>
                        <a:rPr lang="en-US" sz="2000" u="sng" dirty="0" smtClean="0">
                          <a:solidFill>
                            <a:srgbClr val="FF0000"/>
                          </a:solidFill>
                        </a:rPr>
                        <a:t>():</a:t>
                      </a:r>
                      <a:r>
                        <a:rPr lang="en-US" sz="2000" u="sng" dirty="0" err="1" smtClean="0">
                          <a:solidFill>
                            <a:srgbClr val="FF0000"/>
                          </a:solidFill>
                        </a:rPr>
                        <a:t>int</a:t>
                      </a:r>
                      <a:endParaRPr lang="en-US" sz="2000" u="sng" dirty="0">
                        <a:solidFill>
                          <a:srgbClr val="FF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40536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Attributes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31998005"/>
              </p:ext>
            </p:extLst>
          </p:nvPr>
        </p:nvGraphicFramePr>
        <p:xfrm>
          <a:off x="228600" y="1397000"/>
          <a:ext cx="8610600" cy="4317998"/>
        </p:xfrm>
        <a:graphic>
          <a:graphicData uri="http://schemas.openxmlformats.org/drawingml/2006/table">
            <a:tbl>
              <a:tblPr firstRow="1" bandRow="1">
                <a:tableStyleId>{5C22544A-7EE6-4342-B048-85BDC9FD1C3A}</a:tableStyleId>
              </a:tblPr>
              <a:tblGrid>
                <a:gridCol w="2225211"/>
                <a:gridCol w="6385389"/>
              </a:tblGrid>
              <a:tr h="437190">
                <a:tc>
                  <a:txBody>
                    <a:bodyPr/>
                    <a:lstStyle/>
                    <a:p>
                      <a:pPr algn="ctr"/>
                      <a:r>
                        <a:rPr lang="en-US" dirty="0" smtClean="0"/>
                        <a:t>ATTRIBUTE</a:t>
                      </a:r>
                      <a:endParaRPr lang="en-US" dirty="0"/>
                    </a:p>
                  </a:txBody>
                  <a:tcPr anchor="ctr"/>
                </a:tc>
                <a:tc>
                  <a:txBody>
                    <a:bodyPr/>
                    <a:lstStyle/>
                    <a:p>
                      <a:pPr algn="ctr"/>
                      <a:r>
                        <a:rPr lang="en-US" dirty="0" smtClean="0"/>
                        <a:t>PERMITTED ACCESS</a:t>
                      </a:r>
                      <a:endParaRPr lang="en-US" dirty="0"/>
                    </a:p>
                  </a:txBody>
                  <a:tcPr anchor="ctr"/>
                </a:tc>
              </a:tr>
              <a:tr h="970202">
                <a:tc>
                  <a:txBody>
                    <a:bodyPr/>
                    <a:lstStyle/>
                    <a:p>
                      <a:pPr algn="ctr"/>
                      <a:r>
                        <a:rPr lang="en-US" sz="2400" b="1" dirty="0" smtClean="0"/>
                        <a:t>No access attribute</a:t>
                      </a:r>
                      <a:endParaRPr lang="en-US" sz="2400" b="1" dirty="0"/>
                    </a:p>
                  </a:txBody>
                  <a:tcPr anchor="ctr"/>
                </a:tc>
                <a:tc>
                  <a:txBody>
                    <a:bodyPr/>
                    <a:lstStyle/>
                    <a:p>
                      <a:pPr algn="l"/>
                      <a:r>
                        <a:rPr lang="en-US" sz="2400" dirty="0" smtClean="0"/>
                        <a:t>From methods in any class in the same package.</a:t>
                      </a:r>
                      <a:endParaRPr lang="en-US" sz="2400" dirty="0"/>
                    </a:p>
                  </a:txBody>
                  <a:tcPr anchor="ctr"/>
                </a:tc>
              </a:tr>
              <a:tr h="970202">
                <a:tc>
                  <a:txBody>
                    <a:bodyPr/>
                    <a:lstStyle/>
                    <a:p>
                      <a:pPr algn="ctr"/>
                      <a:r>
                        <a:rPr lang="en-US" sz="2400" b="1" dirty="0" smtClean="0"/>
                        <a:t>Public</a:t>
                      </a:r>
                      <a:endParaRPr lang="en-US" sz="2400" b="1" dirty="0"/>
                    </a:p>
                  </a:txBody>
                  <a:tcPr anchor="ctr"/>
                </a:tc>
                <a:tc>
                  <a:txBody>
                    <a:bodyPr/>
                    <a:lstStyle/>
                    <a:p>
                      <a:pPr algn="l"/>
                      <a:r>
                        <a:rPr lang="en-US" sz="2400" dirty="0" smtClean="0"/>
                        <a:t>From methods in any class anywhere as long as the class has been declared as public.</a:t>
                      </a:r>
                      <a:endParaRPr lang="en-US" sz="2400" dirty="0"/>
                    </a:p>
                  </a:txBody>
                  <a:tcPr anchor="ctr"/>
                </a:tc>
              </a:tr>
              <a:tr h="970202">
                <a:tc>
                  <a:txBody>
                    <a:bodyPr/>
                    <a:lstStyle/>
                    <a:p>
                      <a:pPr algn="ctr"/>
                      <a:r>
                        <a:rPr lang="en-US" sz="2400" b="1" dirty="0" smtClean="0"/>
                        <a:t>Private</a:t>
                      </a:r>
                      <a:endParaRPr lang="en-US" sz="2400" b="1" dirty="0"/>
                    </a:p>
                  </a:txBody>
                  <a:tcPr anchor="ctr"/>
                </a:tc>
                <a:tc>
                  <a:txBody>
                    <a:bodyPr/>
                    <a:lstStyle/>
                    <a:p>
                      <a:pPr algn="l"/>
                      <a:r>
                        <a:rPr lang="en-US" sz="2400" dirty="0" smtClean="0"/>
                        <a:t>Accessible only from methods inside the class. No access from outside the class at all.</a:t>
                      </a:r>
                      <a:endParaRPr lang="en-US" sz="2400" dirty="0"/>
                    </a:p>
                  </a:txBody>
                  <a:tcPr anchor="ctr"/>
                </a:tc>
              </a:tr>
              <a:tr h="970202">
                <a:tc>
                  <a:txBody>
                    <a:bodyPr/>
                    <a:lstStyle/>
                    <a:p>
                      <a:pPr algn="ctr"/>
                      <a:r>
                        <a:rPr lang="en-US" sz="2400" b="1" dirty="0" smtClean="0"/>
                        <a:t>Protected</a:t>
                      </a:r>
                      <a:endParaRPr lang="en-US" sz="2400" b="1" dirty="0"/>
                    </a:p>
                  </a:txBody>
                  <a:tcPr anchor="ctr"/>
                </a:tc>
                <a:tc>
                  <a:txBody>
                    <a:bodyPr/>
                    <a:lstStyle/>
                    <a:p>
                      <a:pPr algn="l"/>
                      <a:r>
                        <a:rPr lang="en-US" sz="2400" dirty="0" smtClean="0"/>
                        <a:t>From methods in any class in the same package and from any subclass anywhere.</a:t>
                      </a:r>
                      <a:endParaRPr lang="en-US" sz="2400" dirty="0"/>
                    </a:p>
                  </a:txBody>
                  <a:tcPr anchor="ctr"/>
                </a:tc>
              </a:tr>
            </a:tbl>
          </a:graphicData>
        </a:graphic>
      </p:graphicFrame>
    </p:spTree>
    <p:extLst>
      <p:ext uri="{BB962C8B-B14F-4D97-AF65-F5344CB8AC3E}">
        <p14:creationId xmlns:p14="http://schemas.microsoft.com/office/powerpoint/2010/main" val="2810643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1460</Words>
  <Application>Microsoft Office PowerPoint</Application>
  <PresentationFormat>On-screen Show (4:3)</PresentationFormat>
  <Paragraphs>170</Paragraphs>
  <Slides>34</Slides>
  <Notes>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8" baseType="lpstr">
      <vt:lpstr>ＭＳ Ｐゴシック</vt:lpstr>
      <vt:lpstr>Arial</vt:lpstr>
      <vt:lpstr>Arial Black</vt:lpstr>
      <vt:lpstr>Book Antiqua</vt:lpstr>
      <vt:lpstr>Calibri</vt:lpstr>
      <vt:lpstr>Cordia New</vt:lpstr>
      <vt:lpstr>Courier</vt:lpstr>
      <vt:lpstr>Courier New</vt:lpstr>
      <vt:lpstr>Monotype Sorts</vt:lpstr>
      <vt:lpstr>Times New Roman</vt:lpstr>
      <vt:lpstr>Wingdings</vt:lpstr>
      <vt:lpstr>Office Theme</vt:lpstr>
      <vt:lpstr>Picture</vt:lpstr>
      <vt:lpstr>Microsoft Word Picture</vt:lpstr>
      <vt:lpstr>Object Oriented Programming</vt:lpstr>
      <vt:lpstr>Concepts</vt:lpstr>
      <vt:lpstr>Class &amp; Object</vt:lpstr>
      <vt:lpstr>PowerPoint Presentation</vt:lpstr>
      <vt:lpstr>PowerPoint Presentation</vt:lpstr>
      <vt:lpstr>Another Example</vt:lpstr>
      <vt:lpstr>Declaration vs Definition</vt:lpstr>
      <vt:lpstr>PowerPoint Presentation</vt:lpstr>
      <vt:lpstr>Access Attributes</vt:lpstr>
      <vt:lpstr>PowerPoint Presentation</vt:lpstr>
      <vt:lpstr>Summary</vt:lpstr>
      <vt:lpstr>Another Example</vt:lpstr>
      <vt:lpstr>PowerPoint Presentation</vt:lpstr>
      <vt:lpstr>Calling Overloaded Constructor</vt:lpstr>
      <vt:lpstr>The this Keyword </vt:lpstr>
      <vt:lpstr>Reference the Hidden Data Fields</vt:lpstr>
      <vt:lpstr>Primitive vs Object type</vt:lpstr>
      <vt:lpstr>Static vs Non-Static</vt:lpstr>
      <vt:lpstr>Arrays – primitive data type</vt:lpstr>
      <vt:lpstr>Arrays of Class Objects</vt:lpstr>
      <vt:lpstr>Immutable Objects and Classes</vt:lpstr>
      <vt:lpstr>Example</vt:lpstr>
      <vt:lpstr>What Class is Immutable?</vt:lpstr>
      <vt:lpstr>Scope of Variables</vt:lpstr>
      <vt:lpstr>Class Abstraction and Encapsulation</vt:lpstr>
      <vt:lpstr>Example: The Course Class</vt:lpstr>
      <vt:lpstr>Rectangle Class</vt:lpstr>
      <vt:lpstr>TV Class</vt:lpstr>
      <vt:lpstr>Fan Class</vt:lpstr>
      <vt:lpstr>Problem</vt:lpstr>
      <vt:lpstr>Problem Cont…</vt:lpstr>
      <vt:lpstr>Enumerations</vt:lpstr>
      <vt:lpstr>Inheritance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saeed</dc:creator>
  <cp:lastModifiedBy>Farhan Ahmed Siddiqui</cp:lastModifiedBy>
  <cp:revision>36</cp:revision>
  <dcterms:created xsi:type="dcterms:W3CDTF">2006-08-16T00:00:00Z</dcterms:created>
  <dcterms:modified xsi:type="dcterms:W3CDTF">2020-02-20T10:06:18Z</dcterms:modified>
</cp:coreProperties>
</file>