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7" r:id="rId2"/>
    <p:sldId id="258" r:id="rId3"/>
    <p:sldId id="259" r:id="rId4"/>
    <p:sldId id="260" r:id="rId5"/>
    <p:sldId id="273" r:id="rId6"/>
    <p:sldId id="274" r:id="rId7"/>
    <p:sldId id="261"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69" r:id="rId22"/>
    <p:sldId id="270" r:id="rId23"/>
    <p:sldId id="271" r:id="rId24"/>
    <p:sldId id="272"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6470" autoAdjust="0"/>
  </p:normalViewPr>
  <p:slideViewPr>
    <p:cSldViewPr showGuides="1">
      <p:cViewPr varScale="1">
        <p:scale>
          <a:sx n="119" d="100"/>
          <a:sy n="119" d="100"/>
        </p:scale>
        <p:origin x="96" y="40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3/15/2022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3/15/2022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3/15/2022</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3/15/2022</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3/15/2022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89012" y="3581400"/>
            <a:ext cx="5029200" cy="685801"/>
          </a:xfrm>
        </p:spPr>
        <p:txBody>
          <a:bodyPr>
            <a:normAutofit fontScale="90000"/>
          </a:bodyPr>
          <a:lstStyle/>
          <a:p>
            <a:r>
              <a:rPr lang="en-US" dirty="0" smtClean="0"/>
              <a:t>Learning Environment using Leap Motion</a:t>
            </a:r>
            <a:endParaRPr lang="en-US" dirty="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12" y="428625"/>
            <a:ext cx="4648200" cy="2440305"/>
          </a:xfrm>
          <a:prstGeom prst="rect">
            <a:avLst/>
          </a:prstGeom>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Blender</a:t>
            </a:r>
            <a:endParaRPr lang="en-US" dirty="0"/>
          </a:p>
        </p:txBody>
      </p:sp>
      <p:sp>
        <p:nvSpPr>
          <p:cNvPr id="3" name="Content Placeholder 2"/>
          <p:cNvSpPr>
            <a:spLocks noGrp="1"/>
          </p:cNvSpPr>
          <p:nvPr>
            <p:ph idx="1"/>
          </p:nvPr>
        </p:nvSpPr>
        <p:spPr/>
        <p:txBody>
          <a:bodyPr/>
          <a:lstStyle/>
          <a:p>
            <a:r>
              <a:rPr lang="en-US" dirty="0"/>
              <a:t>Blender is a free and open-source 3D computer graphics software toolset used for creating animated films, visual effects, art, 3D printed models, motion graphics, interactive 3D applications, virtual reality, and computer games. Blender's features include 3D modelling, UV unwrapping, texturing, raster graphics editing, rigging and skinning, fluid and smoke simulation, particle simulation, soft body simulation, sculpting, animating, match moving, rendering, motion graphics, video editing, and compositing.</a:t>
            </a:r>
          </a:p>
          <a:p>
            <a:endParaRPr lang="en-US" dirty="0"/>
          </a:p>
        </p:txBody>
      </p:sp>
    </p:spTree>
    <p:extLst>
      <p:ext uri="{BB962C8B-B14F-4D97-AF65-F5344CB8AC3E}">
        <p14:creationId xmlns:p14="http://schemas.microsoft.com/office/powerpoint/2010/main" val="2053240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Projectile </a:t>
            </a:r>
            <a:r>
              <a:rPr lang="en-US" dirty="0" smtClean="0"/>
              <a:t>Motion</a:t>
            </a:r>
            <a:endParaRPr lang="en-US" dirty="0"/>
          </a:p>
        </p:txBody>
      </p:sp>
      <p:sp>
        <p:nvSpPr>
          <p:cNvPr id="3" name="Content Placeholder 2"/>
          <p:cNvSpPr>
            <a:spLocks noGrp="1"/>
          </p:cNvSpPr>
          <p:nvPr>
            <p:ph idx="1"/>
          </p:nvPr>
        </p:nvSpPr>
        <p:spPr/>
        <p:txBody>
          <a:bodyPr/>
          <a:lstStyle/>
          <a:p>
            <a:r>
              <a:rPr lang="en-US" dirty="0"/>
              <a:t>Projectile motion is a form of motion where an object moves in a bilaterally symmetrical, parabolic path. The path that the object follows is called its trajectory. Projectile motion only occurs when there is one force applied at the beginning on the trajectory, after which the only interference is from gravity. </a:t>
            </a:r>
            <a:endParaRPr lang="en-US" dirty="0"/>
          </a:p>
        </p:txBody>
      </p:sp>
    </p:spTree>
    <p:extLst>
      <p:ext uri="{BB962C8B-B14F-4D97-AF65-F5344CB8AC3E}">
        <p14:creationId xmlns:p14="http://schemas.microsoft.com/office/powerpoint/2010/main" val="503199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Velocity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fontAlgn="base"/>
                <a:r>
                  <a:rPr lang="en-US" dirty="0"/>
                  <a:t>The initial velocity can be expressed as x components and y components:</a:t>
                </a:r>
              </a:p>
              <a:p>
                <a:pPr marL="45720" indent="0" fontAlgn="base">
                  <a:buNone/>
                </a:pPr>
                <a:endParaRPr lang="en-US" i="1" dirty="0"/>
              </a:p>
              <a:p>
                <a:pPr marL="45720" indent="0" algn="ctr" fontAlgn="base">
                  <a:buNone/>
                </a:pPr>
                <a14:m>
                  <m:oMathPara xmlns:m="http://schemas.openxmlformats.org/officeDocument/2006/math">
                    <m:oMathParaPr>
                      <m:jc m:val="center"/>
                    </m:oMathParaPr>
                    <m:oMath xmlns:m="http://schemas.openxmlformats.org/officeDocument/2006/math">
                      <m:sSub>
                        <m:sSubPr>
                          <m:ctrlPr>
                            <a:rPr lang="en-US" i="1"/>
                          </m:ctrlPr>
                        </m:sSubPr>
                        <m:e>
                          <m:r>
                            <a:rPr lang="en-US" i="1"/>
                            <m:t>𝑈</m:t>
                          </m:r>
                        </m:e>
                        <m:sub>
                          <m:r>
                            <a:rPr lang="en-US" i="1"/>
                            <m:t>𝑥</m:t>
                          </m:r>
                        </m:sub>
                      </m:sSub>
                      <m:r>
                        <a:rPr lang="en-US" i="1"/>
                        <m:t>=</m:t>
                      </m:r>
                      <m:r>
                        <a:rPr lang="en-US" i="1"/>
                        <m:t>𝑢</m:t>
                      </m:r>
                      <m:r>
                        <a:rPr lang="en-US" i="1"/>
                        <m:t>.</m:t>
                      </m:r>
                      <m:r>
                        <a:rPr lang="en-US" i="1"/>
                        <m:t>𝑐𝑜𝑠</m:t>
                      </m:r>
                      <m:r>
                        <a:rPr lang="en-US" i="1"/>
                        <m:t>𝜃</m:t>
                      </m:r>
                    </m:oMath>
                  </m:oMathPara>
                </a14:m>
                <a:endParaRPr lang="en-US" dirty="0"/>
              </a:p>
              <a:p>
                <a:pPr marL="45720" indent="0" algn="ctr"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𝑈</m:t>
                          </m:r>
                        </m:e>
                        <m:sub>
                          <m:r>
                            <a:rPr lang="en-US" i="1"/>
                            <m:t>𝑦</m:t>
                          </m:r>
                        </m:sub>
                      </m:sSub>
                      <m:r>
                        <a:rPr lang="en-US" i="1"/>
                        <m:t>=</m:t>
                      </m:r>
                      <m:r>
                        <a:rPr lang="en-US" i="1"/>
                        <m:t>𝑢</m:t>
                      </m:r>
                      <m:r>
                        <a:rPr lang="en-US" i="1"/>
                        <m:t>.</m:t>
                      </m:r>
                      <m:r>
                        <a:rPr lang="en-US" i="1"/>
                        <m:t>𝑠𝑖𝑛</m:t>
                      </m:r>
                      <m:r>
                        <a:rPr lang="en-US" i="1"/>
                        <m:t>𝜃</m:t>
                      </m:r>
                    </m:oMath>
                  </m:oMathPara>
                </a14:m>
                <a:endParaRPr lang="en-US" dirty="0"/>
              </a:p>
              <a:p>
                <a:r>
                  <a:rPr lang="en-US" dirty="0"/>
                  <a:t>In this equation, u stands for initial velocity magnitude and θ refers to projectile angle.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r="-421"/>
                </a:stretch>
              </a:blipFill>
            </p:spPr>
            <p:txBody>
              <a:bodyPr/>
              <a:lstStyle/>
              <a:p>
                <a:r>
                  <a:rPr lang="en-US">
                    <a:noFill/>
                  </a:rPr>
                  <a:t> </a:t>
                </a:r>
              </a:p>
            </p:txBody>
          </p:sp>
        </mc:Fallback>
      </mc:AlternateContent>
    </p:spTree>
    <p:extLst>
      <p:ext uri="{BB962C8B-B14F-4D97-AF65-F5344CB8AC3E}">
        <p14:creationId xmlns:p14="http://schemas.microsoft.com/office/powerpoint/2010/main" val="1679038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of </a:t>
            </a:r>
            <a:r>
              <a:rPr lang="en-US" dirty="0" smtClean="0"/>
              <a:t>Flight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time of flight of a projectile motion is the time from when the object is projected to the time it </a:t>
                </a:r>
                <a:r>
                  <a:rPr lang="en-US" dirty="0" smtClean="0"/>
                  <a:t>reaches </a:t>
                </a:r>
                <a:r>
                  <a:rPr lang="en-US" dirty="0"/>
                  <a:t>the surface. </a:t>
                </a:r>
                <a:endParaRPr lang="en-US" dirty="0" smtClean="0"/>
              </a:p>
              <a:p>
                <a:endParaRPr lang="en-US" dirty="0" smtClean="0"/>
              </a:p>
              <a:p>
                <a:pPr marL="45720" indent="0" algn="ctr" fontAlgn="base">
                  <a:buNone/>
                </a:pPr>
                <a14:m>
                  <m:oMathPara xmlns:m="http://schemas.openxmlformats.org/officeDocument/2006/math">
                    <m:oMathParaPr>
                      <m:jc m:val="centerGroup"/>
                    </m:oMathParaPr>
                    <m:oMath xmlns:m="http://schemas.openxmlformats.org/officeDocument/2006/math">
                      <m:r>
                        <m:rPr>
                          <m:sty m:val="p"/>
                        </m:rPr>
                        <a:rPr lang="en-US"/>
                        <m:t>T</m:t>
                      </m:r>
                      <m:r>
                        <a:rPr lang="en-US"/>
                        <m:t>=</m:t>
                      </m:r>
                      <m:f>
                        <m:fPr>
                          <m:ctrlPr>
                            <a:rPr lang="en-US" i="1"/>
                          </m:ctrlPr>
                        </m:fPr>
                        <m:num>
                          <m:r>
                            <a:rPr lang="en-US"/>
                            <m:t>2.</m:t>
                          </m:r>
                          <m:sSub>
                            <m:sSubPr>
                              <m:ctrlPr>
                                <a:rPr lang="en-US" i="1"/>
                              </m:ctrlPr>
                            </m:sSubPr>
                            <m:e>
                              <m:r>
                                <a:rPr lang="en-US" i="1"/>
                                <m:t>𝑢</m:t>
                              </m:r>
                            </m:e>
                            <m:sub>
                              <m:r>
                                <a:rPr lang="en-US" i="1"/>
                                <m:t>𝑦</m:t>
                              </m:r>
                            </m:sub>
                          </m:sSub>
                        </m:num>
                        <m:den>
                          <m:r>
                            <a:rPr lang="en-US" i="1"/>
                            <m:t>𝑔</m:t>
                          </m:r>
                        </m:den>
                      </m:f>
                    </m:oMath>
                  </m:oMathPara>
                </a14:m>
                <a:endParaRPr lang="en-US" dirty="0" smtClean="0"/>
              </a:p>
              <a:p>
                <a:pPr marL="45720" indent="0" algn="ctr" fontAlgn="base">
                  <a:buNone/>
                </a:pPr>
                <a:endParaRPr lang="en-US" dirty="0"/>
              </a:p>
              <a:p>
                <a:pPr marL="45720" indent="0" algn="ctr" fontAlgn="base">
                  <a:buNone/>
                </a:pPr>
                <a14:m>
                  <m:oMathPara xmlns:m="http://schemas.openxmlformats.org/officeDocument/2006/math">
                    <m:oMathParaPr>
                      <m:jc m:val="centerGroup"/>
                    </m:oMathParaPr>
                    <m:oMath xmlns:m="http://schemas.openxmlformats.org/officeDocument/2006/math">
                      <m:r>
                        <m:rPr>
                          <m:sty m:val="p"/>
                        </m:rPr>
                        <a:rPr lang="en-US"/>
                        <m:t>T</m:t>
                      </m:r>
                      <m:r>
                        <a:rPr lang="en-US"/>
                        <m:t>=</m:t>
                      </m:r>
                      <m:f>
                        <m:fPr>
                          <m:ctrlPr>
                            <a:rPr lang="en-US" i="1"/>
                          </m:ctrlPr>
                        </m:fPr>
                        <m:num>
                          <m:r>
                            <a:rPr lang="en-US"/>
                            <m:t>2.</m:t>
                          </m:r>
                          <m:r>
                            <m:rPr>
                              <m:sty m:val="p"/>
                            </m:rPr>
                            <a:rPr lang="en-US"/>
                            <m:t>u</m:t>
                          </m:r>
                          <m:r>
                            <a:rPr lang="en-US"/>
                            <m:t>.</m:t>
                          </m:r>
                          <m:r>
                            <m:rPr>
                              <m:sty m:val="p"/>
                            </m:rPr>
                            <a:rPr lang="en-US"/>
                            <m:t>sinθ</m:t>
                          </m:r>
                        </m:num>
                        <m:den>
                          <m:r>
                            <a:rPr lang="en-US" i="1"/>
                            <m:t>𝑔</m:t>
                          </m:r>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947692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In projectile motion, there is no acceleration in the horizontal direction. The acceleration, a, in the vertical direction is just due to gravity, also known as free fall</a:t>
                </a:r>
                <a:r>
                  <a:rPr lang="en-US" dirty="0" smtClean="0"/>
                  <a:t>:</a:t>
                </a:r>
              </a:p>
              <a:p>
                <a:endParaRPr lang="en-US" dirty="0"/>
              </a:p>
              <a:p>
                <a:pPr marL="45720" indent="0" algn="ctr"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𝑎</m:t>
                          </m:r>
                        </m:e>
                        <m:sub>
                          <m:r>
                            <a:rPr lang="en-US" i="1"/>
                            <m:t>𝑥</m:t>
                          </m:r>
                        </m:sub>
                      </m:sSub>
                      <m:r>
                        <a:rPr lang="en-US" i="1"/>
                        <m:t>=0</m:t>
                      </m:r>
                    </m:oMath>
                  </m:oMathPara>
                </a14:m>
                <a:endParaRPr lang="en-US" dirty="0" smtClean="0"/>
              </a:p>
              <a:p>
                <a:pPr marL="45720" indent="0" algn="ctr" fontAlgn="base">
                  <a:buNone/>
                </a:pPr>
                <a:endParaRPr lang="en-US" dirty="0"/>
              </a:p>
              <a:p>
                <a:pPr marL="45720" indent="0" algn="ctr"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𝑎</m:t>
                          </m:r>
                        </m:e>
                        <m:sub>
                          <m:r>
                            <a:rPr lang="en-US" i="1"/>
                            <m:t>𝑦</m:t>
                          </m:r>
                        </m:sub>
                      </m:sSub>
                      <m:r>
                        <a:rPr lang="en-US" i="1"/>
                        <m:t>=−</m:t>
                      </m:r>
                      <m:r>
                        <a:rPr lang="en-US" i="1"/>
                        <m:t>𝑔</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1618369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horizontal velocity remains constant, but the vertical velocity varies linearly, because the acceleration is constant. At any time, t, the velocity is:</a:t>
                </a:r>
              </a:p>
              <a:p>
                <a:pPr marL="45720" indent="0" algn="ctr"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𝑈</m:t>
                          </m:r>
                        </m:e>
                        <m:sub>
                          <m:r>
                            <a:rPr lang="en-US" i="1"/>
                            <m:t>𝑥</m:t>
                          </m:r>
                        </m:sub>
                      </m:sSub>
                      <m:r>
                        <a:rPr lang="en-US" i="1"/>
                        <m:t>=</m:t>
                      </m:r>
                      <m:r>
                        <a:rPr lang="en-US" i="1"/>
                        <m:t>𝑢</m:t>
                      </m:r>
                      <m:r>
                        <a:rPr lang="en-US" i="1"/>
                        <m:t>.</m:t>
                      </m:r>
                      <m:r>
                        <a:rPr lang="en-US" i="1"/>
                        <m:t>𝑐𝑜𝑠</m:t>
                      </m:r>
                      <m:r>
                        <a:rPr lang="en-US" i="1"/>
                        <m:t>𝜃</m:t>
                      </m:r>
                    </m:oMath>
                  </m:oMathPara>
                </a14:m>
                <a:endParaRPr lang="en-US" dirty="0" smtClean="0"/>
              </a:p>
              <a:p>
                <a:pPr marL="45720" indent="0" algn="ctr" fontAlgn="base">
                  <a:buNone/>
                </a:pPr>
                <a:endParaRPr lang="en-US" dirty="0"/>
              </a:p>
              <a:p>
                <a:pPr marL="45720" indent="0" algn="ctr"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𝑈</m:t>
                          </m:r>
                        </m:e>
                        <m:sub>
                          <m:r>
                            <a:rPr lang="en-US" i="1"/>
                            <m:t>𝑦</m:t>
                          </m:r>
                        </m:sub>
                      </m:sSub>
                      <m:r>
                        <a:rPr lang="en-US" i="1"/>
                        <m:t>=</m:t>
                      </m:r>
                      <m:r>
                        <a:rPr lang="en-US" i="1"/>
                        <m:t>𝑢</m:t>
                      </m:r>
                      <m:r>
                        <a:rPr lang="en-US" i="1"/>
                        <m:t>.</m:t>
                      </m:r>
                      <m:r>
                        <a:rPr lang="en-US" i="1"/>
                        <m:t>𝑠𝑖𝑛</m:t>
                      </m:r>
                      <m:r>
                        <a:rPr lang="en-US" i="1"/>
                        <m:t>𝜃</m:t>
                      </m:r>
                      <m:r>
                        <a:rPr lang="en-US" i="1"/>
                        <m:t>−</m:t>
                      </m:r>
                      <m:r>
                        <a:rPr lang="en-US" i="1"/>
                        <m:t>𝑔</m:t>
                      </m:r>
                      <m:r>
                        <a:rPr lang="en-US" i="1"/>
                        <m:t> . </m:t>
                      </m:r>
                      <m:r>
                        <a:rPr lang="en-US" i="1"/>
                        <m:t>𝑡</m:t>
                      </m:r>
                    </m:oMath>
                  </m:oMathPara>
                </a14:m>
                <a:endParaRPr lang="en-US" dirty="0" smtClean="0"/>
              </a:p>
              <a:p>
                <a:pPr marL="45720" indent="0" algn="ctr" fontAlgn="base">
                  <a:buNone/>
                </a:pPr>
                <a:endParaRPr lang="en-US" dirty="0"/>
              </a:p>
              <a:p>
                <a:r>
                  <a:rPr lang="en-US" dirty="0"/>
                  <a:t>You can also use the Pythagorean Theorem to find velocity</a:t>
                </a:r>
                <a:r>
                  <a:rPr lang="en-US" dirty="0" smtClean="0"/>
                  <a:t>:</a:t>
                </a:r>
              </a:p>
              <a:p>
                <a:endParaRPr lang="en-US" dirty="0"/>
              </a:p>
              <a:p>
                <a:pPr marL="45720" indent="0">
                  <a:buNone/>
                </a:pPr>
                <a14:m>
                  <m:oMathPara xmlns:m="http://schemas.openxmlformats.org/officeDocument/2006/math">
                    <m:oMathParaPr>
                      <m:jc m:val="centerGroup"/>
                    </m:oMathParaPr>
                    <m:oMath xmlns:m="http://schemas.openxmlformats.org/officeDocument/2006/math">
                      <m:rad>
                        <m:radPr>
                          <m:degHide m:val="on"/>
                          <m:ctrlPr>
                            <a:rPr lang="en-US" i="1"/>
                          </m:ctrlPr>
                        </m:radPr>
                        <m:deg/>
                        <m:e>
                          <m:sSup>
                            <m:sSupPr>
                              <m:ctrlPr>
                                <a:rPr lang="en-US" i="1"/>
                              </m:ctrlPr>
                            </m:sSupPr>
                            <m:e>
                              <m:r>
                                <a:rPr lang="en-US" i="1"/>
                                <m:t>𝑥</m:t>
                              </m:r>
                            </m:e>
                            <m:sup>
                              <m:r>
                                <a:rPr lang="en-US" i="1"/>
                                <m:t>2</m:t>
                              </m:r>
                            </m:sup>
                          </m:sSup>
                          <m:r>
                            <a:rPr lang="en-US" i="1"/>
                            <m:t>+</m:t>
                          </m:r>
                          <m:sSup>
                            <m:sSupPr>
                              <m:ctrlPr>
                                <a:rPr lang="en-US" i="1"/>
                              </m:ctrlPr>
                            </m:sSupPr>
                            <m:e>
                              <m:r>
                                <a:rPr lang="en-US" i="1"/>
                                <m:t>𝑦</m:t>
                              </m:r>
                            </m:e>
                            <m:sup>
                              <m:r>
                                <a:rPr lang="en-US" i="1"/>
                                <m:t>2</m:t>
                              </m:r>
                            </m:sup>
                          </m:sSup>
                        </m:e>
                      </m:rad>
                      <m:r>
                        <a:rPr lang="en-US" i="1"/>
                        <m:t>=</m:t>
                      </m:r>
                      <m:sSup>
                        <m:sSupPr>
                          <m:ctrlPr>
                            <a:rPr lang="en-US" i="1"/>
                          </m:ctrlPr>
                        </m:sSupPr>
                        <m:e>
                          <m:r>
                            <a:rPr lang="en-US" i="1"/>
                            <m:t>∆</m:t>
                          </m:r>
                          <m:r>
                            <a:rPr lang="en-US" i="1"/>
                            <m:t>𝑟</m:t>
                          </m:r>
                        </m:e>
                        <m:sup>
                          <m:r>
                            <a:rPr lang="en-US" i="1"/>
                            <m:t>2</m:t>
                          </m:r>
                        </m:sup>
                      </m:sSup>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2122978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Displacement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At time, t, the displacement components are</a:t>
                </a:r>
                <a:r>
                  <a:rPr lang="en-US" dirty="0" smtClean="0"/>
                  <a:t>:</a:t>
                </a:r>
              </a:p>
              <a:p>
                <a:endParaRPr lang="en-US" dirty="0"/>
              </a:p>
              <a:p>
                <a:pPr marL="45720" indent="0" fontAlgn="base">
                  <a:buNone/>
                </a:pPr>
                <a14:m>
                  <m:oMathPara xmlns:m="http://schemas.openxmlformats.org/officeDocument/2006/math">
                    <m:oMathParaPr>
                      <m:jc m:val="centerGroup"/>
                    </m:oMathParaPr>
                    <m:oMath xmlns:m="http://schemas.openxmlformats.org/officeDocument/2006/math">
                      <m:r>
                        <a:rPr lang="en-US" i="1"/>
                        <m:t>𝑥</m:t>
                      </m:r>
                      <m:r>
                        <a:rPr lang="en-US" i="1"/>
                        <m:t>=</m:t>
                      </m:r>
                      <m:r>
                        <a:rPr lang="en-US" i="1"/>
                        <m:t>𝑢</m:t>
                      </m:r>
                      <m:r>
                        <a:rPr lang="en-US" i="1"/>
                        <m:t>.</m:t>
                      </m:r>
                      <m:r>
                        <a:rPr lang="en-US" i="1"/>
                        <m:t>𝑡</m:t>
                      </m:r>
                      <m:r>
                        <a:rPr lang="en-US" i="1"/>
                        <m:t>.</m:t>
                      </m:r>
                      <m:r>
                        <a:rPr lang="en-US" i="1"/>
                        <m:t>𝑐𝑜𝑠</m:t>
                      </m:r>
                      <m:r>
                        <a:rPr lang="en-US" i="1"/>
                        <m:t>𝜃</m:t>
                      </m:r>
                    </m:oMath>
                  </m:oMathPara>
                </a14:m>
                <a:endParaRPr lang="en-US" dirty="0" smtClean="0"/>
              </a:p>
              <a:p>
                <a:pPr marL="45720" indent="0" fontAlgn="base">
                  <a:buNone/>
                </a:pPr>
                <a:endParaRPr lang="en-US" dirty="0"/>
              </a:p>
              <a:p>
                <a:pPr marL="45720" indent="0" fontAlgn="base">
                  <a:buNone/>
                </a:pPr>
                <a14:m>
                  <m:oMathPara xmlns:m="http://schemas.openxmlformats.org/officeDocument/2006/math">
                    <m:oMathParaPr>
                      <m:jc m:val="centerGroup"/>
                    </m:oMathParaPr>
                    <m:oMath xmlns:m="http://schemas.openxmlformats.org/officeDocument/2006/math">
                      <m:r>
                        <a:rPr lang="en-US" i="1"/>
                        <m:t>𝑦</m:t>
                      </m:r>
                      <m:r>
                        <a:rPr lang="en-US" i="1"/>
                        <m:t>=</m:t>
                      </m:r>
                      <m:r>
                        <a:rPr lang="en-US" i="1"/>
                        <m:t>𝑢</m:t>
                      </m:r>
                      <m:r>
                        <a:rPr lang="en-US" i="1"/>
                        <m:t>.</m:t>
                      </m:r>
                      <m:r>
                        <a:rPr lang="en-US" i="1"/>
                        <m:t>𝑡</m:t>
                      </m:r>
                      <m:r>
                        <a:rPr lang="en-US" i="1"/>
                        <m:t>.</m:t>
                      </m:r>
                      <m:r>
                        <a:rPr lang="en-US" i="1"/>
                        <m:t>𝑠𝑖𝑛</m:t>
                      </m:r>
                      <m:r>
                        <a:rPr lang="en-US" i="1"/>
                        <m:t>𝜃</m:t>
                      </m:r>
                      <m:r>
                        <a:rPr lang="en-US" i="1"/>
                        <m:t>− </m:t>
                      </m:r>
                      <m:f>
                        <m:fPr>
                          <m:ctrlPr>
                            <a:rPr lang="en-US" i="1"/>
                          </m:ctrlPr>
                        </m:fPr>
                        <m:num>
                          <m:r>
                            <a:rPr lang="en-US" i="1"/>
                            <m:t>1</m:t>
                          </m:r>
                        </m:num>
                        <m:den>
                          <m:r>
                            <a:rPr lang="en-US" i="1"/>
                            <m:t>2</m:t>
                          </m:r>
                        </m:den>
                      </m:f>
                      <m:r>
                        <a:rPr lang="en-US" i="1"/>
                        <m:t>.</m:t>
                      </m:r>
                      <m:r>
                        <a:rPr lang="en-US" i="1"/>
                        <m:t>𝑔</m:t>
                      </m:r>
                      <m:r>
                        <a:rPr lang="en-US" i="1"/>
                        <m:t>.</m:t>
                      </m:r>
                      <m:sSup>
                        <m:sSupPr>
                          <m:ctrlPr>
                            <a:rPr lang="en-US" i="1"/>
                          </m:ctrlPr>
                        </m:sSupPr>
                        <m:e>
                          <m:r>
                            <a:rPr lang="en-US" i="1"/>
                            <m:t>𝑡</m:t>
                          </m:r>
                        </m:e>
                        <m:sup>
                          <m:r>
                            <a:rPr lang="en-US" i="1"/>
                            <m:t>2</m:t>
                          </m:r>
                        </m:sup>
                      </m:sSup>
                    </m:oMath>
                  </m:oMathPara>
                </a14:m>
                <a:endParaRPr lang="en-US" dirty="0" smtClean="0"/>
              </a:p>
              <a:p>
                <a:pPr marL="45720" indent="0" fontAlgn="base">
                  <a:buNone/>
                </a:pPr>
                <a:endParaRPr lang="en-US" dirty="0"/>
              </a:p>
              <a:p>
                <a:pPr fontAlgn="base"/>
                <a:r>
                  <a:rPr lang="en-US" dirty="0"/>
                  <a:t>The equation for the magnitude of the displacement is </a:t>
                </a:r>
                <a:endParaRPr lang="en-US" dirty="0" smtClean="0"/>
              </a:p>
              <a:p>
                <a:pPr fontAlgn="base"/>
                <a:endParaRPr lang="en-US" dirty="0"/>
              </a:p>
              <a:p>
                <a:pPr marL="45720" indent="0" fontAlgn="base">
                  <a:buNone/>
                </a:pPr>
                <a14:m>
                  <m:oMathPara xmlns:m="http://schemas.openxmlformats.org/officeDocument/2006/math">
                    <m:oMathParaPr>
                      <m:jc m:val="centerGroup"/>
                    </m:oMathParaPr>
                    <m:oMath xmlns:m="http://schemas.openxmlformats.org/officeDocument/2006/math">
                      <m:rad>
                        <m:radPr>
                          <m:degHide m:val="on"/>
                          <m:ctrlPr>
                            <a:rPr lang="en-US" i="1"/>
                          </m:ctrlPr>
                        </m:radPr>
                        <m:deg/>
                        <m:e>
                          <m:sSup>
                            <m:sSupPr>
                              <m:ctrlPr>
                                <a:rPr lang="en-US" i="1"/>
                              </m:ctrlPr>
                            </m:sSupPr>
                            <m:e>
                              <m:r>
                                <a:rPr lang="en-US" i="1"/>
                                <m:t>𝑥</m:t>
                              </m:r>
                            </m:e>
                            <m:sup>
                              <m:r>
                                <a:rPr lang="en-US" i="1"/>
                                <m:t>2</m:t>
                              </m:r>
                            </m:sup>
                          </m:sSup>
                          <m:r>
                            <a:rPr lang="en-US" i="1"/>
                            <m:t>+</m:t>
                          </m:r>
                          <m:sSup>
                            <m:sSupPr>
                              <m:ctrlPr>
                                <a:rPr lang="en-US" i="1"/>
                              </m:ctrlPr>
                            </m:sSupPr>
                            <m:e>
                              <m:r>
                                <a:rPr lang="en-US" i="1"/>
                                <m:t>𝑦</m:t>
                              </m:r>
                            </m:e>
                            <m:sup>
                              <m:r>
                                <a:rPr lang="en-US" i="1"/>
                                <m:t>2</m:t>
                              </m:r>
                            </m:sup>
                          </m:sSup>
                        </m:e>
                      </m:rad>
                      <m:r>
                        <a:rPr lang="en-US" i="1"/>
                        <m:t>=</m:t>
                      </m:r>
                      <m:sSup>
                        <m:sSupPr>
                          <m:ctrlPr>
                            <a:rPr lang="en-US" i="1"/>
                          </m:ctrlPr>
                        </m:sSupPr>
                        <m:e>
                          <m:r>
                            <a:rPr lang="en-US" i="1"/>
                            <m:t>∆</m:t>
                          </m:r>
                          <m:r>
                            <a:rPr lang="en-US" i="1"/>
                            <m:t>𝑟</m:t>
                          </m:r>
                        </m:e>
                        <m:sup>
                          <m:r>
                            <a:rPr lang="en-US" i="1"/>
                            <m:t>2</m:t>
                          </m:r>
                        </m:sup>
                      </m:sSup>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508691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Parabolic </a:t>
            </a:r>
            <a:r>
              <a:rPr lang="en-US" dirty="0" smtClean="0"/>
              <a:t>Trajectory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fontAlgn="base"/>
                <a:r>
                  <a:rPr lang="en-US" dirty="0"/>
                  <a:t>We can use the displacement equations in the x and y direction to obtain an equation for the parabolic form of a projectile motion</a:t>
                </a:r>
                <a:r>
                  <a:rPr lang="en-US" dirty="0" smtClean="0"/>
                  <a:t>:</a:t>
                </a:r>
              </a:p>
              <a:p>
                <a:pPr fontAlgn="base"/>
                <a:endParaRPr lang="en-US" dirty="0"/>
              </a:p>
              <a:p>
                <a:pPr marL="45720" indent="0" fontAlgn="base">
                  <a:buNone/>
                </a:pPr>
                <a14:m>
                  <m:oMathPara xmlns:m="http://schemas.openxmlformats.org/officeDocument/2006/math">
                    <m:oMathParaPr>
                      <m:jc m:val="centerGroup"/>
                    </m:oMathParaPr>
                    <m:oMath xmlns:m="http://schemas.openxmlformats.org/officeDocument/2006/math">
                      <m:r>
                        <m:rPr>
                          <m:sty m:val="p"/>
                        </m:rPr>
                        <a:rPr lang="en-US"/>
                        <m:t>y</m:t>
                      </m:r>
                      <m:r>
                        <a:rPr lang="en-US"/>
                        <m:t>=</m:t>
                      </m:r>
                      <m:r>
                        <m:rPr>
                          <m:sty m:val="p"/>
                        </m:rPr>
                        <a:rPr lang="en-US"/>
                        <m:t>tanθ</m:t>
                      </m:r>
                      <m:r>
                        <a:rPr lang="en-US"/>
                        <m:t> . </m:t>
                      </m:r>
                      <m:r>
                        <m:rPr>
                          <m:sty m:val="p"/>
                        </m:rPr>
                        <a:rPr lang="en-US"/>
                        <m:t>x</m:t>
                      </m:r>
                      <m:r>
                        <a:rPr lang="en-US" i="1"/>
                        <m:t>−</m:t>
                      </m:r>
                      <m:f>
                        <m:fPr>
                          <m:ctrlPr>
                            <a:rPr lang="en-US" i="1"/>
                          </m:ctrlPr>
                        </m:fPr>
                        <m:num>
                          <m:r>
                            <a:rPr lang="en-US" i="1"/>
                            <m:t>𝑔</m:t>
                          </m:r>
                        </m:num>
                        <m:den>
                          <m:r>
                            <a:rPr lang="en-US"/>
                            <m:t>2 . </m:t>
                          </m:r>
                          <m:sSup>
                            <m:sSupPr>
                              <m:ctrlPr>
                                <a:rPr lang="en-US" i="1"/>
                              </m:ctrlPr>
                            </m:sSupPr>
                            <m:e>
                              <m:r>
                                <m:rPr>
                                  <m:sty m:val="p"/>
                                </m:rPr>
                                <a:rPr lang="en-US"/>
                                <m:t>u</m:t>
                              </m:r>
                            </m:e>
                            <m:sup>
                              <m:r>
                                <a:rPr lang="en-US"/>
                                <m:t>2</m:t>
                              </m:r>
                            </m:sup>
                          </m:sSup>
                          <m:r>
                            <a:rPr lang="en-US" i="1"/>
                            <m:t> . </m:t>
                          </m:r>
                          <m:sSup>
                            <m:sSupPr>
                              <m:ctrlPr>
                                <a:rPr lang="en-US" i="1"/>
                              </m:ctrlPr>
                            </m:sSupPr>
                            <m:e>
                              <m:r>
                                <a:rPr lang="en-US" i="1"/>
                                <m:t>𝑐𝑜𝑠</m:t>
                              </m:r>
                            </m:e>
                            <m:sup>
                              <m:r>
                                <a:rPr lang="en-US" i="1"/>
                                <m:t>2</m:t>
                              </m:r>
                            </m:sup>
                          </m:sSup>
                          <m:r>
                            <a:rPr lang="en-US" i="1"/>
                            <m:t>𝜃</m:t>
                          </m:r>
                        </m:den>
                      </m:f>
                      <m:r>
                        <a:rPr lang="en-US" i="1"/>
                        <m:t> . </m:t>
                      </m:r>
                      <m:sSup>
                        <m:sSupPr>
                          <m:ctrlPr>
                            <a:rPr lang="en-US" i="1"/>
                          </m:ctrlPr>
                        </m:sSupPr>
                        <m:e>
                          <m:r>
                            <a:rPr lang="en-US" i="1"/>
                            <m:t>𝑥</m:t>
                          </m:r>
                        </m:e>
                        <m:sup>
                          <m:r>
                            <a:rPr lang="en-US" i="1"/>
                            <m:t>2</m:t>
                          </m:r>
                        </m:sup>
                      </m:sSup>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r="-211"/>
                </a:stretch>
              </a:blipFill>
            </p:spPr>
            <p:txBody>
              <a:bodyPr/>
              <a:lstStyle/>
              <a:p>
                <a:r>
                  <a:rPr lang="en-US">
                    <a:noFill/>
                  </a:rPr>
                  <a:t> </a:t>
                </a:r>
              </a:p>
            </p:txBody>
          </p:sp>
        </mc:Fallback>
      </mc:AlternateContent>
    </p:spTree>
    <p:extLst>
      <p:ext uri="{BB962C8B-B14F-4D97-AF65-F5344CB8AC3E}">
        <p14:creationId xmlns:p14="http://schemas.microsoft.com/office/powerpoint/2010/main" val="3312014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t>
            </a:r>
            <a:r>
              <a:rPr lang="en-US" dirty="0" smtClean="0"/>
              <a:t>Height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fontAlgn="base"/>
                <a:r>
                  <a:rPr lang="en-US" dirty="0"/>
                  <a:t>The maximum height is reached when</a:t>
                </a:r>
                <a14:m>
                  <m:oMath xmlns:m="http://schemas.openxmlformats.org/officeDocument/2006/math">
                    <m:sSub>
                      <m:sSubPr>
                        <m:ctrlPr>
                          <a:rPr lang="en-US" i="1"/>
                        </m:ctrlPr>
                      </m:sSubPr>
                      <m:e>
                        <m:r>
                          <a:rPr lang="en-US" i="1"/>
                          <m:t>𝑣</m:t>
                        </m:r>
                      </m:e>
                      <m:sub>
                        <m:r>
                          <a:rPr lang="en-US" i="1"/>
                          <m:t>𝑦</m:t>
                        </m:r>
                      </m:sub>
                    </m:sSub>
                    <m:r>
                      <a:rPr lang="en-US" i="1"/>
                      <m:t>=0</m:t>
                    </m:r>
                  </m:oMath>
                </a14:m>
                <a:r>
                  <a:rPr lang="en-US" dirty="0"/>
                  <a:t> . Using this we can rearrange the velocity equation to find the time it will take for the object to reach maximum </a:t>
                </a:r>
                <a:r>
                  <a:rPr lang="en-US" dirty="0" smtClean="0"/>
                  <a:t>height</a:t>
                </a:r>
                <a:endParaRPr lang="en-US" dirty="0"/>
              </a:p>
              <a:p>
                <a:pPr marL="45720" indent="0" fontAlgn="base">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𝑡</m:t>
                          </m:r>
                        </m:e>
                        <m:sub>
                          <m:r>
                            <a:rPr lang="en-US" i="1"/>
                            <m:t>h</m:t>
                          </m:r>
                        </m:sub>
                      </m:sSub>
                      <m:r>
                        <a:rPr lang="en-US"/>
                        <m:t>=</m:t>
                      </m:r>
                      <m:f>
                        <m:fPr>
                          <m:ctrlPr>
                            <a:rPr lang="en-US" i="1"/>
                          </m:ctrlPr>
                        </m:fPr>
                        <m:num>
                          <m:r>
                            <m:rPr>
                              <m:sty m:val="p"/>
                            </m:rPr>
                            <a:rPr lang="en-US"/>
                            <m:t>u</m:t>
                          </m:r>
                          <m:r>
                            <a:rPr lang="en-US"/>
                            <m:t>.</m:t>
                          </m:r>
                          <m:r>
                            <m:rPr>
                              <m:sty m:val="p"/>
                            </m:rPr>
                            <a:rPr lang="en-US"/>
                            <m:t>sinθ</m:t>
                          </m:r>
                        </m:num>
                        <m:den>
                          <m:r>
                            <a:rPr lang="en-US" i="1"/>
                            <m:t>𝑔</m:t>
                          </m:r>
                        </m:den>
                      </m:f>
                    </m:oMath>
                  </m:oMathPara>
                </a14:m>
                <a:endParaRPr lang="en-US" dirty="0" smtClean="0"/>
              </a:p>
              <a:p>
                <a:pPr marL="45720" indent="0" fontAlgn="base">
                  <a:buNone/>
                </a:pPr>
                <a:endParaRPr lang="en-US" dirty="0"/>
              </a:p>
              <a:p>
                <a:pPr fontAlgn="base"/>
                <a:r>
                  <a:rPr lang="en-US" dirty="0"/>
                  <a:t>Where </a:t>
                </a:r>
                <a14:m>
                  <m:oMath xmlns:m="http://schemas.openxmlformats.org/officeDocument/2006/math">
                    <m:sSub>
                      <m:sSubPr>
                        <m:ctrlPr>
                          <a:rPr lang="en-US" i="1"/>
                        </m:ctrlPr>
                      </m:sSubPr>
                      <m:e>
                        <m:r>
                          <a:rPr lang="en-US" i="1"/>
                          <m:t>𝑡</m:t>
                        </m:r>
                      </m:e>
                      <m:sub>
                        <m:r>
                          <a:rPr lang="en-US" i="1"/>
                          <m:t>h</m:t>
                        </m:r>
                      </m:sub>
                    </m:sSub>
                  </m:oMath>
                </a14:m>
                <a:r>
                  <a:rPr lang="en-US" dirty="0"/>
                  <a:t> stands for the time it takes to reach maximum height. From the displacement equation we can find the maximum </a:t>
                </a:r>
                <a:r>
                  <a:rPr lang="en-US" dirty="0" smtClean="0"/>
                  <a:t>height</a:t>
                </a:r>
              </a:p>
              <a:p>
                <a:pPr fontAlgn="base"/>
                <a:endParaRPr lang="en-US" dirty="0"/>
              </a:p>
              <a:p>
                <a:pPr marL="45720" indent="0" fontAlgn="base">
                  <a:buNone/>
                </a:pPr>
                <a14:m>
                  <m:oMathPara xmlns:m="http://schemas.openxmlformats.org/officeDocument/2006/math">
                    <m:oMathParaPr>
                      <m:jc m:val="centerGroup"/>
                    </m:oMathParaPr>
                    <m:oMath xmlns:m="http://schemas.openxmlformats.org/officeDocument/2006/math">
                      <m:r>
                        <m:rPr>
                          <m:sty m:val="p"/>
                        </m:rPr>
                        <a:rPr lang="en-US"/>
                        <m:t>h</m:t>
                      </m:r>
                      <m:r>
                        <a:rPr lang="en-US"/>
                        <m:t>=</m:t>
                      </m:r>
                      <m:f>
                        <m:fPr>
                          <m:ctrlPr>
                            <a:rPr lang="en-US" i="1"/>
                          </m:ctrlPr>
                        </m:fPr>
                        <m:num>
                          <m:sSup>
                            <m:sSupPr>
                              <m:ctrlPr>
                                <a:rPr lang="en-US" i="1"/>
                              </m:ctrlPr>
                            </m:sSupPr>
                            <m:e>
                              <m:r>
                                <a:rPr lang="en-US" i="1"/>
                                <m:t>𝑢</m:t>
                              </m:r>
                            </m:e>
                            <m:sup>
                              <m:r>
                                <a:rPr lang="en-US" i="1"/>
                                <m:t>2</m:t>
                              </m:r>
                            </m:sup>
                          </m:sSup>
                          <m:r>
                            <a:rPr lang="en-US"/>
                            <m:t>.</m:t>
                          </m:r>
                          <m:sSup>
                            <m:sSupPr>
                              <m:ctrlPr>
                                <a:rPr lang="en-US" i="1"/>
                              </m:ctrlPr>
                            </m:sSupPr>
                            <m:e>
                              <m:r>
                                <a:rPr lang="en-US" i="1"/>
                                <m:t>𝑠𝑖𝑛</m:t>
                              </m:r>
                            </m:e>
                            <m:sup>
                              <m:r>
                                <a:rPr lang="en-US" i="1"/>
                                <m:t>2</m:t>
                              </m:r>
                            </m:sup>
                          </m:sSup>
                          <m:r>
                            <m:rPr>
                              <m:sty m:val="p"/>
                            </m:rPr>
                            <a:rPr lang="en-US"/>
                            <m:t>θ</m:t>
                          </m:r>
                        </m:num>
                        <m:den>
                          <m:r>
                            <a:rPr lang="en-US" i="1"/>
                            <m:t>2.</m:t>
                          </m:r>
                          <m:r>
                            <a:rPr lang="en-US" i="1"/>
                            <m:t>𝑔</m:t>
                          </m:r>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308" r="-561"/>
                </a:stretch>
              </a:blipFill>
            </p:spPr>
            <p:txBody>
              <a:bodyPr/>
              <a:lstStyle/>
              <a:p>
                <a:r>
                  <a:rPr lang="en-US">
                    <a:noFill/>
                  </a:rPr>
                  <a:t> </a:t>
                </a:r>
              </a:p>
            </p:txBody>
          </p:sp>
        </mc:Fallback>
      </mc:AlternateContent>
    </p:spTree>
    <p:extLst>
      <p:ext uri="{BB962C8B-B14F-4D97-AF65-F5344CB8AC3E}">
        <p14:creationId xmlns:p14="http://schemas.microsoft.com/office/powerpoint/2010/main" val="3346623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fontAlgn="base"/>
                <a:r>
                  <a:rPr lang="en-US" dirty="0"/>
                  <a:t>The range of the motion is fixed by the condition </a:t>
                </a:r>
                <a:r>
                  <a:rPr lang="en-US" dirty="0" smtClean="0"/>
                  <a:t>y=0</a:t>
                </a:r>
                <a:r>
                  <a:rPr lang="en-US" dirty="0"/>
                  <a:t>. Using this we can rearrange the parabolic motion equation to find the range of the motion</a:t>
                </a:r>
                <a:r>
                  <a:rPr lang="en-US" dirty="0" smtClean="0"/>
                  <a:t>:</a:t>
                </a:r>
              </a:p>
              <a:p>
                <a:pPr fontAlgn="base"/>
                <a:endParaRPr lang="en-US" dirty="0"/>
              </a:p>
              <a:p>
                <a:pPr marL="45720" indent="0" fontAlgn="base">
                  <a:buNone/>
                </a:pPr>
                <a14:m>
                  <m:oMathPara xmlns:m="http://schemas.openxmlformats.org/officeDocument/2006/math">
                    <m:oMathParaPr>
                      <m:jc m:val="centerGroup"/>
                    </m:oMathParaPr>
                    <m:oMath xmlns:m="http://schemas.openxmlformats.org/officeDocument/2006/math">
                      <m:r>
                        <m:rPr>
                          <m:sty m:val="p"/>
                        </m:rPr>
                        <a:rPr lang="en-US"/>
                        <m:t>R</m:t>
                      </m:r>
                      <m:r>
                        <a:rPr lang="en-US"/>
                        <m:t>=</m:t>
                      </m:r>
                      <m:f>
                        <m:fPr>
                          <m:ctrlPr>
                            <a:rPr lang="en-US" i="1"/>
                          </m:ctrlPr>
                        </m:fPr>
                        <m:num>
                          <m:sSup>
                            <m:sSupPr>
                              <m:ctrlPr>
                                <a:rPr lang="en-US" i="1"/>
                              </m:ctrlPr>
                            </m:sSupPr>
                            <m:e>
                              <m:r>
                                <a:rPr lang="en-US" i="1"/>
                                <m:t>𝑢</m:t>
                              </m:r>
                            </m:e>
                            <m:sup>
                              <m:r>
                                <a:rPr lang="en-US" i="1"/>
                                <m:t>2</m:t>
                              </m:r>
                            </m:sup>
                          </m:sSup>
                          <m:r>
                            <a:rPr lang="en-US"/>
                            <m:t>.</m:t>
                          </m:r>
                          <m:r>
                            <m:rPr>
                              <m:sty m:val="p"/>
                            </m:rPr>
                            <a:rPr lang="en-US"/>
                            <m:t>sin</m:t>
                          </m:r>
                          <m:r>
                            <a:rPr lang="en-US"/>
                            <m:t>2</m:t>
                          </m:r>
                          <m:r>
                            <m:rPr>
                              <m:sty m:val="p"/>
                            </m:rPr>
                            <a:rPr lang="en-US"/>
                            <m:t>θ</m:t>
                          </m:r>
                        </m:num>
                        <m:den>
                          <m:r>
                            <a:rPr lang="en-US" i="1"/>
                            <m:t>𝑔</m:t>
                          </m:r>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3388004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en-US" dirty="0" smtClean="0"/>
              <a:t> </a:t>
            </a:r>
            <a:r>
              <a:rPr lang="en-US" dirty="0"/>
              <a:t>Statement</a:t>
            </a:r>
          </a:p>
        </p:txBody>
      </p:sp>
      <p:sp>
        <p:nvSpPr>
          <p:cNvPr id="3" name="Content Placeholder 2"/>
          <p:cNvSpPr>
            <a:spLocks noGrp="1"/>
          </p:cNvSpPr>
          <p:nvPr>
            <p:ph idx="1"/>
          </p:nvPr>
        </p:nvSpPr>
        <p:spPr/>
        <p:txBody>
          <a:bodyPr/>
          <a:lstStyle/>
          <a:p>
            <a:r>
              <a:rPr lang="en-US" dirty="0"/>
              <a:t>Covid-19 has caused closure of school, colleges &amp; universities around the world making it hard for students to gain knowledge and skill production. In such situation the whole world is opting different ways to provide better &amp; quality education.</a:t>
            </a:r>
          </a:p>
          <a:p>
            <a:r>
              <a:rPr lang="en-US" dirty="0"/>
              <a:t>Our problem is to build a game which will simulate certain principles of Physics. This game will help students to understand real-life examples through a game.</a:t>
            </a: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fontAlgn="base"/>
                <a:r>
                  <a:rPr lang="en-US" dirty="0"/>
                  <a:t>The formula for force states that force is equal to mass multiplied by acceleration</a:t>
                </a:r>
                <a:r>
                  <a:rPr lang="en-US" dirty="0" smtClean="0"/>
                  <a:t>.</a:t>
                </a:r>
              </a:p>
              <a:p>
                <a:pPr fontAlgn="base"/>
                <a:endParaRPr lang="en-US" dirty="0"/>
              </a:p>
              <a:p>
                <a:pPr marL="45720" indent="0" fontAlgn="base">
                  <a:buNone/>
                </a:pPr>
                <a14:m>
                  <m:oMathPara xmlns:m="http://schemas.openxmlformats.org/officeDocument/2006/math">
                    <m:oMathParaPr>
                      <m:jc m:val="centerGroup"/>
                    </m:oMathParaPr>
                    <m:oMath xmlns:m="http://schemas.openxmlformats.org/officeDocument/2006/math">
                      <m:r>
                        <a:rPr lang="en-US" i="1"/>
                        <m:t>𝐹</m:t>
                      </m:r>
                      <m:r>
                        <a:rPr lang="en-US" i="1"/>
                        <m:t>=</m:t>
                      </m:r>
                      <m:r>
                        <a:rPr lang="en-US" i="1"/>
                        <m:t>𝑚</m:t>
                      </m:r>
                      <m:r>
                        <a:rPr lang="en-US" i="1"/>
                        <m:t>.</m:t>
                      </m:r>
                      <m:r>
                        <a:rPr lang="en-US" i="1"/>
                        <m:t>𝑎</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53"/>
                </a:stretch>
              </a:blipFill>
            </p:spPr>
            <p:txBody>
              <a:bodyPr/>
              <a:lstStyle/>
              <a:p>
                <a:r>
                  <a:rPr lang="en-US">
                    <a:noFill/>
                  </a:rPr>
                  <a:t> </a:t>
                </a:r>
              </a:p>
            </p:txBody>
          </p:sp>
        </mc:Fallback>
      </mc:AlternateContent>
    </p:spTree>
    <p:extLst>
      <p:ext uri="{BB962C8B-B14F-4D97-AF65-F5344CB8AC3E}">
        <p14:creationId xmlns:p14="http://schemas.microsoft.com/office/powerpoint/2010/main" val="1135833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830" y="121722"/>
            <a:ext cx="8875382" cy="5898078"/>
          </a:xfrm>
        </p:spPr>
      </p:pic>
    </p:spTree>
    <p:extLst>
      <p:ext uri="{BB962C8B-B14F-4D97-AF65-F5344CB8AC3E}">
        <p14:creationId xmlns:p14="http://schemas.microsoft.com/office/powerpoint/2010/main" val="56605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609600"/>
            <a:ext cx="7619999" cy="5173109"/>
          </a:xfrm>
        </p:spPr>
      </p:pic>
    </p:spTree>
    <p:extLst>
      <p:ext uri="{BB962C8B-B14F-4D97-AF65-F5344CB8AC3E}">
        <p14:creationId xmlns:p14="http://schemas.microsoft.com/office/powerpoint/2010/main" val="115642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12" y="365155"/>
            <a:ext cx="6553200" cy="5654645"/>
          </a:xfrm>
        </p:spPr>
      </p:pic>
    </p:spTree>
    <p:extLst>
      <p:ext uri="{BB962C8B-B14F-4D97-AF65-F5344CB8AC3E}">
        <p14:creationId xmlns:p14="http://schemas.microsoft.com/office/powerpoint/2010/main" val="26000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 indent="0" algn="ctr">
              <a:buNone/>
            </a:pPr>
            <a:r>
              <a:rPr lang="en-US" dirty="0" smtClean="0"/>
              <a:t>Thank You</a:t>
            </a:r>
            <a:endParaRPr lang="en-US" dirty="0"/>
          </a:p>
        </p:txBody>
      </p:sp>
    </p:spTree>
    <p:extLst>
      <p:ext uri="{BB962C8B-B14F-4D97-AF65-F5344CB8AC3E}">
        <p14:creationId xmlns:p14="http://schemas.microsoft.com/office/powerpoint/2010/main" val="2158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Game will feature multiple levels requiring players to use different strategies of Physics such as Range, Velocity and Acceleration etc. to provide players a platform where learning and teaching can be made fun and easy. </a:t>
            </a:r>
          </a:p>
          <a:p>
            <a:r>
              <a:rPr lang="en-US" dirty="0"/>
              <a:t>The game will be built on Unity3D using Leap motion as controller which will give players a realistic experience interacting with the 3D world. </a:t>
            </a:r>
          </a:p>
          <a:p>
            <a:r>
              <a:rPr lang="en-US" dirty="0"/>
              <a:t>The system can support running single game at a time. The system won’t support saving games. If there is time, other functionalities like replay, more options, and more levels will be included.</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7442555"/>
              </p:ext>
            </p:extLst>
          </p:nvPr>
        </p:nvGraphicFramePr>
        <p:xfrm>
          <a:off x="1065212" y="1828800"/>
          <a:ext cx="8686800" cy="4191000"/>
        </p:xfrm>
        <a:graphic>
          <a:graphicData uri="http://schemas.openxmlformats.org/drawingml/2006/table">
            <a:tbl>
              <a:tblPr firstRow="1" firstCol="1" bandRow="1">
                <a:tableStyleId>{5C22544A-7EE6-4342-B048-85BDC9FD1C3A}</a:tableStyleId>
              </a:tblPr>
              <a:tblGrid>
                <a:gridCol w="4343400"/>
                <a:gridCol w="4343400"/>
              </a:tblGrid>
              <a:tr h="698500">
                <a:tc>
                  <a:txBody>
                    <a:bodyPr/>
                    <a:lstStyle/>
                    <a:p>
                      <a:pPr marL="0" marR="0" algn="ctr">
                        <a:lnSpc>
                          <a:spcPct val="107000"/>
                        </a:lnSpc>
                        <a:spcBef>
                          <a:spcPts val="0"/>
                        </a:spcBef>
                        <a:spcAft>
                          <a:spcPts val="0"/>
                        </a:spcAft>
                      </a:pPr>
                      <a:r>
                        <a:rPr lang="en-US" sz="2000" dirty="0">
                          <a:effectLst/>
                        </a:rPr>
                        <a:t>Game Engine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Unity3D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98500">
                <a:tc>
                  <a:txBody>
                    <a:bodyPr/>
                    <a:lstStyle/>
                    <a:p>
                      <a:pPr marL="0" marR="0" algn="ctr">
                        <a:lnSpc>
                          <a:spcPct val="107000"/>
                        </a:lnSpc>
                        <a:spcBef>
                          <a:spcPts val="0"/>
                        </a:spcBef>
                        <a:spcAft>
                          <a:spcPts val="0"/>
                        </a:spcAft>
                      </a:pPr>
                      <a:r>
                        <a:rPr lang="en-US" sz="2000">
                          <a:effectLst/>
                        </a:rPr>
                        <a:t>Platforms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Windows, MAC</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98500">
                <a:tc>
                  <a:txBody>
                    <a:bodyPr/>
                    <a:lstStyle/>
                    <a:p>
                      <a:pPr marL="0" marR="0" algn="ctr">
                        <a:lnSpc>
                          <a:spcPct val="107000"/>
                        </a:lnSpc>
                        <a:spcBef>
                          <a:spcPts val="0"/>
                        </a:spcBef>
                        <a:spcAft>
                          <a:spcPts val="0"/>
                        </a:spcAft>
                      </a:pPr>
                      <a:r>
                        <a:rPr lang="en-US" sz="2000">
                          <a:effectLst/>
                        </a:rPr>
                        <a:t>Language Support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C#, UnityScript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98500">
                <a:tc>
                  <a:txBody>
                    <a:bodyPr/>
                    <a:lstStyle/>
                    <a:p>
                      <a:pPr marL="0" marR="0" algn="ctr">
                        <a:lnSpc>
                          <a:spcPct val="107000"/>
                        </a:lnSpc>
                        <a:spcBef>
                          <a:spcPts val="0"/>
                        </a:spcBef>
                        <a:spcAft>
                          <a:spcPts val="0"/>
                        </a:spcAft>
                      </a:pPr>
                      <a:r>
                        <a:rPr lang="en-US" sz="2000">
                          <a:effectLst/>
                        </a:rPr>
                        <a:t>Physics Engine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PhysX</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98500">
                <a:tc>
                  <a:txBody>
                    <a:bodyPr/>
                    <a:lstStyle/>
                    <a:p>
                      <a:pPr marL="0" marR="0" algn="ctr">
                        <a:lnSpc>
                          <a:spcPct val="107000"/>
                        </a:lnSpc>
                        <a:spcBef>
                          <a:spcPts val="0"/>
                        </a:spcBef>
                        <a:spcAft>
                          <a:spcPts val="0"/>
                        </a:spcAft>
                      </a:pPr>
                      <a:r>
                        <a:rPr lang="en-US" sz="2000">
                          <a:effectLst/>
                        </a:rPr>
                        <a:t>Forward Compatibility</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Partial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98500">
                <a:tc>
                  <a:txBody>
                    <a:bodyPr/>
                    <a:lstStyle/>
                    <a:p>
                      <a:pPr marL="0" marR="0" algn="ctr">
                        <a:lnSpc>
                          <a:spcPct val="107000"/>
                        </a:lnSpc>
                        <a:spcBef>
                          <a:spcPts val="0"/>
                        </a:spcBef>
                        <a:spcAft>
                          <a:spcPts val="0"/>
                        </a:spcAft>
                      </a:pPr>
                      <a:r>
                        <a:rPr lang="en-US" sz="2000">
                          <a:effectLst/>
                        </a:rPr>
                        <a:t>Backward Compatibility</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Yes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Motion Controller</a:t>
            </a:r>
            <a:endParaRPr lang="en-US" dirty="0"/>
          </a:p>
        </p:txBody>
      </p:sp>
      <p:sp>
        <p:nvSpPr>
          <p:cNvPr id="3" name="Content Placeholder 2"/>
          <p:cNvSpPr>
            <a:spLocks noGrp="1"/>
          </p:cNvSpPr>
          <p:nvPr>
            <p:ph idx="1"/>
          </p:nvPr>
        </p:nvSpPr>
        <p:spPr>
          <a:xfrm>
            <a:off x="1065213" y="1828800"/>
            <a:ext cx="4419600" cy="4191000"/>
          </a:xfrm>
        </p:spPr>
        <p:txBody>
          <a:bodyPr/>
          <a:lstStyle/>
          <a:p>
            <a:r>
              <a:rPr lang="en-US" dirty="0"/>
              <a:t>The Leap Motion Controller is an optical hand tracking module that captures the movements of your hands with unparalleled accuracy.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2" y="1828800"/>
            <a:ext cx="3962400" cy="3962400"/>
          </a:xfrm>
          <a:prstGeom prst="rect">
            <a:avLst/>
          </a:prstGeom>
        </p:spPr>
      </p:pic>
    </p:spTree>
    <p:extLst>
      <p:ext uri="{BB962C8B-B14F-4D97-AF65-F5344CB8AC3E}">
        <p14:creationId xmlns:p14="http://schemas.microsoft.com/office/powerpoint/2010/main" val="41984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Serious Game</a:t>
            </a:r>
            <a:endParaRPr lang="en-US" dirty="0"/>
          </a:p>
        </p:txBody>
      </p:sp>
      <p:sp>
        <p:nvSpPr>
          <p:cNvPr id="3" name="Content Placeholder 2"/>
          <p:cNvSpPr>
            <a:spLocks noGrp="1"/>
          </p:cNvSpPr>
          <p:nvPr>
            <p:ph idx="1"/>
          </p:nvPr>
        </p:nvSpPr>
        <p:spPr/>
        <p:txBody>
          <a:bodyPr/>
          <a:lstStyle/>
          <a:p>
            <a:r>
              <a:rPr lang="en-US" dirty="0"/>
              <a:t>Serious games are games or game-like interactive systems developed with game technology and design principles for a primary purpose other than pure entertainment. </a:t>
            </a:r>
            <a:endParaRPr lang="en-US" dirty="0" smtClean="0"/>
          </a:p>
          <a:p>
            <a:r>
              <a:rPr lang="en-US" dirty="0"/>
              <a:t>The Serious Games strand of the Game-based Learning trial gives teachers the opportunity to research how these games can be purposefully integrated into the curriculum to support student learning.</a:t>
            </a:r>
          </a:p>
          <a:p>
            <a:endParaRPr lang="en-US" dirty="0"/>
          </a:p>
        </p:txBody>
      </p:sp>
    </p:spTree>
    <p:extLst>
      <p:ext uri="{BB962C8B-B14F-4D97-AF65-F5344CB8AC3E}">
        <p14:creationId xmlns:p14="http://schemas.microsoft.com/office/powerpoint/2010/main" val="1698353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8119819"/>
              </p:ext>
            </p:extLst>
          </p:nvPr>
        </p:nvGraphicFramePr>
        <p:xfrm>
          <a:off x="1065211" y="1828800"/>
          <a:ext cx="8686801" cy="4191000"/>
        </p:xfrm>
        <a:graphic>
          <a:graphicData uri="http://schemas.openxmlformats.org/drawingml/2006/table">
            <a:tbl>
              <a:tblPr firstRow="1" firstCol="1" bandRow="1">
                <a:tableStyleId>{5C22544A-7EE6-4342-B048-85BDC9FD1C3A}</a:tableStyleId>
              </a:tblPr>
              <a:tblGrid>
                <a:gridCol w="2894981"/>
                <a:gridCol w="2895910"/>
                <a:gridCol w="2895910"/>
              </a:tblGrid>
              <a:tr h="714612">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Serious Games By Designing Digital Inc.</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Our Game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82388">
                <a:tc>
                  <a:txBody>
                    <a:bodyPr/>
                    <a:lstStyle/>
                    <a:p>
                      <a:pPr marL="0" marR="0" algn="ctr">
                        <a:lnSpc>
                          <a:spcPct val="107000"/>
                        </a:lnSpc>
                        <a:spcBef>
                          <a:spcPts val="0"/>
                        </a:spcBef>
                        <a:spcAft>
                          <a:spcPts val="0"/>
                        </a:spcAft>
                      </a:pPr>
                      <a:r>
                        <a:rPr lang="en-US" sz="2000">
                          <a:effectLst/>
                        </a:rPr>
                        <a:t>Audience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Employees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Students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714612">
                <a:tc>
                  <a:txBody>
                    <a:bodyPr/>
                    <a:lstStyle/>
                    <a:p>
                      <a:pPr marL="0" marR="0" algn="ctr">
                        <a:lnSpc>
                          <a:spcPct val="107000"/>
                        </a:lnSpc>
                        <a:spcBef>
                          <a:spcPts val="0"/>
                        </a:spcBef>
                        <a:spcAft>
                          <a:spcPts val="0"/>
                        </a:spcAft>
                      </a:pPr>
                      <a:r>
                        <a:rPr lang="en-US" sz="2000">
                          <a:effectLst/>
                        </a:rPr>
                        <a:t>Purpose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Training &amp; skill development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Teaching &amp; learning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82388">
                <a:tc>
                  <a:txBody>
                    <a:bodyPr/>
                    <a:lstStyle/>
                    <a:p>
                      <a:pPr marL="0" marR="0" algn="ctr">
                        <a:lnSpc>
                          <a:spcPct val="107000"/>
                        </a:lnSpc>
                        <a:spcBef>
                          <a:spcPts val="0"/>
                        </a:spcBef>
                        <a:spcAft>
                          <a:spcPts val="0"/>
                        </a:spcAft>
                      </a:pPr>
                      <a:r>
                        <a:rPr lang="en-US" sz="2000">
                          <a:effectLst/>
                        </a:rPr>
                        <a:t>Budget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Expensive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Cheap</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82388">
                <a:tc>
                  <a:txBody>
                    <a:bodyPr/>
                    <a:lstStyle/>
                    <a:p>
                      <a:pPr marL="0" marR="0" algn="ctr">
                        <a:lnSpc>
                          <a:spcPct val="107000"/>
                        </a:lnSpc>
                        <a:spcBef>
                          <a:spcPts val="0"/>
                        </a:spcBef>
                        <a:spcAft>
                          <a:spcPts val="0"/>
                        </a:spcAft>
                      </a:pPr>
                      <a:r>
                        <a:rPr lang="en-US" sz="2000">
                          <a:effectLst/>
                        </a:rPr>
                        <a:t>Market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Corporate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Schools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714612">
                <a:tc>
                  <a:txBody>
                    <a:bodyPr/>
                    <a:lstStyle/>
                    <a:p>
                      <a:pPr marL="0" marR="0" algn="ctr">
                        <a:lnSpc>
                          <a:spcPct val="107000"/>
                        </a:lnSpc>
                        <a:spcBef>
                          <a:spcPts val="0"/>
                        </a:spcBef>
                        <a:spcAft>
                          <a:spcPts val="0"/>
                        </a:spcAft>
                      </a:pPr>
                      <a:r>
                        <a:rPr lang="en-US" sz="2000">
                          <a:effectLst/>
                        </a:rPr>
                        <a:t>Research</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Domain related research</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Curriculum available on internet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a:t>
            </a:r>
            <a:endParaRPr lang="en-US" dirty="0"/>
          </a:p>
        </p:txBody>
      </p:sp>
      <p:sp>
        <p:nvSpPr>
          <p:cNvPr id="3" name="Content Placeholder 2"/>
          <p:cNvSpPr>
            <a:spLocks noGrp="1"/>
          </p:cNvSpPr>
          <p:nvPr>
            <p:ph idx="1"/>
          </p:nvPr>
        </p:nvSpPr>
        <p:spPr/>
        <p:txBody>
          <a:bodyPr/>
          <a:lstStyle/>
          <a:p>
            <a:r>
              <a:rPr lang="en-US" dirty="0"/>
              <a:t>Unity is a cross-platform game engine initially released by </a:t>
            </a:r>
            <a:r>
              <a:rPr lang="en-US" b="1" dirty="0"/>
              <a:t>Unity Technologies</a:t>
            </a:r>
            <a:r>
              <a:rPr lang="en-US" dirty="0"/>
              <a:t>, in 2005. </a:t>
            </a:r>
            <a:r>
              <a:rPr lang="en-US" dirty="0" smtClean="0"/>
              <a:t>Unity </a:t>
            </a:r>
            <a:r>
              <a:rPr lang="en-US" dirty="0"/>
              <a:t>is a 2D/3D engine and framework that gives you a system for designing game or app scenes for 2D/3D. By saying games and apps means that there are not just games, but training simulators, first-responder applications, and other business-focused applications developed with Unity that need to interact with 2D/3D space. </a:t>
            </a:r>
            <a:endParaRPr lang="en-US" dirty="0" smtClean="0"/>
          </a:p>
          <a:p>
            <a:r>
              <a:rPr lang="en-US" dirty="0"/>
              <a:t>Unity now supports over </a:t>
            </a:r>
            <a:r>
              <a:rPr lang="en-US" b="1" dirty="0"/>
              <a:t>20</a:t>
            </a:r>
            <a:r>
              <a:rPr lang="en-US" dirty="0"/>
              <a:t> different target platforms for deploying, while it’s most popular platforms are the PC, Android and iOS systems.</a:t>
            </a:r>
            <a:endParaRPr lang="en-US" dirty="0"/>
          </a:p>
        </p:txBody>
      </p:sp>
    </p:spTree>
    <p:extLst>
      <p:ext uri="{BB962C8B-B14F-4D97-AF65-F5344CB8AC3E}">
        <p14:creationId xmlns:p14="http://schemas.microsoft.com/office/powerpoint/2010/main" val="1378606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t>
            </a:r>
            <a:endParaRPr lang="en-US" dirty="0"/>
          </a:p>
        </p:txBody>
      </p:sp>
      <p:sp>
        <p:nvSpPr>
          <p:cNvPr id="3" name="Content Placeholder 2"/>
          <p:cNvSpPr>
            <a:spLocks noGrp="1"/>
          </p:cNvSpPr>
          <p:nvPr>
            <p:ph idx="1"/>
          </p:nvPr>
        </p:nvSpPr>
        <p:spPr/>
        <p:txBody>
          <a:bodyPr/>
          <a:lstStyle/>
          <a:p>
            <a:r>
              <a:rPr lang="en-US" b="1" dirty="0"/>
              <a:t>C#</a:t>
            </a:r>
            <a:r>
              <a:rPr lang="en-US" dirty="0"/>
              <a:t> is a high-level class-based component-oriented general-purpose programming language built as an extension of C. </a:t>
            </a:r>
            <a:endParaRPr lang="en-US" dirty="0" smtClean="0"/>
          </a:p>
          <a:p>
            <a:r>
              <a:rPr lang="en-US" dirty="0"/>
              <a:t>Currently, C# is the dominant scripting language for the Unity (a.k.a. Unity3D) platform as both its alternatives, Boo and UnityScript, were deprecated back in 2017. </a:t>
            </a:r>
            <a:endParaRPr lang="en-US" dirty="0" smtClean="0"/>
          </a:p>
          <a:p>
            <a:r>
              <a:rPr lang="en-US" dirty="0"/>
              <a:t>Coding in C# allows you to develop unique custom solutions that are not well-documented yet, optimize your applications for better performance, integrate external code to save time on development, and have maximum control over how your application works.</a:t>
            </a:r>
          </a:p>
          <a:p>
            <a:endParaRPr lang="en-US" dirty="0"/>
          </a:p>
        </p:txBody>
      </p:sp>
    </p:spTree>
    <p:extLst>
      <p:ext uri="{BB962C8B-B14F-4D97-AF65-F5344CB8AC3E}">
        <p14:creationId xmlns:p14="http://schemas.microsoft.com/office/powerpoint/2010/main" val="4222959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1307</TotalTime>
  <Words>524</Words>
  <Application>Microsoft Office PowerPoint</Application>
  <PresentationFormat>Custom</PresentationFormat>
  <Paragraphs>114</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Palatino Linotype</vt:lpstr>
      <vt:lpstr>Business strategy presentation</vt:lpstr>
      <vt:lpstr>Learning Environment using Leap Motion</vt:lpstr>
      <vt:lpstr>Problem Statement</vt:lpstr>
      <vt:lpstr>Scope</vt:lpstr>
      <vt:lpstr>Scope</vt:lpstr>
      <vt:lpstr>Leap Motion Controller</vt:lpstr>
      <vt:lpstr>Serious Game</vt:lpstr>
      <vt:lpstr>Comparison</vt:lpstr>
      <vt:lpstr>Unity</vt:lpstr>
      <vt:lpstr>C#</vt:lpstr>
      <vt:lpstr>Blender</vt:lpstr>
      <vt:lpstr>Projectile Motion</vt:lpstr>
      <vt:lpstr>Initial Velocity</vt:lpstr>
      <vt:lpstr>Time of Flight</vt:lpstr>
      <vt:lpstr>Acceleration</vt:lpstr>
      <vt:lpstr>Velocity</vt:lpstr>
      <vt:lpstr>Displacement</vt:lpstr>
      <vt:lpstr>Parabolic Trajectory</vt:lpstr>
      <vt:lpstr>Maximum Height</vt:lpstr>
      <vt:lpstr>Range</vt:lpstr>
      <vt:lpstr>Force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 &amp; H Game</dc:title>
  <dc:creator>Hunain Raza</dc:creator>
  <cp:lastModifiedBy>Microsoft account</cp:lastModifiedBy>
  <cp:revision>20</cp:revision>
  <dcterms:created xsi:type="dcterms:W3CDTF">2021-10-12T13:07:34Z</dcterms:created>
  <dcterms:modified xsi:type="dcterms:W3CDTF">2022-03-15T15:29:19Z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