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League Spartan" charset="1" panose="00000800000000000000"/>
      <p:regular r:id="rId14"/>
    </p:embeddedFont>
    <p:embeddedFont>
      <p:font typeface="Times New Roman" charset="1" panose="02030502070405020303"/>
      <p:regular r:id="rId15"/>
    </p:embeddedFont>
    <p:embeddedFont>
      <p:font typeface="Josefin Sans" charset="1" panose="00000500000000000000"/>
      <p:regular r:id="rId16"/>
    </p:embeddedFont>
    <p:embeddedFont>
      <p:font typeface="Josefin Sans Bold"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1.png" Type="http://schemas.openxmlformats.org/officeDocument/2006/relationships/image"/><Relationship Id="rId12" Target="../media/image16.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8.png" Type="http://schemas.openxmlformats.org/officeDocument/2006/relationships/image"/><Relationship Id="rId4" Target="../media/image19.jpeg" Type="http://schemas.openxmlformats.org/officeDocument/2006/relationships/image"/><Relationship Id="rId5" Target="../media/image20.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media/image21.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8100000">
            <a:off x="13497880" y="2230873"/>
            <a:ext cx="5804607" cy="5804607"/>
          </a:xfrm>
          <a:custGeom>
            <a:avLst/>
            <a:gdLst/>
            <a:ahLst/>
            <a:cxnLst/>
            <a:rect r="r" b="b" t="t" l="l"/>
            <a:pathLst>
              <a:path h="5804607" w="5804607">
                <a:moveTo>
                  <a:pt x="0" y="0"/>
                </a:moveTo>
                <a:lnTo>
                  <a:pt x="5804607" y="0"/>
                </a:lnTo>
                <a:lnTo>
                  <a:pt x="5804607" y="5804608"/>
                </a:lnTo>
                <a:lnTo>
                  <a:pt x="0" y="5804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2230873"/>
            <a:ext cx="5804607" cy="5804607"/>
          </a:xfrm>
          <a:custGeom>
            <a:avLst/>
            <a:gdLst/>
            <a:ahLst/>
            <a:cxnLst/>
            <a:rect r="r" b="b" t="t" l="l"/>
            <a:pathLst>
              <a:path h="5804607" w="5804607">
                <a:moveTo>
                  <a:pt x="0" y="0"/>
                </a:moveTo>
                <a:lnTo>
                  <a:pt x="5804607" y="0"/>
                </a:lnTo>
                <a:lnTo>
                  <a:pt x="5804607" y="5804608"/>
                </a:lnTo>
                <a:lnTo>
                  <a:pt x="0" y="58046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523748" y="7498712"/>
            <a:ext cx="8233265" cy="8233265"/>
          </a:xfrm>
          <a:custGeom>
            <a:avLst/>
            <a:gdLst/>
            <a:ahLst/>
            <a:cxnLst/>
            <a:rect r="r" b="b" t="t" l="l"/>
            <a:pathLst>
              <a:path h="8233265" w="8233265">
                <a:moveTo>
                  <a:pt x="0" y="0"/>
                </a:moveTo>
                <a:lnTo>
                  <a:pt x="8233265" y="0"/>
                </a:lnTo>
                <a:lnTo>
                  <a:pt x="8233265" y="8233265"/>
                </a:lnTo>
                <a:lnTo>
                  <a:pt x="0" y="8233265"/>
                </a:lnTo>
                <a:lnTo>
                  <a:pt x="0" y="0"/>
                </a:lnTo>
                <a:close/>
              </a:path>
            </a:pathLst>
          </a:custGeom>
          <a:blipFill>
            <a:blip r:embed="rId6">
              <a:alphaModFix amt="96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790765" y="1501783"/>
            <a:ext cx="1740378" cy="1769331"/>
          </a:xfrm>
          <a:custGeom>
            <a:avLst/>
            <a:gdLst/>
            <a:ahLst/>
            <a:cxnLst/>
            <a:rect r="r" b="b" t="t" l="l"/>
            <a:pathLst>
              <a:path h="1769331" w="1740378">
                <a:moveTo>
                  <a:pt x="0" y="0"/>
                </a:moveTo>
                <a:lnTo>
                  <a:pt x="1740378" y="0"/>
                </a:lnTo>
                <a:lnTo>
                  <a:pt x="1740378" y="1769331"/>
                </a:lnTo>
                <a:lnTo>
                  <a:pt x="0" y="17693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48701" y="6288865"/>
            <a:ext cx="1499906" cy="1746616"/>
          </a:xfrm>
          <a:custGeom>
            <a:avLst/>
            <a:gdLst/>
            <a:ahLst/>
            <a:cxnLst/>
            <a:rect r="r" b="b" t="t" l="l"/>
            <a:pathLst>
              <a:path h="1746616" w="1499906">
                <a:moveTo>
                  <a:pt x="0" y="0"/>
                </a:moveTo>
                <a:lnTo>
                  <a:pt x="1499906" y="0"/>
                </a:lnTo>
                <a:lnTo>
                  <a:pt x="1499906" y="1746616"/>
                </a:lnTo>
                <a:lnTo>
                  <a:pt x="0" y="17466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2418367" y="-313263"/>
            <a:ext cx="5302400" cy="1983321"/>
          </a:xfrm>
          <a:custGeom>
            <a:avLst/>
            <a:gdLst/>
            <a:ahLst/>
            <a:cxnLst/>
            <a:rect r="r" b="b" t="t" l="l"/>
            <a:pathLst>
              <a:path h="1983321" w="5302400">
                <a:moveTo>
                  <a:pt x="0" y="0"/>
                </a:moveTo>
                <a:lnTo>
                  <a:pt x="5302399" y="0"/>
                </a:lnTo>
                <a:lnTo>
                  <a:pt x="5302399" y="1983321"/>
                </a:lnTo>
                <a:lnTo>
                  <a:pt x="0" y="1983321"/>
                </a:lnTo>
                <a:lnTo>
                  <a:pt x="0" y="0"/>
                </a:lnTo>
                <a:close/>
              </a:path>
            </a:pathLst>
          </a:custGeom>
          <a:blipFill>
            <a:blip r:embed="rId12"/>
            <a:stretch>
              <a:fillRect l="0" t="-1865" r="0" b="-1865"/>
            </a:stretch>
          </a:blipFill>
        </p:spPr>
      </p:sp>
      <p:sp>
        <p:nvSpPr>
          <p:cNvPr name="Freeform 8" id="8"/>
          <p:cNvSpPr/>
          <p:nvPr/>
        </p:nvSpPr>
        <p:spPr>
          <a:xfrm flipH="false" flipV="false" rot="0">
            <a:off x="633977" y="1028700"/>
            <a:ext cx="1875054" cy="1875054"/>
          </a:xfrm>
          <a:custGeom>
            <a:avLst/>
            <a:gdLst/>
            <a:ahLst/>
            <a:cxnLst/>
            <a:rect r="r" b="b" t="t" l="l"/>
            <a:pathLst>
              <a:path h="1875054" w="1875054">
                <a:moveTo>
                  <a:pt x="0" y="0"/>
                </a:moveTo>
                <a:lnTo>
                  <a:pt x="1875055" y="0"/>
                </a:lnTo>
                <a:lnTo>
                  <a:pt x="1875055" y="1875054"/>
                </a:lnTo>
                <a:lnTo>
                  <a:pt x="0" y="1875054"/>
                </a:lnTo>
                <a:lnTo>
                  <a:pt x="0" y="0"/>
                </a:lnTo>
                <a:close/>
              </a:path>
            </a:pathLst>
          </a:custGeom>
          <a:blipFill>
            <a:blip r:embed="rId13"/>
            <a:stretch>
              <a:fillRect l="0" t="0" r="0" b="0"/>
            </a:stretch>
          </a:blipFill>
        </p:spPr>
      </p:sp>
      <p:sp>
        <p:nvSpPr>
          <p:cNvPr name="TextBox 9" id="9"/>
          <p:cNvSpPr txBox="true"/>
          <p:nvPr/>
        </p:nvSpPr>
        <p:spPr>
          <a:xfrm rot="0">
            <a:off x="2709517" y="1025803"/>
            <a:ext cx="7288963" cy="1877951"/>
          </a:xfrm>
          <a:prstGeom prst="rect">
            <a:avLst/>
          </a:prstGeom>
        </p:spPr>
        <p:txBody>
          <a:bodyPr anchor="t" rtlCol="false" tIns="0" lIns="0" bIns="0" rIns="0">
            <a:spAutoFit/>
          </a:bodyPr>
          <a:lstStyle/>
          <a:p>
            <a:pPr algn="l">
              <a:lnSpc>
                <a:spcPts val="14882"/>
              </a:lnSpc>
            </a:pPr>
            <a:r>
              <a:rPr lang="en-US" sz="12099">
                <a:solidFill>
                  <a:srgbClr val="000000"/>
                </a:solidFill>
                <a:latin typeface="League Spartan"/>
                <a:ea typeface="League Spartan"/>
                <a:cs typeface="League Spartan"/>
                <a:sym typeface="League Spartan"/>
              </a:rPr>
              <a:t>JOBSEEE</a:t>
            </a:r>
          </a:p>
        </p:txBody>
      </p:sp>
      <p:sp>
        <p:nvSpPr>
          <p:cNvPr name="TextBox 10" id="10"/>
          <p:cNvSpPr txBox="true"/>
          <p:nvPr/>
        </p:nvSpPr>
        <p:spPr>
          <a:xfrm rot="0">
            <a:off x="6353999" y="2620368"/>
            <a:ext cx="7288963" cy="650746"/>
          </a:xfrm>
          <a:prstGeom prst="rect">
            <a:avLst/>
          </a:prstGeom>
        </p:spPr>
        <p:txBody>
          <a:bodyPr anchor="t" rtlCol="false" tIns="0" lIns="0" bIns="0" rIns="0">
            <a:spAutoFit/>
          </a:bodyPr>
          <a:lstStyle/>
          <a:p>
            <a:pPr algn="l">
              <a:lnSpc>
                <a:spcPts val="5166"/>
              </a:lnSpc>
            </a:pPr>
            <a:r>
              <a:rPr lang="en-US" sz="4200">
                <a:solidFill>
                  <a:srgbClr val="000000"/>
                </a:solidFill>
                <a:latin typeface="League Spartan"/>
                <a:ea typeface="League Spartan"/>
                <a:cs typeface="League Spartan"/>
                <a:sym typeface="League Spartan"/>
              </a:rPr>
              <a:t>JOB PORTAL</a:t>
            </a:r>
          </a:p>
        </p:txBody>
      </p:sp>
      <p:sp>
        <p:nvSpPr>
          <p:cNvPr name="TextBox 11" id="11"/>
          <p:cNvSpPr txBox="true"/>
          <p:nvPr/>
        </p:nvSpPr>
        <p:spPr>
          <a:xfrm rot="0">
            <a:off x="1855037" y="5999809"/>
            <a:ext cx="7288963" cy="3317746"/>
          </a:xfrm>
          <a:prstGeom prst="rect">
            <a:avLst/>
          </a:prstGeom>
        </p:spPr>
        <p:txBody>
          <a:bodyPr anchor="t" rtlCol="false" tIns="0" lIns="0" bIns="0" rIns="0">
            <a:spAutoFit/>
          </a:bodyPr>
          <a:lstStyle/>
          <a:p>
            <a:pPr algn="l">
              <a:lnSpc>
                <a:spcPts val="5166"/>
              </a:lnSpc>
            </a:pPr>
            <a:r>
              <a:rPr lang="en-US" sz="4200">
                <a:solidFill>
                  <a:srgbClr val="000000"/>
                </a:solidFill>
                <a:latin typeface="Times New Roman"/>
                <a:ea typeface="Times New Roman"/>
                <a:cs typeface="Times New Roman"/>
                <a:sym typeface="Times New Roman"/>
              </a:rPr>
              <a:t>TEAM MEMBER:</a:t>
            </a:r>
          </a:p>
          <a:p>
            <a:pPr algn="l">
              <a:lnSpc>
                <a:spcPts val="5166"/>
              </a:lnSpc>
            </a:pPr>
            <a:r>
              <a:rPr lang="en-US" sz="4200">
                <a:solidFill>
                  <a:srgbClr val="000000"/>
                </a:solidFill>
                <a:latin typeface="Times New Roman"/>
                <a:ea typeface="Times New Roman"/>
                <a:cs typeface="Times New Roman"/>
                <a:sym typeface="Times New Roman"/>
              </a:rPr>
              <a:t>Heena (2210990397)</a:t>
            </a:r>
          </a:p>
          <a:p>
            <a:pPr algn="l">
              <a:lnSpc>
                <a:spcPts val="5166"/>
              </a:lnSpc>
            </a:pPr>
            <a:r>
              <a:rPr lang="en-US" sz="4200">
                <a:solidFill>
                  <a:srgbClr val="000000"/>
                </a:solidFill>
                <a:latin typeface="Times New Roman"/>
                <a:ea typeface="Times New Roman"/>
                <a:cs typeface="Times New Roman"/>
                <a:sym typeface="Times New Roman"/>
              </a:rPr>
              <a:t>Illu (2210990418)</a:t>
            </a:r>
          </a:p>
          <a:p>
            <a:pPr algn="l">
              <a:lnSpc>
                <a:spcPts val="5166"/>
              </a:lnSpc>
            </a:pPr>
            <a:r>
              <a:rPr lang="en-US" sz="4200">
                <a:solidFill>
                  <a:srgbClr val="000000"/>
                </a:solidFill>
                <a:latin typeface="Times New Roman"/>
                <a:ea typeface="Times New Roman"/>
                <a:cs typeface="Times New Roman"/>
                <a:sym typeface="Times New Roman"/>
              </a:rPr>
              <a:t>Hunardeep Kaur (2210990417)</a:t>
            </a:r>
          </a:p>
          <a:p>
            <a:pPr algn="l">
              <a:lnSpc>
                <a:spcPts val="5166"/>
              </a:lnSpc>
            </a:pPr>
            <a:r>
              <a:rPr lang="en-US" sz="4200">
                <a:solidFill>
                  <a:srgbClr val="000000"/>
                </a:solidFill>
                <a:latin typeface="Times New Roman"/>
                <a:ea typeface="Times New Roman"/>
                <a:cs typeface="Times New Roman"/>
                <a:sym typeface="Times New Roman"/>
              </a:rPr>
              <a:t>Ishika Bedi (2210990422)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991292" y="3810192"/>
            <a:ext cx="16073566" cy="8453182"/>
          </a:xfrm>
          <a:custGeom>
            <a:avLst/>
            <a:gdLst/>
            <a:ahLst/>
            <a:cxnLst/>
            <a:rect r="r" b="b" t="t" l="l"/>
            <a:pathLst>
              <a:path h="8453182" w="16073566">
                <a:moveTo>
                  <a:pt x="0" y="0"/>
                </a:moveTo>
                <a:lnTo>
                  <a:pt x="16073566" y="0"/>
                </a:lnTo>
                <a:lnTo>
                  <a:pt x="16073566" y="8453182"/>
                </a:lnTo>
                <a:lnTo>
                  <a:pt x="0" y="8453182"/>
                </a:lnTo>
                <a:lnTo>
                  <a:pt x="0" y="0"/>
                </a:lnTo>
                <a:close/>
              </a:path>
            </a:pathLst>
          </a:custGeom>
          <a:blipFill>
            <a:blip r:embed="rId2">
              <a:alphaModFix amt="89000"/>
              <a:extLst>
                <a:ext uri="{96DAC541-7B7A-43D3-8B79-37D633B846F1}">
                  <asvg:svgBlip xmlns:asvg="http://schemas.microsoft.com/office/drawing/2016/SVG/main" r:embed="rId3"/>
                </a:ext>
              </a:extLst>
            </a:blip>
            <a:stretch>
              <a:fillRect l="0" t="-90148" r="0" b="0"/>
            </a:stretch>
          </a:blipFill>
        </p:spPr>
      </p:sp>
      <p:sp>
        <p:nvSpPr>
          <p:cNvPr name="TextBox 3" id="3"/>
          <p:cNvSpPr txBox="true"/>
          <p:nvPr/>
        </p:nvSpPr>
        <p:spPr>
          <a:xfrm rot="0">
            <a:off x="8461983" y="2244079"/>
            <a:ext cx="7433660" cy="7240079"/>
          </a:xfrm>
          <a:prstGeom prst="rect">
            <a:avLst/>
          </a:prstGeom>
        </p:spPr>
        <p:txBody>
          <a:bodyPr anchor="t" rtlCol="false" tIns="0" lIns="0" bIns="0" rIns="0">
            <a:spAutoFit/>
          </a:bodyPr>
          <a:lstStyle/>
          <a:p>
            <a:pPr algn="just">
              <a:lnSpc>
                <a:spcPts val="4119"/>
              </a:lnSpc>
            </a:pPr>
            <a:r>
              <a:rPr lang="en-US" sz="2942">
                <a:solidFill>
                  <a:srgbClr val="000000"/>
                </a:solidFill>
                <a:latin typeface="Josefin Sans"/>
                <a:ea typeface="Josefin Sans"/>
                <a:cs typeface="Josefin Sans"/>
                <a:sym typeface="Josefin Sans"/>
              </a:rPr>
              <a:t>JOBSEEE is a sophisticated job portal website crafted to bridge the gap between job seekers and employers. The platform enables users to create detailed profiles, search for job opportunities, submit applications, and manage their application statuses efficiently. Employers can post job openings, review submitted applications, and update the status of job postings. JOBSEEE boasts a user-friendly interface, robust backend architecture, and secure authentication processes, providing a seamless and reliable experience for all users involved.</a:t>
            </a:r>
          </a:p>
        </p:txBody>
      </p:sp>
      <p:sp>
        <p:nvSpPr>
          <p:cNvPr name="AutoShape 4" id="4"/>
          <p:cNvSpPr/>
          <p:nvPr/>
        </p:nvSpPr>
        <p:spPr>
          <a:xfrm>
            <a:off x="9144000" y="9707259"/>
            <a:ext cx="6492240" cy="0"/>
          </a:xfrm>
          <a:prstGeom prst="line">
            <a:avLst/>
          </a:prstGeom>
          <a:ln cap="rnd" w="28575">
            <a:solidFill>
              <a:srgbClr val="000000"/>
            </a:solidFill>
            <a:prstDash val="solid"/>
            <a:headEnd type="none" len="sm" w="sm"/>
            <a:tailEnd type="none" len="sm" w="sm"/>
          </a:ln>
        </p:spPr>
      </p:sp>
      <p:sp>
        <p:nvSpPr>
          <p:cNvPr name="Freeform 5" id="5"/>
          <p:cNvSpPr/>
          <p:nvPr/>
        </p:nvSpPr>
        <p:spPr>
          <a:xfrm flipH="false" flipV="false" rot="3728645">
            <a:off x="2307452" y="-2550700"/>
            <a:ext cx="6303208" cy="6303208"/>
          </a:xfrm>
          <a:custGeom>
            <a:avLst/>
            <a:gdLst/>
            <a:ahLst/>
            <a:cxnLst/>
            <a:rect r="r" b="b" t="t" l="l"/>
            <a:pathLst>
              <a:path h="6303208" w="6303208">
                <a:moveTo>
                  <a:pt x="0" y="0"/>
                </a:moveTo>
                <a:lnTo>
                  <a:pt x="6303208" y="0"/>
                </a:lnTo>
                <a:lnTo>
                  <a:pt x="6303208" y="6303208"/>
                </a:lnTo>
                <a:lnTo>
                  <a:pt x="0" y="6303208"/>
                </a:lnTo>
                <a:lnTo>
                  <a:pt x="0" y="0"/>
                </a:lnTo>
                <a:close/>
              </a:path>
            </a:pathLst>
          </a:custGeom>
          <a:blipFill>
            <a:blip r:embed="rId4">
              <a:alphaModFix amt="96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001971">
            <a:off x="16195053" y="5717617"/>
            <a:ext cx="5502454" cy="5502454"/>
          </a:xfrm>
          <a:custGeom>
            <a:avLst/>
            <a:gdLst/>
            <a:ahLst/>
            <a:cxnLst/>
            <a:rect r="r" b="b" t="t" l="l"/>
            <a:pathLst>
              <a:path h="5502454" w="5502454">
                <a:moveTo>
                  <a:pt x="0" y="0"/>
                </a:moveTo>
                <a:lnTo>
                  <a:pt x="5502454" y="0"/>
                </a:lnTo>
                <a:lnTo>
                  <a:pt x="5502454" y="5502454"/>
                </a:lnTo>
                <a:lnTo>
                  <a:pt x="0" y="5502454"/>
                </a:lnTo>
                <a:lnTo>
                  <a:pt x="0" y="0"/>
                </a:lnTo>
                <a:close/>
              </a:path>
            </a:pathLst>
          </a:custGeom>
          <a:blipFill>
            <a:blip r:embed="rId4">
              <a:alphaModFix amt="96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244443" y="-390756"/>
            <a:ext cx="5302400" cy="1983321"/>
          </a:xfrm>
          <a:custGeom>
            <a:avLst/>
            <a:gdLst/>
            <a:ahLst/>
            <a:cxnLst/>
            <a:rect r="r" b="b" t="t" l="l"/>
            <a:pathLst>
              <a:path h="1983321" w="5302400">
                <a:moveTo>
                  <a:pt x="0" y="0"/>
                </a:moveTo>
                <a:lnTo>
                  <a:pt x="5302400" y="0"/>
                </a:lnTo>
                <a:lnTo>
                  <a:pt x="5302400" y="1983321"/>
                </a:lnTo>
                <a:lnTo>
                  <a:pt x="0" y="1983321"/>
                </a:lnTo>
                <a:lnTo>
                  <a:pt x="0" y="0"/>
                </a:lnTo>
                <a:close/>
              </a:path>
            </a:pathLst>
          </a:custGeom>
          <a:blipFill>
            <a:blip r:embed="rId6"/>
            <a:stretch>
              <a:fillRect l="0" t="-1865" r="0" b="-1865"/>
            </a:stretch>
          </a:blipFill>
        </p:spPr>
      </p:sp>
      <p:sp>
        <p:nvSpPr>
          <p:cNvPr name="TextBox 8" id="8"/>
          <p:cNvSpPr txBox="true"/>
          <p:nvPr/>
        </p:nvSpPr>
        <p:spPr>
          <a:xfrm rot="0">
            <a:off x="477410" y="6050973"/>
            <a:ext cx="6539675" cy="1273683"/>
          </a:xfrm>
          <a:prstGeom prst="rect">
            <a:avLst/>
          </a:prstGeom>
        </p:spPr>
        <p:txBody>
          <a:bodyPr anchor="t" rtlCol="false" tIns="0" lIns="0" bIns="0" rIns="0">
            <a:spAutoFit/>
          </a:bodyPr>
          <a:lstStyle/>
          <a:p>
            <a:pPr algn="l">
              <a:lnSpc>
                <a:spcPts val="10085"/>
              </a:lnSpc>
            </a:pPr>
            <a:r>
              <a:rPr lang="en-US" sz="8199">
                <a:solidFill>
                  <a:srgbClr val="000000"/>
                </a:solidFill>
                <a:latin typeface="League Spartan"/>
                <a:ea typeface="League Spartan"/>
                <a:cs typeface="League Spartan"/>
                <a:sym typeface="League Spartan"/>
              </a:rPr>
              <a:t>PROJECT</a:t>
            </a:r>
          </a:p>
          <a:p>
            <a:pPr algn="l">
              <a:lnSpc>
                <a:spcPts val="10085"/>
              </a:lnSpc>
            </a:pPr>
            <a:r>
              <a:rPr lang="en-US" sz="8199">
                <a:solidFill>
                  <a:srgbClr val="000000"/>
                </a:solidFill>
                <a:latin typeface="League Spartan"/>
                <a:ea typeface="League Spartan"/>
                <a:cs typeface="League Spartan"/>
                <a:sym typeface="League Spartan"/>
              </a:rPr>
              <a:t>OVERVIEW</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7159567">
            <a:off x="13950839" y="-3795941"/>
            <a:ext cx="8175621" cy="8175621"/>
          </a:xfrm>
          <a:custGeom>
            <a:avLst/>
            <a:gdLst/>
            <a:ahLst/>
            <a:cxnLst/>
            <a:rect r="r" b="b" t="t" l="l"/>
            <a:pathLst>
              <a:path h="8175621" w="8175621">
                <a:moveTo>
                  <a:pt x="0" y="0"/>
                </a:moveTo>
                <a:lnTo>
                  <a:pt x="8175622" y="0"/>
                </a:lnTo>
                <a:lnTo>
                  <a:pt x="8175622" y="8175621"/>
                </a:lnTo>
                <a:lnTo>
                  <a:pt x="0" y="8175621"/>
                </a:lnTo>
                <a:lnTo>
                  <a:pt x="0" y="0"/>
                </a:lnTo>
                <a:close/>
              </a:path>
            </a:pathLst>
          </a:custGeom>
          <a:blipFill>
            <a:blip r:embed="rId2">
              <a:alphaModFix amt="87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728645">
            <a:off x="-3397469" y="7135396"/>
            <a:ext cx="6303208" cy="6303208"/>
          </a:xfrm>
          <a:custGeom>
            <a:avLst/>
            <a:gdLst/>
            <a:ahLst/>
            <a:cxnLst/>
            <a:rect r="r" b="b" t="t" l="l"/>
            <a:pathLst>
              <a:path h="6303208" w="6303208">
                <a:moveTo>
                  <a:pt x="0" y="0"/>
                </a:moveTo>
                <a:lnTo>
                  <a:pt x="6303208" y="0"/>
                </a:lnTo>
                <a:lnTo>
                  <a:pt x="6303208" y="6303208"/>
                </a:lnTo>
                <a:lnTo>
                  <a:pt x="0" y="6303208"/>
                </a:lnTo>
                <a:lnTo>
                  <a:pt x="0" y="0"/>
                </a:lnTo>
                <a:close/>
              </a:path>
            </a:pathLst>
          </a:custGeom>
          <a:blipFill>
            <a:blip r:embed="rId4">
              <a:alphaModFix amt="96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75674" y="5841176"/>
            <a:ext cx="4923404" cy="5263731"/>
          </a:xfrm>
          <a:custGeom>
            <a:avLst/>
            <a:gdLst/>
            <a:ahLst/>
            <a:cxnLst/>
            <a:rect r="r" b="b" t="t" l="l"/>
            <a:pathLst>
              <a:path h="5263731" w="4923404">
                <a:moveTo>
                  <a:pt x="0" y="0"/>
                </a:moveTo>
                <a:lnTo>
                  <a:pt x="4923403" y="0"/>
                </a:lnTo>
                <a:lnTo>
                  <a:pt x="4923403" y="5263732"/>
                </a:lnTo>
                <a:lnTo>
                  <a:pt x="0" y="5263732"/>
                </a:lnTo>
                <a:lnTo>
                  <a:pt x="0" y="0"/>
                </a:lnTo>
                <a:close/>
              </a:path>
            </a:pathLst>
          </a:custGeom>
          <a:blipFill>
            <a:blip r:embed="rId6">
              <a:alphaModFix amt="42000"/>
            </a:blip>
            <a:stretch>
              <a:fillRect l="0" t="0" r="0" b="0"/>
            </a:stretch>
          </a:blipFill>
        </p:spPr>
      </p:sp>
      <p:sp>
        <p:nvSpPr>
          <p:cNvPr name="Freeform 5" id="5"/>
          <p:cNvSpPr/>
          <p:nvPr/>
        </p:nvSpPr>
        <p:spPr>
          <a:xfrm flipH="false" flipV="false" rot="0">
            <a:off x="8705382" y="2673042"/>
            <a:ext cx="5743697" cy="4981048"/>
          </a:xfrm>
          <a:custGeom>
            <a:avLst/>
            <a:gdLst/>
            <a:ahLst/>
            <a:cxnLst/>
            <a:rect r="r" b="b" t="t" l="l"/>
            <a:pathLst>
              <a:path h="4981048" w="5743697">
                <a:moveTo>
                  <a:pt x="0" y="0"/>
                </a:moveTo>
                <a:lnTo>
                  <a:pt x="5743697" y="0"/>
                </a:lnTo>
                <a:lnTo>
                  <a:pt x="5743697" y="4981048"/>
                </a:lnTo>
                <a:lnTo>
                  <a:pt x="0" y="4981048"/>
                </a:lnTo>
                <a:lnTo>
                  <a:pt x="0" y="0"/>
                </a:lnTo>
                <a:close/>
              </a:path>
            </a:pathLst>
          </a:custGeom>
          <a:blipFill>
            <a:blip r:embed="rId7">
              <a:alphaModFix amt="27000"/>
            </a:blip>
            <a:stretch>
              <a:fillRect l="0" t="0" r="0" b="0"/>
            </a:stretch>
          </a:blipFill>
        </p:spPr>
      </p:sp>
      <p:sp>
        <p:nvSpPr>
          <p:cNvPr name="AutoShape 6" id="6"/>
          <p:cNvSpPr/>
          <p:nvPr/>
        </p:nvSpPr>
        <p:spPr>
          <a:xfrm rot="5835">
            <a:off x="5040863" y="3084740"/>
            <a:ext cx="8416199" cy="0"/>
          </a:xfrm>
          <a:prstGeom prst="line">
            <a:avLst/>
          </a:prstGeom>
          <a:ln cap="rnd" w="28575">
            <a:solidFill>
              <a:srgbClr val="000000"/>
            </a:solidFill>
            <a:prstDash val="solid"/>
            <a:headEnd type="none" len="sm" w="sm"/>
            <a:tailEnd type="none" len="sm" w="sm"/>
          </a:ln>
        </p:spPr>
      </p:sp>
      <p:sp>
        <p:nvSpPr>
          <p:cNvPr name="Freeform 7" id="7"/>
          <p:cNvSpPr/>
          <p:nvPr/>
        </p:nvSpPr>
        <p:spPr>
          <a:xfrm flipH="false" flipV="false" rot="0">
            <a:off x="16509347" y="3238769"/>
            <a:ext cx="1499906" cy="1746616"/>
          </a:xfrm>
          <a:custGeom>
            <a:avLst/>
            <a:gdLst/>
            <a:ahLst/>
            <a:cxnLst/>
            <a:rect r="r" b="b" t="t" l="l"/>
            <a:pathLst>
              <a:path h="1746616" w="1499906">
                <a:moveTo>
                  <a:pt x="0" y="0"/>
                </a:moveTo>
                <a:lnTo>
                  <a:pt x="1499906" y="0"/>
                </a:lnTo>
                <a:lnTo>
                  <a:pt x="1499906" y="1746616"/>
                </a:lnTo>
                <a:lnTo>
                  <a:pt x="0" y="1746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791419" y="6943227"/>
            <a:ext cx="1057504" cy="105750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Freeform 10" id="10"/>
          <p:cNvSpPr/>
          <p:nvPr/>
        </p:nvSpPr>
        <p:spPr>
          <a:xfrm flipH="false" flipV="false" rot="0">
            <a:off x="349621" y="-238356"/>
            <a:ext cx="7052105" cy="3911715"/>
          </a:xfrm>
          <a:custGeom>
            <a:avLst/>
            <a:gdLst/>
            <a:ahLst/>
            <a:cxnLst/>
            <a:rect r="r" b="b" t="t" l="l"/>
            <a:pathLst>
              <a:path h="3911715" w="7052105">
                <a:moveTo>
                  <a:pt x="0" y="0"/>
                </a:moveTo>
                <a:lnTo>
                  <a:pt x="7052105" y="0"/>
                </a:lnTo>
                <a:lnTo>
                  <a:pt x="7052105" y="3911715"/>
                </a:lnTo>
                <a:lnTo>
                  <a:pt x="0" y="3911715"/>
                </a:lnTo>
                <a:lnTo>
                  <a:pt x="0" y="0"/>
                </a:lnTo>
                <a:close/>
              </a:path>
            </a:pathLst>
          </a:custGeom>
          <a:blipFill>
            <a:blip r:embed="rId10">
              <a:alphaModFix amt="31000"/>
            </a:blip>
            <a:stretch>
              <a:fillRect l="0" t="0" r="0" b="0"/>
            </a:stretch>
          </a:blipFill>
        </p:spPr>
      </p:sp>
      <p:sp>
        <p:nvSpPr>
          <p:cNvPr name="Freeform 11" id="11"/>
          <p:cNvSpPr/>
          <p:nvPr/>
        </p:nvSpPr>
        <p:spPr>
          <a:xfrm flipH="false" flipV="false" rot="0">
            <a:off x="13396843" y="-238356"/>
            <a:ext cx="5302400" cy="1983321"/>
          </a:xfrm>
          <a:custGeom>
            <a:avLst/>
            <a:gdLst/>
            <a:ahLst/>
            <a:cxnLst/>
            <a:rect r="r" b="b" t="t" l="l"/>
            <a:pathLst>
              <a:path h="1983321" w="5302400">
                <a:moveTo>
                  <a:pt x="0" y="0"/>
                </a:moveTo>
                <a:lnTo>
                  <a:pt x="5302400" y="0"/>
                </a:lnTo>
                <a:lnTo>
                  <a:pt x="5302400" y="1983321"/>
                </a:lnTo>
                <a:lnTo>
                  <a:pt x="0" y="1983321"/>
                </a:lnTo>
                <a:lnTo>
                  <a:pt x="0" y="0"/>
                </a:lnTo>
                <a:close/>
              </a:path>
            </a:pathLst>
          </a:custGeom>
          <a:blipFill>
            <a:blip r:embed="rId11"/>
            <a:stretch>
              <a:fillRect l="0" t="-1865" r="0" b="-1865"/>
            </a:stretch>
          </a:blipFill>
        </p:spPr>
      </p:sp>
      <p:sp>
        <p:nvSpPr>
          <p:cNvPr name="Freeform 12" id="12"/>
          <p:cNvSpPr/>
          <p:nvPr/>
        </p:nvSpPr>
        <p:spPr>
          <a:xfrm flipH="false" flipV="false" rot="0">
            <a:off x="14066534" y="6333913"/>
            <a:ext cx="4221466" cy="4278257"/>
          </a:xfrm>
          <a:custGeom>
            <a:avLst/>
            <a:gdLst/>
            <a:ahLst/>
            <a:cxnLst/>
            <a:rect r="r" b="b" t="t" l="l"/>
            <a:pathLst>
              <a:path h="4278257" w="4221466">
                <a:moveTo>
                  <a:pt x="0" y="0"/>
                </a:moveTo>
                <a:lnTo>
                  <a:pt x="4221466" y="0"/>
                </a:lnTo>
                <a:lnTo>
                  <a:pt x="4221466" y="4278258"/>
                </a:lnTo>
                <a:lnTo>
                  <a:pt x="0" y="4278258"/>
                </a:lnTo>
                <a:lnTo>
                  <a:pt x="0" y="0"/>
                </a:lnTo>
                <a:close/>
              </a:path>
            </a:pathLst>
          </a:custGeom>
          <a:blipFill>
            <a:blip r:embed="rId12">
              <a:alphaModFix amt="49000"/>
            </a:blip>
            <a:stretch>
              <a:fillRect l="0" t="0" r="0" b="0"/>
            </a:stretch>
          </a:blipFill>
        </p:spPr>
      </p:sp>
      <p:sp>
        <p:nvSpPr>
          <p:cNvPr name="TextBox 13" id="13"/>
          <p:cNvSpPr txBox="true"/>
          <p:nvPr/>
        </p:nvSpPr>
        <p:spPr>
          <a:xfrm rot="0">
            <a:off x="3297526" y="1987904"/>
            <a:ext cx="11550180" cy="1103980"/>
          </a:xfrm>
          <a:prstGeom prst="rect">
            <a:avLst/>
          </a:prstGeom>
        </p:spPr>
        <p:txBody>
          <a:bodyPr anchor="t" rtlCol="false" tIns="0" lIns="0" bIns="0" rIns="0">
            <a:spAutoFit/>
          </a:bodyPr>
          <a:lstStyle/>
          <a:p>
            <a:pPr algn="ctr">
              <a:lnSpc>
                <a:spcPts val="8721"/>
              </a:lnSpc>
            </a:pPr>
            <a:r>
              <a:rPr lang="en-US" sz="7090">
                <a:solidFill>
                  <a:srgbClr val="000000"/>
                </a:solidFill>
                <a:latin typeface="League Spartan"/>
                <a:ea typeface="League Spartan"/>
                <a:cs typeface="League Spartan"/>
                <a:sym typeface="League Spartan"/>
              </a:rPr>
              <a:t>TECHNOLOGIES USED</a:t>
            </a:r>
          </a:p>
        </p:txBody>
      </p:sp>
      <p:sp>
        <p:nvSpPr>
          <p:cNvPr name="TextBox 14" id="14"/>
          <p:cNvSpPr txBox="true"/>
          <p:nvPr/>
        </p:nvSpPr>
        <p:spPr>
          <a:xfrm rot="0">
            <a:off x="2359345" y="4102552"/>
            <a:ext cx="3032657" cy="669228"/>
          </a:xfrm>
          <a:prstGeom prst="rect">
            <a:avLst/>
          </a:prstGeom>
        </p:spPr>
        <p:txBody>
          <a:bodyPr anchor="t" rtlCol="false" tIns="0" lIns="0" bIns="0" rIns="0">
            <a:spAutoFit/>
          </a:bodyPr>
          <a:lstStyle/>
          <a:p>
            <a:pPr algn="l">
              <a:lnSpc>
                <a:spcPts val="5349"/>
              </a:lnSpc>
            </a:pPr>
            <a:r>
              <a:rPr lang="en-US" sz="4349">
                <a:solidFill>
                  <a:srgbClr val="000000"/>
                </a:solidFill>
                <a:latin typeface="League Spartan"/>
                <a:ea typeface="League Spartan"/>
                <a:cs typeface="League Spartan"/>
                <a:sym typeface="League Spartan"/>
              </a:rPr>
              <a:t>Front-end</a:t>
            </a:r>
          </a:p>
        </p:txBody>
      </p:sp>
      <p:sp>
        <p:nvSpPr>
          <p:cNvPr name="TextBox 15" id="15"/>
          <p:cNvSpPr txBox="true"/>
          <p:nvPr/>
        </p:nvSpPr>
        <p:spPr>
          <a:xfrm rot="0">
            <a:off x="7627672" y="4102609"/>
            <a:ext cx="3949559" cy="669228"/>
          </a:xfrm>
          <a:prstGeom prst="rect">
            <a:avLst/>
          </a:prstGeom>
        </p:spPr>
        <p:txBody>
          <a:bodyPr anchor="t" rtlCol="false" tIns="0" lIns="0" bIns="0" rIns="0">
            <a:spAutoFit/>
          </a:bodyPr>
          <a:lstStyle/>
          <a:p>
            <a:pPr algn="l">
              <a:lnSpc>
                <a:spcPts val="5349"/>
              </a:lnSpc>
            </a:pPr>
            <a:r>
              <a:rPr lang="en-US" sz="4349">
                <a:solidFill>
                  <a:srgbClr val="000000"/>
                </a:solidFill>
                <a:latin typeface="League Spartan"/>
                <a:ea typeface="League Spartan"/>
                <a:cs typeface="League Spartan"/>
                <a:sym typeface="League Spartan"/>
              </a:rPr>
              <a:t>Back-end</a:t>
            </a:r>
          </a:p>
        </p:txBody>
      </p:sp>
      <p:sp>
        <p:nvSpPr>
          <p:cNvPr name="TextBox 16" id="16"/>
          <p:cNvSpPr txBox="true"/>
          <p:nvPr/>
        </p:nvSpPr>
        <p:spPr>
          <a:xfrm rot="0">
            <a:off x="12263252" y="4102609"/>
            <a:ext cx="3032657" cy="669228"/>
          </a:xfrm>
          <a:prstGeom prst="rect">
            <a:avLst/>
          </a:prstGeom>
        </p:spPr>
        <p:txBody>
          <a:bodyPr anchor="t" rtlCol="false" tIns="0" lIns="0" bIns="0" rIns="0">
            <a:spAutoFit/>
          </a:bodyPr>
          <a:lstStyle/>
          <a:p>
            <a:pPr algn="l">
              <a:lnSpc>
                <a:spcPts val="5349"/>
              </a:lnSpc>
            </a:pPr>
            <a:r>
              <a:rPr lang="en-US" sz="4349">
                <a:solidFill>
                  <a:srgbClr val="000000"/>
                </a:solidFill>
                <a:latin typeface="League Spartan"/>
                <a:ea typeface="League Spartan"/>
                <a:cs typeface="League Spartan"/>
                <a:sym typeface="League Spartan"/>
              </a:rPr>
              <a:t>Database</a:t>
            </a:r>
          </a:p>
        </p:txBody>
      </p:sp>
      <p:sp>
        <p:nvSpPr>
          <p:cNvPr name="TextBox 17" id="17"/>
          <p:cNvSpPr txBox="true"/>
          <p:nvPr/>
        </p:nvSpPr>
        <p:spPr>
          <a:xfrm rot="0">
            <a:off x="3476585" y="6324388"/>
            <a:ext cx="5268326" cy="669228"/>
          </a:xfrm>
          <a:prstGeom prst="rect">
            <a:avLst/>
          </a:prstGeom>
        </p:spPr>
        <p:txBody>
          <a:bodyPr anchor="t" rtlCol="false" tIns="0" lIns="0" bIns="0" rIns="0">
            <a:spAutoFit/>
          </a:bodyPr>
          <a:lstStyle/>
          <a:p>
            <a:pPr algn="l">
              <a:lnSpc>
                <a:spcPts val="5349"/>
              </a:lnSpc>
            </a:pPr>
            <a:r>
              <a:rPr lang="en-US" sz="4349">
                <a:solidFill>
                  <a:srgbClr val="000000"/>
                </a:solidFill>
                <a:latin typeface="League Spartan"/>
                <a:ea typeface="League Spartan"/>
                <a:cs typeface="League Spartan"/>
                <a:sym typeface="League Spartan"/>
              </a:rPr>
              <a:t>SiteManagement</a:t>
            </a:r>
          </a:p>
        </p:txBody>
      </p:sp>
      <p:sp>
        <p:nvSpPr>
          <p:cNvPr name="TextBox 18" id="18"/>
          <p:cNvSpPr txBox="true"/>
          <p:nvPr/>
        </p:nvSpPr>
        <p:spPr>
          <a:xfrm rot="0">
            <a:off x="9602451" y="6324388"/>
            <a:ext cx="4382056" cy="669228"/>
          </a:xfrm>
          <a:prstGeom prst="rect">
            <a:avLst/>
          </a:prstGeom>
        </p:spPr>
        <p:txBody>
          <a:bodyPr anchor="t" rtlCol="false" tIns="0" lIns="0" bIns="0" rIns="0">
            <a:spAutoFit/>
          </a:bodyPr>
          <a:lstStyle/>
          <a:p>
            <a:pPr algn="l">
              <a:lnSpc>
                <a:spcPts val="5349"/>
              </a:lnSpc>
            </a:pPr>
            <a:r>
              <a:rPr lang="en-US" sz="4349">
                <a:solidFill>
                  <a:srgbClr val="000000"/>
                </a:solidFill>
                <a:latin typeface="League Spartan"/>
                <a:ea typeface="League Spartan"/>
                <a:cs typeface="League Spartan"/>
                <a:sym typeface="League Spartan"/>
              </a:rPr>
              <a:t>Others</a:t>
            </a:r>
          </a:p>
        </p:txBody>
      </p:sp>
      <p:sp>
        <p:nvSpPr>
          <p:cNvPr name="TextBox 19" id="19"/>
          <p:cNvSpPr txBox="true"/>
          <p:nvPr/>
        </p:nvSpPr>
        <p:spPr>
          <a:xfrm rot="0">
            <a:off x="2359345" y="4926394"/>
            <a:ext cx="3970266" cy="464820"/>
          </a:xfrm>
          <a:prstGeom prst="rect">
            <a:avLst/>
          </a:prstGeom>
        </p:spPr>
        <p:txBody>
          <a:bodyPr anchor="t" rtlCol="false" tIns="0" lIns="0" bIns="0" rIns="0">
            <a:spAutoFit/>
          </a:bodyPr>
          <a:lstStyle/>
          <a:p>
            <a:pPr algn="l">
              <a:lnSpc>
                <a:spcPts val="3690"/>
              </a:lnSpc>
            </a:pPr>
            <a:r>
              <a:rPr lang="en-US" sz="3000">
                <a:solidFill>
                  <a:srgbClr val="000000"/>
                </a:solidFill>
                <a:latin typeface="Josefin Sans"/>
                <a:ea typeface="Josefin Sans"/>
                <a:cs typeface="Josefin Sans"/>
                <a:sym typeface="Josefin Sans"/>
              </a:rPr>
              <a:t>ReactJS</a:t>
            </a:r>
          </a:p>
        </p:txBody>
      </p:sp>
      <p:sp>
        <p:nvSpPr>
          <p:cNvPr name="TextBox 20" id="20"/>
          <p:cNvSpPr txBox="true"/>
          <p:nvPr/>
        </p:nvSpPr>
        <p:spPr>
          <a:xfrm rot="0">
            <a:off x="7716038" y="4762255"/>
            <a:ext cx="3949559" cy="931545"/>
          </a:xfrm>
          <a:prstGeom prst="rect">
            <a:avLst/>
          </a:prstGeom>
        </p:spPr>
        <p:txBody>
          <a:bodyPr anchor="t" rtlCol="false" tIns="0" lIns="0" bIns="0" rIns="0">
            <a:spAutoFit/>
          </a:bodyPr>
          <a:lstStyle/>
          <a:p>
            <a:pPr algn="l">
              <a:lnSpc>
                <a:spcPts val="3690"/>
              </a:lnSpc>
            </a:pPr>
            <a:r>
              <a:rPr lang="en-US" sz="3000">
                <a:solidFill>
                  <a:srgbClr val="000000"/>
                </a:solidFill>
                <a:latin typeface="Josefin Sans"/>
                <a:ea typeface="Josefin Sans"/>
                <a:cs typeface="Josefin Sans"/>
                <a:sym typeface="Josefin Sans"/>
              </a:rPr>
              <a:t>NodeJS</a:t>
            </a:r>
          </a:p>
          <a:p>
            <a:pPr algn="l">
              <a:lnSpc>
                <a:spcPts val="3690"/>
              </a:lnSpc>
            </a:pPr>
            <a:r>
              <a:rPr lang="en-US" sz="3000">
                <a:solidFill>
                  <a:srgbClr val="000000"/>
                </a:solidFill>
                <a:latin typeface="Josefin Sans"/>
                <a:ea typeface="Josefin Sans"/>
                <a:cs typeface="Josefin Sans"/>
                <a:sym typeface="Josefin Sans"/>
              </a:rPr>
              <a:t>ExpressJS</a:t>
            </a:r>
          </a:p>
        </p:txBody>
      </p:sp>
      <p:sp>
        <p:nvSpPr>
          <p:cNvPr name="TextBox 21" id="21"/>
          <p:cNvSpPr txBox="true"/>
          <p:nvPr/>
        </p:nvSpPr>
        <p:spPr>
          <a:xfrm rot="0">
            <a:off x="12263252" y="4926394"/>
            <a:ext cx="4073799" cy="464820"/>
          </a:xfrm>
          <a:prstGeom prst="rect">
            <a:avLst/>
          </a:prstGeom>
        </p:spPr>
        <p:txBody>
          <a:bodyPr anchor="t" rtlCol="false" tIns="0" lIns="0" bIns="0" rIns="0">
            <a:spAutoFit/>
          </a:bodyPr>
          <a:lstStyle/>
          <a:p>
            <a:pPr algn="l">
              <a:lnSpc>
                <a:spcPts val="3690"/>
              </a:lnSpc>
            </a:pPr>
            <a:r>
              <a:rPr lang="en-US" sz="3000">
                <a:solidFill>
                  <a:srgbClr val="000000"/>
                </a:solidFill>
                <a:latin typeface="Josefin Sans"/>
                <a:ea typeface="Josefin Sans"/>
                <a:cs typeface="Josefin Sans"/>
                <a:sym typeface="Josefin Sans"/>
              </a:rPr>
              <a:t>MongoDB</a:t>
            </a:r>
          </a:p>
        </p:txBody>
      </p:sp>
      <p:sp>
        <p:nvSpPr>
          <p:cNvPr name="TextBox 22" id="22"/>
          <p:cNvSpPr txBox="true"/>
          <p:nvPr/>
        </p:nvSpPr>
        <p:spPr>
          <a:xfrm rot="0">
            <a:off x="3476585" y="7146017"/>
            <a:ext cx="4239452" cy="464820"/>
          </a:xfrm>
          <a:prstGeom prst="rect">
            <a:avLst/>
          </a:prstGeom>
        </p:spPr>
        <p:txBody>
          <a:bodyPr anchor="t" rtlCol="false" tIns="0" lIns="0" bIns="0" rIns="0">
            <a:spAutoFit/>
          </a:bodyPr>
          <a:lstStyle/>
          <a:p>
            <a:pPr algn="l">
              <a:lnSpc>
                <a:spcPts val="3690"/>
              </a:lnSpc>
            </a:pPr>
            <a:r>
              <a:rPr lang="en-US" sz="3000">
                <a:solidFill>
                  <a:srgbClr val="000000"/>
                </a:solidFill>
                <a:latin typeface="Josefin Sans"/>
                <a:ea typeface="Josefin Sans"/>
                <a:cs typeface="Josefin Sans"/>
                <a:sym typeface="Josefin Sans"/>
              </a:rPr>
              <a:t>Redux Toolkit</a:t>
            </a:r>
          </a:p>
        </p:txBody>
      </p:sp>
      <p:sp>
        <p:nvSpPr>
          <p:cNvPr name="TextBox 23" id="23"/>
          <p:cNvSpPr txBox="true"/>
          <p:nvPr/>
        </p:nvSpPr>
        <p:spPr>
          <a:xfrm rot="0">
            <a:off x="9602451" y="7146017"/>
            <a:ext cx="4635580" cy="2798445"/>
          </a:xfrm>
          <a:prstGeom prst="rect">
            <a:avLst/>
          </a:prstGeom>
        </p:spPr>
        <p:txBody>
          <a:bodyPr anchor="t" rtlCol="false" tIns="0" lIns="0" bIns="0" rIns="0">
            <a:spAutoFit/>
          </a:bodyPr>
          <a:lstStyle/>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Multer for file uploads</a:t>
            </a:r>
          </a:p>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Cloudinary for image storage</a:t>
            </a:r>
          </a:p>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React Router for navigation</a:t>
            </a:r>
          </a:p>
          <a:p>
            <a:pPr algn="l">
              <a:lnSpc>
                <a:spcPts val="369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932728" y="-1312654"/>
            <a:ext cx="6053399" cy="6456154"/>
          </a:xfrm>
          <a:custGeom>
            <a:avLst/>
            <a:gdLst/>
            <a:ahLst/>
            <a:cxnLst/>
            <a:rect r="r" b="b" t="t" l="l"/>
            <a:pathLst>
              <a:path h="6456154" w="6053399">
                <a:moveTo>
                  <a:pt x="0" y="0"/>
                </a:moveTo>
                <a:lnTo>
                  <a:pt x="6053400" y="0"/>
                </a:lnTo>
                <a:lnTo>
                  <a:pt x="6053400" y="6456154"/>
                </a:lnTo>
                <a:lnTo>
                  <a:pt x="0" y="6456154"/>
                </a:lnTo>
                <a:lnTo>
                  <a:pt x="0" y="0"/>
                </a:lnTo>
                <a:close/>
              </a:path>
            </a:pathLst>
          </a:custGeom>
          <a:blipFill>
            <a:blip r:embed="rId2">
              <a:alphaModFix amt="51000"/>
            </a:blip>
            <a:stretch>
              <a:fillRect l="-3326" t="0" r="-3326" b="0"/>
            </a:stretch>
          </a:blipFill>
        </p:spPr>
      </p:sp>
      <p:sp>
        <p:nvSpPr>
          <p:cNvPr name="Freeform 3" id="3"/>
          <p:cNvSpPr/>
          <p:nvPr/>
        </p:nvSpPr>
        <p:spPr>
          <a:xfrm flipH="false" flipV="false" rot="0">
            <a:off x="9719564" y="7000760"/>
            <a:ext cx="7260125" cy="4083820"/>
          </a:xfrm>
          <a:custGeom>
            <a:avLst/>
            <a:gdLst/>
            <a:ahLst/>
            <a:cxnLst/>
            <a:rect r="r" b="b" t="t" l="l"/>
            <a:pathLst>
              <a:path h="4083820" w="7260125">
                <a:moveTo>
                  <a:pt x="0" y="0"/>
                </a:moveTo>
                <a:lnTo>
                  <a:pt x="7260125" y="0"/>
                </a:lnTo>
                <a:lnTo>
                  <a:pt x="7260125" y="4083820"/>
                </a:lnTo>
                <a:lnTo>
                  <a:pt x="0" y="4083820"/>
                </a:lnTo>
                <a:lnTo>
                  <a:pt x="0" y="0"/>
                </a:lnTo>
                <a:close/>
              </a:path>
            </a:pathLst>
          </a:custGeom>
          <a:blipFill>
            <a:blip r:embed="rId3">
              <a:alphaModFix amt="47000"/>
            </a:blip>
            <a:stretch>
              <a:fillRect l="0" t="0" r="0" b="0"/>
            </a:stretch>
          </a:blipFill>
        </p:spPr>
      </p:sp>
      <p:sp>
        <p:nvSpPr>
          <p:cNvPr name="Freeform 4" id="4"/>
          <p:cNvSpPr/>
          <p:nvPr/>
        </p:nvSpPr>
        <p:spPr>
          <a:xfrm flipH="false" flipV="false" rot="0">
            <a:off x="-74615" y="5406758"/>
            <a:ext cx="6685960" cy="3635912"/>
          </a:xfrm>
          <a:custGeom>
            <a:avLst/>
            <a:gdLst/>
            <a:ahLst/>
            <a:cxnLst/>
            <a:rect r="r" b="b" t="t" l="l"/>
            <a:pathLst>
              <a:path h="3635912" w="6685960">
                <a:moveTo>
                  <a:pt x="0" y="0"/>
                </a:moveTo>
                <a:lnTo>
                  <a:pt x="6685960" y="0"/>
                </a:lnTo>
                <a:lnTo>
                  <a:pt x="6685960" y="3635912"/>
                </a:lnTo>
                <a:lnTo>
                  <a:pt x="0" y="3635912"/>
                </a:lnTo>
                <a:lnTo>
                  <a:pt x="0" y="0"/>
                </a:lnTo>
                <a:close/>
              </a:path>
            </a:pathLst>
          </a:custGeom>
          <a:blipFill>
            <a:blip r:embed="rId4">
              <a:alphaModFix amt="32999"/>
            </a:blip>
            <a:stretch>
              <a:fillRect l="0" t="-7464" r="0" b="-7464"/>
            </a:stretch>
          </a:blipFill>
        </p:spPr>
      </p:sp>
      <p:sp>
        <p:nvSpPr>
          <p:cNvPr name="Freeform 5" id="5"/>
          <p:cNvSpPr/>
          <p:nvPr/>
        </p:nvSpPr>
        <p:spPr>
          <a:xfrm flipH="false" flipV="false" rot="0">
            <a:off x="12243511" y="1799464"/>
            <a:ext cx="6630009" cy="4309506"/>
          </a:xfrm>
          <a:custGeom>
            <a:avLst/>
            <a:gdLst/>
            <a:ahLst/>
            <a:cxnLst/>
            <a:rect r="r" b="b" t="t" l="l"/>
            <a:pathLst>
              <a:path h="4309506" w="6630009">
                <a:moveTo>
                  <a:pt x="0" y="0"/>
                </a:moveTo>
                <a:lnTo>
                  <a:pt x="6630009" y="0"/>
                </a:lnTo>
                <a:lnTo>
                  <a:pt x="6630009" y="4309506"/>
                </a:lnTo>
                <a:lnTo>
                  <a:pt x="0" y="4309506"/>
                </a:lnTo>
                <a:lnTo>
                  <a:pt x="0" y="0"/>
                </a:lnTo>
                <a:close/>
              </a:path>
            </a:pathLst>
          </a:custGeom>
          <a:blipFill>
            <a:blip r:embed="rId5">
              <a:alphaModFix amt="64000"/>
            </a:blip>
            <a:stretch>
              <a:fillRect l="0" t="0" r="0" b="0"/>
            </a:stretch>
          </a:blipFill>
        </p:spPr>
      </p:sp>
      <p:sp>
        <p:nvSpPr>
          <p:cNvPr name="TextBox 6" id="6"/>
          <p:cNvSpPr txBox="true"/>
          <p:nvPr/>
        </p:nvSpPr>
        <p:spPr>
          <a:xfrm rot="0">
            <a:off x="3268365" y="3452755"/>
            <a:ext cx="11751271" cy="5987415"/>
          </a:xfrm>
          <a:prstGeom prst="rect">
            <a:avLst/>
          </a:prstGeom>
        </p:spPr>
        <p:txBody>
          <a:bodyPr anchor="t" rtlCol="false" tIns="0" lIns="0" bIns="0" rIns="0">
            <a:spAutoFit/>
          </a:bodyPr>
          <a:lstStyle/>
          <a:p>
            <a:pPr algn="just">
              <a:lnSpc>
                <a:spcPts val="4305"/>
              </a:lnSpc>
            </a:pPr>
            <a:r>
              <a:rPr lang="en-US" sz="3500">
                <a:solidFill>
                  <a:srgbClr val="000000"/>
                </a:solidFill>
                <a:latin typeface="Josefin Sans"/>
                <a:ea typeface="Josefin Sans"/>
                <a:cs typeface="Josefin Sans"/>
                <a:sym typeface="Josefin Sans"/>
              </a:rPr>
              <a:t>In the competitive job portal market, JOBSEEE distinguishes itself with advanced features like secure authentication, a streamlined application management system, and a robust backend architecture. These innovations ensure user safety, enhance the job search experience, and provide employers with efficient tools for candidate management. JOBSEEE stands out from competitors like LinkedIn, Indeed, Glassdoor, and Naukri.com by focusing on security, efficiency, and cutting-edge technology, making it a strong contender in the industry.</a:t>
            </a:r>
          </a:p>
        </p:txBody>
      </p:sp>
      <p:sp>
        <p:nvSpPr>
          <p:cNvPr name="Freeform 7" id="7"/>
          <p:cNvSpPr/>
          <p:nvPr/>
        </p:nvSpPr>
        <p:spPr>
          <a:xfrm flipH="false" flipV="false" rot="3728645">
            <a:off x="-2122904" y="8596376"/>
            <a:ext cx="6303208" cy="6303208"/>
          </a:xfrm>
          <a:custGeom>
            <a:avLst/>
            <a:gdLst/>
            <a:ahLst/>
            <a:cxnLst/>
            <a:rect r="r" b="b" t="t" l="l"/>
            <a:pathLst>
              <a:path h="6303208" w="6303208">
                <a:moveTo>
                  <a:pt x="0" y="0"/>
                </a:moveTo>
                <a:lnTo>
                  <a:pt x="6303208" y="0"/>
                </a:lnTo>
                <a:lnTo>
                  <a:pt x="6303208" y="6303208"/>
                </a:lnTo>
                <a:lnTo>
                  <a:pt x="0" y="6303208"/>
                </a:lnTo>
                <a:lnTo>
                  <a:pt x="0" y="0"/>
                </a:lnTo>
                <a:close/>
              </a:path>
            </a:pathLst>
          </a:custGeom>
          <a:blipFill>
            <a:blip r:embed="rId6">
              <a:alphaModFix amt="96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68365" y="1770889"/>
            <a:ext cx="11751271" cy="1394461"/>
          </a:xfrm>
          <a:prstGeom prst="rect">
            <a:avLst/>
          </a:prstGeom>
        </p:spPr>
        <p:txBody>
          <a:bodyPr anchor="t" rtlCol="false" tIns="0" lIns="0" bIns="0" rIns="0">
            <a:spAutoFit/>
          </a:bodyPr>
          <a:lstStyle/>
          <a:p>
            <a:pPr algn="l">
              <a:lnSpc>
                <a:spcPts val="11069"/>
              </a:lnSpc>
            </a:pPr>
            <a:r>
              <a:rPr lang="en-US" sz="8999">
                <a:solidFill>
                  <a:srgbClr val="000000"/>
                </a:solidFill>
                <a:latin typeface="League Spartan"/>
                <a:ea typeface="League Spartan"/>
                <a:cs typeface="League Spartan"/>
                <a:sym typeface="League Spartan"/>
              </a:rPr>
              <a:t>Market Competitor</a:t>
            </a:r>
          </a:p>
        </p:txBody>
      </p:sp>
      <p:sp>
        <p:nvSpPr>
          <p:cNvPr name="Freeform 9" id="9"/>
          <p:cNvSpPr/>
          <p:nvPr/>
        </p:nvSpPr>
        <p:spPr>
          <a:xfrm flipH="false" flipV="false" rot="0">
            <a:off x="13743393" y="-183857"/>
            <a:ext cx="5302400" cy="1983321"/>
          </a:xfrm>
          <a:custGeom>
            <a:avLst/>
            <a:gdLst/>
            <a:ahLst/>
            <a:cxnLst/>
            <a:rect r="r" b="b" t="t" l="l"/>
            <a:pathLst>
              <a:path h="1983321" w="5302400">
                <a:moveTo>
                  <a:pt x="0" y="0"/>
                </a:moveTo>
                <a:lnTo>
                  <a:pt x="5302400" y="0"/>
                </a:lnTo>
                <a:lnTo>
                  <a:pt x="5302400" y="1983321"/>
                </a:lnTo>
                <a:lnTo>
                  <a:pt x="0" y="1983321"/>
                </a:lnTo>
                <a:lnTo>
                  <a:pt x="0" y="0"/>
                </a:lnTo>
                <a:close/>
              </a:path>
            </a:pathLst>
          </a:custGeom>
          <a:blipFill>
            <a:blip r:embed="rId8"/>
            <a:stretch>
              <a:fillRect l="0" t="-1865" r="0" b="-1865"/>
            </a:stretch>
          </a:blipFill>
        </p:spPr>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10800000">
            <a:off x="10447770" y="2899789"/>
            <a:ext cx="3239513" cy="0"/>
          </a:xfrm>
          <a:prstGeom prst="line">
            <a:avLst/>
          </a:prstGeom>
          <a:ln cap="rnd" w="47625">
            <a:solidFill>
              <a:srgbClr val="000000"/>
            </a:solidFill>
            <a:prstDash val="solid"/>
            <a:headEnd type="oval" len="lg" w="lg"/>
            <a:tailEnd type="none" len="sm" w="sm"/>
          </a:ln>
        </p:spPr>
      </p:sp>
      <p:sp>
        <p:nvSpPr>
          <p:cNvPr name="AutoShape 3" id="3"/>
          <p:cNvSpPr/>
          <p:nvPr/>
        </p:nvSpPr>
        <p:spPr>
          <a:xfrm flipH="true">
            <a:off x="10671251" y="7580353"/>
            <a:ext cx="3239513" cy="0"/>
          </a:xfrm>
          <a:prstGeom prst="line">
            <a:avLst/>
          </a:prstGeom>
          <a:ln cap="rnd" w="47625">
            <a:solidFill>
              <a:srgbClr val="000000"/>
            </a:solidFill>
            <a:prstDash val="solid"/>
            <a:headEnd type="oval" len="lg" w="lg"/>
            <a:tailEnd type="none" len="sm" w="sm"/>
          </a:ln>
        </p:spPr>
      </p:sp>
      <p:sp>
        <p:nvSpPr>
          <p:cNvPr name="Freeform 4" id="4"/>
          <p:cNvSpPr/>
          <p:nvPr/>
        </p:nvSpPr>
        <p:spPr>
          <a:xfrm flipH="false" flipV="false" rot="0">
            <a:off x="5285652" y="808299"/>
            <a:ext cx="8175621" cy="8175621"/>
          </a:xfrm>
          <a:custGeom>
            <a:avLst/>
            <a:gdLst/>
            <a:ahLst/>
            <a:cxnLst/>
            <a:rect r="r" b="b" t="t" l="l"/>
            <a:pathLst>
              <a:path h="8175621" w="8175621">
                <a:moveTo>
                  <a:pt x="0" y="0"/>
                </a:moveTo>
                <a:lnTo>
                  <a:pt x="8175621" y="0"/>
                </a:lnTo>
                <a:lnTo>
                  <a:pt x="8175621" y="8175621"/>
                </a:lnTo>
                <a:lnTo>
                  <a:pt x="0" y="81756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a:grpSpLocks noChangeAspect="true"/>
          </p:cNvGrpSpPr>
          <p:nvPr/>
        </p:nvGrpSpPr>
        <p:grpSpPr>
          <a:xfrm rot="0">
            <a:off x="7133954" y="1755390"/>
            <a:ext cx="4974432" cy="9842769"/>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FFFFFF"/>
            </a:solidFill>
            <a:ln w="12700">
              <a:solidFill>
                <a:srgbClr val="000000"/>
              </a:solidFill>
            </a:ln>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AutoShape 15" id="15"/>
          <p:cNvSpPr/>
          <p:nvPr/>
        </p:nvSpPr>
        <p:spPr>
          <a:xfrm>
            <a:off x="7948039" y="6815086"/>
            <a:ext cx="3528883" cy="0"/>
          </a:xfrm>
          <a:prstGeom prst="line">
            <a:avLst/>
          </a:prstGeom>
          <a:ln cap="rnd" w="28575">
            <a:solidFill>
              <a:srgbClr val="000000"/>
            </a:solidFill>
            <a:prstDash val="solid"/>
            <a:headEnd type="none" len="sm" w="sm"/>
            <a:tailEnd type="none" len="sm" w="sm"/>
          </a:ln>
        </p:spPr>
      </p:sp>
      <p:sp>
        <p:nvSpPr>
          <p:cNvPr name="AutoShape 16" id="16"/>
          <p:cNvSpPr/>
          <p:nvPr/>
        </p:nvSpPr>
        <p:spPr>
          <a:xfrm>
            <a:off x="4016482" y="2593093"/>
            <a:ext cx="3239513" cy="0"/>
          </a:xfrm>
          <a:prstGeom prst="line">
            <a:avLst/>
          </a:prstGeom>
          <a:ln cap="rnd" w="47625">
            <a:solidFill>
              <a:srgbClr val="000000"/>
            </a:solidFill>
            <a:prstDash val="solid"/>
            <a:headEnd type="oval" len="lg" w="lg"/>
            <a:tailEnd type="none" len="sm" w="sm"/>
          </a:ln>
        </p:spPr>
      </p:sp>
      <p:sp>
        <p:nvSpPr>
          <p:cNvPr name="AutoShape 17" id="17"/>
          <p:cNvSpPr/>
          <p:nvPr/>
        </p:nvSpPr>
        <p:spPr>
          <a:xfrm>
            <a:off x="4942547" y="6185639"/>
            <a:ext cx="2191407" cy="0"/>
          </a:xfrm>
          <a:prstGeom prst="line">
            <a:avLst/>
          </a:prstGeom>
          <a:ln cap="rnd" w="47625">
            <a:solidFill>
              <a:srgbClr val="000000"/>
            </a:solidFill>
            <a:prstDash val="solid"/>
            <a:headEnd type="oval" len="lg" w="lg"/>
            <a:tailEnd type="none" len="sm" w="sm"/>
          </a:ln>
        </p:spPr>
      </p:sp>
      <p:grpSp>
        <p:nvGrpSpPr>
          <p:cNvPr name="Group 18" id="18"/>
          <p:cNvGrpSpPr/>
          <p:nvPr/>
        </p:nvGrpSpPr>
        <p:grpSpPr>
          <a:xfrm rot="-5400000">
            <a:off x="689498" y="7840354"/>
            <a:ext cx="545924" cy="2833058"/>
            <a:chOff x="0" y="0"/>
            <a:chExt cx="2354580" cy="12219020"/>
          </a:xfrm>
        </p:grpSpPr>
        <p:sp>
          <p:nvSpPr>
            <p:cNvPr name="Freeform 19" id="19"/>
            <p:cNvSpPr/>
            <p:nvPr/>
          </p:nvSpPr>
          <p:spPr>
            <a:xfrm flipH="false" flipV="false" rot="0">
              <a:off x="0" y="0"/>
              <a:ext cx="2353310" cy="12219020"/>
            </a:xfrm>
            <a:custGeom>
              <a:avLst/>
              <a:gdLst/>
              <a:ahLst/>
              <a:cxnLst/>
              <a:rect r="r" b="b" t="t" l="l"/>
              <a:pathLst>
                <a:path h="12219020" w="2353310">
                  <a:moveTo>
                    <a:pt x="784860" y="12151710"/>
                  </a:moveTo>
                  <a:cubicBezTo>
                    <a:pt x="905510" y="12192350"/>
                    <a:pt x="1042670" y="12219020"/>
                    <a:pt x="1177290" y="12219020"/>
                  </a:cubicBezTo>
                  <a:cubicBezTo>
                    <a:pt x="1311910" y="12219020"/>
                    <a:pt x="1441450" y="12196160"/>
                    <a:pt x="1560830" y="12155520"/>
                  </a:cubicBezTo>
                  <a:cubicBezTo>
                    <a:pt x="1563370" y="12154250"/>
                    <a:pt x="1565910" y="12154250"/>
                    <a:pt x="1568450" y="12152981"/>
                  </a:cubicBezTo>
                  <a:cubicBezTo>
                    <a:pt x="2016760" y="11990420"/>
                    <a:pt x="2346960" y="11561160"/>
                    <a:pt x="2353310" y="11030741"/>
                  </a:cubicBezTo>
                  <a:lnTo>
                    <a:pt x="2353310" y="0"/>
                  </a:lnTo>
                  <a:lnTo>
                    <a:pt x="0" y="0"/>
                  </a:lnTo>
                  <a:lnTo>
                    <a:pt x="0" y="11022278"/>
                  </a:lnTo>
                  <a:cubicBezTo>
                    <a:pt x="6350" y="11563700"/>
                    <a:pt x="331470" y="11992960"/>
                    <a:pt x="784860" y="12151710"/>
                  </a:cubicBezTo>
                  <a:close/>
                </a:path>
              </a:pathLst>
            </a:custGeom>
            <a:solidFill>
              <a:srgbClr val="000000"/>
            </a:solidFill>
          </p:spPr>
        </p:sp>
      </p:grpSp>
      <p:sp>
        <p:nvSpPr>
          <p:cNvPr name="TextBox 20" id="20"/>
          <p:cNvSpPr txBox="true"/>
          <p:nvPr/>
        </p:nvSpPr>
        <p:spPr>
          <a:xfrm rot="0">
            <a:off x="7628165" y="4293112"/>
            <a:ext cx="5058650" cy="2088988"/>
          </a:xfrm>
          <a:prstGeom prst="rect">
            <a:avLst/>
          </a:prstGeom>
        </p:spPr>
        <p:txBody>
          <a:bodyPr anchor="t" rtlCol="false" tIns="0" lIns="0" bIns="0" rIns="0">
            <a:spAutoFit/>
          </a:bodyPr>
          <a:lstStyle/>
          <a:p>
            <a:pPr algn="l">
              <a:lnSpc>
                <a:spcPts val="8928"/>
              </a:lnSpc>
            </a:pPr>
            <a:r>
              <a:rPr lang="en-US" sz="7259">
                <a:solidFill>
                  <a:srgbClr val="000000"/>
                </a:solidFill>
                <a:latin typeface="League Spartan"/>
                <a:ea typeface="League Spartan"/>
                <a:cs typeface="League Spartan"/>
                <a:sym typeface="League Spartan"/>
              </a:rPr>
              <a:t>KEY </a:t>
            </a:r>
          </a:p>
          <a:p>
            <a:pPr algn="l">
              <a:lnSpc>
                <a:spcPts val="7575"/>
              </a:lnSpc>
            </a:pPr>
            <a:r>
              <a:rPr lang="en-US" sz="6159">
                <a:solidFill>
                  <a:srgbClr val="000000"/>
                </a:solidFill>
                <a:latin typeface="League Spartan"/>
                <a:ea typeface="League Spartan"/>
                <a:cs typeface="League Spartan"/>
                <a:sym typeface="League Spartan"/>
              </a:rPr>
              <a:t>FEATURES</a:t>
            </a:r>
          </a:p>
        </p:txBody>
      </p:sp>
      <p:sp>
        <p:nvSpPr>
          <p:cNvPr name="TextBox 21" id="21"/>
          <p:cNvSpPr txBox="true"/>
          <p:nvPr/>
        </p:nvSpPr>
        <p:spPr>
          <a:xfrm rot="0">
            <a:off x="736877" y="2273978"/>
            <a:ext cx="3858632" cy="1161006"/>
          </a:xfrm>
          <a:prstGeom prst="rect">
            <a:avLst/>
          </a:prstGeom>
        </p:spPr>
        <p:txBody>
          <a:bodyPr anchor="t" rtlCol="false" tIns="0" lIns="0" bIns="0" rIns="0">
            <a:spAutoFit/>
          </a:bodyPr>
          <a:lstStyle/>
          <a:p>
            <a:pPr algn="l">
              <a:lnSpc>
                <a:spcPts val="4652"/>
              </a:lnSpc>
            </a:pPr>
            <a:r>
              <a:rPr lang="en-US" sz="3782">
                <a:solidFill>
                  <a:srgbClr val="000000"/>
                </a:solidFill>
                <a:latin typeface="League Spartan"/>
                <a:ea typeface="League Spartan"/>
                <a:cs typeface="League Spartan"/>
                <a:sym typeface="League Spartan"/>
              </a:rPr>
              <a:t>User Authentication:</a:t>
            </a:r>
          </a:p>
        </p:txBody>
      </p:sp>
      <p:sp>
        <p:nvSpPr>
          <p:cNvPr name="TextBox 22" id="22"/>
          <p:cNvSpPr txBox="true"/>
          <p:nvPr/>
        </p:nvSpPr>
        <p:spPr>
          <a:xfrm rot="0">
            <a:off x="736877" y="3602421"/>
            <a:ext cx="4027489" cy="1864995"/>
          </a:xfrm>
          <a:prstGeom prst="rect">
            <a:avLst/>
          </a:prstGeom>
        </p:spPr>
        <p:txBody>
          <a:bodyPr anchor="t" rtlCol="false" tIns="0" lIns="0" bIns="0" rIns="0">
            <a:spAutoFit/>
          </a:bodyPr>
          <a:lstStyle/>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Signup</a:t>
            </a:r>
          </a:p>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Login</a:t>
            </a:r>
          </a:p>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Logout</a:t>
            </a:r>
          </a:p>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Profile updates</a:t>
            </a:r>
          </a:p>
        </p:txBody>
      </p:sp>
      <p:sp>
        <p:nvSpPr>
          <p:cNvPr name="TextBox 23" id="23"/>
          <p:cNvSpPr txBox="true"/>
          <p:nvPr/>
        </p:nvSpPr>
        <p:spPr>
          <a:xfrm rot="0">
            <a:off x="736877" y="5922803"/>
            <a:ext cx="3448463" cy="573297"/>
          </a:xfrm>
          <a:prstGeom prst="rect">
            <a:avLst/>
          </a:prstGeom>
        </p:spPr>
        <p:txBody>
          <a:bodyPr anchor="t" rtlCol="false" tIns="0" lIns="0" bIns="0" rIns="0">
            <a:spAutoFit/>
          </a:bodyPr>
          <a:lstStyle/>
          <a:p>
            <a:pPr algn="l">
              <a:lnSpc>
                <a:spcPts val="4652"/>
              </a:lnSpc>
            </a:pPr>
            <a:r>
              <a:rPr lang="en-US" sz="3782">
                <a:solidFill>
                  <a:srgbClr val="000000"/>
                </a:solidFill>
                <a:latin typeface="League Spartan"/>
                <a:ea typeface="League Spartan"/>
                <a:cs typeface="League Spartan"/>
                <a:sym typeface="League Spartan"/>
              </a:rPr>
              <a:t>Job Listings:</a:t>
            </a:r>
          </a:p>
        </p:txBody>
      </p:sp>
      <p:sp>
        <p:nvSpPr>
          <p:cNvPr name="TextBox 24" id="24"/>
          <p:cNvSpPr txBox="true"/>
          <p:nvPr/>
        </p:nvSpPr>
        <p:spPr>
          <a:xfrm rot="0">
            <a:off x="1024081" y="6486576"/>
            <a:ext cx="3571428" cy="931545"/>
          </a:xfrm>
          <a:prstGeom prst="rect">
            <a:avLst/>
          </a:prstGeom>
        </p:spPr>
        <p:txBody>
          <a:bodyPr anchor="t" rtlCol="false" tIns="0" lIns="0" bIns="0" rIns="0">
            <a:spAutoFit/>
          </a:bodyPr>
          <a:lstStyle/>
          <a:p>
            <a:pPr algn="l">
              <a:lnSpc>
                <a:spcPts val="3690"/>
              </a:lnSpc>
            </a:pPr>
            <a:r>
              <a:rPr lang="en-US" sz="3000">
                <a:solidFill>
                  <a:srgbClr val="000000"/>
                </a:solidFill>
                <a:latin typeface="Josefin Sans"/>
                <a:ea typeface="Josefin Sans"/>
                <a:cs typeface="Josefin Sans"/>
                <a:sym typeface="Josefin Sans"/>
              </a:rPr>
              <a:t>Post and manage job listings</a:t>
            </a:r>
          </a:p>
        </p:txBody>
      </p:sp>
      <p:sp>
        <p:nvSpPr>
          <p:cNvPr name="TextBox 25" id="25"/>
          <p:cNvSpPr txBox="true"/>
          <p:nvPr/>
        </p:nvSpPr>
        <p:spPr>
          <a:xfrm rot="0">
            <a:off x="13982558" y="1755390"/>
            <a:ext cx="4029966" cy="1161006"/>
          </a:xfrm>
          <a:prstGeom prst="rect">
            <a:avLst/>
          </a:prstGeom>
        </p:spPr>
        <p:txBody>
          <a:bodyPr anchor="t" rtlCol="false" tIns="0" lIns="0" bIns="0" rIns="0">
            <a:spAutoFit/>
          </a:bodyPr>
          <a:lstStyle/>
          <a:p>
            <a:pPr algn="l">
              <a:lnSpc>
                <a:spcPts val="4652"/>
              </a:lnSpc>
            </a:pPr>
            <a:r>
              <a:rPr lang="en-US" sz="3782">
                <a:solidFill>
                  <a:srgbClr val="000000"/>
                </a:solidFill>
                <a:latin typeface="League Spartan"/>
                <a:ea typeface="League Spartan"/>
                <a:cs typeface="League Spartan"/>
                <a:sym typeface="League Spartan"/>
              </a:rPr>
              <a:t>Application Management:</a:t>
            </a:r>
          </a:p>
        </p:txBody>
      </p:sp>
      <p:sp>
        <p:nvSpPr>
          <p:cNvPr name="TextBox 26" id="26"/>
          <p:cNvSpPr txBox="true"/>
          <p:nvPr/>
        </p:nvSpPr>
        <p:spPr>
          <a:xfrm rot="0">
            <a:off x="13993060" y="2970230"/>
            <a:ext cx="4029966" cy="1398270"/>
          </a:xfrm>
          <a:prstGeom prst="rect">
            <a:avLst/>
          </a:prstGeom>
        </p:spPr>
        <p:txBody>
          <a:bodyPr anchor="t" rtlCol="false" tIns="0" lIns="0" bIns="0" rIns="0">
            <a:spAutoFit/>
          </a:bodyPr>
          <a:lstStyle/>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Apply for jobs</a:t>
            </a:r>
          </a:p>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View applications</a:t>
            </a:r>
          </a:p>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Update status</a:t>
            </a:r>
          </a:p>
        </p:txBody>
      </p:sp>
      <p:sp>
        <p:nvSpPr>
          <p:cNvPr name="TextBox 27" id="27"/>
          <p:cNvSpPr txBox="true"/>
          <p:nvPr/>
        </p:nvSpPr>
        <p:spPr>
          <a:xfrm rot="0">
            <a:off x="14051482" y="7131472"/>
            <a:ext cx="3570768" cy="573297"/>
          </a:xfrm>
          <a:prstGeom prst="rect">
            <a:avLst/>
          </a:prstGeom>
        </p:spPr>
        <p:txBody>
          <a:bodyPr anchor="t" rtlCol="false" tIns="0" lIns="0" bIns="0" rIns="0">
            <a:spAutoFit/>
          </a:bodyPr>
          <a:lstStyle/>
          <a:p>
            <a:pPr algn="l">
              <a:lnSpc>
                <a:spcPts val="4652"/>
              </a:lnSpc>
            </a:pPr>
            <a:r>
              <a:rPr lang="en-US" sz="3782">
                <a:solidFill>
                  <a:srgbClr val="000000"/>
                </a:solidFill>
                <a:latin typeface="League Spartan"/>
                <a:ea typeface="League Spartan"/>
                <a:cs typeface="League Spartan"/>
                <a:sym typeface="League Spartan"/>
              </a:rPr>
              <a:t>Admin Panel:</a:t>
            </a:r>
          </a:p>
        </p:txBody>
      </p:sp>
      <p:sp>
        <p:nvSpPr>
          <p:cNvPr name="TextBox 28" id="28"/>
          <p:cNvSpPr txBox="true"/>
          <p:nvPr/>
        </p:nvSpPr>
        <p:spPr>
          <a:xfrm rot="0">
            <a:off x="14358269" y="7761919"/>
            <a:ext cx="3654255" cy="1864995"/>
          </a:xfrm>
          <a:prstGeom prst="rect">
            <a:avLst/>
          </a:prstGeom>
        </p:spPr>
        <p:txBody>
          <a:bodyPr anchor="t" rtlCol="false" tIns="0" lIns="0" bIns="0" rIns="0">
            <a:spAutoFit/>
          </a:bodyPr>
          <a:lstStyle/>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Manage users</a:t>
            </a:r>
          </a:p>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Jobs</a:t>
            </a:r>
          </a:p>
          <a:p>
            <a:pPr algn="l" marL="647700" indent="-323850" lvl="1">
              <a:lnSpc>
                <a:spcPts val="3690"/>
              </a:lnSpc>
              <a:buFont typeface="Arial"/>
              <a:buChar char="•"/>
            </a:pPr>
            <a:r>
              <a:rPr lang="en-US" sz="3000">
                <a:solidFill>
                  <a:srgbClr val="000000"/>
                </a:solidFill>
                <a:latin typeface="Josefin Sans"/>
                <a:ea typeface="Josefin Sans"/>
                <a:cs typeface="Josefin Sans"/>
                <a:sym typeface="Josefin Sans"/>
              </a:rPr>
              <a:t>Applications</a:t>
            </a:r>
          </a:p>
          <a:p>
            <a:pPr algn="l">
              <a:lnSpc>
                <a:spcPts val="3690"/>
              </a:lnSpc>
            </a:pPr>
          </a:p>
        </p:txBody>
      </p:sp>
      <p:sp>
        <p:nvSpPr>
          <p:cNvPr name="Freeform 29" id="29"/>
          <p:cNvSpPr/>
          <p:nvPr/>
        </p:nvSpPr>
        <p:spPr>
          <a:xfrm flipH="false" flipV="false" rot="0">
            <a:off x="13356844" y="-399380"/>
            <a:ext cx="5302400" cy="1983321"/>
          </a:xfrm>
          <a:custGeom>
            <a:avLst/>
            <a:gdLst/>
            <a:ahLst/>
            <a:cxnLst/>
            <a:rect r="r" b="b" t="t" l="l"/>
            <a:pathLst>
              <a:path h="1983321" w="5302400">
                <a:moveTo>
                  <a:pt x="0" y="0"/>
                </a:moveTo>
                <a:lnTo>
                  <a:pt x="5302399" y="0"/>
                </a:lnTo>
                <a:lnTo>
                  <a:pt x="5302399" y="1983320"/>
                </a:lnTo>
                <a:lnTo>
                  <a:pt x="0" y="1983320"/>
                </a:lnTo>
                <a:lnTo>
                  <a:pt x="0" y="0"/>
                </a:lnTo>
                <a:close/>
              </a:path>
            </a:pathLst>
          </a:custGeom>
          <a:blipFill>
            <a:blip r:embed="rId4"/>
            <a:stretch>
              <a:fillRect l="0" t="-1865" r="0" b="-1865"/>
            </a:stretch>
          </a:blipFill>
        </p:spPr>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AutoShape 3" id="3"/>
          <p:cNvSpPr/>
          <p:nvPr/>
        </p:nvSpPr>
        <p:spPr>
          <a:xfrm flipH="true">
            <a:off x="10586329" y="5168481"/>
            <a:ext cx="4423483" cy="0"/>
          </a:xfrm>
          <a:prstGeom prst="line">
            <a:avLst/>
          </a:prstGeom>
          <a:ln cap="rnd" w="47625">
            <a:solidFill>
              <a:srgbClr val="000000"/>
            </a:solidFill>
            <a:prstDash val="solid"/>
            <a:headEnd type="none" len="sm" w="sm"/>
            <a:tailEnd type="none" len="sm" w="sm"/>
          </a:ln>
        </p:spPr>
      </p:sp>
      <p:sp>
        <p:nvSpPr>
          <p:cNvPr name="AutoShape 4" id="4"/>
          <p:cNvSpPr/>
          <p:nvPr/>
        </p:nvSpPr>
        <p:spPr>
          <a:xfrm>
            <a:off x="14985999" y="5168481"/>
            <a:ext cx="0" cy="1686934"/>
          </a:xfrm>
          <a:prstGeom prst="line">
            <a:avLst/>
          </a:prstGeom>
          <a:ln cap="rnd" w="47625">
            <a:solidFill>
              <a:srgbClr val="000000"/>
            </a:solidFill>
            <a:prstDash val="solid"/>
            <a:headEnd type="none" len="sm" w="sm"/>
            <a:tailEnd type="oval" len="lg" w="lg"/>
          </a:ln>
        </p:spPr>
      </p:sp>
      <p:sp>
        <p:nvSpPr>
          <p:cNvPr name="AutoShape 5" id="5"/>
          <p:cNvSpPr/>
          <p:nvPr/>
        </p:nvSpPr>
        <p:spPr>
          <a:xfrm flipH="true" flipV="true">
            <a:off x="9812588" y="2460962"/>
            <a:ext cx="23812" cy="1244356"/>
          </a:xfrm>
          <a:prstGeom prst="line">
            <a:avLst/>
          </a:prstGeom>
          <a:ln cap="rnd" w="47625">
            <a:solidFill>
              <a:srgbClr val="000000"/>
            </a:solidFill>
            <a:prstDash val="solid"/>
            <a:headEnd type="none" len="sm" w="sm"/>
            <a:tailEnd type="none" len="sm" w="sm"/>
          </a:ln>
        </p:spPr>
      </p:sp>
      <p:sp>
        <p:nvSpPr>
          <p:cNvPr name="Freeform 6" id="6"/>
          <p:cNvSpPr/>
          <p:nvPr/>
        </p:nvSpPr>
        <p:spPr>
          <a:xfrm flipH="false" flipV="false" rot="8100000">
            <a:off x="8776785" y="3068472"/>
            <a:ext cx="4298084" cy="4298084"/>
          </a:xfrm>
          <a:custGeom>
            <a:avLst/>
            <a:gdLst/>
            <a:ahLst/>
            <a:cxnLst/>
            <a:rect r="r" b="b" t="t" l="l"/>
            <a:pathLst>
              <a:path h="4298084" w="4298084">
                <a:moveTo>
                  <a:pt x="0" y="0"/>
                </a:moveTo>
                <a:lnTo>
                  <a:pt x="4298084" y="0"/>
                </a:lnTo>
                <a:lnTo>
                  <a:pt x="4298084" y="4298083"/>
                </a:lnTo>
                <a:lnTo>
                  <a:pt x="0" y="42980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a:off x="3780324" y="5318091"/>
            <a:ext cx="4423483" cy="0"/>
          </a:xfrm>
          <a:prstGeom prst="line">
            <a:avLst/>
          </a:prstGeom>
          <a:ln cap="rnd" w="47625">
            <a:solidFill>
              <a:srgbClr val="000000"/>
            </a:solidFill>
            <a:prstDash val="solid"/>
            <a:headEnd type="none" len="sm" w="sm"/>
            <a:tailEnd type="none" len="sm" w="sm"/>
          </a:ln>
        </p:spPr>
      </p:sp>
      <p:sp>
        <p:nvSpPr>
          <p:cNvPr name="AutoShape 8" id="8"/>
          <p:cNvSpPr/>
          <p:nvPr/>
        </p:nvSpPr>
        <p:spPr>
          <a:xfrm>
            <a:off x="8156185" y="6816388"/>
            <a:ext cx="23812" cy="1244356"/>
          </a:xfrm>
          <a:prstGeom prst="line">
            <a:avLst/>
          </a:prstGeom>
          <a:ln cap="rnd" w="47625">
            <a:solidFill>
              <a:srgbClr val="000000"/>
            </a:solidFill>
            <a:prstDash val="solid"/>
            <a:headEnd type="none" len="sm" w="sm"/>
            <a:tailEnd type="none" len="sm" w="sm"/>
          </a:ln>
        </p:spPr>
      </p:sp>
      <p:sp>
        <p:nvSpPr>
          <p:cNvPr name="AutoShape 9" id="9"/>
          <p:cNvSpPr/>
          <p:nvPr/>
        </p:nvSpPr>
        <p:spPr>
          <a:xfrm flipH="true">
            <a:off x="5990186" y="8084557"/>
            <a:ext cx="2189812" cy="0"/>
          </a:xfrm>
          <a:prstGeom prst="line">
            <a:avLst/>
          </a:prstGeom>
          <a:ln cap="rnd" w="47625">
            <a:solidFill>
              <a:srgbClr val="000000"/>
            </a:solidFill>
            <a:prstDash val="solid"/>
            <a:headEnd type="none" len="sm" w="sm"/>
            <a:tailEnd type="oval" len="lg" w="lg"/>
          </a:ln>
        </p:spPr>
      </p:sp>
      <p:sp>
        <p:nvSpPr>
          <p:cNvPr name="Freeform 10" id="10"/>
          <p:cNvSpPr/>
          <p:nvPr/>
        </p:nvSpPr>
        <p:spPr>
          <a:xfrm flipH="false" flipV="false" rot="0">
            <a:off x="4903281" y="2756906"/>
            <a:ext cx="4921214" cy="4921214"/>
          </a:xfrm>
          <a:custGeom>
            <a:avLst/>
            <a:gdLst/>
            <a:ahLst/>
            <a:cxnLst/>
            <a:rect r="r" b="b" t="t" l="l"/>
            <a:pathLst>
              <a:path h="4921214" w="4921214">
                <a:moveTo>
                  <a:pt x="0" y="0"/>
                </a:moveTo>
                <a:lnTo>
                  <a:pt x="4921214" y="0"/>
                </a:lnTo>
                <a:lnTo>
                  <a:pt x="4921214" y="4921214"/>
                </a:lnTo>
                <a:lnTo>
                  <a:pt x="0" y="4921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1" id="11"/>
          <p:cNvSpPr/>
          <p:nvPr/>
        </p:nvSpPr>
        <p:spPr>
          <a:xfrm flipV="true">
            <a:off x="3756511" y="3631156"/>
            <a:ext cx="0" cy="1686934"/>
          </a:xfrm>
          <a:prstGeom prst="line">
            <a:avLst/>
          </a:prstGeom>
          <a:ln cap="rnd" w="47625">
            <a:solidFill>
              <a:srgbClr val="000000"/>
            </a:solidFill>
            <a:prstDash val="solid"/>
            <a:headEnd type="none" len="sm" w="sm"/>
            <a:tailEnd type="oval" len="lg" w="lg"/>
          </a:ln>
        </p:spPr>
      </p:sp>
      <p:sp>
        <p:nvSpPr>
          <p:cNvPr name="AutoShape 12" id="12"/>
          <p:cNvSpPr/>
          <p:nvPr/>
        </p:nvSpPr>
        <p:spPr>
          <a:xfrm>
            <a:off x="9812588" y="2437150"/>
            <a:ext cx="1211990" cy="23813"/>
          </a:xfrm>
          <a:prstGeom prst="line">
            <a:avLst/>
          </a:prstGeom>
          <a:ln cap="rnd" w="47625">
            <a:solidFill>
              <a:srgbClr val="000000"/>
            </a:solidFill>
            <a:prstDash val="solid"/>
            <a:headEnd type="none" len="sm" w="sm"/>
            <a:tailEnd type="oval" len="lg" w="lg"/>
          </a:ln>
        </p:spPr>
      </p:sp>
      <p:sp>
        <p:nvSpPr>
          <p:cNvPr name="Freeform 13" id="13"/>
          <p:cNvSpPr/>
          <p:nvPr/>
        </p:nvSpPr>
        <p:spPr>
          <a:xfrm flipH="false" flipV="false" rot="5400000">
            <a:off x="1600085" y="145942"/>
            <a:ext cx="622745" cy="1765515"/>
          </a:xfrm>
          <a:custGeom>
            <a:avLst/>
            <a:gdLst/>
            <a:ahLst/>
            <a:cxnLst/>
            <a:rect r="r" b="b" t="t" l="l"/>
            <a:pathLst>
              <a:path h="1765515" w="622745">
                <a:moveTo>
                  <a:pt x="0" y="0"/>
                </a:moveTo>
                <a:lnTo>
                  <a:pt x="622745" y="0"/>
                </a:lnTo>
                <a:lnTo>
                  <a:pt x="622745" y="1765516"/>
                </a:lnTo>
                <a:lnTo>
                  <a:pt x="0" y="17655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7165485" y="8382104"/>
            <a:ext cx="2245029" cy="2257342"/>
          </a:xfrm>
          <a:custGeom>
            <a:avLst/>
            <a:gdLst/>
            <a:ahLst/>
            <a:cxnLst/>
            <a:rect r="r" b="b" t="t" l="l"/>
            <a:pathLst>
              <a:path h="2257342" w="2245029">
                <a:moveTo>
                  <a:pt x="0" y="0"/>
                </a:moveTo>
                <a:lnTo>
                  <a:pt x="2245030" y="0"/>
                </a:lnTo>
                <a:lnTo>
                  <a:pt x="2245030" y="2257342"/>
                </a:lnTo>
                <a:lnTo>
                  <a:pt x="0" y="22573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5" id="15"/>
          <p:cNvGrpSpPr/>
          <p:nvPr/>
        </p:nvGrpSpPr>
        <p:grpSpPr>
          <a:xfrm rot="0">
            <a:off x="3209022" y="717327"/>
            <a:ext cx="571301" cy="571301"/>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7" id="17"/>
          <p:cNvSpPr txBox="true"/>
          <p:nvPr/>
        </p:nvSpPr>
        <p:spPr>
          <a:xfrm rot="0">
            <a:off x="5992065" y="3973307"/>
            <a:ext cx="6147335" cy="2578516"/>
          </a:xfrm>
          <a:prstGeom prst="rect">
            <a:avLst/>
          </a:prstGeom>
        </p:spPr>
        <p:txBody>
          <a:bodyPr anchor="t" rtlCol="false" tIns="0" lIns="0" bIns="0" rIns="0">
            <a:spAutoFit/>
          </a:bodyPr>
          <a:lstStyle/>
          <a:p>
            <a:pPr algn="ctr">
              <a:lnSpc>
                <a:spcPts val="10232"/>
              </a:lnSpc>
            </a:pPr>
            <a:r>
              <a:rPr lang="en-US" sz="8319" spc="831">
                <a:solidFill>
                  <a:srgbClr val="FFFFFF"/>
                </a:solidFill>
                <a:latin typeface="League Spartan"/>
                <a:ea typeface="League Spartan"/>
                <a:cs typeface="League Spartan"/>
                <a:sym typeface="League Spartan"/>
              </a:rPr>
              <a:t>WHAT’S NEXT?</a:t>
            </a:r>
          </a:p>
        </p:txBody>
      </p:sp>
      <p:sp>
        <p:nvSpPr>
          <p:cNvPr name="TextBox 18" id="18"/>
          <p:cNvSpPr txBox="true"/>
          <p:nvPr/>
        </p:nvSpPr>
        <p:spPr>
          <a:xfrm rot="0">
            <a:off x="1392648" y="2332095"/>
            <a:ext cx="4775351" cy="2097596"/>
          </a:xfrm>
          <a:prstGeom prst="rect">
            <a:avLst/>
          </a:prstGeom>
        </p:spPr>
        <p:txBody>
          <a:bodyPr anchor="t" rtlCol="false" tIns="0" lIns="0" bIns="0" rIns="0">
            <a:spAutoFit/>
          </a:bodyPr>
          <a:lstStyle/>
          <a:p>
            <a:pPr algn="l">
              <a:lnSpc>
                <a:spcPts val="5657"/>
              </a:lnSpc>
            </a:pPr>
            <a:r>
              <a:rPr lang="en-US" sz="4599">
                <a:solidFill>
                  <a:srgbClr val="000000"/>
                </a:solidFill>
                <a:latin typeface="Josefin Sans Bold"/>
                <a:ea typeface="Josefin Sans Bold"/>
                <a:cs typeface="Josefin Sans Bold"/>
                <a:sym typeface="Josefin Sans Bold"/>
              </a:rPr>
              <a:t>Advanced job search filters</a:t>
            </a:r>
          </a:p>
          <a:p>
            <a:pPr algn="l">
              <a:lnSpc>
                <a:spcPts val="5288"/>
              </a:lnSpc>
            </a:pPr>
          </a:p>
        </p:txBody>
      </p:sp>
      <p:sp>
        <p:nvSpPr>
          <p:cNvPr name="TextBox 19" id="19"/>
          <p:cNvSpPr txBox="true"/>
          <p:nvPr/>
        </p:nvSpPr>
        <p:spPr>
          <a:xfrm rot="0">
            <a:off x="3209022" y="7366126"/>
            <a:ext cx="3680445" cy="2144649"/>
          </a:xfrm>
          <a:prstGeom prst="rect">
            <a:avLst/>
          </a:prstGeom>
        </p:spPr>
        <p:txBody>
          <a:bodyPr anchor="t" rtlCol="false" tIns="0" lIns="0" bIns="0" rIns="0">
            <a:spAutoFit/>
          </a:bodyPr>
          <a:lstStyle/>
          <a:p>
            <a:pPr algn="l">
              <a:lnSpc>
                <a:spcPts val="5657"/>
              </a:lnSpc>
            </a:pPr>
            <a:r>
              <a:rPr lang="en-US" sz="4599">
                <a:solidFill>
                  <a:srgbClr val="000000"/>
                </a:solidFill>
                <a:latin typeface="Josefin Sans Bold"/>
                <a:ea typeface="Josefin Sans Bold"/>
                <a:cs typeface="Josefin Sans Bold"/>
                <a:sym typeface="Josefin Sans Bold"/>
              </a:rPr>
              <a:t>Resume parsing</a:t>
            </a:r>
          </a:p>
          <a:p>
            <a:pPr algn="l">
              <a:lnSpc>
                <a:spcPts val="5657"/>
              </a:lnSpc>
            </a:pPr>
          </a:p>
        </p:txBody>
      </p:sp>
      <p:sp>
        <p:nvSpPr>
          <p:cNvPr name="TextBox 20" id="20"/>
          <p:cNvSpPr txBox="true"/>
          <p:nvPr/>
        </p:nvSpPr>
        <p:spPr>
          <a:xfrm rot="0">
            <a:off x="11024579" y="1626483"/>
            <a:ext cx="4124690" cy="1430274"/>
          </a:xfrm>
          <a:prstGeom prst="rect">
            <a:avLst/>
          </a:prstGeom>
        </p:spPr>
        <p:txBody>
          <a:bodyPr anchor="t" rtlCol="false" tIns="0" lIns="0" bIns="0" rIns="0">
            <a:spAutoFit/>
          </a:bodyPr>
          <a:lstStyle/>
          <a:p>
            <a:pPr algn="l">
              <a:lnSpc>
                <a:spcPts val="5657"/>
              </a:lnSpc>
            </a:pPr>
            <a:r>
              <a:rPr lang="en-US" sz="4599">
                <a:solidFill>
                  <a:srgbClr val="000000"/>
                </a:solidFill>
                <a:latin typeface="Josefin Sans Bold"/>
                <a:ea typeface="Josefin Sans Bold"/>
                <a:cs typeface="Josefin Sans Bold"/>
                <a:sym typeface="Josefin Sans Bold"/>
              </a:rPr>
              <a:t>Real-time notifications</a:t>
            </a:r>
          </a:p>
        </p:txBody>
      </p:sp>
      <p:sp>
        <p:nvSpPr>
          <p:cNvPr name="TextBox 21" id="21"/>
          <p:cNvSpPr txBox="true"/>
          <p:nvPr/>
        </p:nvSpPr>
        <p:spPr>
          <a:xfrm rot="0">
            <a:off x="12834824" y="7002708"/>
            <a:ext cx="5453176" cy="2144649"/>
          </a:xfrm>
          <a:prstGeom prst="rect">
            <a:avLst/>
          </a:prstGeom>
        </p:spPr>
        <p:txBody>
          <a:bodyPr anchor="t" rtlCol="false" tIns="0" lIns="0" bIns="0" rIns="0">
            <a:spAutoFit/>
          </a:bodyPr>
          <a:lstStyle/>
          <a:p>
            <a:pPr algn="l">
              <a:lnSpc>
                <a:spcPts val="5657"/>
              </a:lnSpc>
            </a:pPr>
            <a:r>
              <a:rPr lang="en-US" sz="4599">
                <a:solidFill>
                  <a:srgbClr val="000000"/>
                </a:solidFill>
                <a:latin typeface="Josefin Sans Bold"/>
                <a:ea typeface="Josefin Sans Bold"/>
                <a:cs typeface="Josefin Sans Bold"/>
                <a:sym typeface="Josefin Sans Bold"/>
              </a:rPr>
              <a:t>Admin panel (for job posting and editing)</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991292" y="3810192"/>
            <a:ext cx="16073566" cy="8453182"/>
          </a:xfrm>
          <a:custGeom>
            <a:avLst/>
            <a:gdLst/>
            <a:ahLst/>
            <a:cxnLst/>
            <a:rect r="r" b="b" t="t" l="l"/>
            <a:pathLst>
              <a:path h="8453182" w="16073566">
                <a:moveTo>
                  <a:pt x="0" y="0"/>
                </a:moveTo>
                <a:lnTo>
                  <a:pt x="16073566" y="0"/>
                </a:lnTo>
                <a:lnTo>
                  <a:pt x="16073566" y="8453182"/>
                </a:lnTo>
                <a:lnTo>
                  <a:pt x="0" y="8453182"/>
                </a:lnTo>
                <a:lnTo>
                  <a:pt x="0" y="0"/>
                </a:lnTo>
                <a:close/>
              </a:path>
            </a:pathLst>
          </a:custGeom>
          <a:blipFill>
            <a:blip r:embed="rId2">
              <a:alphaModFix amt="89000"/>
              <a:extLst>
                <a:ext uri="{96DAC541-7B7A-43D3-8B79-37D633B846F1}">
                  <asvg:svgBlip xmlns:asvg="http://schemas.microsoft.com/office/drawing/2016/SVG/main" r:embed="rId3"/>
                </a:ext>
              </a:extLst>
            </a:blip>
            <a:stretch>
              <a:fillRect l="0" t="-90148" r="0" b="0"/>
            </a:stretch>
          </a:blipFill>
        </p:spPr>
      </p:sp>
      <p:sp>
        <p:nvSpPr>
          <p:cNvPr name="TextBox 3" id="3"/>
          <p:cNvSpPr txBox="true"/>
          <p:nvPr/>
        </p:nvSpPr>
        <p:spPr>
          <a:xfrm rot="0">
            <a:off x="0" y="6060189"/>
            <a:ext cx="7272082" cy="1184982"/>
          </a:xfrm>
          <a:prstGeom prst="rect">
            <a:avLst/>
          </a:prstGeom>
        </p:spPr>
        <p:txBody>
          <a:bodyPr anchor="t" rtlCol="false" tIns="0" lIns="0" bIns="0" rIns="0">
            <a:spAutoFit/>
          </a:bodyPr>
          <a:lstStyle/>
          <a:p>
            <a:pPr algn="l">
              <a:lnSpc>
                <a:spcPts val="9444"/>
              </a:lnSpc>
            </a:pPr>
            <a:r>
              <a:rPr lang="en-US" sz="7678">
                <a:solidFill>
                  <a:srgbClr val="000000"/>
                </a:solidFill>
                <a:latin typeface="League Spartan"/>
                <a:ea typeface="League Spartan"/>
                <a:cs typeface="League Spartan"/>
                <a:sym typeface="League Spartan"/>
              </a:rPr>
              <a:t>CONCLUSION</a:t>
            </a:r>
          </a:p>
        </p:txBody>
      </p:sp>
      <p:sp>
        <p:nvSpPr>
          <p:cNvPr name="TextBox 4" id="4"/>
          <p:cNvSpPr txBox="true"/>
          <p:nvPr/>
        </p:nvSpPr>
        <p:spPr>
          <a:xfrm rot="0">
            <a:off x="8653504" y="1616019"/>
            <a:ext cx="8160930" cy="8117649"/>
          </a:xfrm>
          <a:prstGeom prst="rect">
            <a:avLst/>
          </a:prstGeom>
        </p:spPr>
        <p:txBody>
          <a:bodyPr anchor="t" rtlCol="false" tIns="0" lIns="0" bIns="0" rIns="0">
            <a:spAutoFit/>
          </a:bodyPr>
          <a:lstStyle/>
          <a:p>
            <a:pPr algn="just">
              <a:lnSpc>
                <a:spcPts val="4595"/>
              </a:lnSpc>
            </a:pPr>
            <a:r>
              <a:rPr lang="en-US" sz="3282" u="sng">
                <a:solidFill>
                  <a:srgbClr val="000000"/>
                </a:solidFill>
                <a:latin typeface="Josefin Sans Bold"/>
                <a:ea typeface="Josefin Sans Bold"/>
                <a:cs typeface="Josefin Sans Bold"/>
                <a:sym typeface="Josefin Sans Bold"/>
              </a:rPr>
              <a:t>Summary:</a:t>
            </a:r>
            <a:r>
              <a:rPr lang="en-US" sz="3282">
                <a:solidFill>
                  <a:srgbClr val="000000"/>
                </a:solidFill>
                <a:latin typeface="Josefin Sans"/>
                <a:ea typeface="Josefin Sans"/>
                <a:cs typeface="Josefin Sans"/>
                <a:sym typeface="Josefin Sans"/>
              </a:rPr>
              <a:t> In conclusion, JOBSEEE is a robust job portal website that facilitates seamless interactions between job seekers and employers. It includes features such as user authentication, job listings, company registration, and application management.</a:t>
            </a:r>
          </a:p>
          <a:p>
            <a:pPr algn="just">
              <a:lnSpc>
                <a:spcPts val="4595"/>
              </a:lnSpc>
            </a:pPr>
            <a:r>
              <a:rPr lang="en-US" sz="3282" u="sng">
                <a:solidFill>
                  <a:srgbClr val="000000"/>
                </a:solidFill>
                <a:latin typeface="Josefin Sans Bold"/>
                <a:ea typeface="Josefin Sans Bold"/>
                <a:cs typeface="Josefin Sans Bold"/>
                <a:sym typeface="Josefin Sans Bold"/>
              </a:rPr>
              <a:t>Future Work:</a:t>
            </a:r>
            <a:r>
              <a:rPr lang="en-US" sz="3282">
                <a:solidFill>
                  <a:srgbClr val="000000"/>
                </a:solidFill>
                <a:latin typeface="Josefin Sans Bold"/>
                <a:ea typeface="Josefin Sans Bold"/>
                <a:cs typeface="Josefin Sans Bold"/>
                <a:sym typeface="Josefin Sans Bold"/>
              </a:rPr>
              <a:t> </a:t>
            </a:r>
            <a:r>
              <a:rPr lang="en-US" sz="3282">
                <a:solidFill>
                  <a:srgbClr val="000000"/>
                </a:solidFill>
                <a:latin typeface="Josefin Sans"/>
                <a:ea typeface="Josefin Sans"/>
                <a:cs typeface="Josefin Sans"/>
                <a:sym typeface="Josefin Sans"/>
              </a:rPr>
              <a:t>Future enhancements could include additional features like advanced job search filters, resume parsing, real-time notifications, and analytics for employers to track application metrics, further improving the platform’s functionality and user experience.</a:t>
            </a:r>
          </a:p>
          <a:p>
            <a:pPr algn="just">
              <a:lnSpc>
                <a:spcPts val="4595"/>
              </a:lnSpc>
            </a:pPr>
          </a:p>
        </p:txBody>
      </p:sp>
      <p:sp>
        <p:nvSpPr>
          <p:cNvPr name="AutoShape 5" id="5"/>
          <p:cNvSpPr/>
          <p:nvPr/>
        </p:nvSpPr>
        <p:spPr>
          <a:xfrm>
            <a:off x="9144000" y="9272588"/>
            <a:ext cx="6492240" cy="0"/>
          </a:xfrm>
          <a:prstGeom prst="line">
            <a:avLst/>
          </a:prstGeom>
          <a:ln cap="rnd" w="28575">
            <a:solidFill>
              <a:srgbClr val="000000"/>
            </a:solidFill>
            <a:prstDash val="solid"/>
            <a:headEnd type="none" len="sm" w="sm"/>
            <a:tailEnd type="none" len="sm" w="sm"/>
          </a:ln>
        </p:spPr>
      </p:sp>
      <p:sp>
        <p:nvSpPr>
          <p:cNvPr name="Freeform 6" id="6"/>
          <p:cNvSpPr/>
          <p:nvPr/>
        </p:nvSpPr>
        <p:spPr>
          <a:xfrm flipH="false" flipV="false" rot="3728645">
            <a:off x="2552700" y="-2496200"/>
            <a:ext cx="6303208" cy="6303208"/>
          </a:xfrm>
          <a:custGeom>
            <a:avLst/>
            <a:gdLst/>
            <a:ahLst/>
            <a:cxnLst/>
            <a:rect r="r" b="b" t="t" l="l"/>
            <a:pathLst>
              <a:path h="6303208" w="6303208">
                <a:moveTo>
                  <a:pt x="0" y="0"/>
                </a:moveTo>
                <a:lnTo>
                  <a:pt x="6303208" y="0"/>
                </a:lnTo>
                <a:lnTo>
                  <a:pt x="6303208" y="6303208"/>
                </a:lnTo>
                <a:lnTo>
                  <a:pt x="0" y="6303208"/>
                </a:lnTo>
                <a:lnTo>
                  <a:pt x="0" y="0"/>
                </a:lnTo>
                <a:close/>
              </a:path>
            </a:pathLst>
          </a:custGeom>
          <a:blipFill>
            <a:blip r:embed="rId4">
              <a:alphaModFix amt="96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3728645">
            <a:off x="16248234" y="7186634"/>
            <a:ext cx="6303208" cy="6303208"/>
          </a:xfrm>
          <a:custGeom>
            <a:avLst/>
            <a:gdLst/>
            <a:ahLst/>
            <a:cxnLst/>
            <a:rect r="r" b="b" t="t" l="l"/>
            <a:pathLst>
              <a:path h="6303208" w="6303208">
                <a:moveTo>
                  <a:pt x="0" y="0"/>
                </a:moveTo>
                <a:lnTo>
                  <a:pt x="6303208" y="0"/>
                </a:lnTo>
                <a:lnTo>
                  <a:pt x="6303208" y="6303208"/>
                </a:lnTo>
                <a:lnTo>
                  <a:pt x="0" y="6303208"/>
                </a:lnTo>
                <a:lnTo>
                  <a:pt x="0" y="0"/>
                </a:lnTo>
                <a:close/>
              </a:path>
            </a:pathLst>
          </a:custGeom>
          <a:blipFill>
            <a:blip r:embed="rId4">
              <a:alphaModFix amt="96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590993" y="-336257"/>
            <a:ext cx="5302400" cy="1983321"/>
          </a:xfrm>
          <a:custGeom>
            <a:avLst/>
            <a:gdLst/>
            <a:ahLst/>
            <a:cxnLst/>
            <a:rect r="r" b="b" t="t" l="l"/>
            <a:pathLst>
              <a:path h="1983321" w="5302400">
                <a:moveTo>
                  <a:pt x="0" y="0"/>
                </a:moveTo>
                <a:lnTo>
                  <a:pt x="5302400" y="0"/>
                </a:lnTo>
                <a:lnTo>
                  <a:pt x="5302400" y="1983321"/>
                </a:lnTo>
                <a:lnTo>
                  <a:pt x="0" y="1983321"/>
                </a:lnTo>
                <a:lnTo>
                  <a:pt x="0" y="0"/>
                </a:lnTo>
                <a:close/>
              </a:path>
            </a:pathLst>
          </a:custGeom>
          <a:blipFill>
            <a:blip r:embed="rId6"/>
            <a:stretch>
              <a:fillRect l="0" t="-1865" r="0" b="-1865"/>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8100000">
            <a:off x="13497880" y="2230873"/>
            <a:ext cx="5804607" cy="5804607"/>
          </a:xfrm>
          <a:custGeom>
            <a:avLst/>
            <a:gdLst/>
            <a:ahLst/>
            <a:cxnLst/>
            <a:rect r="r" b="b" t="t" l="l"/>
            <a:pathLst>
              <a:path h="5804607" w="5804607">
                <a:moveTo>
                  <a:pt x="0" y="0"/>
                </a:moveTo>
                <a:lnTo>
                  <a:pt x="5804607" y="0"/>
                </a:lnTo>
                <a:lnTo>
                  <a:pt x="5804607" y="5804608"/>
                </a:lnTo>
                <a:lnTo>
                  <a:pt x="0" y="5804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2230873"/>
            <a:ext cx="5804607" cy="5804607"/>
          </a:xfrm>
          <a:custGeom>
            <a:avLst/>
            <a:gdLst/>
            <a:ahLst/>
            <a:cxnLst/>
            <a:rect r="r" b="b" t="t" l="l"/>
            <a:pathLst>
              <a:path h="5804607" w="5804607">
                <a:moveTo>
                  <a:pt x="0" y="0"/>
                </a:moveTo>
                <a:lnTo>
                  <a:pt x="5804607" y="0"/>
                </a:lnTo>
                <a:lnTo>
                  <a:pt x="5804607" y="5804608"/>
                </a:lnTo>
                <a:lnTo>
                  <a:pt x="0" y="58046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43526" y="7597308"/>
            <a:ext cx="8233265" cy="8233265"/>
          </a:xfrm>
          <a:custGeom>
            <a:avLst/>
            <a:gdLst/>
            <a:ahLst/>
            <a:cxnLst/>
            <a:rect r="r" b="b" t="t" l="l"/>
            <a:pathLst>
              <a:path h="8233265" w="8233265">
                <a:moveTo>
                  <a:pt x="0" y="0"/>
                </a:moveTo>
                <a:lnTo>
                  <a:pt x="8233265" y="0"/>
                </a:lnTo>
                <a:lnTo>
                  <a:pt x="8233265" y="8233265"/>
                </a:lnTo>
                <a:lnTo>
                  <a:pt x="0" y="8233265"/>
                </a:lnTo>
                <a:lnTo>
                  <a:pt x="0" y="0"/>
                </a:lnTo>
                <a:close/>
              </a:path>
            </a:pathLst>
          </a:custGeom>
          <a:blipFill>
            <a:blip r:embed="rId6">
              <a:alphaModFix amt="96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980388" y="1346208"/>
            <a:ext cx="1740378" cy="1769331"/>
          </a:xfrm>
          <a:custGeom>
            <a:avLst/>
            <a:gdLst/>
            <a:ahLst/>
            <a:cxnLst/>
            <a:rect r="r" b="b" t="t" l="l"/>
            <a:pathLst>
              <a:path h="1769331" w="1740378">
                <a:moveTo>
                  <a:pt x="0" y="0"/>
                </a:moveTo>
                <a:lnTo>
                  <a:pt x="1740378" y="0"/>
                </a:lnTo>
                <a:lnTo>
                  <a:pt x="1740378" y="1769331"/>
                </a:lnTo>
                <a:lnTo>
                  <a:pt x="0" y="17693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48701" y="6288865"/>
            <a:ext cx="1499906" cy="1746616"/>
          </a:xfrm>
          <a:custGeom>
            <a:avLst/>
            <a:gdLst/>
            <a:ahLst/>
            <a:cxnLst/>
            <a:rect r="r" b="b" t="t" l="l"/>
            <a:pathLst>
              <a:path h="1746616" w="1499906">
                <a:moveTo>
                  <a:pt x="0" y="0"/>
                </a:moveTo>
                <a:lnTo>
                  <a:pt x="1499906" y="0"/>
                </a:lnTo>
                <a:lnTo>
                  <a:pt x="1499906" y="1746616"/>
                </a:lnTo>
                <a:lnTo>
                  <a:pt x="0" y="17466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592828" y="4803910"/>
            <a:ext cx="8082175" cy="4236484"/>
          </a:xfrm>
          <a:prstGeom prst="rect">
            <a:avLst/>
          </a:prstGeom>
        </p:spPr>
        <p:txBody>
          <a:bodyPr anchor="t" rtlCol="false" tIns="0" lIns="0" bIns="0" rIns="0">
            <a:spAutoFit/>
          </a:bodyPr>
          <a:lstStyle/>
          <a:p>
            <a:pPr algn="l">
              <a:lnSpc>
                <a:spcPts val="11180"/>
              </a:lnSpc>
            </a:pPr>
            <a:r>
              <a:rPr lang="en-US" sz="9090">
                <a:solidFill>
                  <a:srgbClr val="000000"/>
                </a:solidFill>
                <a:latin typeface="League Spartan"/>
                <a:ea typeface="League Spartan"/>
                <a:cs typeface="League Spartan"/>
                <a:sym typeface="League Spartan"/>
              </a:rPr>
              <a:t>Thank you for watching!</a:t>
            </a:r>
          </a:p>
        </p:txBody>
      </p:sp>
      <p:sp>
        <p:nvSpPr>
          <p:cNvPr name="Freeform 8" id="8"/>
          <p:cNvSpPr/>
          <p:nvPr/>
        </p:nvSpPr>
        <p:spPr>
          <a:xfrm flipH="false" flipV="false" rot="0">
            <a:off x="786377" y="1181100"/>
            <a:ext cx="1875054" cy="1875054"/>
          </a:xfrm>
          <a:custGeom>
            <a:avLst/>
            <a:gdLst/>
            <a:ahLst/>
            <a:cxnLst/>
            <a:rect r="r" b="b" t="t" l="l"/>
            <a:pathLst>
              <a:path h="1875054" w="1875054">
                <a:moveTo>
                  <a:pt x="0" y="0"/>
                </a:moveTo>
                <a:lnTo>
                  <a:pt x="1875055" y="0"/>
                </a:lnTo>
                <a:lnTo>
                  <a:pt x="1875055" y="1875054"/>
                </a:lnTo>
                <a:lnTo>
                  <a:pt x="0" y="1875054"/>
                </a:lnTo>
                <a:lnTo>
                  <a:pt x="0" y="0"/>
                </a:lnTo>
                <a:close/>
              </a:path>
            </a:pathLst>
          </a:custGeom>
          <a:blipFill>
            <a:blip r:embed="rId12"/>
            <a:stretch>
              <a:fillRect l="0" t="0" r="0" b="0"/>
            </a:stretch>
          </a:blipFill>
        </p:spPr>
      </p:sp>
      <p:sp>
        <p:nvSpPr>
          <p:cNvPr name="TextBox 9" id="9"/>
          <p:cNvSpPr txBox="true"/>
          <p:nvPr/>
        </p:nvSpPr>
        <p:spPr>
          <a:xfrm rot="0">
            <a:off x="2861917" y="1178203"/>
            <a:ext cx="7288963" cy="1877951"/>
          </a:xfrm>
          <a:prstGeom prst="rect">
            <a:avLst/>
          </a:prstGeom>
        </p:spPr>
        <p:txBody>
          <a:bodyPr anchor="t" rtlCol="false" tIns="0" lIns="0" bIns="0" rIns="0">
            <a:spAutoFit/>
          </a:bodyPr>
          <a:lstStyle/>
          <a:p>
            <a:pPr algn="l">
              <a:lnSpc>
                <a:spcPts val="14882"/>
              </a:lnSpc>
            </a:pPr>
            <a:r>
              <a:rPr lang="en-US" sz="12099">
                <a:solidFill>
                  <a:srgbClr val="000000"/>
                </a:solidFill>
                <a:latin typeface="League Spartan"/>
                <a:ea typeface="League Spartan"/>
                <a:cs typeface="League Spartan"/>
                <a:sym typeface="League Spartan"/>
              </a:rPr>
              <a:t>JOBSEEE</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DAGMt48cm20</dc:identifier>
  <dcterms:modified xsi:type="dcterms:W3CDTF">2011-08-01T06:04:30Z</dcterms:modified>
  <cp:revision>1</cp:revision>
  <dc:title>BEE Project</dc:title>
</cp:coreProperties>
</file>