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36" autoAdjust="0"/>
    <p:restoredTop sz="94690" autoAdjust="0"/>
  </p:normalViewPr>
  <p:slideViewPr>
    <p:cSldViewPr>
      <p:cViewPr>
        <p:scale>
          <a:sx n="80" d="100"/>
          <a:sy n="80" d="100"/>
        </p:scale>
        <p:origin x="-156" y="-2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B5D0B8F2-3698-4F49-BFDB-59FA0C453FCA}" type="datetimeFigureOut">
              <a:rPr lang="en-US" smtClean="0"/>
              <a:pPr/>
              <a:t>7/8/2013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7EA8F9E1-C616-400B-A5FD-747C4E1A6F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0B8F2-3698-4F49-BFDB-59FA0C453FCA}" type="datetimeFigureOut">
              <a:rPr lang="en-US" smtClean="0"/>
              <a:pPr/>
              <a:t>7/8/2013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8F9E1-C616-400B-A5FD-747C4E1A6F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0B8F2-3698-4F49-BFDB-59FA0C453FCA}" type="datetimeFigureOut">
              <a:rPr lang="en-US" smtClean="0"/>
              <a:pPr/>
              <a:t>7/8/2013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8F9E1-C616-400B-A5FD-747C4E1A6F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B5D0B8F2-3698-4F49-BFDB-59FA0C453FCA}" type="datetimeFigureOut">
              <a:rPr lang="en-US" smtClean="0"/>
              <a:pPr/>
              <a:t>7/8/2013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8F9E1-C616-400B-A5FD-747C4E1A6F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B5D0B8F2-3698-4F49-BFDB-59FA0C453FCA}" type="datetimeFigureOut">
              <a:rPr lang="en-US" smtClean="0"/>
              <a:pPr/>
              <a:t>7/8/2013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7EA8F9E1-C616-400B-A5FD-747C4E1A6FD0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B5D0B8F2-3698-4F49-BFDB-59FA0C453FCA}" type="datetimeFigureOut">
              <a:rPr lang="en-US" smtClean="0"/>
              <a:pPr/>
              <a:t>7/8/2013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7EA8F9E1-C616-400B-A5FD-747C4E1A6F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B5D0B8F2-3698-4F49-BFDB-59FA0C453FCA}" type="datetimeFigureOut">
              <a:rPr lang="en-US" smtClean="0"/>
              <a:pPr/>
              <a:t>7/8/2013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7EA8F9E1-C616-400B-A5FD-747C4E1A6F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0B8F2-3698-4F49-BFDB-59FA0C453FCA}" type="datetimeFigureOut">
              <a:rPr lang="en-US" smtClean="0"/>
              <a:pPr/>
              <a:t>7/8/2013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8F9E1-C616-400B-A5FD-747C4E1A6F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B5D0B8F2-3698-4F49-BFDB-59FA0C453FCA}" type="datetimeFigureOut">
              <a:rPr lang="en-US" smtClean="0"/>
              <a:pPr/>
              <a:t>7/8/2013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7EA8F9E1-C616-400B-A5FD-747C4E1A6F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B5D0B8F2-3698-4F49-BFDB-59FA0C453FCA}" type="datetimeFigureOut">
              <a:rPr lang="en-US" smtClean="0"/>
              <a:pPr/>
              <a:t>7/8/2013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7EA8F9E1-C616-400B-A5FD-747C4E1A6F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B5D0B8F2-3698-4F49-BFDB-59FA0C453FCA}" type="datetimeFigureOut">
              <a:rPr lang="en-US" smtClean="0"/>
              <a:pPr/>
              <a:t>7/8/2013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7EA8F9E1-C616-400B-A5FD-747C4E1A6F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B5D0B8F2-3698-4F49-BFDB-59FA0C453FCA}" type="datetimeFigureOut">
              <a:rPr lang="en-US" smtClean="0"/>
              <a:pPr/>
              <a:t>7/8/2013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7EA8F9E1-C616-400B-A5FD-747C4E1A6FD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motionhosting.com/img/infographics/html5_cheat_sheet_tags.png" TargetMode="External"/><Relationship Id="rId2" Type="http://schemas.openxmlformats.org/officeDocument/2006/relationships/hyperlink" Target="http://www.addedbytes.com/download/html-cheat-sheet-v1/png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-381000" y="-76200"/>
            <a:ext cx="8229600" cy="72310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HTML5 Cheat </a:t>
            </a:r>
            <a:r>
              <a:rPr lang="en-US" dirty="0" smtClean="0"/>
              <a:t>Sheet </a:t>
            </a:r>
            <a:r>
              <a:rPr lang="en-US" sz="4000" i="1" dirty="0" smtClean="0"/>
              <a:t>(abridged)</a:t>
            </a:r>
            <a:endParaRPr lang="en-US" i="1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52400" y="533401"/>
          <a:ext cx="3124200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2392"/>
                <a:gridCol w="1661808"/>
              </a:tblGrid>
              <a:tr h="212271">
                <a:tc gridSpan="2">
                  <a:txBody>
                    <a:bodyPr/>
                    <a:lstStyle/>
                    <a:p>
                      <a:r>
                        <a:rPr lang="en-US" sz="1200" dirty="0" smtClean="0"/>
                        <a:t>Document outline</a:t>
                      </a:r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194582">
                <a:tc>
                  <a:txBody>
                    <a:bodyPr/>
                    <a:lstStyle/>
                    <a:p>
                      <a:r>
                        <a:rPr lang="en-US" sz="1050" b="1" dirty="0" smtClean="0">
                          <a:latin typeface="Consolas" pitchFamily="49" charset="0"/>
                          <a:cs typeface="Consolas" pitchFamily="49" charset="0"/>
                        </a:rPr>
                        <a:t>&lt;!DOCTYPE</a:t>
                      </a:r>
                      <a:r>
                        <a:rPr lang="en-US" sz="1050" b="1" baseline="0" dirty="0" smtClean="0">
                          <a:latin typeface="Consolas" pitchFamily="49" charset="0"/>
                          <a:cs typeface="Consolas" pitchFamily="49" charset="0"/>
                        </a:rPr>
                        <a:t> html&gt;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1" baseline="0" dirty="0" smtClean="0">
                          <a:latin typeface="Consolas" pitchFamily="49" charset="0"/>
                          <a:cs typeface="Consolas" pitchFamily="49" charset="0"/>
                        </a:rPr>
                        <a:t>Version of HTML</a:t>
                      </a:r>
                    </a:p>
                  </a:txBody>
                  <a:tcPr/>
                </a:tc>
              </a:tr>
              <a:tr h="194582">
                <a:tc>
                  <a:txBody>
                    <a:bodyPr/>
                    <a:lstStyle/>
                    <a:p>
                      <a:r>
                        <a:rPr lang="en-US" sz="1050" b="1" baseline="0" dirty="0" smtClean="0">
                          <a:latin typeface="Consolas" pitchFamily="49" charset="0"/>
                          <a:cs typeface="Consolas" pitchFamily="49" charset="0"/>
                        </a:rPr>
                        <a:t>&lt;html&gt;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1" baseline="0" dirty="0" smtClean="0">
                          <a:latin typeface="Consolas" pitchFamily="49" charset="0"/>
                          <a:cs typeface="Consolas" pitchFamily="49" charset="0"/>
                        </a:rPr>
                        <a:t>HTML Document</a:t>
                      </a:r>
                    </a:p>
                  </a:txBody>
                  <a:tcPr/>
                </a:tc>
              </a:tr>
              <a:tr h="194582">
                <a:tc>
                  <a:txBody>
                    <a:bodyPr/>
                    <a:lstStyle/>
                    <a:p>
                      <a:r>
                        <a:rPr lang="en-US" sz="1050" b="1" baseline="0" dirty="0" smtClean="0">
                          <a:latin typeface="Consolas" pitchFamily="49" charset="0"/>
                          <a:cs typeface="Consolas" pitchFamily="49" charset="0"/>
                        </a:rPr>
                        <a:t>&lt;head&gt;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1" baseline="0" dirty="0" smtClean="0">
                          <a:latin typeface="Consolas" pitchFamily="49" charset="0"/>
                          <a:cs typeface="Consolas" pitchFamily="49" charset="0"/>
                        </a:rPr>
                        <a:t>Page Information</a:t>
                      </a:r>
                    </a:p>
                  </a:txBody>
                  <a:tcPr/>
                </a:tc>
              </a:tr>
              <a:tr h="194582">
                <a:tc>
                  <a:txBody>
                    <a:bodyPr/>
                    <a:lstStyle/>
                    <a:p>
                      <a:r>
                        <a:rPr lang="en-US" sz="1050" b="1" baseline="0" dirty="0" smtClean="0">
                          <a:latin typeface="Consolas" pitchFamily="49" charset="0"/>
                          <a:cs typeface="Consolas" pitchFamily="49" charset="0"/>
                        </a:rPr>
                        <a:t>&lt;body&gt;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1" baseline="0" dirty="0" smtClean="0">
                          <a:latin typeface="Consolas" pitchFamily="49" charset="0"/>
                          <a:cs typeface="Consolas" pitchFamily="49" charset="0"/>
                        </a:rPr>
                        <a:t>Page Contents</a:t>
                      </a:r>
                      <a:endParaRPr lang="en-US" sz="1050" b="1" dirty="0" smtClean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276600" y="533400"/>
          <a:ext cx="2362200" cy="1783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6119"/>
                <a:gridCol w="1596081"/>
              </a:tblGrid>
              <a:tr h="164123">
                <a:tc gridSpan="2">
                  <a:txBody>
                    <a:bodyPr/>
                    <a:lstStyle/>
                    <a:p>
                      <a:r>
                        <a:rPr lang="en-US" sz="1200" dirty="0" smtClean="0"/>
                        <a:t>Lists</a:t>
                      </a:r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150446">
                <a:tc>
                  <a:txBody>
                    <a:bodyPr/>
                    <a:lstStyle/>
                    <a:p>
                      <a:r>
                        <a:rPr lang="en-US" sz="1050" b="1" dirty="0" smtClean="0">
                          <a:latin typeface="Consolas" pitchFamily="49" charset="0"/>
                          <a:cs typeface="Consolas" pitchFamily="49" charset="0"/>
                        </a:rPr>
                        <a:t>&lt;</a:t>
                      </a:r>
                      <a:r>
                        <a:rPr lang="en-US" sz="1050" b="1" dirty="0" err="1" smtClean="0">
                          <a:latin typeface="Consolas" pitchFamily="49" charset="0"/>
                          <a:cs typeface="Consolas" pitchFamily="49" charset="0"/>
                        </a:rPr>
                        <a:t>ol</a:t>
                      </a:r>
                      <a:r>
                        <a:rPr lang="en-US" sz="1050" b="1" dirty="0" smtClean="0">
                          <a:latin typeface="Consolas" pitchFamily="49" charset="0"/>
                          <a:cs typeface="Consolas" pitchFamily="49" charset="0"/>
                        </a:rPr>
                        <a:t>&gt;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1" baseline="0" dirty="0" smtClean="0">
                          <a:latin typeface="Consolas" pitchFamily="49" charset="0"/>
                          <a:cs typeface="Consolas" pitchFamily="49" charset="0"/>
                        </a:rPr>
                        <a:t>Numbered List</a:t>
                      </a:r>
                    </a:p>
                  </a:txBody>
                  <a:tcPr/>
                </a:tc>
              </a:tr>
              <a:tr h="150446">
                <a:tc>
                  <a:txBody>
                    <a:bodyPr/>
                    <a:lstStyle/>
                    <a:p>
                      <a:r>
                        <a:rPr kumimoji="0" lang="en-US" sz="1050" b="1" kern="1200" baseline="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</a:t>
                      </a:r>
                      <a:r>
                        <a:rPr kumimoji="0" lang="en-US" sz="1050" b="1" kern="1200" baseline="0" dirty="0" err="1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ul</a:t>
                      </a:r>
                      <a:r>
                        <a:rPr kumimoji="0" lang="en-US" sz="1050" b="1" kern="1200" baseline="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1" baseline="0" dirty="0" smtClean="0">
                          <a:latin typeface="Consolas" pitchFamily="49" charset="0"/>
                          <a:cs typeface="Consolas" pitchFamily="49" charset="0"/>
                        </a:rPr>
                        <a:t>Bulleted List</a:t>
                      </a:r>
                    </a:p>
                  </a:txBody>
                  <a:tcPr/>
                </a:tc>
              </a:tr>
              <a:tr h="150446">
                <a:tc>
                  <a:txBody>
                    <a:bodyPr/>
                    <a:lstStyle/>
                    <a:p>
                      <a:r>
                        <a:rPr kumimoji="0" lang="en-US" sz="1050" b="1" kern="1200" baseline="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</a:t>
                      </a:r>
                      <a:r>
                        <a:rPr kumimoji="0" lang="en-US" sz="1050" b="1" kern="1200" baseline="0" dirty="0" err="1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li</a:t>
                      </a:r>
                      <a:r>
                        <a:rPr kumimoji="0" lang="en-US" sz="1050" b="1" kern="1200" baseline="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1" baseline="0" dirty="0" smtClean="0">
                          <a:latin typeface="Consolas" pitchFamily="49" charset="0"/>
                          <a:cs typeface="Consolas" pitchFamily="49" charset="0"/>
                        </a:rPr>
                        <a:t>List Item</a:t>
                      </a:r>
                    </a:p>
                  </a:txBody>
                  <a:tcPr/>
                </a:tc>
              </a:tr>
              <a:tr h="150446">
                <a:tc>
                  <a:txBody>
                    <a:bodyPr/>
                    <a:lstStyle/>
                    <a:p>
                      <a:r>
                        <a:rPr kumimoji="0" lang="en-US" sz="1050" b="1" kern="1200" baseline="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&lt;dl&gt;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1" baseline="0" dirty="0" smtClean="0">
                          <a:latin typeface="Consolas" pitchFamily="49" charset="0"/>
                          <a:cs typeface="Consolas" pitchFamily="49" charset="0"/>
                        </a:rPr>
                        <a:t>Definition List</a:t>
                      </a:r>
                    </a:p>
                  </a:txBody>
                  <a:tcPr/>
                </a:tc>
              </a:tr>
              <a:tr h="150446">
                <a:tc>
                  <a:txBody>
                    <a:bodyPr/>
                    <a:lstStyle/>
                    <a:p>
                      <a:r>
                        <a:rPr kumimoji="0" lang="en-US" sz="1050" b="1" kern="1200" baseline="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</a:t>
                      </a:r>
                      <a:r>
                        <a:rPr kumimoji="0" lang="en-US" sz="1050" b="1" kern="1200" baseline="0" dirty="0" err="1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dt</a:t>
                      </a:r>
                      <a:r>
                        <a:rPr kumimoji="0" lang="en-US" sz="1050" b="1" kern="1200" baseline="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1" baseline="0" dirty="0" smtClean="0">
                          <a:latin typeface="Consolas" pitchFamily="49" charset="0"/>
                          <a:cs typeface="Consolas" pitchFamily="49" charset="0"/>
                        </a:rPr>
                        <a:t>Definition Term</a:t>
                      </a:r>
                    </a:p>
                  </a:txBody>
                  <a:tcPr/>
                </a:tc>
              </a:tr>
              <a:tr h="150446">
                <a:tc>
                  <a:txBody>
                    <a:bodyPr/>
                    <a:lstStyle/>
                    <a:p>
                      <a:r>
                        <a:rPr kumimoji="0" lang="en-US" sz="1050" b="1" kern="1200" baseline="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</a:t>
                      </a:r>
                      <a:r>
                        <a:rPr kumimoji="0" lang="en-US" sz="1050" b="1" kern="1200" baseline="0" dirty="0" err="1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dd</a:t>
                      </a:r>
                      <a:r>
                        <a:rPr kumimoji="0" lang="en-US" sz="1050" b="1" kern="1200" baseline="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1" baseline="0" dirty="0" smtClean="0">
                          <a:latin typeface="Consolas" pitchFamily="49" charset="0"/>
                          <a:cs typeface="Consolas" pitchFamily="49" charset="0"/>
                        </a:rPr>
                        <a:t>Term Description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52400" y="6294120"/>
          <a:ext cx="3124200" cy="563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4200"/>
              </a:tblGrid>
              <a:tr h="21108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Comments</a:t>
                      </a:r>
                      <a:endParaRPr lang="en-US" sz="1400" dirty="0"/>
                    </a:p>
                  </a:txBody>
                  <a:tcPr/>
                </a:tc>
              </a:tr>
              <a:tr h="179420">
                <a:tc>
                  <a:txBody>
                    <a:bodyPr/>
                    <a:lstStyle/>
                    <a:p>
                      <a:r>
                        <a:rPr lang="en-US" sz="1100" b="1" dirty="0" smtClean="0">
                          <a:latin typeface="Consolas" pitchFamily="49" charset="0"/>
                          <a:cs typeface="Consolas" pitchFamily="49" charset="0"/>
                        </a:rPr>
                        <a:t>&lt;!-- Comment goes</a:t>
                      </a:r>
                      <a:r>
                        <a:rPr lang="en-US" sz="1100" b="1" baseline="0" dirty="0" smtClean="0">
                          <a:latin typeface="Consolas" pitchFamily="49" charset="0"/>
                          <a:cs typeface="Consolas" pitchFamily="49" charset="0"/>
                        </a:rPr>
                        <a:t> here --&gt;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152400" y="1828800"/>
          <a:ext cx="31242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7668"/>
                <a:gridCol w="2326532"/>
              </a:tblGrid>
              <a:tr h="160020">
                <a:tc gridSpan="2">
                  <a:txBody>
                    <a:bodyPr/>
                    <a:lstStyle/>
                    <a:p>
                      <a:r>
                        <a:rPr lang="en-US" sz="1200" dirty="0" smtClean="0"/>
                        <a:t>Page Information (in head)</a:t>
                      </a:r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151130">
                <a:tc>
                  <a:txBody>
                    <a:bodyPr/>
                    <a:lstStyle/>
                    <a:p>
                      <a:r>
                        <a:rPr lang="en-US" sz="1100" b="1" dirty="0" smtClean="0">
                          <a:latin typeface="Consolas" pitchFamily="49" charset="0"/>
                          <a:cs typeface="Consolas" pitchFamily="49" charset="0"/>
                        </a:rPr>
                        <a:t>&lt;base&gt;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1" baseline="0" dirty="0" smtClean="0">
                          <a:latin typeface="Consolas" pitchFamily="49" charset="0"/>
                          <a:cs typeface="Consolas" pitchFamily="49" charset="0"/>
                        </a:rPr>
                        <a:t>Base URL</a:t>
                      </a:r>
                    </a:p>
                  </a:txBody>
                  <a:tcPr/>
                </a:tc>
              </a:tr>
              <a:tr h="151130">
                <a:tc>
                  <a:txBody>
                    <a:bodyPr/>
                    <a:lstStyle/>
                    <a:p>
                      <a:r>
                        <a:rPr lang="en-US" sz="1100" b="1" baseline="0" dirty="0" smtClean="0">
                          <a:latin typeface="Consolas" pitchFamily="49" charset="0"/>
                          <a:cs typeface="Consolas" pitchFamily="49" charset="0"/>
                        </a:rPr>
                        <a:t>&lt;meta /&gt;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1" baseline="0" dirty="0" smtClean="0">
                          <a:latin typeface="Consolas" pitchFamily="49" charset="0"/>
                          <a:cs typeface="Consolas" pitchFamily="49" charset="0"/>
                        </a:rPr>
                        <a:t>Meta Information</a:t>
                      </a:r>
                    </a:p>
                  </a:txBody>
                  <a:tcPr/>
                </a:tc>
              </a:tr>
              <a:tr h="151130">
                <a:tc>
                  <a:txBody>
                    <a:bodyPr/>
                    <a:lstStyle/>
                    <a:p>
                      <a:r>
                        <a:rPr lang="en-US" sz="1100" b="1" baseline="0" dirty="0" smtClean="0">
                          <a:latin typeface="Consolas" pitchFamily="49" charset="0"/>
                          <a:cs typeface="Consolas" pitchFamily="49" charset="0"/>
                        </a:rPr>
                        <a:t>&lt;title&gt;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1" baseline="0" dirty="0" smtClean="0">
                          <a:latin typeface="Consolas" pitchFamily="49" charset="0"/>
                          <a:cs typeface="Consolas" pitchFamily="49" charset="0"/>
                        </a:rPr>
                        <a:t>Document Title</a:t>
                      </a:r>
                    </a:p>
                  </a:txBody>
                  <a:tcPr/>
                </a:tc>
              </a:tr>
              <a:tr h="151130">
                <a:tc>
                  <a:txBody>
                    <a:bodyPr/>
                    <a:lstStyle/>
                    <a:p>
                      <a:r>
                        <a:rPr lang="en-US" sz="1100" b="1" baseline="0" dirty="0" smtClean="0">
                          <a:latin typeface="Consolas" pitchFamily="49" charset="0"/>
                          <a:cs typeface="Consolas" pitchFamily="49" charset="0"/>
                        </a:rPr>
                        <a:t>&lt;link /&gt;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1" baseline="0" dirty="0" smtClean="0">
                          <a:latin typeface="Consolas" pitchFamily="49" charset="0"/>
                          <a:cs typeface="Consolas" pitchFamily="49" charset="0"/>
                        </a:rPr>
                        <a:t>External resource connection</a:t>
                      </a:r>
                      <a:endParaRPr lang="en-US" sz="1050" b="1" dirty="0" smtClean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  <a:tr h="151130">
                <a:tc>
                  <a:txBody>
                    <a:bodyPr/>
                    <a:lstStyle/>
                    <a:p>
                      <a:r>
                        <a:rPr kumimoji="0" lang="en-US" sz="1100" b="1" kern="1200" baseline="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&lt;style&gt;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1" dirty="0" smtClean="0">
                          <a:latin typeface="Consolas" pitchFamily="49" charset="0"/>
                          <a:cs typeface="Consolas" pitchFamily="49" charset="0"/>
                        </a:rPr>
                        <a:t>CSS Code</a:t>
                      </a:r>
                    </a:p>
                  </a:txBody>
                  <a:tcPr/>
                </a:tc>
              </a:tr>
              <a:tr h="151130">
                <a:tc>
                  <a:txBody>
                    <a:bodyPr/>
                    <a:lstStyle/>
                    <a:p>
                      <a:r>
                        <a:rPr kumimoji="0" lang="en-US" sz="1100" b="1" kern="1200" baseline="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&lt;script&gt;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1" dirty="0" smtClean="0">
                          <a:latin typeface="Consolas" pitchFamily="49" charset="0"/>
                          <a:cs typeface="Consolas" pitchFamily="49" charset="0"/>
                        </a:rPr>
                        <a:t>Script Code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152400" y="3657600"/>
          <a:ext cx="3124200" cy="1600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/>
                <a:gridCol w="2057400"/>
              </a:tblGrid>
              <a:tr h="139485">
                <a:tc gridSpan="2">
                  <a:txBody>
                    <a:bodyPr/>
                    <a:lstStyle/>
                    <a:p>
                      <a:r>
                        <a:rPr lang="en-US" sz="1200" dirty="0" smtClean="0"/>
                        <a:t>Document Structure</a:t>
                      </a:r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90593">
                <a:tc>
                  <a:txBody>
                    <a:bodyPr/>
                    <a:lstStyle/>
                    <a:p>
                      <a:r>
                        <a:rPr lang="en-US" sz="1050" b="1" dirty="0" smtClean="0">
                          <a:latin typeface="Consolas" pitchFamily="49" charset="0"/>
                          <a:cs typeface="Consolas" pitchFamily="49" charset="0"/>
                        </a:rPr>
                        <a:t>&lt;h1&gt; - &lt;h6&gt;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1" baseline="0" dirty="0" smtClean="0">
                          <a:latin typeface="Consolas" pitchFamily="49" charset="0"/>
                          <a:cs typeface="Consolas" pitchFamily="49" charset="0"/>
                        </a:rPr>
                        <a:t>Headings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1" baseline="0" dirty="0" smtClean="0">
                          <a:latin typeface="Consolas" pitchFamily="49" charset="0"/>
                          <a:cs typeface="Consolas" pitchFamily="49" charset="0"/>
                        </a:rPr>
                        <a:t>h1 title, h2 sub-title, </a:t>
                      </a:r>
                      <a:br>
                        <a:rPr lang="en-US" sz="1050" b="1" baseline="0" dirty="0" smtClean="0">
                          <a:latin typeface="Consolas" pitchFamily="49" charset="0"/>
                          <a:cs typeface="Consolas" pitchFamily="49" charset="0"/>
                        </a:rPr>
                      </a:br>
                      <a:r>
                        <a:rPr lang="en-US" sz="1050" b="1" baseline="0" dirty="0" smtClean="0">
                          <a:latin typeface="Consolas" pitchFamily="49" charset="0"/>
                          <a:cs typeface="Consolas" pitchFamily="49" charset="0"/>
                        </a:rPr>
                        <a:t>h3 sub-sub title, </a:t>
                      </a:r>
                      <a:r>
                        <a:rPr lang="en-US" sz="1050" b="1" baseline="0" dirty="0" smtClean="0">
                          <a:latin typeface="Consolas" pitchFamily="49" charset="0"/>
                          <a:cs typeface="Consolas" pitchFamily="49" charset="0"/>
                        </a:rPr>
                        <a:t>...</a:t>
                      </a:r>
                      <a:endParaRPr lang="en-US" sz="1050" b="1" baseline="0" dirty="0" smtClean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  <a:tr h="127861">
                <a:tc>
                  <a:txBody>
                    <a:bodyPr/>
                    <a:lstStyle/>
                    <a:p>
                      <a:r>
                        <a:rPr lang="en-US" sz="1050" b="1" baseline="0" dirty="0" smtClean="0">
                          <a:latin typeface="Consolas" pitchFamily="49" charset="0"/>
                          <a:cs typeface="Consolas" pitchFamily="49" charset="0"/>
                        </a:rPr>
                        <a:t>&lt;div&gt;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1" baseline="0" dirty="0" smtClean="0">
                          <a:latin typeface="Consolas" pitchFamily="49" charset="0"/>
                          <a:cs typeface="Consolas" pitchFamily="49" charset="0"/>
                        </a:rPr>
                        <a:t>Page section (division)</a:t>
                      </a:r>
                    </a:p>
                  </a:txBody>
                  <a:tcPr/>
                </a:tc>
              </a:tr>
              <a:tr h="127861">
                <a:tc>
                  <a:txBody>
                    <a:bodyPr/>
                    <a:lstStyle/>
                    <a:p>
                      <a:r>
                        <a:rPr lang="en-US" sz="1050" b="1" baseline="0" dirty="0" smtClean="0">
                          <a:latin typeface="Consolas" pitchFamily="49" charset="0"/>
                          <a:cs typeface="Consolas" pitchFamily="49" charset="0"/>
                        </a:rPr>
                        <a:t>&lt;p&gt;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1" baseline="0" dirty="0" smtClean="0">
                          <a:latin typeface="Consolas" pitchFamily="49" charset="0"/>
                          <a:cs typeface="Consolas" pitchFamily="49" charset="0"/>
                        </a:rPr>
                        <a:t>Paragraph</a:t>
                      </a:r>
                    </a:p>
                  </a:txBody>
                  <a:tcPr/>
                </a:tc>
              </a:tr>
              <a:tr h="127861">
                <a:tc>
                  <a:txBody>
                    <a:bodyPr/>
                    <a:lstStyle/>
                    <a:p>
                      <a:r>
                        <a:rPr kumimoji="0" lang="en-US" sz="1050" b="1" kern="1200" baseline="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</a:t>
                      </a:r>
                      <a:r>
                        <a:rPr kumimoji="0" lang="en-US" sz="1050" b="1" kern="1200" baseline="0" dirty="0" err="1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blockquote</a:t>
                      </a:r>
                      <a:r>
                        <a:rPr kumimoji="0" lang="en-US" sz="1050" b="1" kern="1200" baseline="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</a:t>
                      </a:r>
                      <a:endParaRPr kumimoji="0" lang="en-US" sz="1050" b="1" kern="1200" baseline="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50" b="1" kern="1200" baseline="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long quotation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152400" y="5257800"/>
          <a:ext cx="3124200" cy="1028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6813"/>
                <a:gridCol w="1527387"/>
              </a:tblGrid>
              <a:tr h="0">
                <a:tc gridSpan="2">
                  <a:txBody>
                    <a:bodyPr/>
                    <a:lstStyle/>
                    <a:p>
                      <a:r>
                        <a:rPr lang="en-US" sz="1200" dirty="0" smtClean="0"/>
                        <a:t>Links</a:t>
                      </a:r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50" b="1" dirty="0" smtClean="0">
                          <a:latin typeface="Consolas" pitchFamily="49" charset="0"/>
                          <a:cs typeface="Consolas" pitchFamily="49" charset="0"/>
                        </a:rPr>
                        <a:t>&lt;a </a:t>
                      </a:r>
                      <a:r>
                        <a:rPr lang="en-US" sz="1050" b="1" dirty="0" err="1" smtClean="0">
                          <a:latin typeface="Consolas" pitchFamily="49" charset="0"/>
                          <a:cs typeface="Consolas" pitchFamily="49" charset="0"/>
                        </a:rPr>
                        <a:t>href</a:t>
                      </a:r>
                      <a:r>
                        <a:rPr lang="en-US" sz="1050" b="1" dirty="0" smtClean="0">
                          <a:latin typeface="Consolas" pitchFamily="49" charset="0"/>
                          <a:cs typeface="Consolas" pitchFamily="49" charset="0"/>
                        </a:rPr>
                        <a:t>=""&gt;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1" baseline="0" dirty="0" smtClean="0">
                          <a:latin typeface="Consolas" pitchFamily="49" charset="0"/>
                          <a:cs typeface="Consolas" pitchFamily="49" charset="0"/>
                        </a:rPr>
                        <a:t>Page links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50" b="1" baseline="0" dirty="0" smtClean="0">
                          <a:latin typeface="Consolas" pitchFamily="49" charset="0"/>
                          <a:cs typeface="Consolas" pitchFamily="49" charset="0"/>
                        </a:rPr>
                        <a:t>&lt;a </a:t>
                      </a:r>
                      <a:r>
                        <a:rPr lang="en-US" sz="1050" b="1" baseline="0" dirty="0" err="1" smtClean="0">
                          <a:latin typeface="Consolas" pitchFamily="49" charset="0"/>
                          <a:cs typeface="Consolas" pitchFamily="49" charset="0"/>
                        </a:rPr>
                        <a:t>href</a:t>
                      </a:r>
                      <a:r>
                        <a:rPr lang="en-US" sz="1050" b="1" baseline="0" dirty="0" smtClean="0">
                          <a:latin typeface="Consolas" pitchFamily="49" charset="0"/>
                          <a:cs typeface="Consolas" pitchFamily="49" charset="0"/>
                        </a:rPr>
                        <a:t>="mailto:"&gt;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1" baseline="0" dirty="0" smtClean="0">
                          <a:latin typeface="Consolas" pitchFamily="49" charset="0"/>
                          <a:cs typeface="Consolas" pitchFamily="49" charset="0"/>
                        </a:rPr>
                        <a:t>Email links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50" b="1" baseline="0" dirty="0" smtClean="0">
                          <a:latin typeface="Consolas" pitchFamily="49" charset="0"/>
                          <a:cs typeface="Consolas" pitchFamily="49" charset="0"/>
                        </a:rPr>
                        <a:t>&lt;a </a:t>
                      </a:r>
                      <a:r>
                        <a:rPr lang="en-US" sz="1050" b="1" baseline="0" dirty="0" err="1" smtClean="0">
                          <a:latin typeface="Consolas" pitchFamily="49" charset="0"/>
                          <a:cs typeface="Consolas" pitchFamily="49" charset="0"/>
                        </a:rPr>
                        <a:t>href</a:t>
                      </a:r>
                      <a:r>
                        <a:rPr lang="en-US" sz="1050" b="1" baseline="0" dirty="0" smtClean="0">
                          <a:latin typeface="Consolas" pitchFamily="49" charset="0"/>
                          <a:cs typeface="Consolas" pitchFamily="49" charset="0"/>
                        </a:rPr>
                        <a:t>="#target"&gt;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1" baseline="0" dirty="0" smtClean="0">
                          <a:latin typeface="Consolas" pitchFamily="49" charset="0"/>
                          <a:cs typeface="Consolas" pitchFamily="49" charset="0"/>
                        </a:rPr>
                        <a:t>Link to target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3276600" y="3307080"/>
          <a:ext cx="2362200" cy="2788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7649"/>
                <a:gridCol w="1404551"/>
              </a:tblGrid>
              <a:tr h="157397">
                <a:tc gridSpan="2">
                  <a:txBody>
                    <a:bodyPr/>
                    <a:lstStyle/>
                    <a:p>
                      <a:r>
                        <a:rPr lang="en-US" sz="1200" dirty="0" smtClean="0"/>
                        <a:t>Tables</a:t>
                      </a:r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144280">
                <a:tc>
                  <a:txBody>
                    <a:bodyPr/>
                    <a:lstStyle/>
                    <a:p>
                      <a:r>
                        <a:rPr lang="en-US" sz="1050" b="1" dirty="0" smtClean="0">
                          <a:latin typeface="Consolas" pitchFamily="49" charset="0"/>
                          <a:cs typeface="Consolas" pitchFamily="49" charset="0"/>
                        </a:rPr>
                        <a:t>&lt;table&gt;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1" baseline="0" dirty="0" smtClean="0">
                          <a:latin typeface="Consolas" pitchFamily="49" charset="0"/>
                          <a:cs typeface="Consolas" pitchFamily="49" charset="0"/>
                        </a:rPr>
                        <a:t>Table</a:t>
                      </a:r>
                    </a:p>
                  </a:txBody>
                  <a:tcPr/>
                </a:tc>
              </a:tr>
              <a:tr h="144280">
                <a:tc>
                  <a:txBody>
                    <a:bodyPr/>
                    <a:lstStyle/>
                    <a:p>
                      <a:r>
                        <a:rPr kumimoji="0" lang="en-US" sz="1050" b="1" kern="1200" baseline="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&lt;caption&gt;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1" baseline="0" dirty="0" smtClean="0">
                          <a:latin typeface="Consolas" pitchFamily="49" charset="0"/>
                          <a:cs typeface="Consolas" pitchFamily="49" charset="0"/>
                        </a:rPr>
                        <a:t>Caption</a:t>
                      </a:r>
                    </a:p>
                  </a:txBody>
                  <a:tcPr/>
                </a:tc>
              </a:tr>
              <a:tr h="144280">
                <a:tc>
                  <a:txBody>
                    <a:bodyPr/>
                    <a:lstStyle/>
                    <a:p>
                      <a:r>
                        <a:rPr kumimoji="0" lang="en-US" sz="1050" b="1" kern="1200" baseline="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</a:t>
                      </a:r>
                      <a:r>
                        <a:rPr kumimoji="0" lang="en-US" sz="1050" b="1" kern="1200" baseline="0" dirty="0" err="1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thead</a:t>
                      </a:r>
                      <a:r>
                        <a:rPr kumimoji="0" lang="en-US" sz="1050" b="1" kern="1200" baseline="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1" baseline="0" dirty="0" smtClean="0">
                          <a:latin typeface="Consolas" pitchFamily="49" charset="0"/>
                          <a:cs typeface="Consolas" pitchFamily="49" charset="0"/>
                        </a:rPr>
                        <a:t>Table Header</a:t>
                      </a:r>
                    </a:p>
                  </a:txBody>
                  <a:tcPr/>
                </a:tc>
              </a:tr>
              <a:tr h="144280">
                <a:tc>
                  <a:txBody>
                    <a:bodyPr/>
                    <a:lstStyle/>
                    <a:p>
                      <a:r>
                        <a:rPr kumimoji="0" lang="en-US" sz="1050" b="1" kern="1200" baseline="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</a:t>
                      </a:r>
                      <a:r>
                        <a:rPr kumimoji="0" lang="en-US" sz="1050" b="1" kern="1200" baseline="0" dirty="0" err="1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tbody</a:t>
                      </a:r>
                      <a:r>
                        <a:rPr kumimoji="0" lang="en-US" sz="1050" b="1" kern="1200" baseline="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1" baseline="0" dirty="0" smtClean="0">
                          <a:latin typeface="Consolas" pitchFamily="49" charset="0"/>
                          <a:cs typeface="Consolas" pitchFamily="49" charset="0"/>
                        </a:rPr>
                        <a:t>Table Body</a:t>
                      </a:r>
                    </a:p>
                  </a:txBody>
                  <a:tcPr/>
                </a:tc>
              </a:tr>
              <a:tr h="144280">
                <a:tc>
                  <a:txBody>
                    <a:bodyPr/>
                    <a:lstStyle/>
                    <a:p>
                      <a:r>
                        <a:rPr kumimoji="0" lang="en-US" sz="1050" b="1" kern="1200" baseline="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</a:t>
                      </a:r>
                      <a:r>
                        <a:rPr kumimoji="0" lang="en-US" sz="1050" b="1" kern="1200" baseline="0" dirty="0" err="1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tfoot</a:t>
                      </a:r>
                      <a:r>
                        <a:rPr kumimoji="0" lang="en-US" sz="1050" b="1" kern="1200" baseline="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1" baseline="0" dirty="0" smtClean="0">
                          <a:latin typeface="Consolas" pitchFamily="49" charset="0"/>
                          <a:cs typeface="Consolas" pitchFamily="49" charset="0"/>
                        </a:rPr>
                        <a:t>Table Foot</a:t>
                      </a:r>
                    </a:p>
                  </a:txBody>
                  <a:tcPr/>
                </a:tc>
              </a:tr>
              <a:tr h="144280">
                <a:tc>
                  <a:txBody>
                    <a:bodyPr/>
                    <a:lstStyle/>
                    <a:p>
                      <a:r>
                        <a:rPr kumimoji="0" lang="en-US" sz="1050" b="1" kern="1200" baseline="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</a:t>
                      </a:r>
                      <a:r>
                        <a:rPr kumimoji="0" lang="en-US" sz="1050" b="1" kern="1200" baseline="0" dirty="0" err="1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colgroup</a:t>
                      </a:r>
                      <a:r>
                        <a:rPr kumimoji="0" lang="en-US" sz="1050" b="1" kern="1200" baseline="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1" baseline="0" dirty="0" smtClean="0">
                          <a:latin typeface="Consolas" pitchFamily="49" charset="0"/>
                          <a:cs typeface="Consolas" pitchFamily="49" charset="0"/>
                        </a:rPr>
                        <a:t>Column Group</a:t>
                      </a:r>
                    </a:p>
                  </a:txBody>
                  <a:tcPr/>
                </a:tc>
              </a:tr>
              <a:tr h="144280">
                <a:tc>
                  <a:txBody>
                    <a:bodyPr/>
                    <a:lstStyle/>
                    <a:p>
                      <a:r>
                        <a:rPr kumimoji="0" lang="en-US" sz="1050" b="1" kern="1200" baseline="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</a:t>
                      </a:r>
                      <a:r>
                        <a:rPr kumimoji="0" lang="en-US" sz="1050" b="1" kern="1200" baseline="0" dirty="0" err="1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col</a:t>
                      </a:r>
                      <a:r>
                        <a:rPr kumimoji="0" lang="en-US" sz="1050" b="1" kern="1200" baseline="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/&gt;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1" baseline="0" dirty="0" smtClean="0">
                          <a:latin typeface="Consolas" pitchFamily="49" charset="0"/>
                          <a:cs typeface="Consolas" pitchFamily="49" charset="0"/>
                        </a:rPr>
                        <a:t>Column</a:t>
                      </a:r>
                    </a:p>
                  </a:txBody>
                  <a:tcPr/>
                </a:tc>
              </a:tr>
              <a:tr h="144280">
                <a:tc>
                  <a:txBody>
                    <a:bodyPr/>
                    <a:lstStyle/>
                    <a:p>
                      <a:r>
                        <a:rPr kumimoji="0" lang="en-US" sz="1050" b="1" kern="1200" baseline="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</a:t>
                      </a:r>
                      <a:r>
                        <a:rPr kumimoji="0" lang="en-US" sz="1050" b="1" kern="1200" baseline="0" dirty="0" err="1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tr</a:t>
                      </a:r>
                      <a:r>
                        <a:rPr kumimoji="0" lang="en-US" sz="1050" b="1" kern="1200" baseline="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1" baseline="0" dirty="0" smtClean="0">
                          <a:latin typeface="Consolas" pitchFamily="49" charset="0"/>
                          <a:cs typeface="Consolas" pitchFamily="49" charset="0"/>
                        </a:rPr>
                        <a:t>Table Row</a:t>
                      </a:r>
                    </a:p>
                  </a:txBody>
                  <a:tcPr/>
                </a:tc>
              </a:tr>
              <a:tr h="144280">
                <a:tc>
                  <a:txBody>
                    <a:bodyPr/>
                    <a:lstStyle/>
                    <a:p>
                      <a:r>
                        <a:rPr kumimoji="0" lang="en-US" sz="1050" b="1" kern="1200" baseline="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</a:t>
                      </a:r>
                      <a:r>
                        <a:rPr kumimoji="0" lang="en-US" sz="1050" b="1" kern="1200" baseline="0" dirty="0" err="1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th</a:t>
                      </a:r>
                      <a:r>
                        <a:rPr kumimoji="0" lang="en-US" sz="1050" b="1" kern="1200" baseline="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1" baseline="0" dirty="0" smtClean="0">
                          <a:latin typeface="Consolas" pitchFamily="49" charset="0"/>
                          <a:cs typeface="Consolas" pitchFamily="49" charset="0"/>
                        </a:rPr>
                        <a:t>Header Cell</a:t>
                      </a:r>
                    </a:p>
                  </a:txBody>
                  <a:tcPr/>
                </a:tc>
              </a:tr>
              <a:tr h="144280">
                <a:tc>
                  <a:txBody>
                    <a:bodyPr/>
                    <a:lstStyle/>
                    <a:p>
                      <a:r>
                        <a:rPr kumimoji="0" lang="en-US" sz="1050" b="1" kern="1200" baseline="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&lt;td&gt;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1" baseline="0" dirty="0" smtClean="0">
                          <a:latin typeface="Consolas" pitchFamily="49" charset="0"/>
                          <a:cs typeface="Consolas" pitchFamily="49" charset="0"/>
                        </a:rPr>
                        <a:t>Table Cell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3276600" y="2286000"/>
          <a:ext cx="2362200" cy="1028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/>
                <a:gridCol w="1524000"/>
              </a:tblGrid>
              <a:tr h="117761">
                <a:tc gridSpan="2">
                  <a:txBody>
                    <a:bodyPr/>
                    <a:lstStyle/>
                    <a:p>
                      <a:r>
                        <a:rPr lang="en-US" sz="1200" dirty="0" smtClean="0"/>
                        <a:t>Images and Image Maps</a:t>
                      </a:r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50" b="1" dirty="0" smtClean="0">
                          <a:latin typeface="Consolas" pitchFamily="49" charset="0"/>
                          <a:cs typeface="Consolas" pitchFamily="49" charset="0"/>
                        </a:rPr>
                        <a:t>&lt;</a:t>
                      </a:r>
                      <a:r>
                        <a:rPr lang="en-US" sz="1050" b="1" dirty="0" err="1" smtClean="0">
                          <a:latin typeface="Consolas" pitchFamily="49" charset="0"/>
                          <a:cs typeface="Consolas" pitchFamily="49" charset="0"/>
                        </a:rPr>
                        <a:t>img</a:t>
                      </a:r>
                      <a:r>
                        <a:rPr lang="en-US" sz="1050" b="1" dirty="0" smtClean="0">
                          <a:latin typeface="Consolas" pitchFamily="49" charset="0"/>
                          <a:cs typeface="Consolas" pitchFamily="49" charset="0"/>
                        </a:rPr>
                        <a:t> /&gt;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1" baseline="0" dirty="0" smtClean="0">
                          <a:latin typeface="Consolas" pitchFamily="49" charset="0"/>
                          <a:cs typeface="Consolas" pitchFamily="49" charset="0"/>
                        </a:rPr>
                        <a:t>Image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kumimoji="0" lang="en-US" sz="1050" b="1" kern="1200" baseline="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&lt;map&gt;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1" baseline="0" dirty="0" smtClean="0">
                          <a:latin typeface="Consolas" pitchFamily="49" charset="0"/>
                          <a:cs typeface="Consolas" pitchFamily="49" charset="0"/>
                        </a:rPr>
                        <a:t>Image Map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kumimoji="0" lang="en-US" sz="1050" b="1" kern="1200" baseline="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&lt;area /&gt;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1" baseline="0" dirty="0" smtClean="0">
                          <a:latin typeface="Consolas" pitchFamily="49" charset="0"/>
                          <a:cs typeface="Consolas" pitchFamily="49" charset="0"/>
                        </a:rPr>
                        <a:t>Area of Image Map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5638800" y="533400"/>
          <a:ext cx="3124200" cy="2948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1400"/>
                <a:gridCol w="2082800"/>
              </a:tblGrid>
              <a:tr h="169132">
                <a:tc gridSpan="2">
                  <a:txBody>
                    <a:bodyPr/>
                    <a:lstStyle/>
                    <a:p>
                      <a:r>
                        <a:rPr lang="en-US" sz="1200" dirty="0" smtClean="0"/>
                        <a:t>Forms</a:t>
                      </a:r>
                      <a:endParaRPr lang="en-US" sz="12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155038">
                <a:tc>
                  <a:txBody>
                    <a:bodyPr/>
                    <a:lstStyle/>
                    <a:p>
                      <a:r>
                        <a:rPr kumimoji="0" lang="en-US" sz="1050" b="1" kern="120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&lt;form&gt;</a:t>
                      </a:r>
                      <a:endParaRPr kumimoji="0" lang="en-US" sz="1050" b="1" kern="1200" dirty="0" smtClean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50" b="1" kern="120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Form</a:t>
                      </a:r>
                      <a:endParaRPr kumimoji="0" lang="en-US" sz="1050" b="1" kern="1200" dirty="0" smtClean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</a:tr>
              <a:tr h="155038">
                <a:tc>
                  <a:txBody>
                    <a:bodyPr/>
                    <a:lstStyle/>
                    <a:p>
                      <a:r>
                        <a:rPr kumimoji="0" lang="en-US" sz="1050" b="1" kern="120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</a:t>
                      </a:r>
                      <a:r>
                        <a:rPr kumimoji="0" lang="en-US" sz="1050" b="1" kern="1200" dirty="0" err="1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fieldset</a:t>
                      </a:r>
                      <a:r>
                        <a:rPr kumimoji="0" lang="en-US" sz="1050" b="1" kern="120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</a:t>
                      </a:r>
                      <a:endParaRPr kumimoji="0" lang="en-US" sz="1050" b="1" kern="1200" dirty="0" smtClean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50" b="1" kern="120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Collection of fields</a:t>
                      </a:r>
                      <a:endParaRPr kumimoji="0" lang="en-US" sz="1050" b="1" kern="1200" dirty="0" smtClean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</a:tr>
              <a:tr h="155038">
                <a:tc>
                  <a:txBody>
                    <a:bodyPr/>
                    <a:lstStyle/>
                    <a:p>
                      <a:r>
                        <a:rPr kumimoji="0" lang="en-US" sz="1050" b="1" kern="120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&lt;legend&gt;</a:t>
                      </a:r>
                      <a:endParaRPr kumimoji="0" lang="en-US" sz="1050" b="1" kern="1200" dirty="0" smtClean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50" b="1" kern="120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Form Legend</a:t>
                      </a:r>
                      <a:endParaRPr kumimoji="0" lang="en-US" sz="1050" b="1" kern="1200" dirty="0" smtClean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</a:tr>
              <a:tr h="155038">
                <a:tc>
                  <a:txBody>
                    <a:bodyPr/>
                    <a:lstStyle/>
                    <a:p>
                      <a:r>
                        <a:rPr lang="en-US" sz="1050" b="1" dirty="0" smtClean="0">
                          <a:latin typeface="Consolas" pitchFamily="49" charset="0"/>
                          <a:cs typeface="Consolas" pitchFamily="49" charset="0"/>
                        </a:rPr>
                        <a:t>&lt;label&gt;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1" baseline="0" dirty="0" smtClean="0">
                          <a:latin typeface="Consolas" pitchFamily="49" charset="0"/>
                          <a:cs typeface="Consolas" pitchFamily="49" charset="0"/>
                        </a:rPr>
                        <a:t>Input Label</a:t>
                      </a:r>
                      <a:endParaRPr lang="en-US" sz="1050" b="1" baseline="0" dirty="0" smtClean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  <a:tr h="155038">
                <a:tc>
                  <a:txBody>
                    <a:bodyPr/>
                    <a:lstStyle/>
                    <a:p>
                      <a:r>
                        <a:rPr lang="en-US" sz="1050" b="1" baseline="0" dirty="0" smtClean="0">
                          <a:latin typeface="Consolas" pitchFamily="49" charset="0"/>
                          <a:cs typeface="Consolas" pitchFamily="49" charset="0"/>
                        </a:rPr>
                        <a:t>&lt;input /&gt;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1" baseline="0" dirty="0" smtClean="0">
                          <a:latin typeface="Consolas" pitchFamily="49" charset="0"/>
                          <a:cs typeface="Consolas" pitchFamily="49" charset="0"/>
                        </a:rPr>
                        <a:t>Form input</a:t>
                      </a:r>
                      <a:endParaRPr lang="en-US" sz="1050" b="1" baseline="0" dirty="0" smtClean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  <a:tr h="155038">
                <a:tc>
                  <a:txBody>
                    <a:bodyPr/>
                    <a:lstStyle/>
                    <a:p>
                      <a:r>
                        <a:rPr lang="en-US" sz="1050" b="1" baseline="0" dirty="0" smtClean="0">
                          <a:latin typeface="Consolas" pitchFamily="49" charset="0"/>
                          <a:cs typeface="Consolas" pitchFamily="49" charset="0"/>
                        </a:rPr>
                        <a:t>&lt;select&gt;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1" baseline="0" dirty="0" smtClean="0">
                          <a:latin typeface="Consolas" pitchFamily="49" charset="0"/>
                          <a:cs typeface="Consolas" pitchFamily="49" charset="0"/>
                        </a:rPr>
                        <a:t>Drop-down box</a:t>
                      </a:r>
                      <a:endParaRPr lang="en-US" sz="1050" b="1" baseline="0" dirty="0" smtClean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  <a:tr h="155038">
                <a:tc>
                  <a:txBody>
                    <a:bodyPr/>
                    <a:lstStyle/>
                    <a:p>
                      <a:r>
                        <a:rPr lang="en-US" sz="1050" b="1" baseline="0" dirty="0" smtClean="0">
                          <a:latin typeface="Consolas" pitchFamily="49" charset="0"/>
                          <a:cs typeface="Consolas" pitchFamily="49" charset="0"/>
                        </a:rPr>
                        <a:t>&lt;</a:t>
                      </a:r>
                      <a:r>
                        <a:rPr lang="en-US" sz="1050" b="1" baseline="0" dirty="0" err="1" smtClean="0">
                          <a:latin typeface="Consolas" pitchFamily="49" charset="0"/>
                          <a:cs typeface="Consolas" pitchFamily="49" charset="0"/>
                        </a:rPr>
                        <a:t>optgroup</a:t>
                      </a:r>
                      <a:r>
                        <a:rPr lang="en-US" sz="1050" b="1" baseline="0" dirty="0" smtClean="0">
                          <a:latin typeface="Consolas" pitchFamily="49" charset="0"/>
                          <a:cs typeface="Consolas" pitchFamily="49" charset="0"/>
                        </a:rPr>
                        <a:t>&gt;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1" baseline="0" dirty="0" smtClean="0">
                          <a:latin typeface="Consolas" pitchFamily="49" charset="0"/>
                          <a:cs typeface="Consolas" pitchFamily="49" charset="0"/>
                        </a:rPr>
                        <a:t>Group of Options</a:t>
                      </a:r>
                      <a:endParaRPr lang="en-US" sz="1050" b="1" dirty="0" smtClean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  <a:tr h="155038">
                <a:tc>
                  <a:txBody>
                    <a:bodyPr/>
                    <a:lstStyle/>
                    <a:p>
                      <a:r>
                        <a:rPr kumimoji="0" lang="en-US" sz="1050" b="1" kern="1200" baseline="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&lt;option&gt;</a:t>
                      </a:r>
                      <a:endParaRPr kumimoji="0" lang="en-US" sz="1050" b="1" kern="1200" baseline="0" dirty="0" smtClean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1" dirty="0" smtClean="0">
                          <a:latin typeface="Consolas" pitchFamily="49" charset="0"/>
                          <a:cs typeface="Consolas" pitchFamily="49" charset="0"/>
                        </a:rPr>
                        <a:t>Drop-down Options</a:t>
                      </a:r>
                      <a:endParaRPr lang="en-US" sz="1050" b="1" dirty="0" smtClean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  <a:tr h="253698">
                <a:tc>
                  <a:txBody>
                    <a:bodyPr/>
                    <a:lstStyle/>
                    <a:p>
                      <a:r>
                        <a:rPr kumimoji="0" lang="en-US" sz="1050" b="1" kern="1200" baseline="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</a:t>
                      </a:r>
                      <a:r>
                        <a:rPr kumimoji="0" lang="en-US" sz="1050" b="1" kern="1200" baseline="0" dirty="0" err="1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textarea</a:t>
                      </a:r>
                      <a:r>
                        <a:rPr kumimoji="0" lang="en-US" sz="1050" b="1" kern="1200" baseline="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</a:t>
                      </a:r>
                      <a:endParaRPr kumimoji="0" lang="en-US" sz="1050" b="1" kern="1200" baseline="0" dirty="0" smtClean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1" dirty="0" smtClean="0">
                          <a:latin typeface="Consolas" pitchFamily="49" charset="0"/>
                          <a:cs typeface="Consolas" pitchFamily="49" charset="0"/>
                        </a:rPr>
                        <a:t>Large</a:t>
                      </a:r>
                      <a:r>
                        <a:rPr lang="en-US" sz="1050" b="1" baseline="0" dirty="0" smtClean="0">
                          <a:latin typeface="Consolas" pitchFamily="49" charset="0"/>
                          <a:cs typeface="Consolas" pitchFamily="49" charset="0"/>
                        </a:rPr>
                        <a:t> text input (multiple lines)</a:t>
                      </a:r>
                      <a:endParaRPr lang="en-US" sz="1050" b="1" dirty="0" smtClean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  <a:tr h="155038">
                <a:tc>
                  <a:txBody>
                    <a:bodyPr/>
                    <a:lstStyle/>
                    <a:p>
                      <a:r>
                        <a:rPr kumimoji="0" lang="en-US" sz="1050" b="1" kern="1200" baseline="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&lt;button&gt;</a:t>
                      </a:r>
                      <a:endParaRPr kumimoji="0" lang="en-US" sz="1050" b="1" kern="1200" baseline="0" dirty="0" smtClean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1" dirty="0" smtClean="0">
                          <a:latin typeface="Consolas" pitchFamily="49" charset="0"/>
                          <a:cs typeface="Consolas" pitchFamily="49" charset="0"/>
                        </a:rPr>
                        <a:t>Button</a:t>
                      </a:r>
                      <a:endParaRPr lang="en-US" sz="1050" b="1" dirty="0" smtClean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5638800" y="3505201"/>
          <a:ext cx="3124200" cy="25857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1400"/>
                <a:gridCol w="2082800"/>
              </a:tblGrid>
              <a:tr h="279840">
                <a:tc gridSpan="2">
                  <a:txBody>
                    <a:bodyPr/>
                    <a:lstStyle/>
                    <a:p>
                      <a:r>
                        <a:rPr lang="en-US" sz="1200" dirty="0" smtClean="0"/>
                        <a:t>Text Markup</a:t>
                      </a:r>
                      <a:endParaRPr lang="en-US" sz="12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56520">
                <a:tc>
                  <a:txBody>
                    <a:bodyPr/>
                    <a:lstStyle/>
                    <a:p>
                      <a:r>
                        <a:rPr kumimoji="0" lang="en-US" sz="1050" b="1" kern="120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&lt;span&gt;</a:t>
                      </a:r>
                      <a:endParaRPr kumimoji="0" lang="en-US" sz="1050" b="1" kern="1200" dirty="0" smtClean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50" b="1" kern="120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inline selection</a:t>
                      </a:r>
                      <a:endParaRPr kumimoji="0" lang="en-US" sz="1050" b="1" kern="1200" dirty="0" smtClean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</a:tr>
              <a:tr h="256520">
                <a:tc>
                  <a:txBody>
                    <a:bodyPr/>
                    <a:lstStyle/>
                    <a:p>
                      <a:r>
                        <a:rPr kumimoji="0" lang="en-US" sz="1050" b="1" kern="120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&lt;strong&gt;</a:t>
                      </a:r>
                      <a:endParaRPr kumimoji="0" lang="en-US" sz="1050" b="1" kern="1200" dirty="0" smtClean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50" b="1" kern="120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bold (strong)</a:t>
                      </a:r>
                      <a:r>
                        <a:rPr kumimoji="0" lang="en-US" sz="1050" b="1" kern="1200" baseline="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emphasis</a:t>
                      </a:r>
                      <a:endParaRPr kumimoji="0" lang="en-US" sz="1050" b="1" kern="1200" dirty="0" smtClean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</a:tr>
              <a:tr h="256520">
                <a:tc>
                  <a:txBody>
                    <a:bodyPr/>
                    <a:lstStyle/>
                    <a:p>
                      <a:r>
                        <a:rPr kumimoji="0" lang="en-US" sz="1050" b="1" kern="120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</a:t>
                      </a:r>
                      <a:r>
                        <a:rPr kumimoji="0" lang="en-US" sz="1050" b="1" kern="1200" dirty="0" err="1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em</a:t>
                      </a:r>
                      <a:r>
                        <a:rPr kumimoji="0" lang="en-US" sz="1050" b="1" kern="120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</a:t>
                      </a:r>
                      <a:endParaRPr kumimoji="0" lang="en-US" sz="1050" b="1" kern="1200" dirty="0" smtClean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50" b="1" kern="120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italic emphasis</a:t>
                      </a:r>
                      <a:endParaRPr kumimoji="0" lang="en-US" sz="1050" b="1" kern="1200" dirty="0" smtClean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</a:tr>
              <a:tr h="256520">
                <a:tc>
                  <a:txBody>
                    <a:bodyPr/>
                    <a:lstStyle/>
                    <a:p>
                      <a:r>
                        <a:rPr lang="en-US" sz="1050" b="1" dirty="0" smtClean="0">
                          <a:latin typeface="Consolas" pitchFamily="49" charset="0"/>
                          <a:cs typeface="Consolas" pitchFamily="49" charset="0"/>
                        </a:rPr>
                        <a:t>&lt;</a:t>
                      </a:r>
                      <a:r>
                        <a:rPr lang="en-US" sz="1050" b="1" dirty="0" err="1" smtClean="0">
                          <a:latin typeface="Consolas" pitchFamily="49" charset="0"/>
                          <a:cs typeface="Consolas" pitchFamily="49" charset="0"/>
                        </a:rPr>
                        <a:t>abbr</a:t>
                      </a:r>
                      <a:r>
                        <a:rPr lang="en-US" sz="1050" b="1" dirty="0" smtClean="0">
                          <a:latin typeface="Consolas" pitchFamily="49" charset="0"/>
                          <a:cs typeface="Consolas" pitchFamily="49" charset="0"/>
                        </a:rPr>
                        <a:t>&gt;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1" baseline="0" dirty="0" smtClean="0">
                          <a:latin typeface="Consolas" pitchFamily="49" charset="0"/>
                          <a:cs typeface="Consolas" pitchFamily="49" charset="0"/>
                        </a:rPr>
                        <a:t>Abbreviation</a:t>
                      </a:r>
                      <a:endParaRPr lang="en-US" sz="1050" b="1" baseline="0" dirty="0" smtClean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  <a:tr h="141879">
                <a:tc>
                  <a:txBody>
                    <a:bodyPr/>
                    <a:lstStyle/>
                    <a:p>
                      <a:r>
                        <a:rPr lang="en-US" sz="1050" b="1" baseline="0" dirty="0" smtClean="0">
                          <a:latin typeface="Consolas" pitchFamily="49" charset="0"/>
                          <a:cs typeface="Consolas" pitchFamily="49" charset="0"/>
                        </a:rPr>
                        <a:t>&lt;q&gt;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1" baseline="0" dirty="0" smtClean="0">
                          <a:latin typeface="Consolas" pitchFamily="49" charset="0"/>
                          <a:cs typeface="Consolas" pitchFamily="49" charset="0"/>
                        </a:rPr>
                        <a:t>Short Quotation</a:t>
                      </a:r>
                      <a:endParaRPr lang="en-US" sz="1050" b="1" baseline="0" dirty="0" smtClean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  <a:tr h="256520">
                <a:tc>
                  <a:txBody>
                    <a:bodyPr/>
                    <a:lstStyle/>
                    <a:p>
                      <a:r>
                        <a:rPr lang="en-US" sz="1050" b="1" baseline="0" dirty="0" smtClean="0">
                          <a:latin typeface="Consolas" pitchFamily="49" charset="0"/>
                          <a:cs typeface="Consolas" pitchFamily="49" charset="0"/>
                        </a:rPr>
                        <a:t>&lt;address&gt;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1" baseline="0" dirty="0" smtClean="0">
                          <a:latin typeface="Consolas" pitchFamily="49" charset="0"/>
                          <a:cs typeface="Consolas" pitchFamily="49" charset="0"/>
                        </a:rPr>
                        <a:t>Address</a:t>
                      </a:r>
                      <a:endParaRPr lang="en-US" sz="1050" b="1" baseline="0" dirty="0" smtClean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  <a:tr h="256520">
                <a:tc>
                  <a:txBody>
                    <a:bodyPr/>
                    <a:lstStyle/>
                    <a:p>
                      <a:r>
                        <a:rPr lang="en-US" sz="1050" b="1" baseline="0" dirty="0" smtClean="0">
                          <a:latin typeface="Consolas" pitchFamily="49" charset="0"/>
                          <a:cs typeface="Consolas" pitchFamily="49" charset="0"/>
                        </a:rPr>
                        <a:t>&lt;pre&gt;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1" baseline="0" dirty="0" smtClean="0">
                          <a:latin typeface="Consolas" pitchFamily="49" charset="0"/>
                          <a:cs typeface="Consolas" pitchFamily="49" charset="0"/>
                        </a:rPr>
                        <a:t>Preformatted text</a:t>
                      </a:r>
                      <a:endParaRPr lang="en-US" sz="1050" b="1" dirty="0" smtClean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  <a:tr h="256520">
                <a:tc>
                  <a:txBody>
                    <a:bodyPr/>
                    <a:lstStyle/>
                    <a:p>
                      <a:r>
                        <a:rPr kumimoji="0" lang="en-US" sz="1050" b="1" kern="1200" baseline="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&lt;code&gt;</a:t>
                      </a:r>
                      <a:endParaRPr kumimoji="0" lang="en-US" sz="1050" b="1" kern="1200" baseline="0" dirty="0" smtClean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1" dirty="0" smtClean="0">
                          <a:latin typeface="Consolas" pitchFamily="49" charset="0"/>
                          <a:cs typeface="Consolas" pitchFamily="49" charset="0"/>
                        </a:rPr>
                        <a:t>Code</a:t>
                      </a:r>
                      <a:endParaRPr lang="en-US" sz="1050" b="1" dirty="0" smtClean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  <a:tr h="258803">
                <a:tc>
                  <a:txBody>
                    <a:bodyPr/>
                    <a:lstStyle/>
                    <a:p>
                      <a:r>
                        <a:rPr kumimoji="0" lang="en-US" sz="1050" b="1" kern="1200" baseline="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&lt;cite&gt;</a:t>
                      </a:r>
                      <a:endParaRPr kumimoji="0" lang="en-US" sz="1050" b="1" kern="1200" baseline="0" dirty="0" smtClean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1" dirty="0" smtClean="0">
                          <a:latin typeface="Consolas" pitchFamily="49" charset="0"/>
                          <a:cs typeface="Consolas" pitchFamily="49" charset="0"/>
                        </a:rPr>
                        <a:t>Citation</a:t>
                      </a:r>
                      <a:endParaRPr lang="en-US" sz="1050" b="1" dirty="0" smtClean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3276600" y="6096000"/>
          <a:ext cx="5486400" cy="68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0"/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Credits</a:t>
                      </a:r>
                      <a:endParaRPr lang="en-US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baseline="0" dirty="0" smtClean="0">
                          <a:latin typeface="Consolas" pitchFamily="49" charset="0"/>
                          <a:cs typeface="Consolas" pitchFamily="49" charset="0"/>
                        </a:rPr>
                        <a:t>Chris Winikka </a:t>
                      </a:r>
                      <a:r>
                        <a:rPr kumimoji="0" lang="en-US" sz="1050" b="0" kern="1200" baseline="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(HundredVisions.com © 2013) with much help from...</a:t>
                      </a:r>
                    </a:p>
                    <a:p>
                      <a:r>
                        <a:rPr lang="en-US" sz="1050" b="0" dirty="0" smtClean="0">
                          <a:latin typeface="Consolas" pitchFamily="49" charset="0"/>
                          <a:cs typeface="Consolas" pitchFamily="49" charset="0"/>
                          <a:hlinkClick r:id="rId2"/>
                        </a:rPr>
                        <a:t>Addedbytes.com: html-cheat</a:t>
                      </a:r>
                      <a:r>
                        <a:rPr lang="en-US" sz="1050" b="0" baseline="0" dirty="0" smtClean="0">
                          <a:latin typeface="Consolas" pitchFamily="49" charset="0"/>
                          <a:cs typeface="Consolas" pitchFamily="49" charset="0"/>
                          <a:hlinkClick r:id="rId2"/>
                        </a:rPr>
                        <a:t>-sheet-v1.png</a:t>
                      </a:r>
                      <a:r>
                        <a:rPr lang="en-US" sz="1050" b="0" baseline="0" dirty="0" smtClean="0">
                          <a:latin typeface="Consolas" pitchFamily="49" charset="0"/>
                          <a:cs typeface="Consolas" pitchFamily="49" charset="0"/>
                        </a:rPr>
                        <a:t>, </a:t>
                      </a:r>
                      <a:r>
                        <a:rPr lang="en-US" sz="1050" b="0" baseline="0" dirty="0" smtClean="0">
                          <a:latin typeface="Consolas" pitchFamily="49" charset="0"/>
                          <a:cs typeface="Consolas" pitchFamily="49" charset="0"/>
                          <a:hlinkClick r:id="rId3"/>
                        </a:rPr>
                        <a:t>html5_cheat_sheet_tags.png</a:t>
                      </a:r>
                      <a:endParaRPr lang="en-US" sz="1050" b="0" baseline="0" dirty="0" smtClean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-381000" y="-76200"/>
            <a:ext cx="8229600" cy="72310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HTML5 Cheat </a:t>
            </a:r>
            <a:r>
              <a:rPr lang="en-US" dirty="0" smtClean="0"/>
              <a:t>Sheet </a:t>
            </a:r>
            <a:r>
              <a:rPr lang="en-US" sz="4000" i="1" dirty="0" smtClean="0"/>
              <a:t>(abridged)</a:t>
            </a:r>
            <a:endParaRPr lang="en-US" i="1" dirty="0"/>
          </a:p>
        </p:txBody>
      </p:sp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5638800" y="533401"/>
          <a:ext cx="3429000" cy="32070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/>
                <a:gridCol w="2286000"/>
              </a:tblGrid>
              <a:tr h="247316">
                <a:tc gridSpan="2">
                  <a:txBody>
                    <a:bodyPr/>
                    <a:lstStyle/>
                    <a:p>
                      <a:r>
                        <a:rPr lang="en-US" sz="1200" dirty="0" smtClean="0"/>
                        <a:t>Page Layout (</a:t>
                      </a:r>
                      <a:r>
                        <a:rPr lang="en-US" sz="1200" dirty="0" smtClean="0"/>
                        <a:t>structure)</a:t>
                      </a:r>
                      <a:endParaRPr lang="en-US" sz="12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46242">
                <a:tc>
                  <a:txBody>
                    <a:bodyPr/>
                    <a:lstStyle/>
                    <a:p>
                      <a:r>
                        <a:rPr kumimoji="0" lang="en-US" sz="1050" b="1" kern="120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&lt;header&gt;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50" b="1" kern="120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Header for a section or page</a:t>
                      </a:r>
                    </a:p>
                  </a:txBody>
                  <a:tcPr/>
                </a:tc>
              </a:tr>
              <a:tr h="346242">
                <a:tc>
                  <a:txBody>
                    <a:bodyPr/>
                    <a:lstStyle/>
                    <a:p>
                      <a:r>
                        <a:rPr kumimoji="0" lang="en-US" sz="1050" b="1" kern="120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</a:t>
                      </a:r>
                      <a:r>
                        <a:rPr kumimoji="0" lang="en-US" sz="1050" b="1" kern="1200" dirty="0" err="1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hgroup</a:t>
                      </a:r>
                      <a:r>
                        <a:rPr kumimoji="0" lang="en-US" sz="1050" b="1" kern="120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</a:t>
                      </a:r>
                      <a:endParaRPr kumimoji="0" lang="en-US" sz="1050" b="1" kern="1200" dirty="0" smtClean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50" b="1" kern="120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Group of headings</a:t>
                      </a:r>
                      <a:r>
                        <a:rPr kumimoji="0" lang="en-US" sz="1050" b="1" kern="1200" baseline="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for a section</a:t>
                      </a:r>
                      <a:endParaRPr kumimoji="0" lang="en-US" sz="1050" b="1" kern="1200" dirty="0" smtClean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</a:tr>
              <a:tr h="210218">
                <a:tc>
                  <a:txBody>
                    <a:bodyPr/>
                    <a:lstStyle/>
                    <a:p>
                      <a:r>
                        <a:rPr kumimoji="0" lang="en-US" sz="1050" b="1" kern="120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</a:t>
                      </a:r>
                      <a:r>
                        <a:rPr kumimoji="0" lang="en-US" sz="1050" b="1" kern="1200" dirty="0" err="1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nav</a:t>
                      </a:r>
                      <a:r>
                        <a:rPr kumimoji="0" lang="en-US" sz="1050" b="1" kern="120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50" b="1" kern="120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Set of navigational links</a:t>
                      </a:r>
                    </a:p>
                  </a:txBody>
                  <a:tcPr/>
                </a:tc>
              </a:tr>
              <a:tr h="210218">
                <a:tc>
                  <a:txBody>
                    <a:bodyPr/>
                    <a:lstStyle/>
                    <a:p>
                      <a:r>
                        <a:rPr lang="en-US" sz="1050" b="1" dirty="0" smtClean="0">
                          <a:latin typeface="Consolas" pitchFamily="49" charset="0"/>
                          <a:cs typeface="Consolas" pitchFamily="49" charset="0"/>
                        </a:rPr>
                        <a:t>&lt;section&gt;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1" baseline="0" dirty="0" smtClean="0">
                          <a:latin typeface="Consolas" pitchFamily="49" charset="0"/>
                          <a:cs typeface="Consolas" pitchFamily="49" charset="0"/>
                        </a:rPr>
                        <a:t>Generic page section</a:t>
                      </a:r>
                    </a:p>
                  </a:txBody>
                  <a:tcPr/>
                </a:tc>
              </a:tr>
              <a:tr h="346242">
                <a:tc>
                  <a:txBody>
                    <a:bodyPr/>
                    <a:lstStyle/>
                    <a:p>
                      <a:r>
                        <a:rPr lang="en-US" sz="1050" b="1" baseline="0" dirty="0" smtClean="0">
                          <a:latin typeface="Consolas" pitchFamily="49" charset="0"/>
                          <a:cs typeface="Consolas" pitchFamily="49" charset="0"/>
                        </a:rPr>
                        <a:t>&lt;article&gt;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1" baseline="0" dirty="0" smtClean="0">
                          <a:latin typeface="Consolas" pitchFamily="49" charset="0"/>
                          <a:cs typeface="Consolas" pitchFamily="49" charset="0"/>
                        </a:rPr>
                        <a:t>Self-contained article (posts, stories, articles)</a:t>
                      </a:r>
                    </a:p>
                  </a:txBody>
                  <a:tcPr/>
                </a:tc>
              </a:tr>
              <a:tr h="210218">
                <a:tc>
                  <a:txBody>
                    <a:bodyPr/>
                    <a:lstStyle/>
                    <a:p>
                      <a:r>
                        <a:rPr lang="en-US" sz="1050" b="1" baseline="0" dirty="0" smtClean="0">
                          <a:latin typeface="Consolas" pitchFamily="49" charset="0"/>
                          <a:cs typeface="Consolas" pitchFamily="49" charset="0"/>
                        </a:rPr>
                        <a:t>&lt;aside&gt;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1" baseline="0" dirty="0" smtClean="0">
                          <a:latin typeface="Consolas" pitchFamily="49" charset="0"/>
                          <a:cs typeface="Consolas" pitchFamily="49" charset="0"/>
                        </a:rPr>
                        <a:t>Related content (sidebar)</a:t>
                      </a:r>
                    </a:p>
                  </a:txBody>
                  <a:tcPr/>
                </a:tc>
              </a:tr>
              <a:tr h="346242">
                <a:tc>
                  <a:txBody>
                    <a:bodyPr/>
                    <a:lstStyle/>
                    <a:p>
                      <a:r>
                        <a:rPr lang="en-US" sz="1050" b="1" baseline="0" dirty="0" smtClean="0">
                          <a:latin typeface="Consolas" pitchFamily="49" charset="0"/>
                          <a:cs typeface="Consolas" pitchFamily="49" charset="0"/>
                        </a:rPr>
                        <a:t>&lt;figure&gt;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1" baseline="0" dirty="0" smtClean="0">
                          <a:latin typeface="Consolas" pitchFamily="49" charset="0"/>
                          <a:cs typeface="Consolas" pitchFamily="49" charset="0"/>
                        </a:rPr>
                        <a:t>diagrams, illustrations, etc.</a:t>
                      </a:r>
                      <a:endParaRPr lang="en-US" sz="1050" b="1" dirty="0" smtClean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  <a:tr h="210218">
                <a:tc>
                  <a:txBody>
                    <a:bodyPr/>
                    <a:lstStyle/>
                    <a:p>
                      <a:r>
                        <a:rPr kumimoji="0" lang="en-US" sz="1050" b="1" kern="1200" baseline="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</a:t>
                      </a:r>
                      <a:r>
                        <a:rPr kumimoji="0" lang="en-US" sz="1050" b="1" kern="1200" baseline="0" dirty="0" err="1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figcaption</a:t>
                      </a:r>
                      <a:r>
                        <a:rPr kumimoji="0" lang="en-US" sz="1050" b="1" kern="1200" baseline="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1" dirty="0" smtClean="0">
                          <a:latin typeface="Consolas" pitchFamily="49" charset="0"/>
                          <a:cs typeface="Consolas" pitchFamily="49" charset="0"/>
                        </a:rPr>
                        <a:t>Caption</a:t>
                      </a:r>
                      <a:r>
                        <a:rPr lang="en-US" sz="1050" b="1" baseline="0" dirty="0" smtClean="0">
                          <a:latin typeface="Consolas" pitchFamily="49" charset="0"/>
                          <a:cs typeface="Consolas" pitchFamily="49" charset="0"/>
                        </a:rPr>
                        <a:t> to a figure</a:t>
                      </a:r>
                      <a:endParaRPr lang="en-US" sz="1050" b="1" dirty="0" smtClean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  <a:tr h="346242">
                <a:tc>
                  <a:txBody>
                    <a:bodyPr/>
                    <a:lstStyle/>
                    <a:p>
                      <a:r>
                        <a:rPr kumimoji="0" lang="en-US" sz="1050" b="1" kern="1200" baseline="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&lt;footer&gt;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1" dirty="0" smtClean="0">
                          <a:latin typeface="Consolas" pitchFamily="49" charset="0"/>
                          <a:cs typeface="Consolas" pitchFamily="49" charset="0"/>
                        </a:rPr>
                        <a:t>Footer</a:t>
                      </a:r>
                      <a:r>
                        <a:rPr lang="en-US" sz="1050" b="1" baseline="0" dirty="0" smtClean="0">
                          <a:latin typeface="Consolas" pitchFamily="49" charset="0"/>
                          <a:cs typeface="Consolas" pitchFamily="49" charset="0"/>
                        </a:rPr>
                        <a:t> for a section or page</a:t>
                      </a:r>
                      <a:endParaRPr lang="en-US" sz="1050" b="1" dirty="0" smtClean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5638800" y="4038601"/>
          <a:ext cx="3429000" cy="1440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/>
                <a:gridCol w="2286000"/>
              </a:tblGrid>
              <a:tr h="169088">
                <a:tc gridSpan="2">
                  <a:txBody>
                    <a:bodyPr/>
                    <a:lstStyle/>
                    <a:p>
                      <a:r>
                        <a:rPr lang="en-US" sz="1200" dirty="0" smtClean="0"/>
                        <a:t>Media</a:t>
                      </a:r>
                      <a:endParaRPr lang="en-US" sz="12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147158">
                <a:tc>
                  <a:txBody>
                    <a:bodyPr/>
                    <a:lstStyle/>
                    <a:p>
                      <a:r>
                        <a:rPr kumimoji="0" lang="en-US" sz="1050" b="1" kern="120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&lt;audio&gt;</a:t>
                      </a:r>
                      <a:endParaRPr kumimoji="0" lang="en-US" sz="1050" b="1" kern="1200" dirty="0" smtClean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50" b="1" kern="120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Sound Files</a:t>
                      </a:r>
                      <a:endParaRPr kumimoji="0" lang="en-US" sz="1050" b="1" kern="1200" dirty="0" smtClean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</a:tr>
              <a:tr h="147158">
                <a:tc>
                  <a:txBody>
                    <a:bodyPr/>
                    <a:lstStyle/>
                    <a:p>
                      <a:r>
                        <a:rPr kumimoji="0" lang="en-US" sz="1050" b="1" kern="120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&lt;video&gt;</a:t>
                      </a:r>
                      <a:endParaRPr kumimoji="0" lang="en-US" sz="1050" b="1" kern="1200" dirty="0" smtClean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50" b="1" kern="120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Video Files</a:t>
                      </a:r>
                      <a:endParaRPr kumimoji="0" lang="en-US" sz="1050" b="1" kern="1200" dirty="0" smtClean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</a:tr>
              <a:tr h="227637">
                <a:tc>
                  <a:txBody>
                    <a:bodyPr/>
                    <a:lstStyle/>
                    <a:p>
                      <a:r>
                        <a:rPr kumimoji="0" lang="en-US" sz="1050" b="1" kern="120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&lt;canvas&gt;</a:t>
                      </a:r>
                      <a:endParaRPr kumimoji="0" lang="en-US" sz="1050" b="1" kern="1200" dirty="0" smtClean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50" b="1" kern="120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Area that can</a:t>
                      </a:r>
                      <a:r>
                        <a:rPr kumimoji="0" lang="en-US" sz="1050" b="1" kern="1200" baseline="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be used to draw graphics w/JavaScript</a:t>
                      </a:r>
                      <a:endParaRPr kumimoji="0" lang="en-US" sz="1050" b="1" kern="1200" dirty="0" smtClean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</a:tr>
              <a:tr h="147158">
                <a:tc>
                  <a:txBody>
                    <a:bodyPr/>
                    <a:lstStyle/>
                    <a:p>
                      <a:r>
                        <a:rPr lang="en-US" sz="1050" b="1" dirty="0" smtClean="0">
                          <a:latin typeface="Consolas" pitchFamily="49" charset="0"/>
                          <a:cs typeface="Consolas" pitchFamily="49" charset="0"/>
                        </a:rPr>
                        <a:t>&lt;embed&gt;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1" baseline="0" dirty="0" smtClean="0">
                          <a:latin typeface="Consolas" pitchFamily="49" charset="0"/>
                          <a:cs typeface="Consolas" pitchFamily="49" charset="0"/>
                        </a:rPr>
                        <a:t>Embedded Content</a:t>
                      </a:r>
                      <a:endParaRPr lang="en-US" sz="1050" b="1" baseline="0" dirty="0" smtClean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390</TotalTime>
  <Words>464</Words>
  <Application>Microsoft Office PowerPoint</Application>
  <PresentationFormat>On-screen Show (4:3)</PresentationFormat>
  <Paragraphs>155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Verve</vt:lpstr>
      <vt:lpstr>HTML5 Cheat Sheet (abridged)</vt:lpstr>
      <vt:lpstr>HTML5 Cheat Sheet (abridged)</vt:lpstr>
    </vt:vector>
  </TitlesOfParts>
  <Company>Hillsboro School Distreict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HTML5 Cheat Sheet</dc:title>
  <dc:creator>winikkc</dc:creator>
  <cp:lastModifiedBy>winikkc</cp:lastModifiedBy>
  <cp:revision>20</cp:revision>
  <dcterms:created xsi:type="dcterms:W3CDTF">2013-07-06T19:17:58Z</dcterms:created>
  <dcterms:modified xsi:type="dcterms:W3CDTF">2013-07-09T05:13:27Z</dcterms:modified>
</cp:coreProperties>
</file>