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6" autoAdjust="0"/>
    <p:restoredTop sz="94690" autoAdjust="0"/>
  </p:normalViewPr>
  <p:slideViewPr>
    <p:cSldViewPr>
      <p:cViewPr>
        <p:scale>
          <a:sx n="80" d="100"/>
          <a:sy n="80" d="100"/>
        </p:scale>
        <p:origin x="-55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5D0B8F2-3698-4F49-BFDB-59FA0C453F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motionhosting.com/img/infographics/html5_cheat_sheet_tags.png" TargetMode="External"/><Relationship Id="rId2" Type="http://schemas.openxmlformats.org/officeDocument/2006/relationships/hyperlink" Target="http://www.addedbytes.com/download/html-cheat-sheet-v1/p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XML_and_HTML_character_entity_referen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81000" y="-76200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HTML5 Cheat Sheet </a:t>
            </a:r>
            <a:r>
              <a:rPr lang="en-US" sz="4000" i="1" dirty="0" smtClean="0"/>
              <a:t>(abridged)</a:t>
            </a:r>
            <a:endParaRPr 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533401"/>
          <a:ext cx="3124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392"/>
                <a:gridCol w="1661808"/>
              </a:tblGrid>
              <a:tr h="212271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Document outline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4582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&lt;!DOCTYPE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 html&gt;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Version of HTML</a:t>
                      </a:r>
                    </a:p>
                  </a:txBody>
                  <a:tcPr/>
                </a:tc>
              </a:tr>
              <a:tr h="194582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&lt;html&gt;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HTML Document</a:t>
                      </a:r>
                    </a:p>
                  </a:txBody>
                  <a:tcPr/>
                </a:tc>
              </a:tr>
              <a:tr h="194582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&lt;head&gt;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Page Information</a:t>
                      </a:r>
                    </a:p>
                  </a:txBody>
                  <a:tcPr/>
                </a:tc>
              </a:tr>
              <a:tr h="194582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&lt;body&gt;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Page Contents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533400"/>
          <a:ext cx="23622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19"/>
                <a:gridCol w="1596081"/>
              </a:tblGrid>
              <a:tr h="16412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Lists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050" b="1" dirty="0" err="1" smtClean="0">
                          <a:latin typeface="Consolas" pitchFamily="49" charset="0"/>
                          <a:cs typeface="Consolas" pitchFamily="49" charset="0"/>
                        </a:rPr>
                        <a:t>ol</a:t>
                      </a: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Numbered List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ul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Bulleted List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List Item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&lt;dl&gt;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Definition List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dt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Definition Term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dd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Term Description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6294120"/>
          <a:ext cx="3124200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2110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17942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&lt;!-- Comment goes</a:t>
                      </a:r>
                      <a:r>
                        <a:rPr lang="en-US" sz="1100" b="1" baseline="0" dirty="0" smtClean="0">
                          <a:latin typeface="Consolas" pitchFamily="49" charset="0"/>
                          <a:cs typeface="Consolas" pitchFamily="49" charset="0"/>
                        </a:rPr>
                        <a:t> here --&gt;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" y="1828800"/>
          <a:ext cx="312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68"/>
                <a:gridCol w="2326532"/>
              </a:tblGrid>
              <a:tr h="16002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Page Information (in head)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&lt;base&gt;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Base URL</a:t>
                      </a: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lang="en-US" sz="110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&lt;meta /&gt;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Meta Information</a:t>
                      </a: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lang="en-US" sz="110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&lt;title&gt;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Document Title</a:t>
                      </a: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lang="en-US" sz="110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&lt;link /&gt;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External resource connection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kumimoji="0" lang="en-US" sz="11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&lt;style&gt;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CSS Code</a:t>
                      </a: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kumimoji="0" lang="en-US" sz="11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Script Code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" y="3657600"/>
          <a:ext cx="3124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057400"/>
              </a:tblGrid>
              <a:tr h="139485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Document Structure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0593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&lt;h1&gt; - &lt;h6&gt;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Headings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h1 title, h2 sub-title, </a:t>
                      </a:r>
                      <a:b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h3 sub-sub title, ...</a:t>
                      </a:r>
                    </a:p>
                  </a:txBody>
                  <a:tcPr/>
                </a:tc>
              </a:tr>
              <a:tr h="127861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&lt;div&gt;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Page section (division)</a:t>
                      </a:r>
                    </a:p>
                  </a:txBody>
                  <a:tcPr/>
                </a:tc>
              </a:tr>
              <a:tr h="127861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&lt;p&gt;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Paragraph</a:t>
                      </a:r>
                    </a:p>
                  </a:txBody>
                  <a:tcPr/>
                </a:tc>
              </a:tr>
              <a:tr h="127861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blockquote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1050" b="1" kern="1200" baseline="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long quotation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" y="5257800"/>
          <a:ext cx="3124200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813"/>
                <a:gridCol w="1527387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Links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&lt;a </a:t>
                      </a:r>
                      <a:r>
                        <a:rPr lang="en-US" sz="1050" b="1" dirty="0" err="1" smtClean="0">
                          <a:latin typeface="Consolas" pitchFamily="49" charset="0"/>
                          <a:cs typeface="Consolas" pitchFamily="49" charset="0"/>
                        </a:rPr>
                        <a:t>href</a:t>
                      </a: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=""&gt;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Page links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 </a:t>
                      </a:r>
                      <a:r>
                        <a:rPr lang="en-US" sz="1050" b="1" baseline="0" dirty="0" err="1" smtClean="0">
                          <a:latin typeface="Consolas" pitchFamily="49" charset="0"/>
                          <a:cs typeface="Consolas" pitchFamily="49" charset="0"/>
                        </a:rPr>
                        <a:t>href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="mailto:"&gt;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Email links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 </a:t>
                      </a:r>
                      <a:r>
                        <a:rPr lang="en-US" sz="1050" b="1" baseline="0" dirty="0" err="1" smtClean="0">
                          <a:latin typeface="Consolas" pitchFamily="49" charset="0"/>
                          <a:cs typeface="Consolas" pitchFamily="49" charset="0"/>
                        </a:rPr>
                        <a:t>href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="#target"&gt;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Link to target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3307080"/>
          <a:ext cx="2362200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649"/>
                <a:gridCol w="1404551"/>
              </a:tblGrid>
              <a:tr h="157397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Tables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&lt;table&gt;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Caption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thead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Header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tbody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Body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tfoot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Foot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colgroup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Column Group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col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Column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tr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Row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Header Cell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Cell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76600" y="2286000"/>
          <a:ext cx="2362200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524000"/>
              </a:tblGrid>
              <a:tr h="117761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Images and Image Maps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050" b="1" dirty="0" err="1" smtClean="0">
                          <a:latin typeface="Consolas" pitchFamily="49" charset="0"/>
                          <a:cs typeface="Consolas" pitchFamily="49" charset="0"/>
                        </a:rPr>
                        <a:t>img</a:t>
                      </a: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 /&gt;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Image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&lt;map&gt;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Image Map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&lt;area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Area of Image Map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38800" y="533400"/>
          <a:ext cx="3124200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2082800"/>
              </a:tblGrid>
              <a:tr h="169132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Forms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Form</a:t>
                      </a: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fieldset</a:t>
                      </a: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Collection of fields</a:t>
                      </a: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&lt;legend&gt;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Form Legend</a:t>
                      </a: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&lt;label&gt;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Input Label</a:t>
                      </a: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&lt;input /&gt;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Form input</a:t>
                      </a: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&lt;select&gt;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Drop-down box</a:t>
                      </a: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050" b="1" baseline="0" dirty="0" err="1" smtClean="0">
                          <a:latin typeface="Consolas" pitchFamily="49" charset="0"/>
                          <a:cs typeface="Consolas" pitchFamily="49" charset="0"/>
                        </a:rPr>
                        <a:t>optgroup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Group of Options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Drop-down Options</a:t>
                      </a:r>
                    </a:p>
                  </a:txBody>
                  <a:tcPr/>
                </a:tc>
              </a:tr>
              <a:tr h="253698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textarea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Large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 text input (multiple lines)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&lt;button&gt;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Button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800" y="3505201"/>
          <a:ext cx="3124200" cy="2585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2082800"/>
              </a:tblGrid>
              <a:tr h="27984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Text Markup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inline selection</a:t>
                      </a: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bold (strong)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emphasis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em</a:t>
                      </a: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italic emphasis</a:t>
                      </a: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050" b="1" dirty="0" err="1" smtClean="0">
                          <a:latin typeface="Consolas" pitchFamily="49" charset="0"/>
                          <a:cs typeface="Consolas" pitchFamily="49" charset="0"/>
                        </a:rPr>
                        <a:t>abbr</a:t>
                      </a: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Abbreviation</a:t>
                      </a:r>
                    </a:p>
                  </a:txBody>
                  <a:tcPr/>
                </a:tc>
              </a:tr>
              <a:tr h="141879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&lt;q&gt;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Short Quotation</a:t>
                      </a: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&lt;address&gt;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Address</a:t>
                      </a: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&lt;pre&gt;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Preformatted text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&lt;code&gt;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Code</a:t>
                      </a:r>
                    </a:p>
                  </a:txBody>
                  <a:tcPr/>
                </a:tc>
              </a:tr>
              <a:tr h="258803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&lt;cite&gt;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Citation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276600" y="6096000"/>
          <a:ext cx="54864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Credits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0" dirty="0" smtClean="0">
                          <a:latin typeface="Consolas" pitchFamily="49" charset="0"/>
                          <a:cs typeface="Consolas" pitchFamily="49" charset="0"/>
                        </a:rPr>
                        <a:t>Chris Winikka </a:t>
                      </a:r>
                      <a:r>
                        <a:rPr kumimoji="0" lang="en-US" sz="1050" b="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(HundredVisions.com © 2013) with much help from...</a:t>
                      </a:r>
                    </a:p>
                    <a:p>
                      <a:r>
                        <a:rPr lang="en-US" sz="1050" b="0" dirty="0" smtClean="0">
                          <a:latin typeface="Consolas" pitchFamily="49" charset="0"/>
                          <a:cs typeface="Consolas" pitchFamily="49" charset="0"/>
                          <a:hlinkClick r:id="rId2"/>
                        </a:rPr>
                        <a:t>Addedbytes.com: html-cheat</a:t>
                      </a:r>
                      <a:r>
                        <a:rPr lang="en-US" sz="1050" b="0" baseline="0" dirty="0" smtClean="0">
                          <a:latin typeface="Consolas" pitchFamily="49" charset="0"/>
                          <a:cs typeface="Consolas" pitchFamily="49" charset="0"/>
                          <a:hlinkClick r:id="rId2"/>
                        </a:rPr>
                        <a:t>-sheet-v1.png</a:t>
                      </a:r>
                      <a:r>
                        <a:rPr lang="en-US" sz="1050" b="0" baseline="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050" b="0" baseline="0" dirty="0" smtClean="0">
                          <a:latin typeface="Consolas" pitchFamily="49" charset="0"/>
                          <a:cs typeface="Consolas" pitchFamily="49" charset="0"/>
                          <a:hlinkClick r:id="rId3"/>
                        </a:rPr>
                        <a:t>html5_cheat_sheet_tags.png</a:t>
                      </a:r>
                      <a:endParaRPr lang="en-US" sz="1050" b="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81000" y="-76200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HTML5 Cheat Sheet </a:t>
            </a:r>
            <a:r>
              <a:rPr lang="en-US" sz="4000" i="1" dirty="0" smtClean="0"/>
              <a:t>(abridged)</a:t>
            </a:r>
            <a:endParaRPr lang="en-US" i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71994"/>
              </p:ext>
            </p:extLst>
          </p:nvPr>
        </p:nvGraphicFramePr>
        <p:xfrm>
          <a:off x="228600" y="762000"/>
          <a:ext cx="4038600" cy="339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743200"/>
              </a:tblGrid>
              <a:tr h="247316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Page Layout (structure)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&lt;header&gt;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Header for a section or page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hgroup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Group of headings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for a section</a:t>
                      </a:r>
                      <a:endParaRPr kumimoji="0" lang="en-US" sz="120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nav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Set of navigational links</a:t>
                      </a: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&lt;section&gt;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Generic page section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&lt;article&gt;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Self-contained article (posts, stories, articles)</a:t>
                      </a: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&lt;aside&gt;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Related content (sidebar)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&lt;figure&gt;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diagrams, illustrations, etc.</a:t>
                      </a:r>
                      <a:endParaRPr lang="en-US" sz="12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86218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20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figcaption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Caption</a:t>
                      </a:r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 to a figure</a:t>
                      </a:r>
                      <a:endParaRPr lang="en-US" sz="12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&lt;footer&gt;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Footer</a:t>
                      </a:r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 for a section or page</a:t>
                      </a:r>
                      <a:endParaRPr lang="en-US" sz="12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53476"/>
              </p:ext>
            </p:extLst>
          </p:nvPr>
        </p:nvGraphicFramePr>
        <p:xfrm>
          <a:off x="228600" y="4375681"/>
          <a:ext cx="40386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327"/>
                <a:gridCol w="2872273"/>
              </a:tblGrid>
              <a:tr h="169088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Media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7158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&lt;audio&gt;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Sound Files</a:t>
                      </a:r>
                    </a:p>
                  </a:txBody>
                  <a:tcPr/>
                </a:tc>
              </a:tr>
              <a:tr h="147158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&lt;video&gt;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Video Files</a:t>
                      </a:r>
                    </a:p>
                  </a:txBody>
                  <a:tcPr/>
                </a:tc>
              </a:tr>
              <a:tr h="227637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&lt;canvas&gt;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Area that can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be used to draw graphics w/JavaScript</a:t>
                      </a:r>
                      <a:endParaRPr kumimoji="0" lang="en-US" sz="120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14715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&lt;embed&gt;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Embedded Content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10256"/>
              </p:ext>
            </p:extLst>
          </p:nvPr>
        </p:nvGraphicFramePr>
        <p:xfrm>
          <a:off x="4419600" y="762000"/>
          <a:ext cx="3581400" cy="392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88"/>
                <a:gridCol w="2077212"/>
              </a:tblGrid>
              <a:tr h="247316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HTML Entities (Special</a:t>
                      </a:r>
                      <a:r>
                        <a:rPr lang="en-US" sz="1600" baseline="0" dirty="0" smtClean="0"/>
                        <a:t> Symbols)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 (ampersand)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&amp;amp;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© (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copywrite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&amp;copy;</a:t>
                      </a: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™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(trademark)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&amp;trade;</a:t>
                      </a: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† (dagger)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Consolas" pitchFamily="49" charset="0"/>
                          <a:cs typeface="Consolas" pitchFamily="49" charset="0"/>
                        </a:rPr>
                        <a:t>&amp;dagger;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♥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(hearts)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Consolas" pitchFamily="49" charset="0"/>
                          <a:cs typeface="Consolas" pitchFamily="49" charset="0"/>
                        </a:rPr>
                        <a:t>&amp;hearts;</a:t>
                      </a: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♠ 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(spades)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Consolas" pitchFamily="49" charset="0"/>
                          <a:cs typeface="Consolas" pitchFamily="49" charset="0"/>
                        </a:rPr>
                        <a:t>&amp;spades;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♣ 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(clubs)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Consolas" pitchFamily="49" charset="0"/>
                          <a:cs typeface="Consolas" pitchFamily="49" charset="0"/>
                        </a:rPr>
                        <a:t>&amp;clubs;</a:t>
                      </a:r>
                      <a:endParaRPr lang="en-US" sz="1200" b="1" i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8621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♦ 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(diamonds)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200" b="1" i="1" dirty="0" err="1" smtClean="0">
                          <a:latin typeface="Consolas" pitchFamily="49" charset="0"/>
                          <a:cs typeface="Consolas" pitchFamily="49" charset="0"/>
                        </a:rPr>
                        <a:t>diams</a:t>
                      </a:r>
                      <a:r>
                        <a:rPr lang="en-US" sz="1200" b="1" i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½ ¼ ¾ 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(fractions)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Consolas" pitchFamily="49" charset="0"/>
                          <a:cs typeface="Consolas" pitchFamily="49" charset="0"/>
                        </a:rPr>
                        <a:t>&amp;frac12; &amp;frac14; &amp;frac34;</a:t>
                      </a:r>
                    </a:p>
                  </a:txBody>
                  <a:tcPr/>
                </a:tc>
              </a:tr>
              <a:tr h="346242">
                <a:tc gridSpan="2"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Source: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  <a:hlinkClick r:id="rId2"/>
                        </a:rPr>
                        <a:t>http://en.wikipedia.org/wiki/List_of_XML_and_HTML_character_entity_references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kumimoji="0" lang="en-US" sz="120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409</TotalTime>
  <Words>546</Words>
  <Application>Microsoft Office PowerPoint</Application>
  <PresentationFormat>On-screen Show (4:3)</PresentationFormat>
  <Paragraphs>175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HTML5 Cheat Sheet (abridged)</vt:lpstr>
      <vt:lpstr>HTML5 Cheat Sheet (abridged)</vt:lpstr>
    </vt:vector>
  </TitlesOfParts>
  <Company>Hillsboro School Distreict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Cheat Sheet</dc:title>
  <dc:creator>winikkc</dc:creator>
  <cp:lastModifiedBy>Winikka, Chris</cp:lastModifiedBy>
  <cp:revision>23</cp:revision>
  <dcterms:created xsi:type="dcterms:W3CDTF">2013-07-06T19:17:58Z</dcterms:created>
  <dcterms:modified xsi:type="dcterms:W3CDTF">2013-07-10T19:11:25Z</dcterms:modified>
</cp:coreProperties>
</file>