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  <p:sldId id="268" r:id="rId14"/>
    <p:sldId id="270" r:id="rId15"/>
    <p:sldId id="275" r:id="rId16"/>
    <p:sldId id="271" r:id="rId17"/>
    <p:sldId id="274" r:id="rId18"/>
    <p:sldId id="276" r:id="rId19"/>
    <p:sldId id="272" r:id="rId20"/>
    <p:sldId id="277" r:id="rId21"/>
    <p:sldId id="278" r:id="rId22"/>
    <p:sldId id="279" r:id="rId23"/>
    <p:sldId id="273" r:id="rId24"/>
    <p:sldId id="281" r:id="rId25"/>
    <p:sldId id="280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96FCFE"/>
    <a:srgbClr val="96EDFE"/>
    <a:srgbClr val="95E3FF"/>
    <a:srgbClr val="000099"/>
    <a:srgbClr val="02809E"/>
    <a:srgbClr val="3940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377" autoAdjust="0"/>
  </p:normalViewPr>
  <p:slideViewPr>
    <p:cSldViewPr>
      <p:cViewPr varScale="1">
        <p:scale>
          <a:sx n="78" d="100"/>
          <a:sy n="78" d="100"/>
        </p:scale>
        <p:origin x="-11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327B-49FA-4AE3-A857-EE35D8955E55}" type="datetimeFigureOut">
              <a:rPr lang="en-US" smtClean="0"/>
              <a:pPr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6CF89-4282-4DAA-8D58-F35C454CC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82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clone</a:t>
            </a:r>
            <a:r>
              <a:rPr lang="en-US" dirty="0" smtClean="0"/>
              <a:t> is your working copy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 collaborator clones their own copy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Clone to any device that you plan to work on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I didn’t include here</a:t>
            </a:r>
            <a:r>
              <a:rPr lang="en-US" baseline="0" dirty="0" smtClean="0"/>
              <a:t> that you might wish to revert back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From</a:t>
            </a:r>
            <a:r>
              <a:rPr lang="en-US" baseline="0" dirty="0" smtClean="0"/>
              <a:t> the creation of a repository to the completion of a project, you’ll be jumping back and forth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F89-4282-4DAA-8D58-F35C454CCB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39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you always</a:t>
            </a:r>
            <a:r>
              <a:rPr lang="en-US" baseline="0" dirty="0" smtClean="0"/>
              <a:t> pull and merge just before pushing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F89-4282-4DAA-8D58-F35C454CCB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700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 was testing this, I first cloned, then initialized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F89-4282-4DAA-8D58-F35C454CCB8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2514600"/>
            <a:ext cx="5410200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267200"/>
            <a:ext cx="6172200" cy="533400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43DC93-0A40-4CA3-8180-36934A9E1B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729B8-B87B-48DF-8381-9181B175B9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950" y="0"/>
            <a:ext cx="19240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0"/>
            <a:ext cx="56197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102DF-462C-4749-8519-B2F85F136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524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8077200" cy="48006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D88BD-DF8C-4742-9A1F-D5A6875234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81E3D-5B23-48E2-8406-FC973DCA5F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838200"/>
            <a:ext cx="37719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838200"/>
            <a:ext cx="37719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72B69-970C-438E-8B93-074F4C64FF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957C4-32D0-4D7C-926D-DD0DF06DF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DBF04-158A-4059-B1A9-8644FBAA17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68F5B-243C-4A3D-BE48-51EFEB92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6DA06-18A7-459B-9B93-1E2E2FDCA4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7BB2-5078-45F2-8E2F-CF3E2055E7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Impact" pitchFamily="34" charset="0"/>
              </a:defRPr>
            </a:lvl1pPr>
          </a:lstStyle>
          <a:p>
            <a:fld id="{10A9C706-4362-4AD4-B08C-3F15CA517FCE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arkus-gattol.name/ws/scm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ac.github.com/" TargetMode="External"/><Relationship Id="rId2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downloads/guis" TargetMode="External"/><Relationship Id="rId5" Type="http://schemas.openxmlformats.org/officeDocument/2006/relationships/hyperlink" Target="http://git-scm.com/downloads" TargetMode="External"/><Relationship Id="rId4" Type="http://schemas.openxmlformats.org/officeDocument/2006/relationships/hyperlink" Target="http://mobile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54/articles" TargetMode="External"/><Relationship Id="rId2" Type="http://schemas.openxmlformats.org/officeDocument/2006/relationships/hyperlink" Target="http://www.typecastexception.com/post/2012/09/08/Basic-Git-Command-Line-Reference-for-Windows-User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book" TargetMode="External"/><Relationship Id="rId5" Type="http://schemas.openxmlformats.org/officeDocument/2006/relationships/hyperlink" Target="http://git-scm.com/book/en/Git-Basics-Getting-a-Git-Repository" TargetMode="External"/><Relationship Id="rId4" Type="http://schemas.openxmlformats.org/officeDocument/2006/relationships/hyperlink" Target="https://confluence.atlassian.com/display/BITBUCKET/Bitbucket+1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SSoftwareEntrepreneursClub/OFH-WindowsPhone" TargetMode="External"/><Relationship Id="rId2" Type="http://schemas.openxmlformats.org/officeDocument/2006/relationships/hyperlink" Target="https://bitbucket.org/hundredvisionsguy/bleeding-thorn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752600"/>
            <a:ext cx="5410200" cy="1371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52800"/>
            <a:ext cx="6172200" cy="5334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 Winikka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TechStart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Conference 2013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Finest Hour: Commit History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73642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85478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It’s a personal project tracker</a:t>
            </a:r>
          </a:p>
          <a:p>
            <a:r>
              <a:rPr lang="en-US" dirty="0" smtClean="0"/>
              <a:t>Anything you commit and push is preserved</a:t>
            </a:r>
          </a:p>
          <a:p>
            <a:pPr lvl="1"/>
            <a:r>
              <a:rPr lang="en-US" dirty="0" smtClean="0"/>
              <a:t>Think of it as a snapshot of your project</a:t>
            </a:r>
          </a:p>
          <a:p>
            <a:r>
              <a:rPr lang="en-US" dirty="0"/>
              <a:t>Once you get to a stopping point, commit it</a:t>
            </a:r>
          </a:p>
          <a:p>
            <a:r>
              <a:rPr lang="en-US" dirty="0" smtClean="0"/>
              <a:t>You can roll back at any point</a:t>
            </a:r>
          </a:p>
          <a:p>
            <a:r>
              <a:rPr lang="en-US" dirty="0" smtClean="0"/>
              <a:t>You can branch off and make new projects off of any commit</a:t>
            </a:r>
          </a:p>
          <a:p>
            <a:pPr lvl="1"/>
            <a:r>
              <a:rPr lang="en-US" dirty="0" smtClean="0"/>
              <a:t>Great for managing different versions (beta, 1.0, 2.0, etc.)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It’s a great collaboration tool</a:t>
            </a:r>
          </a:p>
          <a:p>
            <a:r>
              <a:rPr lang="en-US" dirty="0" smtClean="0"/>
              <a:t>Many students can work on the same project</a:t>
            </a:r>
          </a:p>
          <a:p>
            <a:pPr lvl="1"/>
            <a:r>
              <a:rPr lang="en-US" dirty="0" smtClean="0"/>
              <a:t>Each on their own computer</a:t>
            </a:r>
          </a:p>
          <a:p>
            <a:pPr lvl="1"/>
            <a:r>
              <a:rPr lang="en-US" dirty="0" smtClean="0"/>
              <a:t>Works great with multiple files</a:t>
            </a:r>
          </a:p>
          <a:p>
            <a:pPr lvl="1"/>
            <a:r>
              <a:rPr lang="en-US" dirty="0" smtClean="0"/>
              <a:t>Works</a:t>
            </a:r>
            <a:r>
              <a:rPr lang="en-US" baseline="0" dirty="0" smtClean="0"/>
              <a:t> great with 1 file (and clear communication)</a:t>
            </a:r>
          </a:p>
          <a:p>
            <a:pPr lvl="0"/>
            <a:r>
              <a:rPr lang="en-US" dirty="0" smtClean="0"/>
              <a:t>Individuals</a:t>
            </a:r>
            <a:r>
              <a:rPr lang="en-US" baseline="0" dirty="0" smtClean="0"/>
              <a:t> or groups can work with a client/s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hosts have free (or for pay) online repositories</a:t>
            </a:r>
          </a:p>
          <a:p>
            <a:r>
              <a:rPr lang="en-US" dirty="0" smtClean="0"/>
              <a:t>It’s cloud backup</a:t>
            </a:r>
          </a:p>
          <a:p>
            <a:pPr lvl="1"/>
            <a:r>
              <a:rPr lang="en-US" dirty="0" smtClean="0"/>
              <a:t>You now have access to your project from anywhere</a:t>
            </a:r>
          </a:p>
          <a:p>
            <a:r>
              <a:rPr lang="en-US" dirty="0" smtClean="0"/>
              <a:t>The big online hosts also include…</a:t>
            </a:r>
          </a:p>
          <a:p>
            <a:pPr lvl="1"/>
            <a:r>
              <a:rPr lang="en-US" dirty="0" smtClean="0"/>
              <a:t>wikis for documentation</a:t>
            </a:r>
          </a:p>
          <a:p>
            <a:pPr lvl="1"/>
            <a:r>
              <a:rPr lang="en-US" dirty="0" smtClean="0"/>
              <a:t>Issue trackers for project management or working with a client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6579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it? 1,000ft.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 new repository</a:t>
            </a:r>
          </a:p>
          <a:p>
            <a:pPr lvl="1"/>
            <a:r>
              <a:rPr lang="en-US" dirty="0" smtClean="0"/>
              <a:t>or clone an existing one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en-US" dirty="0" smtClean="0"/>
              <a:t> the repository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r>
              <a:rPr lang="en-US" dirty="0" smtClean="0"/>
              <a:t> any new changes to your clone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en-US" dirty="0" smtClean="0"/>
              <a:t> changes with your project (if necessary)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en-US" dirty="0" smtClean="0"/>
              <a:t> on your clone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 smtClean="0"/>
              <a:t> Your Changes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dirty="0" smtClean="0"/>
              <a:t> Your Changes to The Repository</a:t>
            </a:r>
          </a:p>
        </p:txBody>
      </p:sp>
    </p:spTree>
    <p:extLst>
      <p:ext uri="{BB962C8B-B14F-4D97-AF65-F5344CB8AC3E}">
        <p14:creationId xmlns="" xmlns:p14="http://schemas.microsoft.com/office/powerpoint/2010/main" val="40514276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Visual of the 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867400"/>
            <a:ext cx="8077200" cy="609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Software Configuration </a:t>
            </a:r>
            <a:r>
              <a:rPr lang="en-US" smtClean="0">
                <a:hlinkClick r:id="rId2"/>
              </a:rPr>
              <a:t>Management</a:t>
            </a:r>
            <a:r>
              <a:rPr lang="en-US" smtClean="0"/>
              <a:t> </a:t>
            </a:r>
            <a:br>
              <a:rPr lang="en-US" smtClean="0"/>
            </a:br>
            <a:r>
              <a:rPr lang="en-US" u="sng" smtClean="0">
                <a:hlinkClick r:id="rId2"/>
              </a:rPr>
              <a:t>www.markus-gattol.name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07" t="2015" b="2170"/>
          <a:stretch/>
        </p:blipFill>
        <p:spPr bwMode="auto">
          <a:xfrm>
            <a:off x="1084521" y="1158948"/>
            <a:ext cx="7571364" cy="438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257648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Advice: Team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 </a:t>
            </a:r>
            <a:r>
              <a:rPr lang="en-US" dirty="0"/>
              <a:t>before you </a:t>
            </a:r>
            <a:r>
              <a:rPr lang="en-US" dirty="0" smtClean="0"/>
              <a:t>work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if you need to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 smtClean="0"/>
              <a:t> every time you’re at a stopping point</a:t>
            </a:r>
          </a:p>
          <a:p>
            <a:r>
              <a:rPr lang="en-US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break the build!!!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r>
              <a:rPr lang="en-US" dirty="0" smtClean="0"/>
              <a:t> after you work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dirty="0" smtClean="0"/>
              <a:t> your latest commit whenever you…</a:t>
            </a:r>
          </a:p>
          <a:p>
            <a:pPr lvl="1"/>
            <a:r>
              <a:rPr lang="en-US" dirty="0" smtClean="0"/>
              <a:t>resolve an issue</a:t>
            </a:r>
          </a:p>
          <a:p>
            <a:pPr lvl="1"/>
            <a:r>
              <a:rPr lang="en-US" dirty="0" smtClean="0"/>
              <a:t>add a feature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60544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Advice: Personal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issue tracker </a:t>
            </a:r>
            <a:r>
              <a:rPr lang="en-US" dirty="0" smtClean="0"/>
              <a:t>to set goals</a:t>
            </a:r>
          </a:p>
          <a:p>
            <a:pPr lvl="1"/>
            <a:r>
              <a:rPr lang="en-US" dirty="0" smtClean="0"/>
              <a:t>And check them off when you’re done</a:t>
            </a:r>
          </a:p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often</a:t>
            </a:r>
          </a:p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at the end of every work session</a:t>
            </a:r>
          </a:p>
          <a:p>
            <a:pPr lvl="1"/>
            <a:r>
              <a:rPr lang="en-US" dirty="0" smtClean="0"/>
              <a:t>You never know when you may wish to work on it next</a:t>
            </a:r>
          </a:p>
        </p:txBody>
      </p:sp>
    </p:spTree>
    <p:extLst>
      <p:ext uri="{BB962C8B-B14F-4D97-AF65-F5344CB8AC3E}">
        <p14:creationId xmlns="" xmlns:p14="http://schemas.microsoft.com/office/powerpoint/2010/main" val="1120999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some compiled languages, there are files we want to ignore</a:t>
            </a:r>
          </a:p>
          <a:p>
            <a:pPr lvl="1"/>
            <a:r>
              <a:rPr lang="en-US" dirty="0" smtClean="0"/>
              <a:t>Visual Studio, for example, generates files we don’t need to track</a:t>
            </a:r>
          </a:p>
          <a:p>
            <a:r>
              <a:rPr lang="en-US" dirty="0" smtClean="0"/>
              <a:t>GitHub covers that for their repositories</a:t>
            </a:r>
          </a:p>
          <a:p>
            <a:r>
              <a:rPr lang="en-US" dirty="0" smtClean="0"/>
              <a:t>Stack Overflow.com can pick up any slack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Mercurial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162800" cy="4800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Get Started: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local repository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Ctr</a:t>
            </a:r>
            <a:r>
              <a:rPr lang="en-US" dirty="0" smtClean="0"/>
              <a:t> +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Clone to work with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Either clone your local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or clone an online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 add “Clone” to my cloned folder to make it easier to remember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9832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Probably Already Do </a:t>
            </a:r>
            <a:r>
              <a:rPr lang="en-US" baseline="0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Have you ever copied a folder as backup (just in case)?</a:t>
            </a:r>
          </a:p>
          <a:p>
            <a:pPr lvl="0"/>
            <a:r>
              <a:rPr lang="en-US" dirty="0" smtClean="0"/>
              <a:t>Have you ever saved a folder with a new title?</a:t>
            </a:r>
          </a:p>
          <a:p>
            <a:pPr lvl="1"/>
            <a:r>
              <a:rPr lang="en-US" dirty="0" smtClean="0"/>
              <a:t>From "My Project" to "My Project V. 2“</a:t>
            </a:r>
          </a:p>
          <a:p>
            <a:pPr lvl="0"/>
            <a:r>
              <a:rPr lang="en-US" dirty="0" smtClean="0"/>
              <a:t>Has anyone ever done or currently use…</a:t>
            </a:r>
          </a:p>
          <a:p>
            <a:pPr lvl="1"/>
            <a:r>
              <a:rPr lang="en-US" dirty="0" smtClean="0"/>
              <a:t>CVS?</a:t>
            </a:r>
          </a:p>
          <a:p>
            <a:pPr lvl="1"/>
            <a:r>
              <a:rPr lang="en-US" dirty="0" smtClean="0"/>
              <a:t>Subversion?</a:t>
            </a:r>
          </a:p>
          <a:p>
            <a:pPr lvl="1"/>
            <a:r>
              <a:rPr lang="en-US" dirty="0" smtClean="0"/>
              <a:t>Mercurial?</a:t>
            </a:r>
          </a:p>
          <a:p>
            <a:pPr lvl="1"/>
            <a:r>
              <a:rPr lang="en-US" dirty="0" smtClean="0"/>
              <a:t>Git?</a:t>
            </a:r>
          </a:p>
          <a:p>
            <a:pPr lvl="1"/>
            <a:r>
              <a:rPr lang="en-US" dirty="0" smtClean="0"/>
              <a:t>Something else?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Mercurial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53000"/>
            <a:ext cx="5125113" cy="167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18000"/>
          <a:stretch>
            <a:fillRect/>
          </a:stretch>
        </p:blipFill>
        <p:spPr bwMode="auto">
          <a:xfrm>
            <a:off x="1219200" y="1524000"/>
            <a:ext cx="680357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nut 10"/>
          <p:cNvSpPr/>
          <p:nvPr/>
        </p:nvSpPr>
        <p:spPr bwMode="auto">
          <a:xfrm>
            <a:off x="5562600" y="3048000"/>
            <a:ext cx="2667000" cy="685800"/>
          </a:xfrm>
          <a:prstGeom prst="donut">
            <a:avLst>
              <a:gd name="adj" fmla="val 104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 bwMode="auto">
          <a:xfrm flipH="1">
            <a:off x="3505200" y="3633367"/>
            <a:ext cx="2447973" cy="17006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9832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Mercurial: Your First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80772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 a new file (README.txt) to your clone folder</a:t>
            </a:r>
          </a:p>
          <a:p>
            <a:r>
              <a:rPr lang="en-US" dirty="0" smtClean="0"/>
              <a:t>Commit Your Changes</a:t>
            </a:r>
          </a:p>
          <a:p>
            <a:pPr lvl="1"/>
            <a:r>
              <a:rPr lang="en-US" dirty="0" smtClean="0"/>
              <a:t>Open Workbench &amp; click the green Check Mark</a:t>
            </a:r>
          </a:p>
          <a:p>
            <a:pPr lvl="1"/>
            <a:r>
              <a:rPr lang="en-US" dirty="0" smtClean="0"/>
              <a:t>Check the box next to the new file</a:t>
            </a:r>
          </a:p>
          <a:p>
            <a:pPr lvl="1"/>
            <a:r>
              <a:rPr lang="en-US" dirty="0" smtClean="0"/>
              <a:t>Add a commit message</a:t>
            </a:r>
          </a:p>
          <a:p>
            <a:pPr lvl="1"/>
            <a:r>
              <a:rPr lang="en-US" dirty="0" smtClean="0"/>
              <a:t>Click Commit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3827753"/>
            <a:ext cx="6629401" cy="27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Mercurial: For More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 of this workshop will be using Git</a:t>
            </a:r>
          </a:p>
          <a:p>
            <a:r>
              <a:rPr lang="en-US" dirty="0" smtClean="0"/>
              <a:t>If you are interested in more on Mercurial…</a:t>
            </a:r>
          </a:p>
          <a:p>
            <a:pPr lvl="1"/>
            <a:r>
              <a:rPr lang="en-US" dirty="0" smtClean="0"/>
              <a:t>Check out my Video Tutorials on YouTube.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5562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We’re going to use </a:t>
            </a:r>
            <a:r>
              <a:rPr lang="en-US" dirty="0" err="1" smtClean="0"/>
              <a:t>Git</a:t>
            </a:r>
            <a:r>
              <a:rPr lang="en-US" dirty="0" smtClean="0"/>
              <a:t>-Bash</a:t>
            </a:r>
          </a:p>
          <a:p>
            <a:pPr lvl="1"/>
            <a:r>
              <a:rPr lang="en-US" dirty="0" smtClean="0"/>
              <a:t>That’s command line</a:t>
            </a:r>
          </a:p>
          <a:p>
            <a:pPr lvl="1"/>
            <a:r>
              <a:rPr lang="en-US" dirty="0" smtClean="0"/>
              <a:t>scary, huh?</a:t>
            </a:r>
          </a:p>
          <a:p>
            <a:r>
              <a:rPr lang="en-US" dirty="0" smtClean="0"/>
              <a:t>Open the Git </a:t>
            </a:r>
            <a:br>
              <a:rPr lang="en-US" dirty="0" smtClean="0"/>
            </a:br>
            <a:r>
              <a:rPr lang="en-US" dirty="0" smtClean="0"/>
              <a:t>folder </a:t>
            </a:r>
          </a:p>
          <a:p>
            <a:r>
              <a:rPr lang="en-US" dirty="0" smtClean="0"/>
              <a:t>Double-click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-Bash”</a:t>
            </a:r>
          </a:p>
          <a:p>
            <a:r>
              <a:rPr lang="en-US" dirty="0" smtClean="0"/>
              <a:t>Don’t panic!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581400"/>
            <a:ext cx="3961278" cy="300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01180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Setup (w/Git-Bash)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probably want to create an account on </a:t>
            </a:r>
            <a:r>
              <a:rPr lang="en-US" dirty="0" smtClean="0">
                <a:hlinkClick r:id="rId2"/>
              </a:rPr>
              <a:t>GitHub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Add your username</a:t>
            </a:r>
          </a:p>
          <a:p>
            <a:pPr lvl="1"/>
            <a:r>
              <a:rPr lang="en-US" dirty="0" smtClean="0"/>
              <a:t>Use your GitHub username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 your email</a:t>
            </a:r>
          </a:p>
          <a:p>
            <a:pPr lvl="1"/>
            <a:r>
              <a:rPr lang="en-US" dirty="0" smtClean="0"/>
              <a:t>Use your GitHub email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err="1" smtClean="0"/>
              <a:t>UserEmailAddress</a:t>
            </a:r>
            <a:endParaRPr lang="en-US" dirty="0" smtClean="0"/>
          </a:p>
          <a:p>
            <a:r>
              <a:rPr lang="en-US" dirty="0" smtClean="0"/>
              <a:t>This is so </a:t>
            </a:r>
          </a:p>
          <a:p>
            <a:pPr lvl="1"/>
            <a:r>
              <a:rPr lang="en-US" dirty="0" smtClean="0"/>
              <a:t>you can have direct access to the Git Repository</a:t>
            </a:r>
          </a:p>
          <a:p>
            <a:pPr lvl="1"/>
            <a:r>
              <a:rPr lang="en-US" dirty="0" smtClean="0"/>
              <a:t>we can blame you if you break the build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Git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-Bash, switch directories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G:/SCM</a:t>
            </a:r>
          </a:p>
          <a:p>
            <a:pPr lvl="2"/>
            <a:r>
              <a:rPr lang="en-US" dirty="0" err="1" smtClean="0"/>
              <a:t>cd</a:t>
            </a:r>
            <a:r>
              <a:rPr lang="en-US" dirty="0" smtClean="0"/>
              <a:t> = change directory</a:t>
            </a:r>
          </a:p>
          <a:p>
            <a:r>
              <a:rPr lang="en-US" dirty="0" smtClean="0"/>
              <a:t>Create a directory for your clone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TechStartClone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  <a:p>
            <a:r>
              <a:rPr lang="en-US" dirty="0" smtClean="0"/>
              <a:t>Navigate to the Clone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G:/SCM/TechStartClone</a:t>
            </a:r>
          </a:p>
          <a:p>
            <a:r>
              <a:rPr lang="en-US" dirty="0" smtClean="0"/>
              <a:t>Initialize your Folder 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init</a:t>
            </a:r>
          </a:p>
          <a:p>
            <a:r>
              <a:rPr lang="en-US" dirty="0" smtClean="0"/>
              <a:t>Clone the </a:t>
            </a:r>
            <a:r>
              <a:rPr lang="en-US" dirty="0" err="1" smtClean="0"/>
              <a:t>TechStart</a:t>
            </a:r>
            <a:r>
              <a:rPr lang="en-US" dirty="0" smtClean="0"/>
              <a:t> Repository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clone https://github.com/HundredVisionsGuy/techstart-spring-conference.git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First, let’s make sure we can work on the real repository (not just your fork)</a:t>
            </a:r>
          </a:p>
          <a:p>
            <a:pPr lvl="1"/>
            <a:r>
              <a:rPr lang="en-US" dirty="0" smtClean="0"/>
              <a:t>This is called upstream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remote add upstream https://github.com/HundredVisionsGuy/techstart-spring-conference.git</a:t>
            </a:r>
          </a:p>
          <a:p>
            <a:r>
              <a:rPr lang="en-US" dirty="0" smtClean="0"/>
              <a:t>Work in the clone and add a file &amp;/or directory</a:t>
            </a:r>
          </a:p>
          <a:p>
            <a:r>
              <a:rPr lang="en-US" dirty="0" smtClean="0"/>
              <a:t>Add all new changes (new files, directories, modifications, &amp; deletions)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</a:rPr>
              <a:t>git</a:t>
            </a:r>
            <a:r>
              <a:rPr lang="en-US" b="1" dirty="0" smtClean="0">
                <a:solidFill>
                  <a:srgbClr val="FFFF00"/>
                </a:solidFill>
              </a:rPr>
              <a:t> add -A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you must include a note for your changes, so you and others will know what you did</a:t>
            </a:r>
          </a:p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FileName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–m “Message Text”</a:t>
            </a:r>
          </a:p>
          <a:p>
            <a:pPr lvl="1"/>
            <a:r>
              <a:rPr lang="en-US" dirty="0" smtClean="0"/>
              <a:t>commits changes to the specified file and includes a message</a:t>
            </a:r>
          </a:p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–a –m “Message Text”</a:t>
            </a:r>
          </a:p>
          <a:p>
            <a:pPr lvl="1"/>
            <a:r>
              <a:rPr lang="en-US" dirty="0" smtClean="0"/>
              <a:t>commits all changes with a message</a:t>
            </a: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Our Changes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Pull any changes in first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pull https://github.com/HundredVisionsGuy/techstart-spring-conference</a:t>
            </a:r>
          </a:p>
          <a:p>
            <a:r>
              <a:rPr lang="en-US" dirty="0" smtClean="0"/>
              <a:t>Add all new changes &amp; commit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 -A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–a –m “commit message”</a:t>
            </a:r>
          </a:p>
          <a:p>
            <a:r>
              <a:rPr lang="en-US" dirty="0" smtClean="0"/>
              <a:t>Now, push through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push</a:t>
            </a:r>
          </a:p>
          <a:p>
            <a:pPr lvl="1"/>
            <a:r>
              <a:rPr lang="en-US" dirty="0" smtClean="0"/>
              <a:t>NOTE: you’ll need to enter your username and password for the GitHub repository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Never Want to Do Command Line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GUI client for your computer</a:t>
            </a:r>
          </a:p>
          <a:p>
            <a:pPr lvl="1"/>
            <a:r>
              <a:rPr lang="en-US" dirty="0" smtClean="0">
                <a:hlinkClick r:id="rId2"/>
              </a:rPr>
              <a:t>GitHub for Windows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GitHub for Mac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GitHub Mobile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Git – Downloads</a:t>
            </a:r>
            <a:r>
              <a:rPr lang="en-US" dirty="0" smtClean="0"/>
              <a:t> (comes with a simple GUI)</a:t>
            </a:r>
          </a:p>
          <a:p>
            <a:pPr lvl="1"/>
            <a:r>
              <a:rPr lang="en-US" dirty="0" smtClean="0">
                <a:hlinkClick r:id="rId6"/>
              </a:rPr>
              <a:t>More GUI Clients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Version Control is a System or Methodology to…</a:t>
            </a:r>
          </a:p>
          <a:p>
            <a:r>
              <a:rPr lang="en-US" dirty="0" smtClean="0"/>
              <a:t>track progress in a project </a:t>
            </a:r>
          </a:p>
          <a:p>
            <a:r>
              <a:rPr lang="en-US" dirty="0" smtClean="0"/>
              <a:t>manage group projects</a:t>
            </a:r>
          </a:p>
          <a:p>
            <a:r>
              <a:rPr lang="en-US" dirty="0" smtClean="0"/>
              <a:t>manage a codebase</a:t>
            </a:r>
          </a:p>
          <a:p>
            <a:pPr lvl="1"/>
            <a:r>
              <a:rPr lang="en-US" dirty="0" smtClean="0"/>
              <a:t>With all of its versions</a:t>
            </a:r>
          </a:p>
          <a:p>
            <a:r>
              <a:rPr lang="en-US" dirty="0" smtClean="0"/>
              <a:t>encourage collaboration</a:t>
            </a:r>
          </a:p>
          <a:p>
            <a:r>
              <a:rPr lang="en-US" dirty="0" smtClean="0"/>
              <a:t>track and resolve issues in a project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Basic Git Command Line Reference for Windows Users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GitHub </a:t>
            </a:r>
            <a:r>
              <a:rPr lang="en-US" dirty="0" err="1" smtClean="0">
                <a:hlinkClick r:id="rId3"/>
              </a:rPr>
              <a:t>Bootcamp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BitBucket 101 </a:t>
            </a:r>
            <a:r>
              <a:rPr lang="en-US" dirty="0" smtClean="0"/>
              <a:t>– covers both Mercurial and Git</a:t>
            </a:r>
          </a:p>
          <a:p>
            <a:r>
              <a:rPr lang="en-US" dirty="0" smtClean="0">
                <a:hlinkClick r:id="rId5"/>
              </a:rPr>
              <a:t>Git Basics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Pro Git </a:t>
            </a:r>
            <a:r>
              <a:rPr lang="en-US" dirty="0" smtClean="0"/>
              <a:t>– complete online (and free) book all about Git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current Web Development Project of Mine: </a:t>
            </a:r>
            <a:r>
              <a:rPr lang="en-US" dirty="0" smtClean="0">
                <a:hlinkClick r:id="rId2"/>
              </a:rPr>
              <a:t>BleedingThorn</a:t>
            </a:r>
            <a:endParaRPr lang="en-US" dirty="0" smtClean="0"/>
          </a:p>
          <a:p>
            <a:r>
              <a:rPr lang="en-US" dirty="0" smtClean="0"/>
              <a:t>Student Codebase Project: </a:t>
            </a:r>
            <a:r>
              <a:rPr lang="en-US" dirty="0" smtClean="0">
                <a:hlinkClick r:id="rId3"/>
              </a:rPr>
              <a:t>OurFinestHour</a:t>
            </a:r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Note: these are all a private repositories</a:t>
            </a:r>
          </a:p>
          <a:p>
            <a:pPr lvl="1"/>
            <a:r>
              <a:rPr lang="en-US" dirty="0" smtClean="0"/>
              <a:t>The next few slides are screenshots as demonstrations</a:t>
            </a:r>
          </a:p>
          <a:p>
            <a:pPr lvl="1"/>
            <a:r>
              <a:rPr lang="en-US" dirty="0" smtClean="0"/>
              <a:t>For the live presentation, </a:t>
            </a:r>
            <a:r>
              <a:rPr lang="en-US" dirty="0" smtClean="0">
                <a:hlinkClick r:id="rId4" action="ppaction://hlinksldjump"/>
              </a:rPr>
              <a:t>skip to the next part: More Benefits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Overview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70756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Codebase (source)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7051353" cy="468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Commits (History)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53316"/>
            <a:ext cx="6629400" cy="354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00200"/>
            <a:ext cx="64960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Issue Tracker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7720561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Finest Hour: Main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715000" cy="50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29348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666633"/>
        </a:dk1>
        <a:lt1>
          <a:srgbClr val="FCF48C"/>
        </a:lt1>
        <a:dk2>
          <a:srgbClr val="FF9933"/>
        </a:dk2>
        <a:lt2>
          <a:srgbClr val="8A8700"/>
        </a:lt2>
        <a:accent1>
          <a:srgbClr val="339933"/>
        </a:accent1>
        <a:accent2>
          <a:srgbClr val="800000"/>
        </a:accent2>
        <a:accent3>
          <a:srgbClr val="FFCAAD"/>
        </a:accent3>
        <a:accent4>
          <a:srgbClr val="D7D077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1127</Words>
  <Application>Microsoft Office PowerPoint</Application>
  <PresentationFormat>On-screen Show (4:3)</PresentationFormat>
  <Paragraphs>181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Version Control</vt:lpstr>
      <vt:lpstr>You Probably Already Do It</vt:lpstr>
      <vt:lpstr>What is Version Control?</vt:lpstr>
      <vt:lpstr>Some Examples</vt:lpstr>
      <vt:lpstr>Bleeding Thorn: Overview</vt:lpstr>
      <vt:lpstr>Bleeding Thorn: Codebase (source)</vt:lpstr>
      <vt:lpstr>Bleeding Thorn: Commits (History)</vt:lpstr>
      <vt:lpstr>Bleeding Thorn: Issue Tracker</vt:lpstr>
      <vt:lpstr>Our Finest Hour: Main Page</vt:lpstr>
      <vt:lpstr>Our Finest Hour: Commit History</vt:lpstr>
      <vt:lpstr>What are the Benefits?</vt:lpstr>
      <vt:lpstr>More Benefits</vt:lpstr>
      <vt:lpstr>Even More Benefits</vt:lpstr>
      <vt:lpstr>How do you use it? 1,000ft. level</vt:lpstr>
      <vt:lpstr>A Visual of the Work Flow</vt:lpstr>
      <vt:lpstr>General Advice: Team Projects</vt:lpstr>
      <vt:lpstr>General Advice: Personal Projects</vt:lpstr>
      <vt:lpstr>Ignore Filters</vt:lpstr>
      <vt:lpstr>Let’s Try it with Mercurial</vt:lpstr>
      <vt:lpstr>Let’s Try it with Mercurial</vt:lpstr>
      <vt:lpstr>Mercurial: Your First Commit</vt:lpstr>
      <vt:lpstr>Mercurial: For More Info</vt:lpstr>
      <vt:lpstr>Let’s Try it With Git</vt:lpstr>
      <vt:lpstr>Git Setup (w/Git-Bash)</vt:lpstr>
      <vt:lpstr>Our First Git Clone</vt:lpstr>
      <vt:lpstr>Stage Our Changes</vt:lpstr>
      <vt:lpstr>Commit Our Changes</vt:lpstr>
      <vt:lpstr>Push Our Changes Through</vt:lpstr>
      <vt:lpstr>If You Never Want to Do Command Line Again</vt:lpstr>
      <vt:lpstr>For More Information</vt:lpstr>
    </vt:vector>
  </TitlesOfParts>
  <Company>Animation Factory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Winikka, Chris</dc:creator>
  <cp:lastModifiedBy>winikkc</cp:lastModifiedBy>
  <cp:revision>40</cp:revision>
  <cp:lastPrinted>1601-01-01T00:00:00Z</cp:lastPrinted>
  <dcterms:created xsi:type="dcterms:W3CDTF">1601-01-01T00:00:00Z</dcterms:created>
  <dcterms:modified xsi:type="dcterms:W3CDTF">2013-04-20T22:11:34Z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TC010902921033</vt:lpwstr>
  </property>
</Properties>
</file>