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Josefin Sans Bold" charset="1" panose="00000800000000000000"/>
      <p:regular r:id="rId10"/>
    </p:embeddedFont>
    <p:embeddedFont>
      <p:font typeface="Josefin Sans Bold Italics" charset="1" panose="00000800000000000000"/>
      <p:regular r:id="rId11"/>
    </p:embeddedFont>
    <p:embeddedFont>
      <p:font typeface="Josefin Sans Regular" charset="1" panose="00000500000000000000"/>
      <p:regular r:id="rId12"/>
    </p:embeddedFont>
    <p:embeddedFont>
      <p:font typeface="Josefin Sans Regular Bold" charset="1" panose="00000700000000000000"/>
      <p:regular r:id="rId13"/>
    </p:embeddedFont>
    <p:embeddedFont>
      <p:font typeface="Josefin Sans Regular Italics" charset="1" panose="00000500000000000000"/>
      <p:regular r:id="rId14"/>
    </p:embeddedFont>
    <p:embeddedFont>
      <p:font typeface="Josefin Sans Regular Bold Italics" charset="1" panose="000007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18" Target="../media/image33.png" Type="http://schemas.openxmlformats.org/officeDocument/2006/relationships/image"/><Relationship Id="rId19" Target="../media/image34.svg" Type="http://schemas.openxmlformats.org/officeDocument/2006/relationships/image"/><Relationship Id="rId2" Target="../media/image17.png" Type="http://schemas.openxmlformats.org/officeDocument/2006/relationships/image"/><Relationship Id="rId20" Target="../media/image35.png" Type="http://schemas.openxmlformats.org/officeDocument/2006/relationships/image"/><Relationship Id="rId21" Target="../media/image36.svg" Type="http://schemas.openxmlformats.org/officeDocument/2006/relationships/image"/><Relationship Id="rId22" Target="../media/image37.png" Type="http://schemas.openxmlformats.org/officeDocument/2006/relationships/image"/><Relationship Id="rId23" Target="../media/image38.svg" Type="http://schemas.openxmlformats.org/officeDocument/2006/relationships/image"/><Relationship Id="rId24" Target="../media/image39.png" Type="http://schemas.openxmlformats.org/officeDocument/2006/relationships/image"/><Relationship Id="rId25" Target="../media/image40.svg" Type="http://schemas.openxmlformats.org/officeDocument/2006/relationships/image"/><Relationship Id="rId26" Target="../media/image41.png" Type="http://schemas.openxmlformats.org/officeDocument/2006/relationships/image"/><Relationship Id="rId27" Target="../media/image42.svg" Type="http://schemas.openxmlformats.org/officeDocument/2006/relationships/image"/><Relationship Id="rId28" Target="../media/image43.png" Type="http://schemas.openxmlformats.org/officeDocument/2006/relationships/image"/><Relationship Id="rId29" Target="../media/image44.svg" Type="http://schemas.openxmlformats.org/officeDocument/2006/relationships/image"/><Relationship Id="rId3" Target="../media/image18.svg" Type="http://schemas.openxmlformats.org/officeDocument/2006/relationships/image"/><Relationship Id="rId30" Target="../media/image45.png" Type="http://schemas.openxmlformats.org/officeDocument/2006/relationships/image"/><Relationship Id="rId31" Target="../media/image46.svg" Type="http://schemas.openxmlformats.org/officeDocument/2006/relationships/image"/><Relationship Id="rId32" Target="../media/image47.png" Type="http://schemas.openxmlformats.org/officeDocument/2006/relationships/image"/><Relationship Id="rId33" Target="../media/image48.svg" Type="http://schemas.openxmlformats.org/officeDocument/2006/relationships/image"/><Relationship Id="rId34" Target="../media/image49.png" Type="http://schemas.openxmlformats.org/officeDocument/2006/relationships/image"/><Relationship Id="rId35" Target="../media/image50.svg" Type="http://schemas.openxmlformats.org/officeDocument/2006/relationships/image"/><Relationship Id="rId36" Target="../media/image51.png" Type="http://schemas.openxmlformats.org/officeDocument/2006/relationships/image"/><Relationship Id="rId37" Target="../media/image52.svg" Type="http://schemas.openxmlformats.org/officeDocument/2006/relationships/image"/><Relationship Id="rId38" Target="../media/image53.png" Type="http://schemas.openxmlformats.org/officeDocument/2006/relationships/image"/><Relationship Id="rId39" Target="../media/image54.svg" Type="http://schemas.openxmlformats.org/officeDocument/2006/relationships/image"/><Relationship Id="rId4" Target="../media/image19.png" Type="http://schemas.openxmlformats.org/officeDocument/2006/relationships/image"/><Relationship Id="rId40" Target="../media/image55.png" Type="http://schemas.openxmlformats.org/officeDocument/2006/relationships/image"/><Relationship Id="rId41" Target="../media/image56.svg" Type="http://schemas.openxmlformats.org/officeDocument/2006/relationships/image"/><Relationship Id="rId42" Target="../media/image57.png" Type="http://schemas.openxmlformats.org/officeDocument/2006/relationships/image"/><Relationship Id="rId43" Target="../media/image58.svg" Type="http://schemas.openxmlformats.org/officeDocument/2006/relationships/image"/><Relationship Id="rId44" Target="../media/image59.png" Type="http://schemas.openxmlformats.org/officeDocument/2006/relationships/image"/><Relationship Id="rId45" Target="../media/image60.svg" Type="http://schemas.openxmlformats.org/officeDocument/2006/relationships/image"/><Relationship Id="rId46" Target="../media/image61.png" Type="http://schemas.openxmlformats.org/officeDocument/2006/relationships/image"/><Relationship Id="rId47" Target="../media/image62.svg" Type="http://schemas.openxmlformats.org/officeDocument/2006/relationships/image"/><Relationship Id="rId48" Target="../media/image63.png" Type="http://schemas.openxmlformats.org/officeDocument/2006/relationships/image"/><Relationship Id="rId49" Target="../media/image64.svg" Type="http://schemas.openxmlformats.org/officeDocument/2006/relationships/image"/><Relationship Id="rId5" Target="../media/image20.svg" Type="http://schemas.openxmlformats.org/officeDocument/2006/relationships/image"/><Relationship Id="rId50" Target="../media/image65.png" Type="http://schemas.openxmlformats.org/officeDocument/2006/relationships/image"/><Relationship Id="rId51" Target="../media/image66.svg" Type="http://schemas.openxmlformats.org/officeDocument/2006/relationships/image"/><Relationship Id="rId52" Target="../media/image67.png" Type="http://schemas.openxmlformats.org/officeDocument/2006/relationships/image"/><Relationship Id="rId53" Target="../media/image68.svg" Type="http://schemas.openxmlformats.org/officeDocument/2006/relationships/image"/><Relationship Id="rId54" Target="../media/image69.png" Type="http://schemas.openxmlformats.org/officeDocument/2006/relationships/image"/><Relationship Id="rId55" Target="../media/image70.svg" Type="http://schemas.openxmlformats.org/officeDocument/2006/relationships/image"/><Relationship Id="rId56" Target="../media/image71.png" Type="http://schemas.openxmlformats.org/officeDocument/2006/relationships/image"/><Relationship Id="rId57" Target="../media/image72.svg" Type="http://schemas.openxmlformats.org/officeDocument/2006/relationships/image"/><Relationship Id="rId58" Target="../media/image73.png" Type="http://schemas.openxmlformats.org/officeDocument/2006/relationships/image"/><Relationship Id="rId59" Target="../media/image74.svg" Type="http://schemas.openxmlformats.org/officeDocument/2006/relationships/image"/><Relationship Id="rId6" Target="../media/image21.png" Type="http://schemas.openxmlformats.org/officeDocument/2006/relationships/image"/><Relationship Id="rId60" Target="../media/image75.png" Type="http://schemas.openxmlformats.org/officeDocument/2006/relationships/image"/><Relationship Id="rId61" Target="../media/image76.sv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9144000" y="1962320"/>
            <a:ext cx="8677699" cy="6362360"/>
            <a:chOff x="0" y="0"/>
            <a:chExt cx="11570265" cy="8483147"/>
          </a:xfrm>
        </p:grpSpPr>
        <p:sp>
          <p:nvSpPr>
            <p:cNvPr name="TextBox 3" id="3"/>
            <p:cNvSpPr txBox="true"/>
            <p:nvPr/>
          </p:nvSpPr>
          <p:spPr>
            <a:xfrm rot="0">
              <a:off x="0" y="1679214"/>
              <a:ext cx="11570265" cy="4282736"/>
            </a:xfrm>
            <a:prstGeom prst="rect">
              <a:avLst/>
            </a:prstGeom>
          </p:spPr>
          <p:txBody>
            <a:bodyPr anchor="t" rtlCol="false" tIns="0" lIns="0" bIns="0" rIns="0">
              <a:spAutoFit/>
            </a:bodyPr>
            <a:lstStyle/>
            <a:p>
              <a:pPr>
                <a:lnSpc>
                  <a:spcPts val="8372"/>
                </a:lnSpc>
              </a:pPr>
              <a:r>
                <a:rPr lang="en-US" sz="7475">
                  <a:solidFill>
                    <a:srgbClr val="F7B4A7"/>
                  </a:solidFill>
                  <a:latin typeface="Josefin Sans Bold Bold"/>
                </a:rPr>
                <a:t>Xây dựng ứng dụng web cho một cửa hàng rau xanh</a:t>
              </a:r>
            </a:p>
          </p:txBody>
        </p:sp>
        <p:sp>
          <p:nvSpPr>
            <p:cNvPr name="TextBox 4" id="4"/>
            <p:cNvSpPr txBox="true"/>
            <p:nvPr/>
          </p:nvSpPr>
          <p:spPr>
            <a:xfrm rot="0">
              <a:off x="0" y="-71755"/>
              <a:ext cx="11570265" cy="544195"/>
            </a:xfrm>
            <a:prstGeom prst="rect">
              <a:avLst/>
            </a:prstGeom>
          </p:spPr>
          <p:txBody>
            <a:bodyPr anchor="t" rtlCol="false" tIns="0" lIns="0" bIns="0" rIns="0">
              <a:spAutoFit/>
            </a:bodyPr>
            <a:lstStyle/>
            <a:p>
              <a:pPr>
                <a:lnSpc>
                  <a:spcPts val="3359"/>
                </a:lnSpc>
              </a:pPr>
              <a:r>
                <a:rPr lang="en-US" sz="2400" spc="446">
                  <a:solidFill>
                    <a:srgbClr val="94DDDE"/>
                  </a:solidFill>
                  <a:latin typeface="Josefin Sans Regular"/>
                </a:rPr>
                <a:t>ĐỀ TÀI</a:t>
              </a:r>
            </a:p>
          </p:txBody>
        </p:sp>
        <p:sp>
          <p:nvSpPr>
            <p:cNvPr name="TextBox 5" id="5"/>
            <p:cNvSpPr txBox="true"/>
            <p:nvPr/>
          </p:nvSpPr>
          <p:spPr>
            <a:xfrm rot="0">
              <a:off x="0" y="6927820"/>
              <a:ext cx="11570265" cy="1561253"/>
            </a:xfrm>
            <a:prstGeom prst="rect">
              <a:avLst/>
            </a:prstGeom>
          </p:spPr>
          <p:txBody>
            <a:bodyPr anchor="t" rtlCol="false" tIns="0" lIns="0" bIns="0" rIns="0">
              <a:spAutoFit/>
            </a:bodyPr>
            <a:lstStyle/>
            <a:p>
              <a:pPr>
                <a:lnSpc>
                  <a:spcPts val="4759"/>
                </a:lnSpc>
              </a:pPr>
              <a:r>
                <a:rPr lang="en-US" sz="3399">
                  <a:solidFill>
                    <a:srgbClr val="94DDDE"/>
                  </a:solidFill>
                  <a:latin typeface="Josefin Sans Regular"/>
                </a:rPr>
                <a:t>Nhóm 7</a:t>
              </a:r>
            </a:p>
            <a:p>
              <a:pPr>
                <a:lnSpc>
                  <a:spcPts val="4760"/>
                </a:lnSpc>
              </a:pP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82834" y="-1921745"/>
            <a:ext cx="6755642" cy="411480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303834" y="1790711"/>
            <a:ext cx="1194327" cy="2586142"/>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2095190" y="2021154"/>
            <a:ext cx="5357753" cy="5591583"/>
          </a:xfrm>
          <a:prstGeom prst="rect">
            <a:avLst/>
          </a:prstGeom>
        </p:spPr>
      </p:pic>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47148" y="1264426"/>
            <a:ext cx="3144039" cy="2440918"/>
          </a:xfrm>
          <a:prstGeom prst="rect">
            <a:avLst/>
          </a:prstGeom>
        </p:spPr>
      </p:pic>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624872" y="5005800"/>
            <a:ext cx="1894295" cy="4252500"/>
          </a:xfrm>
          <a:prstGeom prst="rect">
            <a:avLst/>
          </a:prstGeom>
        </p:spPr>
      </p:pic>
      <p:pic>
        <p:nvPicPr>
          <p:cNvPr name="Picture 11" id="1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4011803" y="7612736"/>
            <a:ext cx="3486358" cy="4114800"/>
          </a:xfrm>
          <a:prstGeom prst="rect">
            <a:avLst/>
          </a:prstGeom>
        </p:spPr>
      </p:pic>
      <p:sp>
        <p:nvSpPr>
          <p:cNvPr name="TextBox 12" id="12"/>
          <p:cNvSpPr txBox="true"/>
          <p:nvPr/>
        </p:nvSpPr>
        <p:spPr>
          <a:xfrm rot="0">
            <a:off x="9144000" y="7908011"/>
            <a:ext cx="8458977" cy="1851463"/>
          </a:xfrm>
          <a:prstGeom prst="rect">
            <a:avLst/>
          </a:prstGeom>
        </p:spPr>
        <p:txBody>
          <a:bodyPr anchor="t" rtlCol="false" tIns="0" lIns="0" bIns="0" rIns="0">
            <a:spAutoFit/>
          </a:bodyPr>
          <a:lstStyle/>
          <a:p>
            <a:pPr>
              <a:lnSpc>
                <a:spcPts val="3480"/>
              </a:lnSpc>
            </a:pPr>
            <a:r>
              <a:rPr lang="en-US" sz="2900">
                <a:solidFill>
                  <a:srgbClr val="F7B4A7"/>
                </a:solidFill>
                <a:latin typeface="Josefin Sans Bold"/>
              </a:rPr>
              <a:t>Thành viên</a:t>
            </a:r>
          </a:p>
          <a:p>
            <a:pPr>
              <a:lnSpc>
                <a:spcPts val="720"/>
              </a:lnSpc>
            </a:pPr>
          </a:p>
          <a:p>
            <a:pPr>
              <a:lnSpc>
                <a:spcPts val="3480"/>
              </a:lnSpc>
            </a:pPr>
            <a:r>
              <a:rPr lang="en-US" sz="2900">
                <a:solidFill>
                  <a:srgbClr val="F7B4A7"/>
                </a:solidFill>
                <a:latin typeface="Josefin Sans Bold"/>
              </a:rPr>
              <a:t>Phạm Ngọc Hưng MSSV: 2015595</a:t>
            </a:r>
          </a:p>
          <a:p>
            <a:pPr>
              <a:lnSpc>
                <a:spcPts val="3480"/>
              </a:lnSpc>
            </a:pPr>
            <a:r>
              <a:rPr lang="en-US" sz="2900">
                <a:solidFill>
                  <a:srgbClr val="F7B4A7"/>
                </a:solidFill>
                <a:latin typeface="Josefin Sans Bold"/>
              </a:rPr>
              <a:t>Đào Quang Huy MSSV: 2014455</a:t>
            </a:r>
          </a:p>
          <a:p>
            <a:pPr>
              <a:lnSpc>
                <a:spcPts val="3480"/>
              </a:lnSpc>
              <a:spcBef>
                <a:spcPct val="0"/>
              </a:spcBef>
            </a:pPr>
            <a:r>
              <a:rPr lang="en-US" sz="2900">
                <a:solidFill>
                  <a:srgbClr val="F7B4A7"/>
                </a:solidFill>
                <a:latin typeface="Josefin Sans Bold"/>
              </a:rPr>
              <a:t>Phạm Hoàng Nhật MSSV: 2014458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graphicFrame>
        <p:nvGraphicFramePr>
          <p:cNvPr name="Table 3" id="3"/>
          <p:cNvGraphicFramePr>
            <a:graphicFrameLocks noGrp="true"/>
          </p:cNvGraphicFramePr>
          <p:nvPr/>
        </p:nvGraphicFramePr>
        <p:xfrm>
          <a:off x="1794365" y="1221753"/>
          <a:ext cx="14699271" cy="8572500"/>
        </p:xfrm>
        <a:graphic>
          <a:graphicData uri="http://schemas.openxmlformats.org/drawingml/2006/table">
            <a:tbl>
              <a:tblPr/>
              <a:tblGrid>
                <a:gridCol w="1082706"/>
                <a:gridCol w="2815557"/>
                <a:gridCol w="2447065"/>
                <a:gridCol w="2182400"/>
                <a:gridCol w="2217651"/>
                <a:gridCol w="3953893"/>
              </a:tblGrid>
              <a:tr h="1310751">
                <a:tc>
                  <a:txBody>
                    <a:bodyPr anchor="t" rtlCol="false"/>
                    <a:lstStyle/>
                    <a:p>
                      <a:pPr algn="ctr">
                        <a:lnSpc>
                          <a:spcPts val="3079"/>
                        </a:lnSpc>
                        <a:defRPr/>
                      </a:pPr>
                      <a:r>
                        <a:rPr lang="en-US" sz="2199">
                          <a:solidFill>
                            <a:srgbClr val="2B4B82"/>
                          </a:solidFill>
                          <a:latin typeface="Josefin Sans Regular Bold"/>
                        </a:rPr>
                        <a:t>STT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Công việc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được phân công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Mức độ hoàn thành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thực hiện thực tế</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Ghi chú</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899347">
                <a:tc gridSpan="6">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2480">
                <a:tc>
                  <a:txBody>
                    <a:bodyPr anchor="t" rtlCol="false"/>
                    <a:lstStyle/>
                    <a:p>
                      <a:pPr algn="ctr">
                        <a:lnSpc>
                          <a:spcPts val="2940"/>
                        </a:lnSpc>
                        <a:defRPr/>
                      </a:pPr>
                      <a:r>
                        <a:rPr lang="en-US" sz="2100">
                          <a:solidFill>
                            <a:srgbClr val="FFFFFF"/>
                          </a:solidFill>
                          <a:latin typeface="Josefin Sans Regular"/>
                        </a:rPr>
                        <a:t>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Thêm sản phẩm vào giỏ hàng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rowSpan="5">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2480">
                <a:tc>
                  <a:txBody>
                    <a:bodyPr anchor="t" rtlCol="false"/>
                    <a:lstStyle/>
                    <a:p>
                      <a:pPr algn="ctr">
                        <a:lnSpc>
                          <a:spcPts val="2940"/>
                        </a:lnSpc>
                        <a:defRPr/>
                      </a:pPr>
                      <a:r>
                        <a:rPr lang="en-US" sz="2100">
                          <a:solidFill>
                            <a:srgbClr val="FFFFFF"/>
                          </a:solidFill>
                          <a:latin typeface="Josefin Sans Regular"/>
                        </a:rPr>
                        <a:t>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Cập nhật giỏ hàng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2480">
                <a:tc>
                  <a:txBody>
                    <a:bodyPr anchor="t" rtlCol="false"/>
                    <a:lstStyle/>
                    <a:p>
                      <a:pPr algn="ctr">
                        <a:lnSpc>
                          <a:spcPts val="2940"/>
                        </a:lnSpc>
                        <a:defRPr/>
                      </a:pPr>
                      <a:r>
                        <a:rPr lang="en-US" sz="2100">
                          <a:solidFill>
                            <a:srgbClr val="FFFFFF"/>
                          </a:solidFill>
                          <a:latin typeface="Josefin Sans Regular"/>
                        </a:rPr>
                        <a:t>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Xóa sản phẩm khỏi giỏ hàng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2480">
                <a:tc>
                  <a:txBody>
                    <a:bodyPr anchor="t" rtlCol="false"/>
                    <a:lstStyle/>
                    <a:p>
                      <a:pPr algn="ctr">
                        <a:lnSpc>
                          <a:spcPts val="2940"/>
                        </a:lnSpc>
                        <a:defRPr/>
                      </a:pPr>
                      <a:r>
                        <a:rPr lang="en-US" sz="2100">
                          <a:solidFill>
                            <a:srgbClr val="FFFFFF"/>
                          </a:solidFill>
                          <a:latin typeface="Josefin Sans Regular"/>
                        </a:rPr>
                        <a:t>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Hiện thị giỏ hàng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2480">
                <a:tc>
                  <a:txBody>
                    <a:bodyPr anchor="t" rtlCol="false"/>
                    <a:lstStyle/>
                    <a:p>
                      <a:pPr algn="ctr">
                        <a:lnSpc>
                          <a:spcPts val="2940"/>
                        </a:lnSpc>
                        <a:defRPr/>
                      </a:pPr>
                      <a:r>
                        <a:rPr lang="en-US" sz="2100">
                          <a:solidFill>
                            <a:srgbClr val="FFFFFF"/>
                          </a:solidFill>
                          <a:latin typeface="Josefin Sans Regular"/>
                        </a:rPr>
                        <a:t>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Đặt hàng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5194203" y="259728"/>
            <a:ext cx="7899595"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Phân công công việc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graphicFrame>
        <p:nvGraphicFramePr>
          <p:cNvPr name="Table 3" id="3"/>
          <p:cNvGraphicFramePr>
            <a:graphicFrameLocks noGrp="true"/>
          </p:cNvGraphicFramePr>
          <p:nvPr/>
        </p:nvGraphicFramePr>
        <p:xfrm>
          <a:off x="1794365" y="1729136"/>
          <a:ext cx="14699271" cy="7677150"/>
        </p:xfrm>
        <a:graphic>
          <a:graphicData uri="http://schemas.openxmlformats.org/drawingml/2006/table">
            <a:tbl>
              <a:tblPr/>
              <a:tblGrid>
                <a:gridCol w="1082706"/>
                <a:gridCol w="2815557"/>
                <a:gridCol w="2447065"/>
                <a:gridCol w="2182400"/>
                <a:gridCol w="2217651"/>
                <a:gridCol w="3953893"/>
              </a:tblGrid>
              <a:tr h="1311433">
                <a:tc>
                  <a:txBody>
                    <a:bodyPr anchor="t" rtlCol="false"/>
                    <a:lstStyle/>
                    <a:p>
                      <a:pPr algn="ctr">
                        <a:lnSpc>
                          <a:spcPts val="3079"/>
                        </a:lnSpc>
                        <a:defRPr/>
                      </a:pPr>
                      <a:r>
                        <a:rPr lang="en-US" sz="2199">
                          <a:solidFill>
                            <a:srgbClr val="2B4B82"/>
                          </a:solidFill>
                          <a:latin typeface="Josefin Sans Regular Bold"/>
                        </a:rPr>
                        <a:t>STT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Công việc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được phân công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Mức độ hoàn thành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thực hiện thực tế</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Ghi chú</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899816">
                <a:tc gridSpan="6">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143">
                <a:tc>
                  <a:txBody>
                    <a:bodyPr anchor="t" rtlCol="false"/>
                    <a:lstStyle/>
                    <a:p>
                      <a:pPr algn="ctr">
                        <a:lnSpc>
                          <a:spcPts val="2940"/>
                        </a:lnSpc>
                        <a:defRPr/>
                      </a:pPr>
                      <a:r>
                        <a:rPr lang="en-US" sz="2100">
                          <a:solidFill>
                            <a:srgbClr val="FFFFFF"/>
                          </a:solidFill>
                          <a:latin typeface="Josefin Sans Regular"/>
                        </a:rPr>
                        <a:t>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Đăng nhập và đăng ký tài khoản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rowSpan="4">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143">
                <a:tc>
                  <a:txBody>
                    <a:bodyPr anchor="t" rtlCol="false"/>
                    <a:lstStyle/>
                    <a:p>
                      <a:pPr algn="ctr">
                        <a:lnSpc>
                          <a:spcPts val="2940"/>
                        </a:lnSpc>
                        <a:defRPr/>
                      </a:pPr>
                      <a:r>
                        <a:rPr lang="en-US" sz="2100">
                          <a:solidFill>
                            <a:srgbClr val="FFFFFF"/>
                          </a:solidFill>
                          <a:latin typeface="Josefin Sans Regular"/>
                        </a:rPr>
                        <a:t>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Đăng xuất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143">
                <a:tc>
                  <a:txBody>
                    <a:bodyPr anchor="t" rtlCol="false"/>
                    <a:lstStyle/>
                    <a:p>
                      <a:pPr algn="ctr">
                        <a:lnSpc>
                          <a:spcPts val="2940"/>
                        </a:lnSpc>
                        <a:defRPr/>
                      </a:pPr>
                      <a:r>
                        <a:rPr lang="en-US" sz="2100">
                          <a:solidFill>
                            <a:srgbClr val="FFFFFF"/>
                          </a:solidFill>
                          <a:latin typeface="Josefin Sans Regular"/>
                        </a:rPr>
                        <a:t>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Quản lý đơn hàng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646471">
                <a:tc>
                  <a:txBody>
                    <a:bodyPr anchor="t" rtlCol="false"/>
                    <a:lstStyle/>
                    <a:p>
                      <a:pPr algn="ctr">
                        <a:lnSpc>
                          <a:spcPts val="2940"/>
                        </a:lnSpc>
                        <a:defRPr/>
                      </a:pPr>
                      <a:r>
                        <a:rPr lang="en-US" sz="2100">
                          <a:solidFill>
                            <a:srgbClr val="FFFFFF"/>
                          </a:solidFill>
                          <a:latin typeface="Josefin Sans Regular"/>
                        </a:rPr>
                        <a:t>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Quản lý phản hồi và trả lời phản hồi</a:t>
                      </a:r>
                      <a:endParaRPr lang="en-US" sz="1100"/>
                    </a:p>
                    <a:p>
                      <a:pPr algn="ctr">
                        <a:lnSpc>
                          <a:spcPts val="2940"/>
                        </a:lnSpc>
                      </a:pPr>
                      <a:r>
                        <a:rPr lang="en-US" sz="2100">
                          <a:solidFill>
                            <a:srgbClr val="FFFFFF"/>
                          </a:solidFill>
                          <a:latin typeface="Josefin Sans Regular"/>
                        </a:rPr>
                        <a:t>(gửi mail trả lời)</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5194203" y="767111"/>
            <a:ext cx="7899595"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Phân công công việc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graphicFrame>
        <p:nvGraphicFramePr>
          <p:cNvPr name="Table 3" id="3"/>
          <p:cNvGraphicFramePr>
            <a:graphicFrameLocks noGrp="true"/>
          </p:cNvGraphicFramePr>
          <p:nvPr/>
        </p:nvGraphicFramePr>
        <p:xfrm>
          <a:off x="1794365" y="1729136"/>
          <a:ext cx="14699271" cy="7305675"/>
        </p:xfrm>
        <a:graphic>
          <a:graphicData uri="http://schemas.openxmlformats.org/drawingml/2006/table">
            <a:tbl>
              <a:tblPr/>
              <a:tblGrid>
                <a:gridCol w="1082706"/>
                <a:gridCol w="2815557"/>
                <a:gridCol w="2447065"/>
                <a:gridCol w="2182400"/>
                <a:gridCol w="2217651"/>
                <a:gridCol w="3953893"/>
              </a:tblGrid>
              <a:tr h="1311766">
                <a:tc>
                  <a:txBody>
                    <a:bodyPr anchor="t" rtlCol="false"/>
                    <a:lstStyle/>
                    <a:p>
                      <a:pPr algn="ctr">
                        <a:lnSpc>
                          <a:spcPts val="3079"/>
                        </a:lnSpc>
                        <a:defRPr/>
                      </a:pPr>
                      <a:r>
                        <a:rPr lang="en-US" sz="2199">
                          <a:solidFill>
                            <a:srgbClr val="2B4B82"/>
                          </a:solidFill>
                          <a:latin typeface="Josefin Sans Regular Bold"/>
                        </a:rPr>
                        <a:t>STT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Công việc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được phân công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Mức độ hoàn thành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thực hiện thực tế</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Ghi chú</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900044">
                <a:tc gridSpan="6">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B. Xây dựng chức năng phía Backend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466">
                <a:tc>
                  <a:txBody>
                    <a:bodyPr anchor="t" rtlCol="false"/>
                    <a:lstStyle/>
                    <a:p>
                      <a:pPr algn="ctr">
                        <a:lnSpc>
                          <a:spcPts val="2940"/>
                        </a:lnSpc>
                        <a:defRPr/>
                      </a:pPr>
                      <a:r>
                        <a:rPr lang="en-US" sz="2100">
                          <a:solidFill>
                            <a:srgbClr val="FFFFFF"/>
                          </a:solidFill>
                          <a:latin typeface="Josefin Sans Regular"/>
                        </a:rPr>
                        <a:t>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Quản lý tài khoản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rowSpan="4">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466">
                <a:tc>
                  <a:txBody>
                    <a:bodyPr anchor="t" rtlCol="false"/>
                    <a:lstStyle/>
                    <a:p>
                      <a:pPr algn="ctr">
                        <a:lnSpc>
                          <a:spcPts val="2940"/>
                        </a:lnSpc>
                        <a:defRPr/>
                      </a:pPr>
                      <a:r>
                        <a:rPr lang="en-US" sz="2100">
                          <a:solidFill>
                            <a:srgbClr val="FFFFFF"/>
                          </a:solidFill>
                          <a:latin typeface="Josefin Sans Regular"/>
                        </a:rPr>
                        <a:t>9</a:t>
                      </a:r>
                      <a:endParaRPr lang="en-US" sz="1100"/>
                    </a:p>
                    <a:p>
                      <a:pPr algn="ctr">
                        <a:lnSpc>
                          <a:spcPts val="2940"/>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Quản lý danh mục sản phẩm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466">
                <a:tc>
                  <a:txBody>
                    <a:bodyPr anchor="t" rtlCol="false"/>
                    <a:lstStyle/>
                    <a:p>
                      <a:pPr algn="ctr">
                        <a:lnSpc>
                          <a:spcPts val="2940"/>
                        </a:lnSpc>
                        <a:defRPr/>
                      </a:pPr>
                      <a:r>
                        <a:rPr lang="en-US" sz="2100">
                          <a:solidFill>
                            <a:srgbClr val="FFFFFF"/>
                          </a:solidFill>
                          <a:latin typeface="Josefin Sans Regular"/>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Quản lý phản hồi của khách hàng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466">
                <a:tc>
                  <a:txBody>
                    <a:bodyPr anchor="t" rtlCol="false"/>
                    <a:lstStyle/>
                    <a:p>
                      <a:pPr algn="ctr">
                        <a:lnSpc>
                          <a:spcPts val="2940"/>
                        </a:lnSpc>
                        <a:defRPr/>
                      </a:pPr>
                      <a:r>
                        <a:rPr lang="en-US" sz="2100">
                          <a:solidFill>
                            <a:srgbClr val="FFFFFF"/>
                          </a:solidFill>
                          <a:latin typeface="Josefin Sans Regular"/>
                        </a:rPr>
                        <a:t>11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Quản lý sản phẩm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vMerge="true">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Ngọc Hưng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5194203" y="767111"/>
            <a:ext cx="7899595"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Phân công công việc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63337" y="3892735"/>
            <a:ext cx="634992" cy="45834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944807" y="367068"/>
            <a:ext cx="504043" cy="66163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544664" y="417889"/>
            <a:ext cx="571419" cy="55999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7559628" y="367068"/>
            <a:ext cx="441489" cy="661632"/>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039017" y="414003"/>
            <a:ext cx="537826" cy="567762"/>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6195299" y="1649522"/>
            <a:ext cx="589454" cy="661632"/>
          </a:xfrm>
          <a:prstGeom prst="rect">
            <a:avLst/>
          </a:prstGeom>
        </p:spPr>
      </p:pic>
      <p:pic>
        <p:nvPicPr>
          <p:cNvPr name="Picture 8" id="8"/>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8883940" y="8057366"/>
            <a:ext cx="640714" cy="498592"/>
          </a:xfrm>
          <a:prstGeom prst="rect">
            <a:avLst/>
          </a:prstGeom>
        </p:spPr>
      </p:pic>
      <p:pic>
        <p:nvPicPr>
          <p:cNvPr name="Picture 9" id="9"/>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0526344" y="7975846"/>
            <a:ext cx="264653" cy="661632"/>
          </a:xfrm>
          <a:prstGeom prst="rect">
            <a:avLst/>
          </a:prstGeom>
        </p:spPr>
      </p:pic>
      <p:pic>
        <p:nvPicPr>
          <p:cNvPr name="Picture 10" id="10"/>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1742609" y="8074092"/>
            <a:ext cx="680391" cy="465140"/>
          </a:xfrm>
          <a:prstGeom prst="rect">
            <a:avLst/>
          </a:prstGeom>
        </p:spPr>
      </p:pic>
      <p:pic>
        <p:nvPicPr>
          <p:cNvPr name="Picture 11" id="11"/>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4751180" y="8026575"/>
            <a:ext cx="563247" cy="560175"/>
          </a:xfrm>
          <a:prstGeom prst="rect">
            <a:avLst/>
          </a:prstGeom>
        </p:spPr>
      </p:pic>
      <p:pic>
        <p:nvPicPr>
          <p:cNvPr name="Picture 12" id="12"/>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3439464" y="7975846"/>
            <a:ext cx="241796" cy="661632"/>
          </a:xfrm>
          <a:prstGeom prst="rect">
            <a:avLst/>
          </a:prstGeom>
        </p:spPr>
      </p:pic>
      <p:pic>
        <p:nvPicPr>
          <p:cNvPr name="Picture 13" id="13"/>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16195299" y="8023189"/>
            <a:ext cx="589454" cy="566947"/>
          </a:xfrm>
          <a:prstGeom prst="rect">
            <a:avLst/>
          </a:prstGeom>
        </p:spPr>
      </p:pic>
      <p:pic>
        <p:nvPicPr>
          <p:cNvPr name="Picture 14" id="14"/>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0">
            <a:off x="5459177" y="1980338"/>
            <a:ext cx="381341" cy="661632"/>
          </a:xfrm>
          <a:prstGeom prst="rect">
            <a:avLst/>
          </a:prstGeom>
        </p:spPr>
      </p:pic>
      <p:pic>
        <p:nvPicPr>
          <p:cNvPr name="Picture 15" id="15"/>
          <p:cNvPicPr>
            <a:picLocks noChangeAspect="true"/>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0" t="0" r="0" b="0"/>
          <a:stretch>
            <a:fillRect/>
          </a:stretch>
        </p:blipFill>
        <p:spPr>
          <a:xfrm flipH="false" flipV="false" rot="0">
            <a:off x="3083880" y="9151828"/>
            <a:ext cx="461939" cy="661632"/>
          </a:xfrm>
          <a:prstGeom prst="rect">
            <a:avLst/>
          </a:prstGeom>
        </p:spPr>
      </p:pic>
      <p:pic>
        <p:nvPicPr>
          <p:cNvPr name="Picture 16" id="16"/>
          <p:cNvPicPr>
            <a:picLocks noChangeAspect="true"/>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l="0" t="0" r="0" b="0"/>
          <a:stretch>
            <a:fillRect/>
          </a:stretch>
        </p:blipFill>
        <p:spPr>
          <a:xfrm flipH="false" flipV="false" rot="0">
            <a:off x="5592105" y="8821012"/>
            <a:ext cx="496825" cy="661632"/>
          </a:xfrm>
          <a:prstGeom prst="rect">
            <a:avLst/>
          </a:prstGeom>
        </p:spPr>
      </p:pic>
      <p:pic>
        <p:nvPicPr>
          <p:cNvPr name="Picture 17" id="17"/>
          <p:cNvPicPr>
            <a:picLocks noChangeAspect="true"/>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l="0" t="0" r="0" b="0"/>
          <a:stretch>
            <a:fillRect/>
          </a:stretch>
        </p:blipFill>
        <p:spPr>
          <a:xfrm flipH="false" flipV="false" rot="0">
            <a:off x="14777775" y="6394265"/>
            <a:ext cx="510058" cy="661632"/>
          </a:xfrm>
          <a:prstGeom prst="rect">
            <a:avLst/>
          </a:prstGeom>
        </p:spPr>
      </p:pic>
      <p:pic>
        <p:nvPicPr>
          <p:cNvPr name="Picture 18" id="18"/>
          <p:cNvPicPr>
            <a:picLocks noChangeAspect="true"/>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l="0" t="0" r="0" b="0"/>
          <a:stretch>
            <a:fillRect/>
          </a:stretch>
        </p:blipFill>
        <p:spPr>
          <a:xfrm flipH="false" flipV="false" rot="0">
            <a:off x="9138321" y="9258300"/>
            <a:ext cx="291118" cy="661632"/>
          </a:xfrm>
          <a:prstGeom prst="rect">
            <a:avLst/>
          </a:prstGeom>
        </p:spPr>
      </p:pic>
      <p:pic>
        <p:nvPicPr>
          <p:cNvPr name="Picture 19" id="19"/>
          <p:cNvPicPr>
            <a:picLocks noChangeAspect="true"/>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rcRect l="0" t="0" r="0" b="0"/>
          <a:stretch>
            <a:fillRect/>
          </a:stretch>
        </p:blipFill>
        <p:spPr>
          <a:xfrm flipH="false" flipV="false" rot="0">
            <a:off x="16232317" y="6467372"/>
            <a:ext cx="515418" cy="515418"/>
          </a:xfrm>
          <a:prstGeom prst="rect">
            <a:avLst/>
          </a:prstGeom>
        </p:spPr>
      </p:pic>
      <p:pic>
        <p:nvPicPr>
          <p:cNvPr name="Picture 20" id="20"/>
          <p:cNvPicPr>
            <a:picLocks noChangeAspect="true"/>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rcRect l="0" t="0" r="0" b="0"/>
          <a:stretch>
            <a:fillRect/>
          </a:stretch>
        </p:blipFill>
        <p:spPr>
          <a:xfrm flipH="false" flipV="false" rot="0">
            <a:off x="3348084" y="5474316"/>
            <a:ext cx="596723" cy="581534"/>
          </a:xfrm>
          <a:prstGeom prst="rect">
            <a:avLst/>
          </a:prstGeom>
        </p:spPr>
      </p:pic>
      <p:pic>
        <p:nvPicPr>
          <p:cNvPr name="Picture 21" id="21"/>
          <p:cNvPicPr>
            <a:picLocks noChangeAspect="true"/>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rcRect l="0" t="0" r="0" b="0"/>
          <a:stretch>
            <a:fillRect/>
          </a:stretch>
        </p:blipFill>
        <p:spPr>
          <a:xfrm flipH="false" flipV="false" rot="0">
            <a:off x="1377338" y="5732633"/>
            <a:ext cx="485999" cy="661632"/>
          </a:xfrm>
          <a:prstGeom prst="rect">
            <a:avLst/>
          </a:prstGeom>
        </p:spPr>
      </p:pic>
      <p:pic>
        <p:nvPicPr>
          <p:cNvPr name="Picture 22" id="22"/>
          <p:cNvPicPr>
            <a:picLocks noChangeAspect="true"/>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rcRect l="0" t="0" r="0" b="0"/>
          <a:stretch>
            <a:fillRect/>
          </a:stretch>
        </p:blipFill>
        <p:spPr>
          <a:xfrm flipH="false" flipV="false" rot="0">
            <a:off x="3944807" y="7570247"/>
            <a:ext cx="588251" cy="661632"/>
          </a:xfrm>
          <a:prstGeom prst="rect">
            <a:avLst/>
          </a:prstGeom>
        </p:spPr>
      </p:pic>
      <p:pic>
        <p:nvPicPr>
          <p:cNvPr name="Picture 23" id="23"/>
          <p:cNvPicPr>
            <a:picLocks noChangeAspect="true"/>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rcRect l="0" t="0" r="0" b="0"/>
          <a:stretch>
            <a:fillRect/>
          </a:stretch>
        </p:blipFill>
        <p:spPr>
          <a:xfrm flipH="false" flipV="false" rot="0">
            <a:off x="14774166" y="4812684"/>
            <a:ext cx="517276" cy="661632"/>
          </a:xfrm>
          <a:prstGeom prst="rect">
            <a:avLst/>
          </a:prstGeom>
        </p:spPr>
      </p:pic>
      <p:pic>
        <p:nvPicPr>
          <p:cNvPr name="Picture 24" id="24"/>
          <p:cNvPicPr>
            <a:picLocks noChangeAspect="true"/>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rcRect l="0" t="0" r="0" b="0"/>
          <a:stretch>
            <a:fillRect/>
          </a:stretch>
        </p:blipFill>
        <p:spPr>
          <a:xfrm flipH="false" flipV="false" rot="0">
            <a:off x="2498329" y="1980338"/>
            <a:ext cx="686597" cy="554271"/>
          </a:xfrm>
          <a:prstGeom prst="rect">
            <a:avLst/>
          </a:prstGeom>
        </p:spPr>
      </p:pic>
      <p:pic>
        <p:nvPicPr>
          <p:cNvPr name="Picture 25" id="25"/>
          <p:cNvPicPr>
            <a:picLocks noChangeAspect="true"/>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rcRect l="0" t="0" r="0" b="0"/>
          <a:stretch>
            <a:fillRect/>
          </a:stretch>
        </p:blipFill>
        <p:spPr>
          <a:xfrm flipH="false" flipV="false" rot="0">
            <a:off x="16161947" y="4910863"/>
            <a:ext cx="656157" cy="465275"/>
          </a:xfrm>
          <a:prstGeom prst="rect">
            <a:avLst/>
          </a:prstGeom>
        </p:spPr>
      </p:pic>
      <p:pic>
        <p:nvPicPr>
          <p:cNvPr name="Picture 26" id="26"/>
          <p:cNvPicPr>
            <a:picLocks noChangeAspect="true"/>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rcRect l="0" t="0" r="0" b="0"/>
          <a:stretch>
            <a:fillRect/>
          </a:stretch>
        </p:blipFill>
        <p:spPr>
          <a:xfrm flipH="false" flipV="false" rot="0">
            <a:off x="1377338" y="7570247"/>
            <a:ext cx="735147" cy="661632"/>
          </a:xfrm>
          <a:prstGeom prst="rect">
            <a:avLst/>
          </a:prstGeom>
        </p:spPr>
      </p:pic>
      <p:pic>
        <p:nvPicPr>
          <p:cNvPr name="Picture 27" id="27"/>
          <p:cNvPicPr>
            <a:picLocks noChangeAspect="true"/>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rcRect l="0" t="0" r="0" b="0"/>
          <a:stretch>
            <a:fillRect/>
          </a:stretch>
        </p:blipFill>
        <p:spPr>
          <a:xfrm flipH="false" flipV="false" rot="0">
            <a:off x="7424310" y="450701"/>
            <a:ext cx="579752" cy="596007"/>
          </a:xfrm>
          <a:prstGeom prst="rect">
            <a:avLst/>
          </a:prstGeom>
        </p:spPr>
      </p:pic>
      <p:pic>
        <p:nvPicPr>
          <p:cNvPr name="Picture 28" id="28"/>
          <p:cNvPicPr>
            <a:picLocks noChangeAspect="true"/>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rcRect l="0" t="0" r="0" b="0"/>
          <a:stretch>
            <a:fillRect/>
          </a:stretch>
        </p:blipFill>
        <p:spPr>
          <a:xfrm flipH="false" flipV="false" rot="0">
            <a:off x="8830813" y="450701"/>
            <a:ext cx="615017" cy="596007"/>
          </a:xfrm>
          <a:prstGeom prst="rect">
            <a:avLst/>
          </a:prstGeom>
        </p:spPr>
      </p:pic>
      <p:pic>
        <p:nvPicPr>
          <p:cNvPr name="Picture 29" id="29"/>
          <p:cNvPicPr>
            <a:picLocks noChangeAspect="true"/>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rcRect l="0" t="0" r="0" b="0"/>
          <a:stretch>
            <a:fillRect/>
          </a:stretch>
        </p:blipFill>
        <p:spPr>
          <a:xfrm flipH="false" flipV="false" rot="0">
            <a:off x="14697723" y="3231103"/>
            <a:ext cx="670161" cy="661632"/>
          </a:xfrm>
          <a:prstGeom prst="rect">
            <a:avLst/>
          </a:prstGeom>
        </p:spPr>
      </p:pic>
      <p:pic>
        <p:nvPicPr>
          <p:cNvPr name="Picture 30" id="30"/>
          <p:cNvPicPr>
            <a:picLocks noChangeAspect="true"/>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rcRect l="0" t="0" r="0" b="0"/>
          <a:stretch>
            <a:fillRect/>
          </a:stretch>
        </p:blipFill>
        <p:spPr>
          <a:xfrm flipH="false" flipV="false" rot="0">
            <a:off x="10368067" y="417889"/>
            <a:ext cx="495622" cy="661632"/>
          </a:xfrm>
          <a:prstGeom prst="rect">
            <a:avLst/>
          </a:prstGeom>
        </p:spPr>
      </p:pic>
      <p:pic>
        <p:nvPicPr>
          <p:cNvPr name="Picture 31" id="31"/>
          <p:cNvPicPr>
            <a:picLocks noChangeAspect="true"/>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rcRect l="0" t="0" r="0" b="0"/>
          <a:stretch>
            <a:fillRect/>
          </a:stretch>
        </p:blipFill>
        <p:spPr>
          <a:xfrm flipH="false" flipV="false" rot="0">
            <a:off x="16272890" y="3231103"/>
            <a:ext cx="434271" cy="661632"/>
          </a:xfrm>
          <a:prstGeom prst="rect">
            <a:avLst/>
          </a:prstGeom>
        </p:spPr>
      </p:pic>
      <p:sp>
        <p:nvSpPr>
          <p:cNvPr name="TextBox 32" id="32"/>
          <p:cNvSpPr txBox="true"/>
          <p:nvPr/>
        </p:nvSpPr>
        <p:spPr>
          <a:xfrm rot="0">
            <a:off x="6186976" y="3911785"/>
            <a:ext cx="6675354" cy="713232"/>
          </a:xfrm>
          <a:prstGeom prst="rect">
            <a:avLst/>
          </a:prstGeom>
        </p:spPr>
        <p:txBody>
          <a:bodyPr anchor="t" rtlCol="false" tIns="0" lIns="0" bIns="0" rIns="0">
            <a:spAutoFit/>
          </a:bodyPr>
          <a:lstStyle/>
          <a:p>
            <a:pPr algn="l" marL="0" indent="0" lvl="0">
              <a:lnSpc>
                <a:spcPts val="5528"/>
              </a:lnSpc>
              <a:spcBef>
                <a:spcPct val="0"/>
              </a:spcBef>
            </a:pPr>
            <a:r>
              <a:rPr lang="en-US" sz="4850" spc="-53">
                <a:solidFill>
                  <a:srgbClr val="2B4B82"/>
                </a:solidFill>
                <a:latin typeface="Josefin Sans Bold"/>
              </a:rPr>
              <a:t>Thank for watching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4669101" y="808827"/>
            <a:ext cx="7550599"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Công nghệ sử dụng</a:t>
            </a:r>
          </a:p>
        </p:txBody>
      </p:sp>
      <p:sp>
        <p:nvSpPr>
          <p:cNvPr name="TextBox 3" id="3"/>
          <p:cNvSpPr txBox="true"/>
          <p:nvPr/>
        </p:nvSpPr>
        <p:spPr>
          <a:xfrm rot="0">
            <a:off x="1842462" y="3240581"/>
            <a:ext cx="5653279" cy="397193"/>
          </a:xfrm>
          <a:prstGeom prst="rect">
            <a:avLst/>
          </a:prstGeom>
        </p:spPr>
        <p:txBody>
          <a:bodyPr anchor="t" rtlCol="false" tIns="0" lIns="0" bIns="0" rIns="0">
            <a:spAutoFit/>
          </a:bodyPr>
          <a:lstStyle/>
          <a:p>
            <a:pPr>
              <a:lnSpc>
                <a:spcPts val="3382"/>
              </a:lnSpc>
            </a:pPr>
            <a:r>
              <a:rPr lang="en-US" sz="2049" spc="245">
                <a:solidFill>
                  <a:srgbClr val="94DDDE"/>
                </a:solidFill>
                <a:latin typeface="Josefin Sans Regular"/>
              </a:rPr>
              <a:t>1.ASP.NET CORE (BACKEND)</a:t>
            </a:r>
          </a:p>
        </p:txBody>
      </p:sp>
      <p:sp>
        <p:nvSpPr>
          <p:cNvPr name="TextBox 4" id="4"/>
          <p:cNvSpPr txBox="true"/>
          <p:nvPr/>
        </p:nvSpPr>
        <p:spPr>
          <a:xfrm rot="0">
            <a:off x="1485926" y="4186136"/>
            <a:ext cx="15888961" cy="729363"/>
          </a:xfrm>
          <a:prstGeom prst="rect">
            <a:avLst/>
          </a:prstGeom>
        </p:spPr>
        <p:txBody>
          <a:bodyPr anchor="t" rtlCol="false" tIns="0" lIns="0" bIns="0" rIns="0">
            <a:spAutoFit/>
          </a:bodyPr>
          <a:lstStyle/>
          <a:p>
            <a:pPr algn="just" marL="452529" indent="-226264" lvl="1">
              <a:lnSpc>
                <a:spcPts val="2934"/>
              </a:lnSpc>
              <a:buFont typeface="Arial"/>
              <a:buChar char="•"/>
            </a:pPr>
            <a:r>
              <a:rPr lang="en-US" sz="2096">
                <a:solidFill>
                  <a:srgbClr val="94DDDE"/>
                </a:solidFill>
                <a:latin typeface="Josefin Sans Regular"/>
              </a:rPr>
              <a:t>ASP.NET Core là một framework mã nguồn mở để xây dựng ứng dụng web đa nền tảng với hiệu suất cao, tính mở rộng, an toàn và dễ dàng triển khai.</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sp>
        <p:nvSpPr>
          <p:cNvPr name="TextBox 6" id="6"/>
          <p:cNvSpPr txBox="true"/>
          <p:nvPr/>
        </p:nvSpPr>
        <p:spPr>
          <a:xfrm rot="0">
            <a:off x="1842462" y="5719594"/>
            <a:ext cx="5653279" cy="397193"/>
          </a:xfrm>
          <a:prstGeom prst="rect">
            <a:avLst/>
          </a:prstGeom>
        </p:spPr>
        <p:txBody>
          <a:bodyPr anchor="t" rtlCol="false" tIns="0" lIns="0" bIns="0" rIns="0">
            <a:spAutoFit/>
          </a:bodyPr>
          <a:lstStyle/>
          <a:p>
            <a:pPr>
              <a:lnSpc>
                <a:spcPts val="3382"/>
              </a:lnSpc>
            </a:pPr>
            <a:r>
              <a:rPr lang="en-US" sz="2049" spc="245">
                <a:solidFill>
                  <a:srgbClr val="94DDDE"/>
                </a:solidFill>
                <a:latin typeface="Josefin Sans Regular"/>
              </a:rPr>
              <a:t>2.REACT JS (FRONTEND)</a:t>
            </a:r>
          </a:p>
        </p:txBody>
      </p:sp>
      <p:sp>
        <p:nvSpPr>
          <p:cNvPr name="TextBox 7" id="7"/>
          <p:cNvSpPr txBox="true"/>
          <p:nvPr/>
        </p:nvSpPr>
        <p:spPr>
          <a:xfrm rot="0">
            <a:off x="1485926" y="6669237"/>
            <a:ext cx="15888961" cy="729363"/>
          </a:xfrm>
          <a:prstGeom prst="rect">
            <a:avLst/>
          </a:prstGeom>
        </p:spPr>
        <p:txBody>
          <a:bodyPr anchor="t" rtlCol="false" tIns="0" lIns="0" bIns="0" rIns="0">
            <a:spAutoFit/>
          </a:bodyPr>
          <a:lstStyle/>
          <a:p>
            <a:pPr algn="just" marL="452529" indent="-226264" lvl="1">
              <a:lnSpc>
                <a:spcPts val="2934"/>
              </a:lnSpc>
              <a:buFont typeface="Arial"/>
              <a:buChar char="•"/>
            </a:pPr>
            <a:r>
              <a:rPr lang="en-US" sz="2096">
                <a:solidFill>
                  <a:srgbClr val="94DDDE"/>
                </a:solidFill>
                <a:latin typeface="Josefin Sans Regular"/>
              </a:rPr>
              <a:t>ReactJS là một thư viện mã nguồn mở để xây dựng các giao diện người dùng động trên các ứng dụng web. Nó cho phép các nhà phát triển xây dựng các ứng dụng đơn trang (SPA) với khả năng tái sử dụng cao và tối ưu hóa hiệu suất.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182731" y="-743034"/>
            <a:ext cx="5131837" cy="4114800"/>
          </a:xfrm>
          <a:prstGeom prst="rect">
            <a:avLst/>
          </a:prstGeom>
        </p:spPr>
      </p:pic>
      <p:sp>
        <p:nvSpPr>
          <p:cNvPr name="TextBox 3" id="3"/>
          <p:cNvSpPr txBox="true"/>
          <p:nvPr/>
        </p:nvSpPr>
        <p:spPr>
          <a:xfrm rot="0">
            <a:off x="5044846" y="523875"/>
            <a:ext cx="8198308" cy="990600"/>
          </a:xfrm>
          <a:prstGeom prst="rect">
            <a:avLst/>
          </a:prstGeom>
        </p:spPr>
        <p:txBody>
          <a:bodyPr anchor="t" rtlCol="false" tIns="0" lIns="0" bIns="0" rIns="0">
            <a:spAutoFit/>
          </a:bodyPr>
          <a:lstStyle/>
          <a:p>
            <a:pPr>
              <a:lnSpc>
                <a:spcPts val="7680"/>
              </a:lnSpc>
            </a:pPr>
            <a:r>
              <a:rPr lang="en-US" sz="6400">
                <a:solidFill>
                  <a:srgbClr val="31356E"/>
                </a:solidFill>
                <a:latin typeface="Josefin Sans Bold"/>
              </a:rPr>
              <a:t>Các chức năng chính</a:t>
            </a:r>
          </a:p>
        </p:txBody>
      </p:sp>
      <p:sp>
        <p:nvSpPr>
          <p:cNvPr name="TextBox 4" id="4"/>
          <p:cNvSpPr txBox="true"/>
          <p:nvPr/>
        </p:nvSpPr>
        <p:spPr>
          <a:xfrm rot="0">
            <a:off x="1858303" y="1906025"/>
            <a:ext cx="12778824" cy="7929793"/>
          </a:xfrm>
          <a:prstGeom prst="rect">
            <a:avLst/>
          </a:prstGeom>
        </p:spPr>
        <p:txBody>
          <a:bodyPr anchor="t" rtlCol="false" tIns="0" lIns="0" bIns="0" rIns="0">
            <a:spAutoFit/>
          </a:bodyPr>
          <a:lstStyle/>
          <a:p>
            <a:pPr>
              <a:lnSpc>
                <a:spcPts val="2926"/>
              </a:lnSpc>
            </a:pPr>
          </a:p>
          <a:p>
            <a:pPr>
              <a:lnSpc>
                <a:spcPts val="2829"/>
              </a:lnSpc>
            </a:pPr>
            <a:r>
              <a:rPr lang="en-US" sz="2357">
                <a:solidFill>
                  <a:srgbClr val="2B4B82"/>
                </a:solidFill>
                <a:latin typeface="Josefin Sans Regular"/>
              </a:rPr>
              <a:t>-Thêm,xóa ,sửa ,xem danh sách, phân trang sản phẩm và danh mục</a:t>
            </a:r>
          </a:p>
          <a:p>
            <a:pPr>
              <a:lnSpc>
                <a:spcPts val="2829"/>
              </a:lnSpc>
            </a:pPr>
          </a:p>
          <a:p>
            <a:pPr>
              <a:lnSpc>
                <a:spcPts val="2829"/>
              </a:lnSpc>
            </a:pPr>
            <a:r>
              <a:rPr lang="en-US" sz="2357">
                <a:solidFill>
                  <a:srgbClr val="2B4B82"/>
                </a:solidFill>
                <a:latin typeface="Josefin Sans Regular"/>
              </a:rPr>
              <a:t>-Thêm,xóa ,sửa,xem danh sách ,phân trang User phân quyền</a:t>
            </a:r>
          </a:p>
          <a:p>
            <a:pPr>
              <a:lnSpc>
                <a:spcPts val="2829"/>
              </a:lnSpc>
            </a:pPr>
          </a:p>
          <a:p>
            <a:pPr>
              <a:lnSpc>
                <a:spcPts val="2829"/>
              </a:lnSpc>
            </a:pPr>
            <a:r>
              <a:rPr lang="en-US" sz="2357">
                <a:solidFill>
                  <a:srgbClr val="2B4B82"/>
                </a:solidFill>
                <a:latin typeface="Josefin Sans Regular"/>
              </a:rPr>
              <a:t>-Xem danh sách đơn hàng ,cập nhật đơn hàng (cập nhật trạng thái đơn hàng)</a:t>
            </a:r>
          </a:p>
          <a:p>
            <a:pPr>
              <a:lnSpc>
                <a:spcPts val="2829"/>
              </a:lnSpc>
            </a:pPr>
          </a:p>
          <a:p>
            <a:pPr>
              <a:lnSpc>
                <a:spcPts val="2829"/>
              </a:lnSpc>
            </a:pPr>
            <a:r>
              <a:rPr lang="en-US" sz="2357">
                <a:solidFill>
                  <a:srgbClr val="2B4B82"/>
                </a:solidFill>
                <a:latin typeface="Josefin Sans Regular"/>
              </a:rPr>
              <a:t>-xem danh sách phản hồi của khách hàng,phân trang,gửi mail trả lời, xóa phản hồi,cập nhật trạng thái phản hồi</a:t>
            </a:r>
          </a:p>
          <a:p>
            <a:pPr>
              <a:lnSpc>
                <a:spcPts val="2829"/>
              </a:lnSpc>
            </a:pPr>
          </a:p>
          <a:p>
            <a:pPr>
              <a:lnSpc>
                <a:spcPts val="2829"/>
              </a:lnSpc>
            </a:pPr>
            <a:r>
              <a:rPr lang="en-US" sz="2357">
                <a:solidFill>
                  <a:srgbClr val="2B4B82"/>
                </a:solidFill>
                <a:latin typeface="Josefin Sans Regular"/>
              </a:rPr>
              <a:t>_</a:t>
            </a:r>
            <a:r>
              <a:rPr lang="en-US" sz="2357">
                <a:solidFill>
                  <a:srgbClr val="2B4B82"/>
                </a:solidFill>
                <a:latin typeface="Josefin Sans Regular"/>
              </a:rPr>
              <a:t>đăng nhập,đăng kí ,đăng xuất</a:t>
            </a:r>
          </a:p>
          <a:p>
            <a:pPr>
              <a:lnSpc>
                <a:spcPts val="2829"/>
              </a:lnSpc>
            </a:pPr>
          </a:p>
          <a:p>
            <a:pPr>
              <a:lnSpc>
                <a:spcPts val="2829"/>
              </a:lnSpc>
            </a:pPr>
            <a:r>
              <a:rPr lang="en-US" sz="2357">
                <a:solidFill>
                  <a:srgbClr val="2B4B82"/>
                </a:solidFill>
                <a:latin typeface="Josefin Sans Regular"/>
              </a:rPr>
              <a:t>-</a:t>
            </a:r>
            <a:r>
              <a:rPr lang="en-US" sz="2357">
                <a:solidFill>
                  <a:srgbClr val="2B4B82"/>
                </a:solidFill>
                <a:latin typeface="Josefin Sans Regular"/>
              </a:rPr>
              <a:t>Thêm sản phẩm vào giỏ hàng ,xem danh sách sản phẩm trong giỏ hàng</a:t>
            </a:r>
          </a:p>
          <a:p>
            <a:pPr>
              <a:lnSpc>
                <a:spcPts val="2829"/>
              </a:lnSpc>
            </a:pPr>
          </a:p>
          <a:p>
            <a:pPr>
              <a:lnSpc>
                <a:spcPts val="2829"/>
              </a:lnSpc>
            </a:pPr>
            <a:r>
              <a:rPr lang="en-US" sz="2357">
                <a:solidFill>
                  <a:srgbClr val="2B4B82"/>
                </a:solidFill>
                <a:latin typeface="Josefin Sans Regular"/>
              </a:rPr>
              <a:t>-G</a:t>
            </a:r>
            <a:r>
              <a:rPr lang="en-US" sz="2357">
                <a:solidFill>
                  <a:srgbClr val="2B4B82"/>
                </a:solidFill>
                <a:latin typeface="Josefin Sans Regular"/>
              </a:rPr>
              <a:t>ửi góp ý cho Admin</a:t>
            </a:r>
          </a:p>
          <a:p>
            <a:pPr>
              <a:lnSpc>
                <a:spcPts val="2829"/>
              </a:lnSpc>
            </a:pPr>
          </a:p>
          <a:p>
            <a:pPr>
              <a:lnSpc>
                <a:spcPts val="1541"/>
              </a:lnSpc>
            </a:pPr>
          </a:p>
          <a:p>
            <a:pPr>
              <a:lnSpc>
                <a:spcPts val="1361"/>
              </a:lnSpc>
            </a:pPr>
          </a:p>
          <a:p>
            <a:pPr>
              <a:lnSpc>
                <a:spcPts val="1361"/>
              </a:lnSpc>
            </a:pPr>
          </a:p>
          <a:p>
            <a:pPr>
              <a:lnSpc>
                <a:spcPts val="1361"/>
              </a:lnSpc>
            </a:pPr>
          </a:p>
          <a:p>
            <a:pPr>
              <a:lnSpc>
                <a:spcPts val="1361"/>
              </a:lnSpc>
            </a:pPr>
          </a:p>
          <a:p>
            <a:pPr>
              <a:lnSpc>
                <a:spcPts val="1361"/>
              </a:lnSpc>
            </a:pPr>
          </a:p>
          <a:p>
            <a:pPr>
              <a:lnSpc>
                <a:spcPts val="1361"/>
              </a:lnSpc>
            </a:pPr>
          </a:p>
          <a:p>
            <a:pPr>
              <a:lnSpc>
                <a:spcPts val="1361"/>
              </a:lnSpc>
            </a:pPr>
          </a:p>
          <a:p>
            <a:pPr>
              <a:lnSpc>
                <a:spcPts val="1361"/>
              </a:lnSpc>
            </a:pPr>
          </a:p>
          <a:p>
            <a:pPr>
              <a:lnSpc>
                <a:spcPts val="650"/>
              </a:lnSpc>
            </a:pPr>
          </a:p>
          <a:p>
            <a:pPr>
              <a:lnSpc>
                <a:spcPts val="650"/>
              </a:lnSpc>
            </a:pPr>
          </a:p>
          <a:p>
            <a:pPr>
              <a:lnSpc>
                <a:spcPts val="650"/>
              </a:lnSpc>
            </a:pPr>
          </a:p>
          <a:p>
            <a:pPr>
              <a:lnSpc>
                <a:spcPts val="650"/>
              </a:lnSpc>
            </a:pPr>
          </a:p>
          <a:p>
            <a:pPr>
              <a:lnSpc>
                <a:spcPts val="650"/>
              </a:lnSpc>
            </a:pPr>
          </a:p>
          <a:p>
            <a:pPr>
              <a:lnSpc>
                <a:spcPts val="650"/>
              </a:lnSpc>
            </a:pPr>
          </a:p>
          <a:p>
            <a:pPr>
              <a:lnSpc>
                <a:spcPts val="650"/>
              </a:lnSpc>
            </a:pPr>
          </a:p>
          <a:p>
            <a:pPr>
              <a:lnSpc>
                <a:spcPts val="65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4645781" y="983156"/>
            <a:ext cx="8996438"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Kiến trúc của ứng dụng</a:t>
            </a:r>
          </a:p>
        </p:txBody>
      </p:sp>
      <p:sp>
        <p:nvSpPr>
          <p:cNvPr name="TextBox 3" id="3"/>
          <p:cNvSpPr txBox="true"/>
          <p:nvPr/>
        </p:nvSpPr>
        <p:spPr>
          <a:xfrm rot="0">
            <a:off x="2058309" y="2764256"/>
            <a:ext cx="5653279" cy="397193"/>
          </a:xfrm>
          <a:prstGeom prst="rect">
            <a:avLst/>
          </a:prstGeom>
        </p:spPr>
        <p:txBody>
          <a:bodyPr anchor="t" rtlCol="false" tIns="0" lIns="0" bIns="0" rIns="0">
            <a:spAutoFit/>
          </a:bodyPr>
          <a:lstStyle/>
          <a:p>
            <a:pPr>
              <a:lnSpc>
                <a:spcPts val="3382"/>
              </a:lnSpc>
            </a:pPr>
            <a:r>
              <a:rPr lang="en-US" sz="2049" spc="245">
                <a:solidFill>
                  <a:srgbClr val="94DDDE"/>
                </a:solidFill>
                <a:latin typeface="Josefin Sans Regular"/>
              </a:rPr>
              <a:t>1.API</a:t>
            </a:r>
          </a:p>
        </p:txBody>
      </p:sp>
      <p:sp>
        <p:nvSpPr>
          <p:cNvPr name="TextBox 4" id="4"/>
          <p:cNvSpPr txBox="true"/>
          <p:nvPr/>
        </p:nvSpPr>
        <p:spPr>
          <a:xfrm rot="0">
            <a:off x="2058309" y="3543759"/>
            <a:ext cx="15888961" cy="729363"/>
          </a:xfrm>
          <a:prstGeom prst="rect">
            <a:avLst/>
          </a:prstGeom>
        </p:spPr>
        <p:txBody>
          <a:bodyPr anchor="t" rtlCol="false" tIns="0" lIns="0" bIns="0" rIns="0">
            <a:spAutoFit/>
          </a:bodyPr>
          <a:lstStyle/>
          <a:p>
            <a:pPr algn="just" marL="452529" indent="-226264" lvl="1">
              <a:lnSpc>
                <a:spcPts val="2934"/>
              </a:lnSpc>
              <a:buFont typeface="Arial"/>
              <a:buChar char="•"/>
            </a:pPr>
            <a:r>
              <a:rPr lang="en-US" sz="2096">
                <a:solidFill>
                  <a:srgbClr val="94DDDE"/>
                </a:solidFill>
                <a:latin typeface="Josefin Sans Regular"/>
              </a:rPr>
              <a:t>ASP.NET Core là một framework mã nguồn mở để xây dựng ứng dụng web đa nền tảng với hiệu suất cao, tính mở rộng, an toàn và dễ dàng triển khai.</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sp>
        <p:nvSpPr>
          <p:cNvPr name="TextBox 6" id="6"/>
          <p:cNvSpPr txBox="true"/>
          <p:nvPr/>
        </p:nvSpPr>
        <p:spPr>
          <a:xfrm rot="0">
            <a:off x="2058309" y="5057775"/>
            <a:ext cx="5653279" cy="397193"/>
          </a:xfrm>
          <a:prstGeom prst="rect">
            <a:avLst/>
          </a:prstGeom>
        </p:spPr>
        <p:txBody>
          <a:bodyPr anchor="t" rtlCol="false" tIns="0" lIns="0" bIns="0" rIns="0">
            <a:spAutoFit/>
          </a:bodyPr>
          <a:lstStyle/>
          <a:p>
            <a:pPr>
              <a:lnSpc>
                <a:spcPts val="3382"/>
              </a:lnSpc>
            </a:pPr>
            <a:r>
              <a:rPr lang="en-US" sz="2049" spc="245">
                <a:solidFill>
                  <a:srgbClr val="94DDDE"/>
                </a:solidFill>
                <a:latin typeface="Josefin Sans Regular"/>
              </a:rPr>
              <a:t>2.REACT JS (FRONTEND)</a:t>
            </a:r>
          </a:p>
        </p:txBody>
      </p:sp>
      <p:sp>
        <p:nvSpPr>
          <p:cNvPr name="TextBox 7" id="7"/>
          <p:cNvSpPr txBox="true"/>
          <p:nvPr/>
        </p:nvSpPr>
        <p:spPr>
          <a:xfrm rot="0">
            <a:off x="2058309" y="6043992"/>
            <a:ext cx="15888961" cy="729363"/>
          </a:xfrm>
          <a:prstGeom prst="rect">
            <a:avLst/>
          </a:prstGeom>
        </p:spPr>
        <p:txBody>
          <a:bodyPr anchor="t" rtlCol="false" tIns="0" lIns="0" bIns="0" rIns="0">
            <a:spAutoFit/>
          </a:bodyPr>
          <a:lstStyle/>
          <a:p>
            <a:pPr algn="just" marL="452529" indent="-226264" lvl="1">
              <a:lnSpc>
                <a:spcPts val="2934"/>
              </a:lnSpc>
              <a:buFont typeface="Arial"/>
              <a:buChar char="•"/>
            </a:pPr>
            <a:r>
              <a:rPr lang="en-US" sz="2096">
                <a:solidFill>
                  <a:srgbClr val="94DDDE"/>
                </a:solidFill>
                <a:latin typeface="Josefin Sans Regular"/>
              </a:rPr>
              <a:t>ReactJS là một thư viện mã nguồn mở để xây dựng các giao diện người dùng động trên các ứng dụng web. Nó cho phép các nhà phát triển xây dựng các ứng dụng đơn trang (SPA) với khả năng tái sử dụng cao và tối ưu hóa hiệu suất.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5792481" y="983156"/>
            <a:ext cx="6703038"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Kết quả đạt được</a:t>
            </a:r>
          </a:p>
        </p:txBody>
      </p:sp>
      <p:sp>
        <p:nvSpPr>
          <p:cNvPr name="TextBox 3" id="3"/>
          <p:cNvSpPr txBox="true"/>
          <p:nvPr/>
        </p:nvSpPr>
        <p:spPr>
          <a:xfrm rot="0">
            <a:off x="1842462" y="3240581"/>
            <a:ext cx="5653279" cy="397193"/>
          </a:xfrm>
          <a:prstGeom prst="rect">
            <a:avLst/>
          </a:prstGeom>
        </p:spPr>
        <p:txBody>
          <a:bodyPr anchor="t" rtlCol="false" tIns="0" lIns="0" bIns="0" rIns="0">
            <a:spAutoFit/>
          </a:bodyPr>
          <a:lstStyle/>
          <a:p>
            <a:pPr>
              <a:lnSpc>
                <a:spcPts val="3382"/>
              </a:lnSpc>
            </a:pPr>
            <a:r>
              <a:rPr lang="en-US" sz="2049" spc="245">
                <a:solidFill>
                  <a:srgbClr val="94DDDE"/>
                </a:solidFill>
                <a:latin typeface="Josefin Sans Regular"/>
              </a:rPr>
              <a:t>1.ASP.NET CORE (BACKEND)</a:t>
            </a:r>
          </a:p>
        </p:txBody>
      </p:sp>
      <p:sp>
        <p:nvSpPr>
          <p:cNvPr name="TextBox 4" id="4"/>
          <p:cNvSpPr txBox="true"/>
          <p:nvPr/>
        </p:nvSpPr>
        <p:spPr>
          <a:xfrm rot="0">
            <a:off x="1842462" y="4018623"/>
            <a:ext cx="15888961" cy="361875"/>
          </a:xfrm>
          <a:prstGeom prst="rect">
            <a:avLst/>
          </a:prstGeom>
        </p:spPr>
        <p:txBody>
          <a:bodyPr anchor="t" rtlCol="false" tIns="0" lIns="0" bIns="0" rIns="0">
            <a:spAutoFit/>
          </a:bodyPr>
          <a:lstStyle/>
          <a:p>
            <a:pPr algn="just" marL="452529" indent="-226264" lvl="1">
              <a:lnSpc>
                <a:spcPts val="2934"/>
              </a:lnSpc>
              <a:buFont typeface="Arial"/>
              <a:buChar char="•"/>
            </a:pPr>
            <a:r>
              <a:rPr lang="en-US" sz="2096">
                <a:solidFill>
                  <a:srgbClr val="94DDDE"/>
                </a:solidFill>
                <a:latin typeface="Josefin Sans Regular"/>
              </a:rPr>
              <a:t>Xây Dựng được đầy đủ các Endpoints cho phía frontend</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sp>
        <p:nvSpPr>
          <p:cNvPr name="TextBox 6" id="6"/>
          <p:cNvSpPr txBox="true"/>
          <p:nvPr/>
        </p:nvSpPr>
        <p:spPr>
          <a:xfrm rot="0">
            <a:off x="1842462" y="5057775"/>
            <a:ext cx="5653279" cy="397193"/>
          </a:xfrm>
          <a:prstGeom prst="rect">
            <a:avLst/>
          </a:prstGeom>
        </p:spPr>
        <p:txBody>
          <a:bodyPr anchor="t" rtlCol="false" tIns="0" lIns="0" bIns="0" rIns="0">
            <a:spAutoFit/>
          </a:bodyPr>
          <a:lstStyle/>
          <a:p>
            <a:pPr>
              <a:lnSpc>
                <a:spcPts val="3382"/>
              </a:lnSpc>
            </a:pPr>
            <a:r>
              <a:rPr lang="en-US" sz="2049" spc="245">
                <a:solidFill>
                  <a:srgbClr val="94DDDE"/>
                </a:solidFill>
                <a:latin typeface="Josefin Sans Regular"/>
              </a:rPr>
              <a:t>2.REACT JS (FRONTEND)</a:t>
            </a:r>
          </a:p>
        </p:txBody>
      </p:sp>
      <p:sp>
        <p:nvSpPr>
          <p:cNvPr name="TextBox 7" id="7"/>
          <p:cNvSpPr txBox="true"/>
          <p:nvPr/>
        </p:nvSpPr>
        <p:spPr>
          <a:xfrm rot="0">
            <a:off x="1842462" y="5407343"/>
            <a:ext cx="15888961" cy="4036757"/>
          </a:xfrm>
          <a:prstGeom prst="rect">
            <a:avLst/>
          </a:prstGeom>
        </p:spPr>
        <p:txBody>
          <a:bodyPr anchor="t" rtlCol="false" tIns="0" lIns="0" bIns="0" rIns="0">
            <a:spAutoFit/>
          </a:bodyPr>
          <a:lstStyle/>
          <a:p>
            <a:pPr algn="just">
              <a:lnSpc>
                <a:spcPts val="2934"/>
              </a:lnSpc>
            </a:pPr>
          </a:p>
          <a:p>
            <a:pPr algn="just" marL="452529" indent="-226265" lvl="1">
              <a:lnSpc>
                <a:spcPts val="2934"/>
              </a:lnSpc>
              <a:buFont typeface="Arial"/>
              <a:buChar char="•"/>
            </a:pPr>
            <a:r>
              <a:rPr lang="en-US" sz="2096">
                <a:solidFill>
                  <a:srgbClr val="94DDDE"/>
                </a:solidFill>
                <a:latin typeface="Josefin Sans Regular"/>
              </a:rPr>
              <a:t>Xây dựng giao diện Admin </a:t>
            </a:r>
          </a:p>
          <a:p>
            <a:pPr algn="just">
              <a:lnSpc>
                <a:spcPts val="2934"/>
              </a:lnSpc>
            </a:pPr>
            <a:r>
              <a:rPr lang="en-US" sz="2096">
                <a:solidFill>
                  <a:srgbClr val="94DDDE"/>
                </a:solidFill>
                <a:latin typeface="Josefin Sans Regular"/>
              </a:rPr>
              <a:t>+ Quản lý sản phẩm (xem thông tin sản phẩm, chỉnh sửa sản phẩm, xóa sản phẩm)</a:t>
            </a:r>
          </a:p>
          <a:p>
            <a:pPr algn="just">
              <a:lnSpc>
                <a:spcPts val="2934"/>
              </a:lnSpc>
            </a:pPr>
            <a:r>
              <a:rPr lang="en-US" sz="2096">
                <a:solidFill>
                  <a:srgbClr val="94DDDE"/>
                </a:solidFill>
                <a:latin typeface="Josefin Sans Regular"/>
              </a:rPr>
              <a:t>+ Quản lý danh mục (xem thông danh mục, chỉnh sủa danh mục, xóa danh mục)</a:t>
            </a:r>
          </a:p>
          <a:p>
            <a:pPr algn="just">
              <a:lnSpc>
                <a:spcPts val="2934"/>
              </a:lnSpc>
            </a:pPr>
            <a:r>
              <a:rPr lang="en-US" sz="2096">
                <a:solidFill>
                  <a:srgbClr val="94DDDE"/>
                </a:solidFill>
                <a:latin typeface="Josefin Sans Regular"/>
              </a:rPr>
              <a:t>+ Quản lý tài khoản người dùng (xem thông tin người dùng, chỉnh sửa quyền/password người dùng)</a:t>
            </a:r>
          </a:p>
          <a:p>
            <a:pPr algn="just">
              <a:lnSpc>
                <a:spcPts val="2934"/>
              </a:lnSpc>
            </a:pPr>
            <a:r>
              <a:rPr lang="en-US" sz="2096">
                <a:solidFill>
                  <a:srgbClr val="94DDDE"/>
                </a:solidFill>
                <a:latin typeface="Josefin Sans Regular"/>
              </a:rPr>
              <a:t>+ Quản lý phản hồi người dùng (xem thông tin phản hồi)</a:t>
            </a:r>
          </a:p>
          <a:p>
            <a:pPr algn="just" marL="452529" indent="-226265" lvl="1">
              <a:lnSpc>
                <a:spcPts val="2934"/>
              </a:lnSpc>
              <a:buFont typeface="Arial"/>
              <a:buChar char="•"/>
            </a:pPr>
            <a:r>
              <a:rPr lang="en-US" sz="2096">
                <a:solidFill>
                  <a:srgbClr val="94DDDE"/>
                </a:solidFill>
                <a:latin typeface="Josefin Sans Regular"/>
              </a:rPr>
              <a:t>Xây dựng giao diện người dùng</a:t>
            </a:r>
          </a:p>
          <a:p>
            <a:pPr algn="just">
              <a:lnSpc>
                <a:spcPts val="2934"/>
              </a:lnSpc>
            </a:pPr>
            <a:r>
              <a:rPr lang="en-US" sz="2096">
                <a:solidFill>
                  <a:srgbClr val="94DDDE"/>
                </a:solidFill>
                <a:latin typeface="Josefin Sans Regular"/>
              </a:rPr>
              <a:t>+ Thiết kế trang Home, trang About, trang Help, trang Contact</a:t>
            </a:r>
          </a:p>
          <a:p>
            <a:pPr algn="just">
              <a:lnSpc>
                <a:spcPts val="2934"/>
              </a:lnSpc>
            </a:pPr>
            <a:r>
              <a:rPr lang="en-US" sz="2096">
                <a:solidFill>
                  <a:srgbClr val="94DDDE"/>
                </a:solidFill>
                <a:latin typeface="Josefin Sans Regular"/>
              </a:rPr>
              <a:t>+ Xây dựng giao diện đăng nhập,đăng kí</a:t>
            </a:r>
          </a:p>
          <a:p>
            <a:pPr algn="just">
              <a:lnSpc>
                <a:spcPts val="2934"/>
              </a:lnSpc>
            </a:pPr>
            <a:r>
              <a:rPr lang="en-US" sz="2096">
                <a:solidFill>
                  <a:srgbClr val="94DDDE"/>
                </a:solidFill>
                <a:latin typeface="Josefin Sans Regular"/>
              </a:rPr>
              <a:t>+ Xây dựng giao diện danh mục sản phẩm</a:t>
            </a:r>
          </a:p>
          <a:p>
            <a:pPr algn="just">
              <a:lnSpc>
                <a:spcPts val="2934"/>
              </a:lnSpc>
            </a:pPr>
            <a:r>
              <a:rPr lang="en-US" sz="2096">
                <a:solidFill>
                  <a:srgbClr val="94DDDE"/>
                </a:solidFill>
                <a:latin typeface="Josefin Sans Regular"/>
              </a:rPr>
              <a:t>+ Xây dựng giao diện danh sách sản phẩm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5792481" y="983156"/>
            <a:ext cx="6703038"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Hướng phát triển</a:t>
            </a:r>
          </a:p>
        </p:txBody>
      </p:sp>
      <p:sp>
        <p:nvSpPr>
          <p:cNvPr name="TextBox 3" id="3"/>
          <p:cNvSpPr txBox="true"/>
          <p:nvPr/>
        </p:nvSpPr>
        <p:spPr>
          <a:xfrm rot="0">
            <a:off x="1370339" y="3567087"/>
            <a:ext cx="15888961" cy="941172"/>
          </a:xfrm>
          <a:prstGeom prst="rect">
            <a:avLst/>
          </a:prstGeom>
        </p:spPr>
        <p:txBody>
          <a:bodyPr anchor="t" rtlCol="false" tIns="0" lIns="0" bIns="0" rIns="0">
            <a:spAutoFit/>
          </a:bodyPr>
          <a:lstStyle/>
          <a:p>
            <a:pPr algn="just" marL="582067" indent="-291033" lvl="1">
              <a:lnSpc>
                <a:spcPts val="3774"/>
              </a:lnSpc>
              <a:buFont typeface="Arial"/>
              <a:buChar char="•"/>
            </a:pPr>
            <a:r>
              <a:rPr lang="en-US" sz="2696">
                <a:solidFill>
                  <a:srgbClr val="94DDDE"/>
                </a:solidFill>
                <a:latin typeface="Josefin Sans Regular"/>
              </a:rPr>
              <a:t>Hoàn thành các chức năng đã đề ra,và sửa lại giao diện và tính năng bên phía frontend</a:t>
            </a:r>
          </a:p>
          <a:p>
            <a:pPr algn="just" marL="582065" indent="-291033" lvl="1">
              <a:lnSpc>
                <a:spcPts val="3774"/>
              </a:lnSpc>
              <a:buFont typeface="Arial"/>
              <a:buChar char="•"/>
            </a:pPr>
            <a:r>
              <a:rPr lang="en-US" sz="2695">
                <a:solidFill>
                  <a:srgbClr val="94DDDE"/>
                </a:solidFill>
                <a:latin typeface="Josefin Sans Regular"/>
              </a:rPr>
              <a:t>Sửa các lỗi nếu phát sinh thêm phía server</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graphicFrame>
        <p:nvGraphicFramePr>
          <p:cNvPr name="Table 3" id="3"/>
          <p:cNvGraphicFramePr>
            <a:graphicFrameLocks noGrp="true"/>
          </p:cNvGraphicFramePr>
          <p:nvPr/>
        </p:nvGraphicFramePr>
        <p:xfrm>
          <a:off x="816009" y="1562100"/>
          <a:ext cx="16342380" cy="7696200"/>
        </p:xfrm>
        <a:graphic>
          <a:graphicData uri="http://schemas.openxmlformats.org/drawingml/2006/table">
            <a:tbl>
              <a:tblPr/>
              <a:tblGrid>
                <a:gridCol w="1196865"/>
                <a:gridCol w="3930886"/>
                <a:gridCol w="3029444"/>
                <a:gridCol w="1732072"/>
                <a:gridCol w="3199875"/>
                <a:gridCol w="3253237"/>
              </a:tblGrid>
              <a:tr h="1703885">
                <a:tc>
                  <a:txBody>
                    <a:bodyPr anchor="t" rtlCol="false"/>
                    <a:lstStyle/>
                    <a:p>
                      <a:pPr algn="ctr">
                        <a:lnSpc>
                          <a:spcPts val="3079"/>
                        </a:lnSpc>
                        <a:defRPr/>
                      </a:pPr>
                      <a:r>
                        <a:rPr lang="en-US" sz="2199">
                          <a:solidFill>
                            <a:srgbClr val="2B4B82"/>
                          </a:solidFill>
                          <a:latin typeface="Josefin Sans Regular Bold"/>
                        </a:rPr>
                        <a:t>STT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Công việc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được phân công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Mức độ hoàn thành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thực hiện thực tế</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Ghi chú</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899804">
                <a:tc gridSpan="6">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128">
                <a:tc>
                  <a:txBody>
                    <a:bodyPr anchor="t" rtlCol="false"/>
                    <a:lstStyle/>
                    <a:p>
                      <a:pPr algn="ctr">
                        <a:lnSpc>
                          <a:spcPts val="2940"/>
                        </a:lnSpc>
                        <a:defRPr/>
                      </a:pPr>
                      <a:r>
                        <a:rPr lang="en-US" sz="2100">
                          <a:solidFill>
                            <a:srgbClr val="FFFFFF"/>
                          </a:solidFill>
                          <a:latin typeface="Josefin Sans Regular"/>
                        </a:rPr>
                        <a:t>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Xây dựng giao diện trang chủ</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128">
                <a:tc>
                  <a:txBody>
                    <a:bodyPr anchor="t" rtlCol="false"/>
                    <a:lstStyle/>
                    <a:p>
                      <a:pPr algn="ctr">
                        <a:lnSpc>
                          <a:spcPts val="2940"/>
                        </a:lnSpc>
                        <a:defRPr/>
                      </a:pPr>
                      <a:r>
                        <a:rPr lang="en-US" sz="2100">
                          <a:solidFill>
                            <a:srgbClr val="FFFFFF"/>
                          </a:solidFill>
                          <a:latin typeface="Josefin Sans Regular"/>
                        </a:rPr>
                        <a:t>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Xây dựng giao diện danh sách sản phẩm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Hoàng Nhật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còn lỗi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128">
                <a:tc>
                  <a:txBody>
                    <a:bodyPr anchor="t" rtlCol="false"/>
                    <a:lstStyle/>
                    <a:p>
                      <a:pPr algn="ctr">
                        <a:lnSpc>
                          <a:spcPts val="2940"/>
                        </a:lnSpc>
                        <a:defRPr/>
                      </a:pPr>
                      <a:r>
                        <a:rPr lang="en-US" sz="2100">
                          <a:solidFill>
                            <a:srgbClr val="FFFFFF"/>
                          </a:solidFill>
                          <a:latin typeface="Josefin Sans Regular"/>
                        </a:rPr>
                        <a:t>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Xây dựng giao diện chi tiết sản phẩm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Hoàng Nhật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còn lỗi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128">
                <a:tc>
                  <a:txBody>
                    <a:bodyPr anchor="t" rtlCol="false"/>
                    <a:lstStyle/>
                    <a:p>
                      <a:pPr algn="ctr">
                        <a:lnSpc>
                          <a:spcPts val="2940"/>
                        </a:lnSpc>
                        <a:defRPr/>
                      </a:pPr>
                      <a:r>
                        <a:rPr lang="en-US" sz="2100">
                          <a:solidFill>
                            <a:srgbClr val="FFFFFF"/>
                          </a:solidFill>
                          <a:latin typeface="Josefin Sans Regular"/>
                        </a:rPr>
                        <a:t>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Xây dựng giỏ hàng và thanh toán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Hoàng Nhật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Chưa xây dựng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5194203" y="542925"/>
            <a:ext cx="7899595"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Phân công công việc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graphicFrame>
        <p:nvGraphicFramePr>
          <p:cNvPr name="Table 3" id="3"/>
          <p:cNvGraphicFramePr>
            <a:graphicFrameLocks noGrp="true"/>
          </p:cNvGraphicFramePr>
          <p:nvPr/>
        </p:nvGraphicFramePr>
        <p:xfrm>
          <a:off x="916920" y="2020134"/>
          <a:ext cx="16342380" cy="6443701"/>
        </p:xfrm>
        <a:graphic>
          <a:graphicData uri="http://schemas.openxmlformats.org/drawingml/2006/table">
            <a:tbl>
              <a:tblPr/>
              <a:tblGrid>
                <a:gridCol w="1196865"/>
                <a:gridCol w="3930886"/>
                <a:gridCol w="3029444"/>
                <a:gridCol w="1732072"/>
                <a:gridCol w="3199875"/>
                <a:gridCol w="3253237"/>
              </a:tblGrid>
              <a:tr h="1705534">
                <a:tc>
                  <a:txBody>
                    <a:bodyPr anchor="t" rtlCol="false"/>
                    <a:lstStyle/>
                    <a:p>
                      <a:pPr algn="ctr">
                        <a:lnSpc>
                          <a:spcPts val="3079"/>
                        </a:lnSpc>
                        <a:defRPr/>
                      </a:pPr>
                      <a:r>
                        <a:rPr lang="en-US" sz="2199">
                          <a:solidFill>
                            <a:srgbClr val="2B4B82"/>
                          </a:solidFill>
                          <a:latin typeface="Josefin Sans Regular Bold"/>
                        </a:rPr>
                        <a:t>STT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Công việc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được phân công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Mức độ hoàn thành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thực hiện thực tế</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Ghi chú</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900675">
                <a:tc gridSpan="6">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4360">
                <a:tc>
                  <a:txBody>
                    <a:bodyPr anchor="t" rtlCol="false"/>
                    <a:lstStyle/>
                    <a:p>
                      <a:pPr algn="ctr">
                        <a:lnSpc>
                          <a:spcPts val="2940"/>
                        </a:lnSpc>
                        <a:defRPr/>
                      </a:pPr>
                      <a:r>
                        <a:rPr lang="en-US" sz="2100">
                          <a:solidFill>
                            <a:srgbClr val="FFFFFF"/>
                          </a:solidFill>
                          <a:latin typeface="Josefin Sans Regular"/>
                        </a:rPr>
                        <a:t>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Xây dựng trang đăng ký, đăng nhập,đăng xuất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81565">
                <a:tc>
                  <a:txBody>
                    <a:bodyPr anchor="t" rtlCol="false"/>
                    <a:lstStyle/>
                    <a:p>
                      <a:pPr algn="ctr">
                        <a:lnSpc>
                          <a:spcPts val="2940"/>
                        </a:lnSpc>
                        <a:defRPr/>
                      </a:pPr>
                      <a:r>
                        <a:rPr lang="en-US" sz="2100">
                          <a:solidFill>
                            <a:srgbClr val="FFFFFF"/>
                          </a:solidFill>
                          <a:latin typeface="Josefin Sans Regular"/>
                        </a:rPr>
                        <a:t>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Thiết kế trang giới thiệu cửa hàng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90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81565">
                <a:tc>
                  <a:txBody>
                    <a:bodyPr anchor="t" rtlCol="false"/>
                    <a:lstStyle/>
                    <a:p>
                      <a:pPr algn="ctr">
                        <a:lnSpc>
                          <a:spcPts val="2940"/>
                        </a:lnSpc>
                        <a:defRPr/>
                      </a:pPr>
                      <a:r>
                        <a:rPr lang="en-US" sz="2100">
                          <a:solidFill>
                            <a:srgbClr val="FFFFFF"/>
                          </a:solidFill>
                          <a:latin typeface="Josefin Sans Regular"/>
                        </a:rPr>
                        <a:t>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Xây dựng trang liên hệ gửi phản hồi của khách hàng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Hoàng Nhật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80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còn lỗi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5194203" y="542925"/>
            <a:ext cx="7899595"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Phân công công việc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1263" y="-1056348"/>
            <a:ext cx="3874545" cy="5122596"/>
          </a:xfrm>
          <a:prstGeom prst="rect">
            <a:avLst/>
          </a:prstGeom>
        </p:spPr>
      </p:pic>
      <p:graphicFrame>
        <p:nvGraphicFramePr>
          <p:cNvPr name="Table 3" id="3"/>
          <p:cNvGraphicFramePr>
            <a:graphicFrameLocks noGrp="true"/>
          </p:cNvGraphicFramePr>
          <p:nvPr/>
        </p:nvGraphicFramePr>
        <p:xfrm>
          <a:off x="816009" y="1920421"/>
          <a:ext cx="16342380" cy="7553478"/>
        </p:xfrm>
        <a:graphic>
          <a:graphicData uri="http://schemas.openxmlformats.org/drawingml/2006/table">
            <a:tbl>
              <a:tblPr/>
              <a:tblGrid>
                <a:gridCol w="1196865"/>
                <a:gridCol w="3930886"/>
                <a:gridCol w="3029444"/>
                <a:gridCol w="1732072"/>
                <a:gridCol w="3199875"/>
                <a:gridCol w="3253237"/>
              </a:tblGrid>
              <a:tr h="1704045">
                <a:tc>
                  <a:txBody>
                    <a:bodyPr anchor="t" rtlCol="false"/>
                    <a:lstStyle/>
                    <a:p>
                      <a:pPr algn="ctr">
                        <a:lnSpc>
                          <a:spcPts val="3079"/>
                        </a:lnSpc>
                        <a:defRPr/>
                      </a:pPr>
                      <a:r>
                        <a:rPr lang="en-US" sz="2199">
                          <a:solidFill>
                            <a:srgbClr val="2B4B82"/>
                          </a:solidFill>
                          <a:latin typeface="Josefin Sans Regular Bold"/>
                        </a:rPr>
                        <a:t>STT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Công việc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được phân công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Mức độ hoàn thành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Người thực hiện thực tế</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3079"/>
                        </a:lnSpc>
                        <a:defRPr/>
                      </a:pPr>
                      <a:r>
                        <a:rPr lang="en-US" sz="2199">
                          <a:solidFill>
                            <a:srgbClr val="2B4B82"/>
                          </a:solidFill>
                          <a:latin typeface="Josefin Sans Regular Bold"/>
                        </a:rPr>
                        <a:t>Ghi chú</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902417">
                <a:tc gridSpan="6">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2940"/>
                        </a:lnSpc>
                        <a:defRPr/>
                      </a:pPr>
                      <a:r>
                        <a:rPr lang="en-US" sz="2100">
                          <a:solidFill>
                            <a:srgbClr val="FFFFFF"/>
                          </a:solidFill>
                          <a:latin typeface="Josefin Sans Regular Bold"/>
                        </a:rPr>
                        <a:t>A. Xây dựng giao diện người dùng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386123">
                <a:tc>
                  <a:txBody>
                    <a:bodyPr anchor="t" rtlCol="false"/>
                    <a:lstStyle/>
                    <a:p>
                      <a:pPr algn="ctr">
                        <a:lnSpc>
                          <a:spcPts val="2940"/>
                        </a:lnSpc>
                        <a:defRPr/>
                      </a:pPr>
                      <a:r>
                        <a:rPr lang="en-US" sz="2100">
                          <a:solidFill>
                            <a:srgbClr val="FFFFFF"/>
                          </a:solidFill>
                          <a:latin typeface="Josefin Sans Regular Bold"/>
                        </a:rPr>
                        <a:t>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Bold"/>
                        </a:rPr>
                        <a:t>Xây dựng giao diện Admin (Quản lý sản phẩm, danh mục, đơn hàng, phản hồi của khách hàng,user)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Bold"/>
                        </a:rPr>
                        <a:t>Đào Quang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Bold"/>
                        </a:rPr>
                        <a:t>Chưa hoàn chỉnh các tính năng còn lỗi ,gần đến hạn mới hỏi  cách làm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80446">
                <a:tc>
                  <a:txBody>
                    <a:bodyPr anchor="t" rtlCol="false"/>
                    <a:lstStyle/>
                    <a:p>
                      <a:pPr algn="ctr">
                        <a:lnSpc>
                          <a:spcPts val="2940"/>
                        </a:lnSpc>
                        <a:defRPr/>
                      </a:pPr>
                      <a:r>
                        <a:rPr lang="en-US" sz="2100">
                          <a:solidFill>
                            <a:srgbClr val="FFFFFF"/>
                          </a:solidFill>
                          <a:latin typeface="Josefin Sans Regular"/>
                        </a:rPr>
                        <a:t>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Xây dựng giao diện cho sản phẩm bán chạy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Hoàng Nhật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chưa xây dựng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80446">
                <a:tc>
                  <a:txBody>
                    <a:bodyPr anchor="t" rtlCol="false"/>
                    <a:lstStyle/>
                    <a:p>
                      <a:pPr algn="ctr">
                        <a:lnSpc>
                          <a:spcPts val="2940"/>
                        </a:lnSpc>
                        <a:defRPr/>
                      </a:pPr>
                      <a:r>
                        <a:rPr lang="en-US" sz="2100">
                          <a:solidFill>
                            <a:srgbClr val="FFFFFF"/>
                          </a:solidFill>
                          <a:latin typeface="Josefin Sans Regular"/>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Thiết kế giao diện trang điều khoản sử dụng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Hoàng Nhật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Josefin Sans Regular"/>
                        </a:rPr>
                        <a:t>Phạm Hoàng Nhật Huy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5194203" y="542925"/>
            <a:ext cx="7899595" cy="9620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Bold"/>
              </a:rPr>
              <a:t>Phân công công việc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DAFhvKRQsOE</dc:identifier>
  <dcterms:modified xsi:type="dcterms:W3CDTF">2011-08-01T06:04:30Z</dcterms:modified>
  <cp:revision>1</cp:revision>
  <dc:title>Công nghệ đang thay đổi giáo dục như thế nào</dc:title>
</cp:coreProperties>
</file>