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</p:sldMasterIdLst>
  <p:notesMasterIdLst>
    <p:notesMasterId r:id="rId17"/>
  </p:notesMasterIdLst>
  <p:handoutMasterIdLst>
    <p:handoutMasterId r:id="rId18"/>
  </p:handoutMasterIdLst>
  <p:sldIdLst>
    <p:sldId id="256" r:id="rId4"/>
    <p:sldId id="445" r:id="rId5"/>
    <p:sldId id="460" r:id="rId6"/>
    <p:sldId id="525" r:id="rId7"/>
    <p:sldId id="532" r:id="rId8"/>
    <p:sldId id="526" r:id="rId9"/>
    <p:sldId id="527" r:id="rId10"/>
    <p:sldId id="528" r:id="rId11"/>
    <p:sldId id="529" r:id="rId12"/>
    <p:sldId id="533" r:id="rId13"/>
    <p:sldId id="465" r:id="rId14"/>
    <p:sldId id="466" r:id="rId15"/>
    <p:sldId id="391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1" autoAdjust="0"/>
    <p:restoredTop sz="94660"/>
  </p:normalViewPr>
  <p:slideViewPr>
    <p:cSldViewPr>
      <p:cViewPr varScale="1">
        <p:scale>
          <a:sx n="110" d="100"/>
          <a:sy n="110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25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260F6-44C9-4807-89B0-ED619D47AF79}" type="datetimeFigureOut">
              <a:rPr lang="en-US" smtClean="0"/>
              <a:t>2021-09-19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2CE29-E497-4716-8CE4-F95A294B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43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3CECA-B456-4C20-B891-E56586F51E0A}" type="datetimeFigureOut">
              <a:rPr lang="en-US" smtClean="0"/>
              <a:pPr/>
              <a:t>2021-09-19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4F101-2D8D-450C-8C3B-18B64BF52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4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4F101-2D8D-450C-8C3B-18B64BF524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6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4F101-2D8D-450C-8C3B-18B64BF524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9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4F101-2D8D-450C-8C3B-18B64BF524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13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4F101-2D8D-450C-8C3B-18B64BF524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80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4F101-2D8D-450C-8C3B-18B64BF524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14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4F101-2D8D-450C-8C3B-18B64BF5241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20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4F101-2D8D-450C-8C3B-18B64BF5241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24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4F101-2D8D-450C-8C3B-18B64BF5241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7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A7956A-737B-48E4-B22E-522C2AE6D057}"/>
              </a:ext>
            </a:extLst>
          </p:cNvPr>
          <p:cNvGrpSpPr/>
          <p:nvPr/>
        </p:nvGrpSpPr>
        <p:grpSpPr>
          <a:xfrm>
            <a:off x="0" y="1122362"/>
            <a:ext cx="12192000" cy="4973637"/>
            <a:chOff x="0" y="15240"/>
            <a:chExt cx="12219216" cy="68427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A02EBBA-0615-45DC-BCA3-37BF697E73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15240"/>
              <a:ext cx="12219216" cy="684276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C1EB87-8D19-4ECD-A009-C90361330B03}"/>
                </a:ext>
              </a:extLst>
            </p:cNvPr>
            <p:cNvSpPr/>
            <p:nvPr userDrawn="1"/>
          </p:nvSpPr>
          <p:spPr>
            <a:xfrm>
              <a:off x="4626591" y="2756848"/>
              <a:ext cx="3984009" cy="672152"/>
            </a:xfrm>
            <a:prstGeom prst="rect">
              <a:avLst/>
            </a:prstGeom>
            <a:solidFill>
              <a:srgbClr val="1E417A"/>
            </a:solidFill>
            <a:ln>
              <a:solidFill>
                <a:srgbClr val="1E41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65B5C9-301D-4919-9D5C-5248A8B63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DE8B9-D0E9-496F-BDDA-FC90AAA99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014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7DD6-F34B-409E-9125-2DBD744A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5934E-7AB0-4C7E-8D53-05FCA35EC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36B1-D34C-4440-A89A-305ADD8A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6E0D-23EF-4532-8587-7E4D7B3AFEF0}" type="datetime1">
              <a:rPr lang="en-US" smtClean="0"/>
              <a:t>2021-09-19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5BC98-D8EA-4803-A719-55D9CF46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B864E-D7B6-492E-82C7-2F1227E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7E9D-9918-4D00-85A4-CE373AB2C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5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D1962-2E48-403D-ACD9-D5545245D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287F1-ED5A-41B1-9A4D-3B95B167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8BB8A-263D-4D43-9935-BC513E69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2AA7-DE21-4FFB-933A-1403517184D2}" type="datetime1">
              <a:rPr lang="en-US" smtClean="0"/>
              <a:t>2021-09-19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654BA-B24F-4F51-9B74-CD7340D2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8A243-F794-45F7-9B94-759FBF24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7E9D-9918-4D00-85A4-CE373AB2C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35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1BBB-8888-4762-84A7-02DB1B77E343}" type="datetime1">
              <a:rPr lang="en-US" smtClean="0"/>
              <a:t>2021-09-19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7E9D-9918-4D00-85A4-CE373AB2C4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727200" y="990600"/>
            <a:ext cx="10058400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173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0"/>
            <a:ext cx="10363200" cy="838200"/>
          </a:xfrm>
        </p:spPr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5975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D9D8A-127A-44D6-BDCA-A46B41A39AC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2021-09-19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366331"/>
            <a:ext cx="2844800" cy="365125"/>
          </a:xfrm>
        </p:spPr>
        <p:txBody>
          <a:bodyPr/>
          <a:lstStyle>
            <a:lvl1pPr>
              <a:defRPr sz="1600"/>
            </a:lvl1pPr>
          </a:lstStyle>
          <a:p>
            <a:fld id="{0D63CEA2-B190-446E-988A-AE981FEDC08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6200" y="838200"/>
            <a:ext cx="12115800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537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86" y="113506"/>
            <a:ext cx="11506200" cy="762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59EC6-8F61-4F7D-8770-C7AC92DF498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2021-09-19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5429" y="6344559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2D3EFBBB-9496-4689-A798-1FE0B5178481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838200"/>
            <a:ext cx="12170229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857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E1A4E-B20E-4CDA-AC54-8ED7F6FDCD1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2021-09-19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F06351-61C5-46BF-9AE3-3FBF1811A7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781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20574-05EC-432F-8974-72CE80C0FEB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2021-09-19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FDDBF-4B84-4967-980E-EED8B883E4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658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BD498-0A88-4590-A110-98DD983D591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2021-09-19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C9683B-BFA9-4003-8396-2DCC26D0EA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914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6CEFE-B815-4E57-A82E-3665152A46A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2021-09-19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1EB63-D90E-4B3B-8FDE-8AFE84F9ED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094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38DC9-0009-4F43-9B67-73E1D49E9F3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2021-09-19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0E203-517A-4EB6-847D-277D58442A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75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3A8A-8D9D-4979-993C-53F1B4FE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33400"/>
            <a:ext cx="9220200" cy="6096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362F5-1DB2-428B-B5B8-4D646E42F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9530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/>
            </a:lvl1pPr>
            <a:lvl2pPr>
              <a:lnSpc>
                <a:spcPct val="100000"/>
              </a:lnSpc>
              <a:spcAft>
                <a:spcPts val="0"/>
              </a:spcAft>
              <a:defRPr/>
            </a:lvl2pPr>
            <a:lvl3pPr>
              <a:lnSpc>
                <a:spcPct val="100000"/>
              </a:lnSpc>
              <a:spcAft>
                <a:spcPts val="0"/>
              </a:spcAft>
              <a:defRPr/>
            </a:lvl3pPr>
            <a:lvl4pPr>
              <a:lnSpc>
                <a:spcPct val="100000"/>
              </a:lnSpc>
              <a:spcAft>
                <a:spcPts val="0"/>
              </a:spcAft>
              <a:defRPr/>
            </a:lvl4pPr>
            <a:lvl5pPr>
              <a:lnSpc>
                <a:spcPct val="10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FCAA0-5975-46CB-9C63-E26AB420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05E5-B4D5-46E5-9DAA-C6664471C285}" type="datetime1">
              <a:rPr lang="en-US" smtClean="0"/>
              <a:t>2021-09-19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ABA25-2A02-4266-9045-3C7B7C51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98991-4A8D-4634-9312-B807C089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7E9D-9918-4D00-85A4-CE373AB2C4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CC7FE6-4FCF-42F0-A1DB-065779BAC05D}"/>
              </a:ext>
            </a:extLst>
          </p:cNvPr>
          <p:cNvCxnSpPr>
            <a:cxnSpLocks/>
          </p:cNvCxnSpPr>
          <p:nvPr/>
        </p:nvCxnSpPr>
        <p:spPr>
          <a:xfrm>
            <a:off x="304800" y="1143000"/>
            <a:ext cx="10312400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53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AF580-71A2-444F-A76E-245EE24C8C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2021-09-19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388BF-3C66-491E-8EA9-9B587CD980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0503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80432-6F23-4820-9788-A26F01222E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2021-09-19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D40D8B-DAD9-42B1-AFCB-2F403B2648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373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17039-DFAE-4CFC-94F4-3B39AF0C8A9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2021-09-19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2C121-53EC-41B7-A049-308DE65D11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2103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8A86B-319E-461F-B29F-8F95CF4E310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2021-09-19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0C01E-DEA3-4B54-B84E-20F8A317AD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2899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A6179-45BF-4C27-993D-0BD4C0F8D83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2021-09-19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2EDF7E-F0B2-46CE-8C8B-6A27622018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2596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1"/>
            <a:ext cx="103632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5975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5EF7-86AA-46F3-9763-E255ACCB08FD}" type="datetime1">
              <a:rPr lang="en-US" smtClean="0"/>
              <a:t>2021-09-19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1F604-D907-4814-A2FA-CAABD1F057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0925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C7498-E44F-4152-B02F-5F45D4E7F392}" type="datetime1">
              <a:rPr lang="en-US" smtClean="0"/>
              <a:t>2021-09-19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3D575-D896-4DD7-9B23-6F4E8F41E2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3854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39F7F-7036-47F3-8C31-046D364C0054}" type="datetime1">
              <a:rPr lang="en-US" smtClean="0"/>
              <a:t>2021-09-19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AA57A-B08C-4631-9664-78F05E26C0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18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E4723-9725-4489-B8B3-74190F66DB60}" type="datetime1">
              <a:rPr lang="en-US" smtClean="0"/>
              <a:t>2021-09-19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5A927-46BB-4438-9EF7-0111C7C3AF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522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9FC82-4034-4C39-8F96-C829D3D47DD7}" type="datetime1">
              <a:rPr lang="en-US" smtClean="0"/>
              <a:t>2021-09-19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FF9D5-2088-4BF5-982E-0DBC07C784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42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6F1000-6203-411C-9028-8865CCD6168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0697" y="0"/>
            <a:ext cx="1225339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86EA3E-64CA-4F40-B76E-1133EDAF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2286000"/>
            <a:ext cx="7747000" cy="2276476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7ADCA-C90E-4A65-92A3-4F9F181B2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E0DB4-DBDD-4AB9-AE0C-AAEB0A49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97F5-93EC-4C81-B174-791910875D4B}" type="datetime1">
              <a:rPr lang="en-US" smtClean="0"/>
              <a:t>2021-09-19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D614-E3E3-43C1-9DE0-34347C5B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00A16-D5FC-4F85-B872-8C4D658D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743200" cy="365125"/>
          </a:xfrm>
        </p:spPr>
        <p:txBody>
          <a:bodyPr/>
          <a:lstStyle/>
          <a:p>
            <a:fld id="{5A737E9D-9918-4D00-85A4-CE373AB2C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798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C6359-2112-465C-88BA-EC4FFD1B23D3}" type="datetime1">
              <a:rPr lang="en-US" smtClean="0"/>
              <a:t>2021-09-19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2601C-B815-4037-963E-16855F3DCB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3760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81F45-0265-4F42-971F-83B1E6D487AB}" type="datetime1">
              <a:rPr lang="en-US" smtClean="0"/>
              <a:t>2021-09-19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5221D-0DAF-447C-A187-EBAF4F7AEB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5307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5E4FA-4F5B-43AE-AFEB-93416FB65E55}" type="datetime1">
              <a:rPr lang="en-US" smtClean="0"/>
              <a:t>2021-09-19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F8BF0-A685-48C1-8377-3A1B91467E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9709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37DDD-1DE6-4984-8DB3-93B1059C2027}" type="datetime1">
              <a:rPr lang="en-US" smtClean="0"/>
              <a:t>2021-09-19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22266-52AA-4A33-84E9-45B28D9DBF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663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C2DBD-F345-4FC2-8E35-8C6F02467C37}" type="datetime1">
              <a:rPr lang="en-US" smtClean="0"/>
              <a:t>2021-09-19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67FEB-CFF4-4C23-9F36-FBEF47197C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8083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3BB81-3C72-46B1-AC18-6B6C8EE96580}" type="datetime1">
              <a:rPr lang="en-US" smtClean="0"/>
              <a:t>2021-09-19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98B2A-C2ED-4DA2-A997-0232188A78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74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2F6DB-8340-4921-B246-DAC7805B0F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2021-09-19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2EDF7E-F0B2-46CE-8C8B-6A27622018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984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B804-CA0E-4715-91B8-DDF66053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D0F71-26EF-4D7B-8C87-175439B55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29A36-E0B8-4296-B0C9-D3EE5AC83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3504B-391D-4FDF-8408-A4027FD5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BB7-76A3-4F76-8531-9A64AF49D083}" type="datetime1">
              <a:rPr lang="en-US" smtClean="0"/>
              <a:t>2021-09-19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D6EAE-478E-46C1-8D07-786C3B02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FB8A9-1B47-4AF2-BAC4-B3763A98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7E9D-9918-4D00-85A4-CE373AB2C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4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7C04-3EC7-4F28-BAE1-12130B26A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093D9-2164-4A1E-9415-4BAC628CA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6E527-0210-4543-8E5C-42B123E16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FA22B-BC9B-47EC-A1D0-B0E1DC6B7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8F29D-DEFE-414D-AD15-057C51B46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68581-1AB5-4C6F-8D71-7794B06C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5B32-1045-46B5-B6F8-D560DE1C0261}" type="datetime1">
              <a:rPr lang="en-US" smtClean="0"/>
              <a:t>2021-09-19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83992-B31F-4912-82A2-8E1DEF45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ACBF83-0FF1-4889-AB27-690DC066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7E9D-9918-4D00-85A4-CE373AB2C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1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0004-8048-4C25-B8F8-07A1730E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502E0-656B-43CE-AF5A-A3132CD3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E1C7-5543-40D7-AECD-DFD4A741704D}" type="datetime1">
              <a:rPr lang="en-US" smtClean="0"/>
              <a:t>2021-09-19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616CD-5B81-458E-91A9-A1975C07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40430-B88B-4F73-B297-503DF656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7E9D-9918-4D00-85A4-CE373AB2C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7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7925E-9708-47A3-94C4-3F053024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35FF-631C-4C9E-9C33-826E404EB5B8}" type="datetime1">
              <a:rPr lang="en-US" smtClean="0"/>
              <a:t>2021-09-19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F5E50-9313-497F-A267-821357BF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A3E51-50A3-4C6F-A9BF-32202648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7E9D-9918-4D00-85A4-CE373AB2C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9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5EBA-46CC-4A78-B228-0601DE9A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63413-CE29-43E4-A9EB-42BA54B8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B35C0-8A0F-42CC-A17F-CE582A8F0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63230-2E2C-4193-8506-001A379F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FF29-7F46-4E33-AD52-DD122DA2386B}" type="datetime1">
              <a:rPr lang="en-US" smtClean="0"/>
              <a:t>2021-09-19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22E08-7A49-4A08-88CC-E41689EB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F7731-A4D0-4938-9C20-1FA45709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7E9D-9918-4D00-85A4-CE373AB2C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8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8E41-6A7E-4C64-A319-1A66F654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862E6-3922-4311-BD1F-451F2FCB9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B1D84-9142-41F9-8D5F-5D9039969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0923D-7849-4755-9284-D6C65F54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E234-0CB1-4BD8-9292-C4A62BD7A9C6}" type="datetime1">
              <a:rPr lang="en-US" smtClean="0"/>
              <a:t>2021-09-19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E5D7E-22DA-4C50-88A9-63C012C5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9F8DE-F403-4FBF-A2D7-4847A719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7E9D-9918-4D00-85A4-CE373AB2C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3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FD08FA-C501-480C-A5A2-197C2D36B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1B535-2F2E-4AF5-B9E0-F9F099634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6374-5C98-4A98-B6DD-2D5769233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3BB09C-3D87-4686-94B8-34A32F603011}" type="datetime1">
              <a:rPr lang="en-US" smtClean="0"/>
              <a:t>2021-09-19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48147-6C3C-4929-B440-8EC20F2DF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CC3B8-56E5-4409-B161-830C99F4C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A737E9D-9918-4D00-85A4-CE373AB2C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8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77932"/>
            <a:ext cx="1097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10972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D29FC3-34D0-426C-B870-CE7CABEFC3D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2021-09-19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fld id="{862FC848-B0EC-48B9-AB81-515881DF4BD9}" type="slidenum">
              <a:rPr lang="en-US" altLang="en-US" smtClean="0">
                <a:cs typeface="Arial" panose="020B0604020202020204" pitchFamily="34" charset="0"/>
              </a:rPr>
              <a:pPr/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02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1097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10972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12106C-8720-454E-B58E-3987A7AC4E01}" type="datetime1">
              <a:rPr lang="en-US" smtClean="0"/>
              <a:t>2021-09-19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EADDFC9-9522-423D-AF71-66FCB416E2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20301"/>
            <a:ext cx="2546589" cy="67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6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12192000" cy="2549236"/>
          </a:xfrm>
        </p:spPr>
        <p:txBody>
          <a:bodyPr>
            <a:normAutofit/>
          </a:bodyPr>
          <a:lstStyle/>
          <a:p>
            <a:r>
              <a:rPr lang="en-US" sz="5300" b="1">
                <a:solidFill>
                  <a:srgbClr val="FFC000"/>
                </a:solidFill>
              </a:rPr>
              <a:t>Project_based learning 1:</a:t>
            </a:r>
            <a:br>
              <a:rPr lang="en-US" sz="5300" b="1"/>
            </a:br>
            <a:r>
              <a:rPr lang="en-US" sz="5300" b="1"/>
              <a:t>Làm sạch và phân tích tập dữ liệu nông nghiệp</a:t>
            </a: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1300" y="4419600"/>
            <a:ext cx="6400800" cy="1198562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rgbClr val="FFC000"/>
                </a:solidFill>
              </a:rPr>
              <a:t>Đặng Văn Nam</a:t>
            </a:r>
          </a:p>
          <a:p>
            <a:r>
              <a:rPr lang="en-US" sz="2000" b="1"/>
              <a:t>dangvannam@humg.edu.vn</a:t>
            </a:r>
          </a:p>
          <a:p>
            <a:r>
              <a:rPr lang="en-US" sz="2000" b="1"/>
              <a:t>namdv@aiacademy.edu.vn</a:t>
            </a:r>
            <a:endParaRPr lang="en-US" sz="1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0" y="152400"/>
            <a:ext cx="9218446" cy="655724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002060"/>
                </a:solidFill>
              </a:rPr>
              <a:t>1.4 Kết Quả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FBBB-9496-4689-A798-1FE0B5178481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6716E15-7002-4992-A434-8FC5932C4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4" y="1007107"/>
            <a:ext cx="11939530" cy="533400"/>
          </a:xfrm>
        </p:spPr>
        <p:txBody>
          <a:bodyPr>
            <a:noAutofit/>
          </a:bodyPr>
          <a:lstStyle/>
          <a:p>
            <a:pPr algn="just"/>
            <a:r>
              <a:rPr lang="en-US" sz="2400" b="1"/>
              <a:t>3) Trực quan hóa dữ liệu</a:t>
            </a:r>
            <a:endParaRPr lang="vi-VN" sz="180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10578353" cy="449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A75F98-E302-4868-A3CB-E650BD8C9AFA}"/>
              </a:ext>
            </a:extLst>
          </p:cNvPr>
          <p:cNvSpPr txBox="1"/>
          <p:nvPr/>
        </p:nvSpPr>
        <p:spPr>
          <a:xfrm>
            <a:off x="0" y="6527121"/>
            <a:ext cx="45164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>
                <a:solidFill>
                  <a:srgbClr val="0070C0"/>
                </a:solidFill>
                <a:latin typeface="Arial (Body)"/>
              </a:rPr>
              <a:t>Chi tiết các bước thực hiện trong file jupyter notebook…</a:t>
            </a:r>
            <a:endParaRPr 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69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C000"/>
                </a:solidFill>
              </a:rPr>
              <a:t>Thực hành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FBBB-9496-4689-A798-1FE0B5178481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976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12853" y="32537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002060"/>
                </a:solidFill>
              </a:rPr>
              <a:t>Thực hành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7E9D-9918-4D00-85A4-CE373AB2C49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83516" y="956412"/>
            <a:ext cx="10556084" cy="147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1">
                <a:latin typeface="Arial (Body)"/>
              </a:rPr>
              <a:t>xxxx</a:t>
            </a:r>
            <a:endParaRPr lang="en-US" sz="2000">
              <a:solidFill>
                <a:srgbClr val="FF0000"/>
              </a:solidFill>
              <a:latin typeface="Arial (Body)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2400" y="990600"/>
            <a:ext cx="1143000" cy="1093225"/>
            <a:chOff x="609600" y="1573775"/>
            <a:chExt cx="1143000" cy="1093225"/>
          </a:xfrm>
        </p:grpSpPr>
        <p:sp>
          <p:nvSpPr>
            <p:cNvPr id="9" name="Oval 8"/>
            <p:cNvSpPr/>
            <p:nvPr/>
          </p:nvSpPr>
          <p:spPr>
            <a:xfrm>
              <a:off x="609600" y="1573775"/>
              <a:ext cx="1143000" cy="10932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047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801" y="1658722"/>
              <a:ext cx="97679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440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B2B217-453D-46D2-9F7E-3FB388A4B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800" y="2855119"/>
            <a:ext cx="6858000" cy="1147763"/>
          </a:xfrm>
        </p:spPr>
        <p:txBody>
          <a:bodyPr/>
          <a:lstStyle/>
          <a:p>
            <a:r>
              <a:rPr lang="en-US" b="1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2D272-07C3-4CF7-BF68-440BB6DB55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058400" y="6356350"/>
            <a:ext cx="2133600" cy="365125"/>
          </a:xfrm>
        </p:spPr>
        <p:txBody>
          <a:bodyPr/>
          <a:lstStyle/>
          <a:p>
            <a:fld id="{2D3EFBBB-9496-4689-A798-1FE0B5178481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98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" y="2233259"/>
            <a:ext cx="8077200" cy="2276476"/>
          </a:xfrm>
        </p:spPr>
        <p:txBody>
          <a:bodyPr>
            <a:normAutofit/>
          </a:bodyPr>
          <a:lstStyle/>
          <a:p>
            <a:r>
              <a:rPr lang="en-US"/>
              <a:t>Làm sạch và Phân tích tập dữ liệu nông nghiệp</a:t>
            </a:r>
            <a:br>
              <a:rPr lang="en-US"/>
            </a:br>
            <a:r>
              <a:rPr lang="en-US" sz="2400">
                <a:solidFill>
                  <a:srgbClr val="FFC000"/>
                </a:solidFill>
              </a:rPr>
              <a:t>(Tiếp cận từ bài toán với dữ liệu thực tế)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FBBB-9496-4689-A798-1FE0B5178481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89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6" y="269869"/>
            <a:ext cx="7620000" cy="533400"/>
          </a:xfrm>
        </p:spPr>
        <p:txBody>
          <a:bodyPr>
            <a:normAutofit fontScale="90000"/>
          </a:bodyPr>
          <a:lstStyle/>
          <a:p>
            <a:r>
              <a:rPr lang="en-US" sz="3600" b="1">
                <a:solidFill>
                  <a:srgbClr val="002060"/>
                </a:solidFill>
              </a:rPr>
              <a:t>1.1 Mô tả bài toán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FBBB-9496-4689-A798-1FE0B5178481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6716E15-7002-4992-A434-8FC5932C4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21" y="1058178"/>
            <a:ext cx="5486400" cy="4966212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 (Headings)"/>
                <a:cs typeface="Courier New" panose="02070309020205020404" pitchFamily="49" charset="0"/>
              </a:rPr>
              <a:t>+ Tập dữ liệu về giá bán một số mặt hàng nông sản của Mỹ theo từng tháng từ 04/1990 đến 04/2020. Bao gồm 8 loại sản phẩm:</a:t>
            </a:r>
          </a:p>
          <a:p>
            <a:pPr marL="1084263" lvl="1" indent="-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>
                <a:latin typeface="Calibri (Headings)"/>
                <a:cs typeface="Courier New" panose="02070309020205020404" pitchFamily="49" charset="0"/>
              </a:rPr>
              <a:t>Coarse wool (Len thô)</a:t>
            </a:r>
          </a:p>
          <a:p>
            <a:pPr marL="1084263" lvl="1" indent="-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>
                <a:latin typeface="Calibri (Headings)"/>
                <a:cs typeface="Courier New" panose="02070309020205020404" pitchFamily="49" charset="0"/>
              </a:rPr>
              <a:t>Copra (Cùi dừa)</a:t>
            </a:r>
          </a:p>
          <a:p>
            <a:pPr marL="1084263" lvl="1" indent="-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>
                <a:latin typeface="Calibri (Headings)"/>
                <a:cs typeface="Courier New" panose="02070309020205020404" pitchFamily="49" charset="0"/>
              </a:rPr>
              <a:t>Cotton (Bông)</a:t>
            </a:r>
          </a:p>
          <a:p>
            <a:pPr marL="1084263" lvl="1" indent="-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>
                <a:latin typeface="Calibri (Headings)"/>
                <a:cs typeface="Courier New" panose="02070309020205020404" pitchFamily="49" charset="0"/>
              </a:rPr>
              <a:t>Fine wool (Len min)</a:t>
            </a:r>
          </a:p>
          <a:p>
            <a:pPr marL="1084263" lvl="1" indent="-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>
                <a:latin typeface="Calibri (Headings)"/>
                <a:cs typeface="Courier New" panose="02070309020205020404" pitchFamily="49" charset="0"/>
              </a:rPr>
              <a:t>Hard wood (Gỗ cứng)</a:t>
            </a:r>
          </a:p>
          <a:p>
            <a:pPr marL="1084263" lvl="1" indent="-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>
                <a:latin typeface="Calibri (Headings)"/>
                <a:cs typeface="Courier New" panose="02070309020205020404" pitchFamily="49" charset="0"/>
              </a:rPr>
              <a:t>Hard sawnwood (Gỗ xẻ cứng)</a:t>
            </a:r>
          </a:p>
          <a:p>
            <a:pPr marL="1084263" lvl="1" indent="-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>
                <a:latin typeface="Calibri (Headings)"/>
                <a:cs typeface="Courier New" panose="02070309020205020404" pitchFamily="49" charset="0"/>
              </a:rPr>
              <a:t>Hide (Da thú)</a:t>
            </a:r>
          </a:p>
          <a:p>
            <a:pPr marL="1084263" lvl="1" indent="-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>
                <a:latin typeface="Calibri (Headings)"/>
                <a:cs typeface="Courier New" panose="02070309020205020404" pitchFamily="49" charset="0"/>
              </a:rPr>
              <a:t>Rubber (Cao su)</a:t>
            </a:r>
            <a:endParaRPr lang="en-US" sz="2000">
              <a:latin typeface="Calibri (Headings)"/>
              <a:cs typeface="Courier New" panose="02070309020205020404" pitchFamily="49" charset="0"/>
            </a:endParaRPr>
          </a:p>
        </p:txBody>
      </p:sp>
      <p:pic>
        <p:nvPicPr>
          <p:cNvPr id="10" name="Picture 2" descr="Natural Sheep Coarse Wool Yarn Texture Stock Photo (Edit Now) 121515530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6"/>
          <a:stretch/>
        </p:blipFill>
        <p:spPr bwMode="auto">
          <a:xfrm>
            <a:off x="5820398" y="1053588"/>
            <a:ext cx="2303803" cy="147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conut Copra A1 quality at Rs 145/kilogram | Coconut Copra | ID:  177689715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026046"/>
            <a:ext cx="1492962" cy="149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ông cotton là gì?Cách nhận biết vải bông cotton?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026046"/>
            <a:ext cx="2239441" cy="149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chachenmayr FINE WOOL - Pikkulinna.fi - Käsityön aarreaitt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98" y="2777786"/>
            <a:ext cx="21463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ardwood vs. Softwood: What is The Difference? – Diffzi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11" b="4753"/>
          <a:stretch/>
        </p:blipFill>
        <p:spPr bwMode="auto">
          <a:xfrm>
            <a:off x="8072096" y="2797067"/>
            <a:ext cx="1650466" cy="175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hat is Plain-sawn or Rip-sawn Wood or Lumber? | Pro Tool Review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960" y="2797067"/>
            <a:ext cx="2241281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anning of Leather | LoveToKnow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308" y="4826128"/>
            <a:ext cx="2645598" cy="176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ubber tapping - Wikipedi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178" y="4826128"/>
            <a:ext cx="1319543" cy="176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61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218446" cy="762000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002060"/>
                </a:solidFill>
              </a:rPr>
              <a:t>1.2 Tập dữ liệu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FBBB-9496-4689-A798-1FE0B5178481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6716E15-7002-4992-A434-8FC5932C4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11810999" cy="533400"/>
          </a:xfrm>
        </p:spPr>
        <p:txBody>
          <a:bodyPr>
            <a:noAutofit/>
          </a:bodyPr>
          <a:lstStyle/>
          <a:p>
            <a:pPr algn="just"/>
            <a:r>
              <a:rPr lang="en-US" sz="2400">
                <a:latin typeface="Calibri (Headings)"/>
                <a:cs typeface="Courier New" panose="02070309020205020404" pitchFamily="49" charset="0"/>
              </a:rPr>
              <a:t>Dữ liệu lữu trữ trong file agricultural_raw_material.csv: 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1524000"/>
            <a:ext cx="11125200" cy="498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1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218446" cy="762000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002060"/>
                </a:solidFill>
              </a:rPr>
              <a:t>1.2 Tập dữ liệu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FBBB-9496-4689-A798-1FE0B5178481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6716E15-7002-4992-A434-8FC5932C4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11810999" cy="4038600"/>
          </a:xfrm>
        </p:spPr>
        <p:txBody>
          <a:bodyPr>
            <a:noAutofit/>
          </a:bodyPr>
          <a:lstStyle/>
          <a:p>
            <a:pPr algn="just"/>
            <a:r>
              <a:rPr lang="vi-VN" sz="2400">
                <a:latin typeface="Arial (Body)"/>
              </a:rPr>
              <a:t>Tập dữ liệu bao gồm </a:t>
            </a:r>
            <a:r>
              <a:rPr lang="en-US" sz="2400">
                <a:latin typeface="Arial (Body)"/>
              </a:rPr>
              <a:t>17</a:t>
            </a:r>
            <a:r>
              <a:rPr lang="vi-VN" sz="2400">
                <a:latin typeface="Arial (Body)"/>
              </a:rPr>
              <a:t> </a:t>
            </a:r>
            <a:r>
              <a:rPr lang="en-US" sz="2400">
                <a:latin typeface="Arial (Body)"/>
              </a:rPr>
              <a:t>cột</a:t>
            </a:r>
            <a:r>
              <a:rPr lang="vi-VN" sz="2400">
                <a:latin typeface="Arial (Body)"/>
              </a:rPr>
              <a:t>:</a:t>
            </a:r>
          </a:p>
          <a:p>
            <a:pPr lvl="1" algn="just"/>
            <a:r>
              <a:rPr lang="en-US" sz="2400" b="1">
                <a:latin typeface="Arial (Body)"/>
              </a:rPr>
              <a:t>Month</a:t>
            </a:r>
            <a:r>
              <a:rPr lang="vi-VN" sz="2400" b="1">
                <a:latin typeface="Arial (Body)"/>
              </a:rPr>
              <a:t>: </a:t>
            </a:r>
            <a:r>
              <a:rPr lang="en-US" sz="2400">
                <a:latin typeface="Arial (Body)"/>
              </a:rPr>
              <a:t>Tháng của năm </a:t>
            </a:r>
            <a:r>
              <a:rPr lang="vi-VN" sz="2400">
                <a:latin typeface="Arial (Body)"/>
              </a:rPr>
              <a:t>(</a:t>
            </a:r>
            <a:r>
              <a:rPr lang="en-US" sz="2400">
                <a:latin typeface="Arial (Body)"/>
              </a:rPr>
              <a:t>Tháng</a:t>
            </a:r>
            <a:r>
              <a:rPr lang="vi-VN" sz="2400">
                <a:latin typeface="Arial (Body)"/>
              </a:rPr>
              <a:t> - </a:t>
            </a:r>
            <a:r>
              <a:rPr lang="en-US" sz="2400">
                <a:latin typeface="Arial (Body)"/>
              </a:rPr>
              <a:t>Năm</a:t>
            </a:r>
            <a:r>
              <a:rPr lang="vi-VN" sz="2400">
                <a:latin typeface="Arial (Body)"/>
              </a:rPr>
              <a:t>): </a:t>
            </a:r>
            <a:r>
              <a:rPr lang="en-US" sz="2400">
                <a:latin typeface="Arial (Body)"/>
              </a:rPr>
              <a:t>Apr – 90 </a:t>
            </a:r>
            <a:r>
              <a:rPr lang="vi-VN" sz="2400">
                <a:latin typeface="Arial (Body)"/>
              </a:rPr>
              <a:t>(</a:t>
            </a:r>
            <a:r>
              <a:rPr lang="en-US" sz="2400">
                <a:latin typeface="Arial (Body)"/>
              </a:rPr>
              <a:t>Tháng: 3 ký tự đầu tiên – Năm: 2 số cuối của năm)</a:t>
            </a:r>
            <a:endParaRPr lang="vi-VN" sz="2400">
              <a:latin typeface="Arial (Body)"/>
            </a:endParaRPr>
          </a:p>
          <a:p>
            <a:pPr lvl="1" algn="just"/>
            <a:r>
              <a:rPr lang="en-US" sz="2400">
                <a:latin typeface="Arial (Body)"/>
              </a:rPr>
              <a:t>Mỗi sản phẩm nông nghiệp bao gồm 2 thông tin, ví dụ:</a:t>
            </a:r>
          </a:p>
          <a:p>
            <a:pPr lvl="2" algn="just"/>
            <a:r>
              <a:rPr lang="en-US" b="1">
                <a:latin typeface="Arial (Body)"/>
              </a:rPr>
              <a:t>Coarse wool Price: </a:t>
            </a:r>
            <a:r>
              <a:rPr lang="en-US">
                <a:latin typeface="Arial (Body)"/>
              </a:rPr>
              <a:t>Giá bán Len thô của tháng ($USD): 482.34 </a:t>
            </a:r>
          </a:p>
          <a:p>
            <a:pPr lvl="2" algn="just"/>
            <a:r>
              <a:rPr lang="en-US" b="1">
                <a:latin typeface="Arial (Body)"/>
              </a:rPr>
              <a:t>Coarse wool price % Change: </a:t>
            </a:r>
            <a:r>
              <a:rPr lang="en-US">
                <a:latin typeface="Arial (Body)"/>
              </a:rPr>
              <a:t>Tỷ lệ % thay đổi mức giá bán len thô của tháng so với tháng liền trước đó: -7.27% (Mức giá giảm so với tháng trước là 7.27%) | 1.01% (Mức giá tang so với tháng trước là 1.01 %) | 0.00% (Mức giá tháng này và tháng trước đó như nhau, không thay đổi giá)</a:t>
            </a:r>
          </a:p>
          <a:p>
            <a:pPr marL="914400" lvl="2" indent="0" algn="just">
              <a:buNone/>
            </a:pPr>
            <a:r>
              <a:rPr lang="en-US">
                <a:latin typeface="Arial (Body)"/>
              </a:rPr>
              <a:t>						</a:t>
            </a:r>
            <a:r>
              <a:rPr lang="en-US" b="1" i="1">
                <a:solidFill>
                  <a:srgbClr val="FF0000"/>
                </a:solidFill>
                <a:latin typeface="Arial (Body)"/>
              </a:rPr>
              <a:t>(Tương tự với 7 mặt hàng còn lại)</a:t>
            </a:r>
            <a:endParaRPr lang="vi-VN" b="1" i="1">
              <a:solidFill>
                <a:srgbClr val="FF0000"/>
              </a:solidFill>
              <a:latin typeface="Arial (Body)"/>
            </a:endParaRPr>
          </a:p>
        </p:txBody>
      </p:sp>
      <p:pic>
        <p:nvPicPr>
          <p:cNvPr id="1028" name="Picture 4" descr="data Archives - H2T Solu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" y="4814253"/>
            <a:ext cx="4876800" cy="20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39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0" y="0"/>
            <a:ext cx="7620000" cy="762000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002060"/>
                </a:solidFill>
              </a:rPr>
              <a:t>1.3 Mục tiêu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FBBB-9496-4689-A798-1FE0B5178481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6716E15-7002-4992-A434-8FC5932C4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11353800" cy="2290084"/>
          </a:xfrm>
        </p:spPr>
        <p:txBody>
          <a:bodyPr>
            <a:noAutofit/>
          </a:bodyPr>
          <a:lstStyle/>
          <a:p>
            <a:pPr algn="just"/>
            <a:r>
              <a:rPr lang="en-US" sz="2400"/>
              <a:t>Tập dữ liệu thu thập được là tập dữ liệu thô, cần phải được chuẩn bị và tiền xử lý trước khi sử dụng cho bất kỳ mục đích nào.</a:t>
            </a:r>
            <a:endParaRPr lang="vi-VN" sz="2400"/>
          </a:p>
          <a:p>
            <a:pPr algn="just"/>
            <a:r>
              <a:rPr lang="en-US" sz="2400"/>
              <a:t>Thực hiện phân tích tập dữ liệu:</a:t>
            </a:r>
          </a:p>
          <a:p>
            <a:pPr lvl="1" algn="just"/>
            <a:r>
              <a:rPr lang="en-US" sz="2000"/>
              <a:t>Xác định mối tương quan về giá giữa các mặt hàng. </a:t>
            </a:r>
          </a:p>
          <a:p>
            <a:pPr lvl="1" algn="just"/>
            <a:r>
              <a:rPr lang="en-US" sz="2000"/>
              <a:t>Trực quan hóa, quan sát và rút ra các nhận xét có được từ dữ liệu </a:t>
            </a:r>
            <a:endParaRPr lang="vi-VN" sz="2000"/>
          </a:p>
        </p:txBody>
      </p:sp>
      <p:pic>
        <p:nvPicPr>
          <p:cNvPr id="2052" name="Picture 4" descr="Insight Data Science - Insight Data Science is an intensive six week  post-doctoral training fellowship bridging the gap between academia and data  science. | Startup Ranking">
            <a:extLst>
              <a:ext uri="{FF2B5EF4-FFF2-40B4-BE49-F238E27FC236}">
                <a16:creationId xmlns:a16="http://schemas.microsoft.com/office/drawing/2014/main" id="{8121BB3F-362E-4EA8-A6F2-F4DEE3D6E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6643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7"/>
          <a:stretch/>
        </p:blipFill>
        <p:spPr>
          <a:xfrm>
            <a:off x="5199961" y="3280684"/>
            <a:ext cx="6553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1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0"/>
            <a:ext cx="9218446" cy="762000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002060"/>
                </a:solidFill>
              </a:rPr>
              <a:t>1.4 Kết Quả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FBBB-9496-4689-A798-1FE0B5178481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6716E15-7002-4992-A434-8FC5932C4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11658600" cy="1905000"/>
          </a:xfrm>
        </p:spPr>
        <p:txBody>
          <a:bodyPr>
            <a:noAutofit/>
          </a:bodyPr>
          <a:lstStyle/>
          <a:p>
            <a:pPr algn="just"/>
            <a:r>
              <a:rPr lang="en-US" sz="2400" b="1"/>
              <a:t>1) Tiền xử lý tập dữ liệu</a:t>
            </a:r>
            <a:r>
              <a:rPr lang="vi-VN" sz="2400" b="1"/>
              <a:t>:</a:t>
            </a:r>
          </a:p>
          <a:p>
            <a:pPr lvl="1" algn="just"/>
            <a:r>
              <a:rPr lang="en-US" sz="2000"/>
              <a:t>Chuẩn hóa dữ liệu thời gian cột Month </a:t>
            </a:r>
            <a:r>
              <a:rPr lang="en-US" sz="2000">
                <a:sym typeface="Wingdings" panose="05000000000000000000" pitchFamily="2" charset="2"/>
              </a:rPr>
              <a:t> Về dữ liệu Datetime</a:t>
            </a:r>
            <a:endParaRPr lang="en-US" sz="2000"/>
          </a:p>
          <a:p>
            <a:pPr lvl="1" algn="just"/>
            <a:r>
              <a:rPr lang="en-US" sz="2000"/>
              <a:t>Chuẩn hóa dữ liệu cột thay đổi mức giá so với tháng trước </a:t>
            </a:r>
            <a:r>
              <a:rPr lang="en-US" sz="2000">
                <a:sym typeface="Wingdings" panose="05000000000000000000" pitchFamily="2" charset="2"/>
              </a:rPr>
              <a:t> Dạng số (float)</a:t>
            </a:r>
            <a:endParaRPr lang="en-US" sz="2000"/>
          </a:p>
          <a:p>
            <a:pPr lvl="1" algn="just"/>
            <a:r>
              <a:rPr lang="en-US" sz="2000"/>
              <a:t>Chuẩn hóa dữ liệu các cột giá bán có giá trị lớn hơn 1000 USD </a:t>
            </a:r>
            <a:r>
              <a:rPr lang="en-US" sz="2000">
                <a:sym typeface="Wingdings" panose="05000000000000000000" pitchFamily="2" charset="2"/>
              </a:rPr>
              <a:t> Dạng số (float)</a:t>
            </a:r>
            <a:endParaRPr lang="en-US" sz="2000"/>
          </a:p>
          <a:p>
            <a:pPr lvl="1" algn="just"/>
            <a:r>
              <a:rPr lang="en-US" sz="2000"/>
              <a:t>Lưu dữ liệu đã làm sạch ra file</a:t>
            </a:r>
            <a:endParaRPr lang="vi-VN" sz="2000"/>
          </a:p>
        </p:txBody>
      </p:sp>
      <p:pic>
        <p:nvPicPr>
          <p:cNvPr id="6" name="Picture 5" descr="Data_Agriculture_OK - Exce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29" y="2542632"/>
            <a:ext cx="7772400" cy="41842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734038-93E6-4AFF-AD71-7F922997E2B4}"/>
              </a:ext>
            </a:extLst>
          </p:cNvPr>
          <p:cNvSpPr txBox="1"/>
          <p:nvPr/>
        </p:nvSpPr>
        <p:spPr>
          <a:xfrm>
            <a:off x="914400" y="4717891"/>
            <a:ext cx="3167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>
                <a:solidFill>
                  <a:srgbClr val="FF0000"/>
                </a:solidFill>
                <a:latin typeface="Arial (Body)"/>
              </a:rPr>
              <a:t>Dữ liệu đã được làm sạch:</a:t>
            </a:r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CA70147-A4F9-4733-AE34-0F59930DBC1E}"/>
              </a:ext>
            </a:extLst>
          </p:cNvPr>
          <p:cNvSpPr/>
          <p:nvPr/>
        </p:nvSpPr>
        <p:spPr>
          <a:xfrm>
            <a:off x="1524000" y="4177960"/>
            <a:ext cx="1676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26EB5-3B2F-44D6-955E-87A1075316BA}"/>
              </a:ext>
            </a:extLst>
          </p:cNvPr>
          <p:cNvSpPr txBox="1"/>
          <p:nvPr/>
        </p:nvSpPr>
        <p:spPr>
          <a:xfrm>
            <a:off x="0" y="6527121"/>
            <a:ext cx="45164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>
                <a:solidFill>
                  <a:srgbClr val="0070C0"/>
                </a:solidFill>
                <a:latin typeface="Arial (Body)"/>
              </a:rPr>
              <a:t>Chi tiết các bước thực hiện trong file jupyter notebook…</a:t>
            </a:r>
            <a:endParaRPr 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0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1" y="0"/>
            <a:ext cx="9218446" cy="762000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002060"/>
                </a:solidFill>
              </a:rPr>
              <a:t>1.4 Kết Quả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FBBB-9496-4689-A798-1FE0B5178481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6716E15-7002-4992-A434-8FC5932C4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52" y="1143000"/>
            <a:ext cx="5020018" cy="5029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/>
              <a:t>2) Xác định mối tương quan giữa các mặt hàng nông sản:</a:t>
            </a:r>
            <a:endParaRPr lang="vi-VN" sz="2000" b="1"/>
          </a:p>
          <a:p>
            <a:r>
              <a:rPr lang="vi-VN" sz="1600"/>
              <a:t>Giá len thô (Coarse wool): Tương quan thuận với giá bán Fine wool (len mịn): 0.89, Copra (cùi dừa): 0.8</a:t>
            </a:r>
          </a:p>
          <a:p>
            <a:r>
              <a:rPr lang="vi-VN" sz="1600"/>
              <a:t>Giá cùi dừa (Copra) Tương quan với giá len mịn (Fine wool): 0.82</a:t>
            </a:r>
          </a:p>
          <a:p>
            <a:r>
              <a:rPr lang="vi-VN" sz="1600"/>
              <a:t>Giá Cotton tương quan thuận với giá cao su (Rubber): 0.73</a:t>
            </a:r>
          </a:p>
          <a:p>
            <a:r>
              <a:rPr lang="vi-VN" sz="1600"/>
              <a:t>Giá len min (Fine Wool) tương quan thuận mạnh với giá len thô (Coarse wool): 0.89</a:t>
            </a:r>
          </a:p>
          <a:p>
            <a:r>
              <a:rPr lang="vi-VN" sz="1600"/>
              <a:t>Giá gỗ cứng (Hard log) tương quan thuận với giá gỗ xẻ cứng (Hard sawnwood): 0.81</a:t>
            </a:r>
          </a:p>
          <a:p>
            <a:r>
              <a:rPr lang="vi-VN" sz="1600"/>
              <a:t>Giá da thú (hide) ko bị ảnh hưởng nhiều với các mặt hàng khác</a:t>
            </a:r>
          </a:p>
          <a:p>
            <a:r>
              <a:rPr lang="vi-VN" sz="1600"/>
              <a:t>Giá cao su (Rubber) tương quan mạnh với giá len min (Fine Wool):0.82</a:t>
            </a:r>
          </a:p>
        </p:txBody>
      </p:sp>
      <p:sp>
        <p:nvSpPr>
          <p:cNvPr id="4" name="AutoShape 2" descr="data:image/png;base64,iVBORw0KGgoAAAANSUhEUgAAA3oAAAKkCAYAAABWEE2TAAAAOXRFWHRTb2Z0d2FyZQBNYXRwbG90bGliIHZlcnNpb24zLjMuMSwgaHR0cHM6Ly9tYXRwbG90bGliLm9yZy/d3fzzAAAACXBIWXMAAAsTAAALEwEAmpwYAACxaklEQVR4nOzdd3xUVfrH8c+ZmYSQkEBCAkkIgtIEBKIUVxEUC2Cva8OOa++K3VXRta8VFXtbxS6idFSkShFQQOmdJJBKEkLKzJzfHzOGDH1/C5n2fb9e8zL33ufeee51hpkzzznnGmstIiIiIiIiEjkcwU5ARERERERE9i819ERERERERCKMGnoiIiIiIiIRRg09ERERERGRCKOGnoiIiIiISIRRQ09ERERERCTCqKEnIiIiIiISJMaYd40xm40xi3az3RhjXjbGrDDG/G6MOWJfjquGnoiIiIiISPC8Dwzcw/aTgXb+xzXA6/tyUDX0REREREREgsRaOwUo2kPImcCH1ucXoIkxJmNvx1VDT0REREREJHS1ANbXWd7gX7dHrgOWjoSMmoJVNtg5RBL3t68FO4WIseLxpcFOIaK0+/D8YKcQUdYMHhHsFCJGxpFVwU4hopz2Y7AziCzjH+wU7BQiSvz1r5hg57Av6vP7cWxam2vxdbn8y5vW2jcP9POqoSciIiIiInKA+Bt1/0vDbiPQss5yln/dHqnrpoiIiIiISOgaBVzmn33zb8AWa23u3nZSRU9ERERERKKL1xPsDGoZY0YAxwGpxpgNwMNADIC1djgwBjgFWAFUAFfuy3HV0BMREREREQkSa+1Fe9lugRv/2+OqoSciIiIiItHFeoOdwQGnMXoiIiIiIiIRRhU9ERERERGJLl5V9ERERERERCTMqKInIiIiIiJRxWqMnoiIiIiIiIQbVfRERERERCS6aIyeiIiIiIiIhBtV9EREREREJLpojJ6IiIiIiIiEG1X0REREREQkung9wc7ggFNFT0REREREJMKooSciIiIiIhJh1HVTRERERESiiyZjERERERERkXCjip6IiIiIiEQX3TBdREREREREwo0qeiIiIiIiElWsxuiJiIiIiIhIuFFFT0REREREoovG6ImIiIiIiEi4UUVPRERERESii8boiYiIiIiISLhRRU9ERERERKKL1xPsDA44NfQk6B584nmmTJ9NSnITRv5neLDTCTvTV23mmR8W4bWWs7sexFV/axewPbe0godGL6CsqgavtdzStyN92jQPUrahp1HfI8h8+B/gcFD82UTyh38ZsL3JuSeQcd+V1GwqBKDww9EUfzaBmBZptBr+ADgMxuWi8IPvKPpkXDBOIaRMX7SSp0eMx+u1nN0nm8Gn9A7Ynlu4hQffHUVZRSVer+XWc4+nT9e21Lg9DP1wNH+szcVhDHdf2J+eh7YOzkmEkIQ+3Wn2wLUYp4OSL8ZT9OYXAdsbn30iafcMxr2pAIDi/3zPli/G1253JDTk4LFvUD5pJpuGvl6vuYcaV5eexF16Izgc1EweQ9X3n+4UE9PrWBqcczlYi2fdSra9/gQApmkzGg6+E0dKGgBbn7sPW7CpXvMPNb2O68mtQ2/E4XDw/YgxfPxq4PXsdmQXbnn0Rg7peAiP3vA4k0dPAeDwo7O5+ZHra+MOanMQj97wOFPHT6/X/EPN9DUFPPvzErxey1mHZXFVz4MDtj/38xLmrC8GoNLtoaiimqk3HA/Ai1OXMXV1PtbCka2acvexHTDG1Ps5SOip14aeMSYdeBHoCZQAm4DbrLXL6jOPA8kYcxxwl7X2tF2s/xZYDTQAPrXWPrqL/XsAl1lrbznQuYaKs045iYvPPYP7H3su2KmEHY/X8uSkhQw//280T2zIoA+ncmzbdNqkJtbGvDVjOf0PzeT8w1uzsqCMm76cxVg19HwcDjKHXsfqSx/CnVdIm2+fp3TSLKpWrA8I2zJ6KjkPvxGwzr25mJXn3oWtduOIj6Pd+GGUTpqNe3NRfZ5BSPF4vTzx8VjeuGMQzZOTuPjxdzguuz1tMtNqY94aPY0BPTpxfr/urMzJ56aXPmVs15v5asp8AL569FoKS7dy44sj+OTBwTgcUfxlxeGg+cM3sP7KB6jJK6D1Vy9S/sMvVK8MfH2WjZmy20Zc6m2XUTFnUX1kG9qMg7jLb2Hr03dji/JpNPQ1aubNxJuztjbE0bwFDU6/iPKht0BFOSapSe22+GvvoWrUJ7gX/QoN4sDaIJxE6HA4HNzxr1u4/aK7yc/N560xrzF9wkzWLN9+PTdt3MwTtz/Dhdf9PWDf+TMWcFX/awFIbJLIp9M+ZPbPc+s1/1Dj8Vqe+ulPXj+nO80bxTFoxC8ce0gabZo2qo2569hDa/8esWAdSzeXArAgp4QFOSV8fsnRAFz5+Wx+3VBMj5Yp9XsS4Uhj9PYf4/tp4RtgsrW2jbW2O3Af8D994zQ+4TLWcKq1NhvoAVxijDmi7kZjjMtaOzeaGnkAPbK70Dgpce+BspNFucW0bJJAVpMEYpwOBnTMZPKKvIAYY2BrtRuA8qoa0hrFBSPVkBTfrR3Va3OpWb8JW+Nmy3dTSDrpyH3a19a4sf7ramJjIGz+GTpwFq3OoWWzFLLSkolxORnYqzOTF+z8O155ZZXvv9uqSGvie++vys2nV8fWADRNSiAxPo7Fa3LqLfdQFNe1PdVrc6hZnwc1bkpHT6HRiUft8/4NOrfFldqEimnzDmCW4cHZ5lC8mzZi83PB46bml5+I6X50QExsv1OpmjQKKsoBsKUlADgyW4HD6WvkAVRVQnVVfaYfcjoefigb12wkd10u7ho3P3z7E8cMCLyeeRs2sfLPVVjv7hvFx53al19+mk1VZXRfz0V5W2jZOJ6sxvG+z/L26UxeuXm38eOW5jKwQwYABqj2eKjxeqn2eHF7LSkJsfWUuYS6+vxm0g+osdbW9s2z1v5mrZ3qb6w9a4xZZIxZaIy5AMAY08gY84MxZp5//Zn+9a2NMUuNMR8Ci4CWxpj36+x/uz+ujTFmnDHmV2PMVGPMoTsm5Y9v4s+h0BhzmX/9h8aYk4wxccaY9/xx840x/fzbd7l+X1hrtwK/Am2NMY8YYz4yxkwHPjLGHGeM+b7O+f/1HL8bY871r+9vjJnpvy5fGGMa7eHpJIJtLq8kPbFh7XLzxDg2l1UGxFzXuwOjF2+g/2sTuenL2dx74mH1nWbIcqU3pSa3oHa5Jq+QmPSmO8UlDTyatmNf5qDX7iUmI7V2fUxGKm3HvsyhM94j/40vo7qaB7C5uIz05KTa5WbJiWwqLguIuf6Mvoz+ZSEnDXmJG1/6lHsvGgBA+6zm/LxgOW6Plw35xfy5NpdNxaX1mn+oiWneFHfe9tenO6+AmOY7vz4T+/em9ahXyXz5flzp/tenMTS/92o2P/V2faUb0kxyKrYov3bZW5SPSU4NiHGkZ+HMyCLhoZdIePgVXF16+tZnZGErthJ/yyM0emw4cRdeE/U/7KSlp7I5Z/v1zM/NJzU9dQ977NoJZ/bjh29/2p+phaXNWytpnrj9R9jmiXHkb9114zendBs5W7bR01+x65bZhB5ZKZz05s/0f+tnjm7VlENS9LVwn3i99fcIkvr8l+owfI2bXTkHyAa6AScCzxpjMoBK4Gxr7RH4Gor/Nts7HbcDXrPWdgZSgRbW2sOstV2A9/wxbwI3+6uHdwGv7eK5pwO9gc7AKqCPf/1RwAzgRsD6j3sR8IExJm4P6/fKGNMU+Buw2L+qE3CitfaiHUIfArZYa7tYa7sCPxpjUoEH/fFHAHOBO/bleSU6jftzI2cc1pIJN5zEsPN68eDo+XijvNvRf6Psh9ks7TOYFSffQvnUBWQ9d1vttprcAlacfAtLj7uG5HNPwJXaJGh5houxsxdzxtHdmPjsrbx664U88M63vjEpx2TTPDmRix9/h2c/m0i3Nlk4HNH9ZXpflP00i5X9rmDNGTdSMX0+GU/fCUCTQadS/vNc3P6xpbIPHE4czVuw9Yk7qHjtXzQcfAfEJ4DDiavDYWwb8QblD9+Ao1kGMX0HBDvbsNe0WQptDj2YWZPnBDuVsDJ+aR4ntGuO09+tfV1JBauLtjL+6r6Mv7ovs9cXMW9jcZCzlFARKp+ixwAjrLUea+0m4Gd84/gM8IQx5ndgEtCC7V0911prf/H/vQo4xBjzijFmIFDqr3IdDXxhjFkAvAFk7OK5pwJ9/Y/XgS7GmBZAsb/ydgzwHwBr7RJgLdB+D+v3pI8xZj4wAXjKWvtXQ2+UtXbbLuJPBF79a8FaW4yvgdgJmO4/r8uBVjvuaIy5xhgz1xgz9+0PR+wlLQlXzRrFkVe2/aWzqaySZomBvzd88/s6+h+aCUC3FilUub2UVFTXa56hyp1XGFihS29KTV7gF2NPSVltF82izybQ8LC2Ox9ncxGVS9cS37PTgU04xDVLTiSvThVuc3EZzZMDu2V/M20BA3p2BKBbmyyqatwUl1fgcjoYcmF/Pn/4H7x00/mUbauiVfPoHmNSs6lwe4UOcKWn1k4K9BdvSRm2xvf6LPliPHH+12fD7I4kX3IabX58j7R7B5N01gmk3XVFveUeamxxASZl+1hRR0oatrggIMZblE/NvBng8WDz8/DmbcDZPAtblI9n3Upft0+vl5pfp+Ns3W7Hp4gq+XkFNKsz9jYtI42CvII97LGzfqcfx5Sx0/C4I3/mw71plhDHpjq9cTaVVZKW0GCXseOX5dV22wT4acUmumQ0Jj7WRXysi96tU/k9t+RApyxhoj4beouB7v/lPoOANKC7f2zbJuCvb7Fb/wryN4C6AZOB64C38Z1bibU2u86j4y6eYwq+Kl4f//75wHn4GoD721Rr7eHW2u51u7DWPZd9YICJdc6pk7V28I5B1to3rbU9rLU9rr5sx0KhRIrOGU1YV7yVjSUV1Hi8jP8zh2PbpgfEZCQ1ZNZa3wfwqsIyqt0ekuPVfx+g4vflNGidSUxWc0yMi8an96V00uyAGFdacu3fSSf2oso/EYYrvSmmge86OpISSOjZiapVG+sv+RDUuXUm6zYVsSG/mBq3h3GzF3Nst8DfvzJSGjPrzzUArMopoLrGTUpiPNuqaqio8v0AMXPxKpwOEzCJSzSqXLiMWP/rkxgXSaf2pfyHXwJinHVen41OOLJ2opbcu55l5XFXsPL4K8l/6h1KR/5A/nPv12f6IcWzagnO9BaYtHRwuoj5Wz9fo64O96/TcXXMBsA0SsKRnoU3PxfPqqWY+EaYxMYAuDodjnfj2h2fIqosWbCErINbkNEyHVeMixPO7Me0CTP2vmMdJ57Vj0nqtglA5/Qk1pVUsHGL/7N8WR7HtWm2U9zqoq2UVtbQLaNx7br0xIb8uqEYt9dLjcfLvI3FHJySUJ/phy/rrb9HkNTnrJs/4qvOXWOtfRPAGNMVaIyvUXWtMeYDIAVfdW0IcAGw2Vpb4x8Dt1Plyn+cVKDaWvuVMWYp8B9rbakxZrUx5u/W2i/8XT67Wmt/q7uvtXa9f/9Ya+0qY8w0fN08b/KHTMXX4PzRGNMeOAhYuof1+z5Sfu8m4usiepv/PJOBX4BXjTFtrbUrjDEJ+Lqthu3MpUMefoo583+npKSUE866hBsGX8q5p6tbzL5wORzce+JhXP/FL3it5cwuLWmbmshrU5fQKb0Jx7VL545+nRk6/jc+nrsKDDx6SramXf6Lx0vOw8M5+MNHfbdX+GISVcvX0ez2QWxbuJyySbNpesXpJJ14JNbjwVNSxoa7XgIgrm1L0h+4CixgIP+tb6haGt1f/lxOB/ddPJDrXxyB1+vlrN7ZtG2RxqsjJ9O5dSbHZbfnzvNPZOgHo/nPxFkYYxh61ekYYygq28r1L3yCwxiaJSfyr6vPDPbpBJ/Hy6ahr9PyncfB6WDLlxOoXrGO1FsuoXLRcsp/nEXKZWfS6Pjtr8/ce58Pdtahyetl24evkDDkad/tFaaMxbtxLQ3OuQLP6qW458/EvXAOri49aPTUu+D1UPnpm9hyX4W6csQbJNz7HBjwrFlO9U+jg3xCweXxeHnhwVf49ydP43A4GP3ZWNYsW8vgu65gyW9LmT5xJod268C/3nmUxMaNOPqko7jqzsu57Hjf79LpWc1pltGMBTN/28szRQeXw8E9/Q7lhm/m+T7LO7egTdNGvDZzBZ2aJdU2+sYvzWVAh/SAz/AT2zVnzvoizv9oJhg4ulUqxx6ycyNRopOx9ThWxxiTie/2Ct3xjb9bg68RswJ4BjgZ39emx621n/kbYN8BjfCNRfubPwbge2vtYf7jdsM3Lu+vCuV91tqxxpiD8XXHzABi8N3SYOgu8voIcFprLzbGHA1MA9KstYX+cXev45sp0w3cYa39aQ/rj2P3t1fY1fpHgHJr7XM7xvm7n77qv14e4FFr7dfGmOOBp/HdpgHgQWvtqN1d95qCVRqQtR+5v93VUE/5/1jx+NJgpxBR2n14frBTiChrBqvb+/6ScWR0z6q4v532Y7AziCzjH4zubvf7W/z1r4TFr8lVv4+vt+/HDboOCMo1qdf76Flrc4DdfRMZ4n/UjS9g9xWyw+rE/QYcsWOAtXY1MHAf8rq0zt8zqNOl1VpbCVy5i312t34yvi6g+7r+kd3FWWvL8Y3B23GfH/GNYRQREREREdlJvTb0REREREREgs3ayJ8IKFRm3RQREREREZH9RBU9ERERERGJLkGcDbO+qKInIiIiIiISYVTRExERERGR6OJVRU9ERERERETCjCp6IiIiIiISXTRGT0RERERERMKNKnoiIiIiIhJdvLqPnoiIiIiIiIQZVfRERERERCS6aIyeiIiIiIiIhBs19ERERERERCKMum6KiIiIiEh00Q3TRUREREREJNyooiciIiIiItFFk7GIiIiIiIhIuFFFT0REREREoovG6ImIiIiIiEi4UUVPRERERESiiyp6IiIiIiIiEm5U0RMRERERkahirSfYKRxwquiJiIiIiIhEGFX0REREREQkumiMnoiIiIiIiIQbVfRERERERCS6WFX0REREREREJMyooiciIiIiItFFY/REREREREQk3KiiFwXc374W7BQiiuvMG4KdQsTIHHllsFOIKHbtkmCnEFG2VcYEO4WI4UiI/F/O69PyrWuDnUJEsZuaBTsFkQNCDT0REREREYkumoxFREREREREwo0qeiIiIiIiEl00GYuIiIiIiIiEG1X0REREREQkumiMnoiIiIiIiIQbVfRERERERCS6aIyeiIiIiIiIhBtV9EREREREJLqooiciIiIiIiLhRhU9ERERERGJLpp1U0RERERERMKNKnoiIiIiIhJdNEZPREREREREwo0qeiIiIiIiEl00Rk9ERERERETCjRp6IiIiIiIiEUZdN0VEREREJLpoMhYREREREREJN6roiYiIiIhIdNFkLCIiIiIiIhJuVNETEREREZHoojF6IiIiIiIiEm5U0RMRERERkeiiip6IiIiIiIiEG1X0REREREQkulgb7AwOOFX0REREREREIowqeiIiIiIiEl2iYIyeGnpS76av2swzPyzCay1ndz2Iq/7WLmB7bmkFD41eQFlVDV5ruaVvR/q0aR6kbMPPg088z5Tps0lJbsLI/wwPdjohL+aIXiT842ZwOKicOJrKLz/ZKSb2mH40vOgKwOJZvZLy5x7DkdacxAceB2PA5aLyu6+pGjeq3vMPNdNX5PHM+AW+9/fhB3NV70MDtuduqeChb+dQVul/fx9/GH3aZTBz1SZe/mEhNR4vMU4Ht5/YlV4HNwvSWYSGxGMPJ+uRf2CcDgo/ncim174K2J5y3vFkPnAFNXmFABR8MIbCTyfSsNPBtPzXdTgS48HjJW/YF5R8Ny0YpxBSnJ26E3f+9eBwUDN9HNXjP98pxtW9D7GnXQIWvBtWUfnu0wA0OGcwzsN6gTF4/pxP1eev13f6IaHfCcfw2FP343Q6+PjDLxn24tsB22NjY3hl+NN0ze5EcVEJ1151B+vX5XDO30/jhluuqo3r1LkDJx17LosXLqld98GIV2nVqiXHHX1GvZ1PKHG27UbswMvA4cA97ydqpgV+nsQOuBTHwZ0AMDENMAlJVDx1NaZxKg0uvAOMwThc1Mwej3vupGCcgoSgqGnoGWPSgReBnkAJsAm4zVq7rJ6e/xHgH0A+vut+v7V2p2+FxpjrgApr7Yf1kVd983gtT05ayPDz/0bzxIYM+nAqx7ZNp01qYm3MWzOW0//QTM4/vDUrC8q46ctZjFVDb5+ddcpJXHzuGdz/2HPBTiX0ORwkXHcbpQ/dibcwn8bPv0HNrOl41q/dHpLRgobnDaL07huxW8sxjZsA4C0uZMtdN4C7BuIa0mTYe1TPno4tKgzSyQSfx2t5ctx8hg/qQ/OkeAa9/QPHts+kTVpSbcxbU/+kf6cszu/RhpX5pdw0Yhpj22WQ3DCWly7sTbPEhqzYvIXrP5nKxNtOC+LZBJnDQcvHr2XFoIepyS2kw3fPsWXibCqXrw8IK/luGhv++WbAOu+2Ktbe/iJVa3JxNU/h0NH/puzn+XhKt9bnGYQW4yDuohupeOl+bHEB8fe9jPv3X/Dmrtse0iyT2AEXUPHsnVBRjklsDIDjkI4423Si4rHrAYgf8m+c7bviWfZ7UE4lWBwOB08+9xDnnzWY3JxNjPvpcyaM/YllS1fWxlx86XmUlGzhqCMGcuY5p/DgI3dx7VV38PUX3/P1F98DcGindrz/8bCARt4pp5/E1vKKej+nkGEMsadcSeVHT2BLC4n7x79wL/0Vm7+xNqR6/Ee1f7t6DcCR0RoAW15M5dv/BI8bYhvQ8IZn8Sz9FVtWXN9nEX6ioKIXFWP0jDEG+AaYbK1tY63tDtwH/M+tB2OM878If8Famw38HXjXGBNw/Y0xLmvt8Eht5AEsyi2mZZMEspokEON0MKBjJpNX5AXEGANbq90AlFfVkNYoLhiphq0e2V1onJS490DB1a4jntyNeDflgttN1ZQfiTnymICYuAGnUznmG+zWcgDslhLfBrfb18gDTEwMOKLin9M9WpRTRMvkRmQlN/K9vzu3ZPLSnIAYY2Brle+6lVfVkJboe38fmpFMs8SGALRJS6KqxkO121O/JxBC4rPbUbUmj+p1m7A1boq/m0rj/r32ad+q1TlUrckFwL2pCHfBFlwpSXvZK7I5WnfAuzkXW5AHHjfuOT/j6npUQEzsMSdT8/P3UOF/r5dt8W2wgCsWXC5wxYDTiS2Nvi/Rh3fvyupV61i3dgM1NTWM/GoMA045PiBmwCnH8/mIbwH4/tvxHHPs33Y6ztnnnsrIr8bULscnxHPtDZfz4nPR2wPF0aIt3qI8bPFm8HjwLJqJq0OP3ca7uhyNe+EM34LH42vkAThjfP/IivhFS0WvH1Bjra39V8Ra+xvUNgKfAU7G98/549baz4wxxwFDgTKgLfATcIO11muMKQfeAE4EbjTGHA+cDjQEZgDXWrv7qXystX8aY9xAqjHmc2ABcAwwwhiTCJRba58zxrQFhgNpgAf4u7V2pTFmCHA+0AD4xlr78P64SPVhc3kl6f4vcwDNE+NYmFMSEHNd7w5c//kvjPh1NdtqPLxxwc4fFCL7g6NpKt6CzbXL3sJ8Ytp3DIhxtsgCIOnpYeBwsG3E+9TMm+3bPzWNxH8+jTOzBVvffT2qq3kAm0u3kZ5U5/2d1JCFG4sCYq7r24nrP57KiDkr2Vbj5o1L+u50nEl/bqRjRjKxrv/md7TIEpvelOqcgtrl6txCErLb7xTX5JSjaHRkZypX57Dx0XeoyS0I2B7frR0mxkXV2ryd9o0mjuSmeIvza5e9JQU4D+4QEGOatcCBr2KHcVD1/X/w/PEr3tV/4ln2G42e/gSMoXryKLx564k2GRnNyNm4/XWUm7OJI7p33SGmOTkbfT8yeDweykrLSElpQlFRSW3MmeeczBUX31S7fM8DtzD81ffZtm3bgT2BEGaSkrGl2z8/bGkhjqy2u45tnIppkoZ39aI6+6cQN+geTEpzqid8rGrevrKq6EWKw4Bfd7PtHCAb6Iav4fasMSbDv60XcDPQCWjjjwVIAGZZa7tZa6cBw6y1Pa21h+Fr7O2xv5Ex5kjAi68bJ0CstbaHtfbfO4R+DLxqre0GHA3kGmP6A+38uWUD3Y0xO39TCmPj/tzIGYe1ZMINJzHsvF48OHo+3iiYAldClNOJMzOL0vtvpfy5oSTcNAST0AgAb0E+W265iuJrLibuhIGYJslBTjb0jVu8njO6tWbCbacy7KJjeHDk7ID394rNW3jpx4U8eMoRQcwyPGyZNIfFR/+DJQNupWzqAlo9f2vAdlezZFq9eDtr73o5KqYR/18ZhxPTLJOKf9/NtneeIu6S26BhAiYtA0f6QZTfdwnl9w7C1SEbZ9vOwU43LB3evSvbKipZ8udyADp3OZTWB7dk7PcaU7avXIcdheeP2QHvaVtaxLbX72Hby7fjyu4LCY2DmKGEkmhp6O3JMcAIa63HWrsJ+BnfOD6A2dbaVdZaDzDCHwu+6lrdUfH9jDGzjDELgeOB3X0C3G6MWQA8B1xQp+r32Y6B/speC2vtNwDW2kprbQXQ3/+YD8wDDsXX8Ntx/2uMMXONMXPf+Tl0xhE0axRHXtn2X+02lVXSLDGwa+Y3v6+j/6GZAHRrkUKV20tJRXW95inRwVtYgCN1+4QfjqZpeAoDKyLegnyqZ00Hjwfvpjy8OetxZGYFxNiiQtxrVxPTKfDX7WjTLKkheaV13t+l22q7Y/7lm/lr6N/Jd/26ZTX1v7+r/PEV3PHFTB47syctUxrVX+IhqDqvkNjM1Nrl2Iym1GwKrBh7Ssqw/m7uhSMmEt+lTe02R6OGtHnvIXKf/Q8V8+tlKHpI8xYX4khOq112NEnFFgdeT29JAe7ffgGvB1u4Ce/mDTiatcCV3RvP6iVQVQlVlbgXzcF5SMcdnyLi5eZuJrNFeu1yRmZzcnM37RCzicwWvt/KnU4niUmJAdW8s849hW++Gl273KNnNt2yD2PO75P4duzHHNK2FV9//8GBPZEQZEuLMUlNa5dNUtPddg92HnY07kXTd32csmK8mzfgbNVhl9tlB15v/T2CJFoaeouB7v+P/Xb8CfSv5Up/4w9jTBzwGnCetbYL8Bawu0FlL1hrs621fay1U+us/29GyBvgSf9xsq21ba217+yUuLVv+quEPQYfGzpfPjtnNGFd8VY2llRQ4/Ey/s8cjm2bHhCTkdSQWWt9X7ZXFZZR7faQHB8bjHQlwrmXL8GZmYWjeTq4XDToezw1swM/QKt/mYarSzYAJqkxjsyWePNycDRNg1jf69IkNCKmUxc8G6OvO1ddnTOTWVdUzsbirb739+L1HNs+IyAmo3FDZq3xdZddlV/qf383oLSymptHTOfW47tweMvUXR0+qlT8tpwGB2cQ27IZJsZF8ul92DJxdkCMq9n2CnLjk3pRuWIDACbGxSFv3UfR1z9RMmZGveYdqrxrl+Jololp2hycLlw9j8X9+y8BMe4FM3C1931emoQkHM2y8BbkYos242zXxTcO1+HE2b4Lntzoe68vmLeQQ9q04qBWLYiJieGsc09hwtifAmImjP2J8y86E4DTzhzA9Cnbr7ExhjPOGhgwPu+Ddz8lu+Ox9Ox6ImeePIhVK9ZyzmmX188JhRBvzkocTdMxTdJ8vUgOOwr30p07opnUTEzDBLzrl29fl5TiGzsKEJeA86AOeAty6yt1CXHRMkbvR+AJY8w11to3AYwxXYHGwFTgWmPMB0AK0BcYgq9S1ssYczCwFrgAeHMXx/6rUVdgjGkEnAd8+b8mbK0tM8ZsMMacZa0daYxpADiB8cBjxpiPrbXlxpgW+MYfbt7zEUODy+Hg3hMP4/ovfsFrLWd2aUnb1ERem7qETulNOK5dOnf068zQ8b/x8dxVYODRU7IxGly8z4Y8/BRz5v9OSUkpJ5x1CTcMvpRzTx8Q7LRCk9fD1uEvkvToc+BwUDVpDJ51a2g46Crcy5dQM3sGNfNmE3N4Txq/+gF4vVS89zq2rBRXdg8Sr7oB3+8/hm3ffIZn7apgn1FQuRwO7h2YzfWfTPW9v7u1pm2zxrw2eTGdMpI5rkMmd5zUjaHf/8rHvyz3vb/P6IExhs/mrGRdcTlvTP2DN6b+AcDwQX1ISYjSyZg8XjY89CZtPnrEd3uFz36gctl60u+4mIqFKyidOJu0K0+j8Um9wO3BXVLO2jtfAqDJab1p1KszziaJpJznmyxj3Z0vs+2P1cE8o+Dyeqn87DXib/mX7/YKMybgzV1L7OmX4lm7HM/vv+D541dcnboT//Ab4PVS9fXbsLUM97xpODtkE//QcMDiWfwrnoWzgn1G9c7j8XD/kMcZ8dXbOJ0ORvzna5YuWcHd99/MgvmLmDD2Jz756EuGvfE0M+eNo6R4C9dedWft/kf17kHOxjzWrd0QxLMIUV4v1WPeJ+7S+8A4cM+fjM3fQEy/8/DmrMbjb/S5DjsK96LAH29MagviBlyCtRZjDDUzvsdujr4fImTXzB7mDIkoxphMfLdX6A5UAmuA24AV/D8mY7HWNqpz7MeBi4A8YBmw1lr7yA7P/wj+SVZ2WD8ZuMtaO3fHOGNMO3yTvqQCNfgmY1lljLkVuNp/iHLgEmvtSnZj2zt3Rcf/5HriOvOGYKcQMUqvvDLYKUSU+AuO2XuQ7LMl9y/ae5Dsk7anVAU7hYjS7tO1ew+SfbbytuxgpxBREh4ZERa/zm/74N56+37c8PKngnJNoqWih7U2B99MlbsyxP/YUam1dqeJVeo28vzLDwIP7uX5H9nN+uN2F2etXY5vzN+O+7wEvLSn5xMRERERkfBgjBmI7/u9E3jbWvvUDtsPAj4Amvhj7rXWjtnxOHVFTUNPREREREQECKkbpvvvy/0qcBKwAZhjjBllrf2jTtiDwOfW2teNMZ2AMUDrPR03WiZj+a9ZayfvqponIiIiIiKyH/UCVvhn+68GPgXO3CHGAkn+vxsDOXs7qCp6IiIiIiISXUKooge0AOrOorMBOHKHmEeACcaYm/Hd0/vEvR1UFT0REREREZEDpO79rf2Pa/4fh7kIeN9amwWcAnxkjNljW04VPRERERERiS62/ip6/tu77eo2bX/ZCLSss5zlX1fXYGCg/3gz/ffyTgV2e4s1VfRERERERESCZw7QzhhzsDEmFrgQGLVDzDrgBABjTEd89/LO39NBVdETEREREZGoYr2hc5tpa63bGHMTMB7frRPetdYuNsYMBeZaa0cBdwJvGWNuxzcxyxV2LzdEV0NPREREREQkiPz3xBuzw7p/1vn7D6D3f3NMNfRERERERCS6hNasmweExuiJiIiIiIhEGFX0REREREQkutTjrJvBooqeiIiIiIhIhFFFT0REREREoksIzbp5oKiiJyIiIiIiEmHU0BMREREREYkw6ropIiIiIiLRRbdXEBERERERkXCjip6IiIiIiEQXVfREREREREQk3KiiJyIiIiIi0cXq9goiIiIiIiISZlTRExERERGR6KIxeiIiIiIiIhJuVNETEREREZHo4tUYPREREREREQkzquiJiIiIiEh0sRqjJyIiIiIiImFGFT0REREREYkuUTBGTw29KLDi8aXBTiGiZI68MtgpRIyk994LdgoRpXLoLcFOIaIUV8UHO4WIsWBkTLBTiChnN+kS7BQiSxR84ZfopIaeiIiIiIhEFav76ImIiIiIiEi4UUNPREREREQkwqjrpoiIiIiIRJcoGJupip6IiIiIiEiEUUVPRERERESii26YLiIiIiIiIuFGFT0REREREYkuGqMnIiIiIiIi4UYVPRERERERiS66YbqIiIiIiIiEG1X0REREREQkumiMnoiIiIiIiIQbVfRERERERCS66D56IiIiIiIiEm5U0RMRERERkeiiMXoiIiIiIiISblTRExERERGRqGJ1Hz0REREREREJN2roiYiIiIiIRBh13RQRERERkeiiyVhEREREREQk3KiiJyIiIiIi0UUVPREREREREQk3quiJiIiIiEh0sbq9goiIiIiIiIQZVfRERERERCS6aIyeiIiIiIiIhBtV9EREREREJKrYKKjoqaEn9aJR3yPIfPgf4HBQ/NlE8od/GbC9ybknkHHfldRsKgSg8MPRFH82gZgWabQa/gA4DMblovCD7yj6ZFwwTiFkxBzRi4R/3AwOB5UTR1P55Sc7xcQe04+GF10BWDyrV1L+3GM40pqT+MDjYAy4XFR+9zVV40bVe/7h5sEnnmfK9NmkJDdh5H+GBzudsOLseARx51wDDgc1MydQPSnwfd/g7KtxtusKgIltgGnUmPJ7LwxGqiErpV832j1+JcbpIPfjH1j7yre7jEs79Ui6vHsnc/rfS9lvq2h+7jEcdMMZtdsbdTqIOSfeQ/nitfWVeshJ7pfNIY/5rmXexz+wYdjIXcY1PfVIOr0zhPkD7qH8t5WYGBdtn72GxG5tsF7LqofeY8uMxfWbfAjqdGw3zv+n73pO/+wHJrwe+No8YfCp9L7wBDxuD+VFpXx09+sUbSwA4Ox7B3HY8UdgHIYlUxfy+aPvBeMUQoqzbTdiT7kcjAP3vB+pmRr4+Rw78DIcB3cCwMQ0wCQkUfHkYEzjVBpcdCcYg3E6qfllPO65k4JxChKCIrqhZ4xJB14EegIlwCbgNmvtst3EtwaOttZ+4l/OBjKttWP2Uz5rgDLAAnnAZdbavF3EjQEuttaW7I/nDTqHg8yh17H60odw5xXS5tvnKZ00i6oV6wPCtoyeSs7DbwSsc28uZuW5d2Gr3Tji42g3fhilk2bj3lxUn2cQOhwOEq67jdKH7sRbmE/j59+gZtZ0POu3f3lzZLSg4XmDKL37RuzWckzjJgB4iwvZctcN4K6BuIY0GfYe1bOnY4sKg3Qy4eGsU07i4nPP4P7Hngt2KuHFOIj7+/VUvPogtqSQ+LtewL1oFt687e/7qm/erv07pu9pOLPaBCPT0OUwdHhqMPPPf5yqnEJ6jH+S/PFzqVi2MSDMmRBHy3+czJZft3+0bfpqGpu+mgZAQseWdH1/SFQ38nA4aPPk1Sw6fyhVuUVkj3uKoglzqVi2ISDMmRBHi6tPpbTOtUy/5EQA5vW7k5jUJDp//AALBt4LNvKrAbtjHIYLhw7m5UsepzivkHtHPcnvE+eSt2L7a3P9H2t48vR7qamspu8lJ3H2fZfwzk0vcsgR7WnTowOPD7wLgLu+fIx2f+vE8l/+CNbpBJ8xxJ52FZUf/AtbWkjctU/gXvIrNn/79awe92Ht364jB+DIaA2ALS+m8q2HwOOG2AY0vPE5PEt/xZYV1/dZhJ8oqOhF7Bg9Y4wBvgEmW2vbWGu7A/cBzfewW2vg4jrL2cAp+zm1ftbarsBc4P66G4yPw1p7SsQ08oD4bu2oXptLzfpN2Bo3W76bQtJJR+7TvrbGja12A2BiY8BE7Et2n7jadcSTuxHvplxwu6ma8iMxRx4TEBM34HQqx3yD3VoOgN1S4tvgdvsaeYCJiQFHdF/LfdUjuwuNkxKDnUbYcbRqjzc/F1u4CTxu3POm4Oryt93Gx3Q/lppff67HDENf0hFtqVidR+XazdgaD5tHziBtYM+d4g659wLWDvsWb2XNLo/T/Oxj2DRyxoFON6QlHt6WytV5VK7bjK1xkz9yOikDdr6Wre65kPWvjsRbtf1axrfPYsu0RQDUFJTiKa2gUXZ0/yjROrst+WvzKFi/GU+Nh7nfzaBb/8DruWzmYmoqqwFYNX85yekpAFgsMQ1iccW4cMXG4HQ5KcvfUu/nEEocWW3xFuVhizeDx4Nn4Qxch/bYbbyrS2/cC/3vaY/H18gDcMb4eu2I+EXyN71+QI21travlbX2N2vtVH+D6lljzCJjzEJjzAX+kKeAPsaYBcaYe4ChwAX+5QuMMSnGmJHGmN+NMb8YY7oCGGMeMca8a4yZbIxZZYy5ZR/ymwK0Nca0NsYsNcZ8CCwCWhpj1hhjUv3Hvsz/fL8ZYz7yr0szxnxljJnjf/Teb1ftAHClN6Umt6B2uSavkJj0pjvFJQ08mrZjX+ag1+4lJiO1dn1MRiptx77MoTPeI/+NL6O3mgc4mqbiLdhcu+wtzMfZNDUgxtkiC2dmS5KeHkbSs68Rc0Sv7funptH45XdJfu8Ltn35iap5csA4mjTFW5Jfu+wtKcA03vl9D2CS0zApzfEs+72+0gsLDdJTqMrZ/h6tyimkgf/L8l8adTmYBpmpFE6av9vjND/zKDZ9M/2A5RkOGmSkUJWz/XOoOreQBhmB1zLBfy2LJ80LWL918Rpfo9DpoMFBzWjU9RAaZO76tRwtmjRPobjOa7M4t5AmzVN2G9/7/ONZPHkBAKvnLWfpzMU8NedNnp79Jn9M+Y28lRt3u280MIkp2C3br6ctLcIk7fp6msapmOQ0vKsWbV+X1JSGNzxN/J2vUjNtlKp5+8rrrb9HkERy183DgF93s+0cfNW6bkAqMMcYMwW4F7jLWnsagDFmE9DDWnuTf/kVYL619ixjzPHAh/7jAByKr3GZCCw1xrxurd31z6s+pwEL/X+3Ay631v7ifx78/+0MPIivO2mBMeavd/1LwAvW2mnGmIOA8UDHfboqIarsh9ls+e5nbLWblIsGkvXcbawe9CAANbkFrDj5FlzNUmj15gOUjp2Bu6AkuAmHMqcTZ2YWpfffiiM1jaQnX2HLzVdit5bjLchnyy1XYVKakvTAv6ie8TO2RB8IElwx3fviXjA9Km5eu18ZQ7tHL+PPW1/bbUjSEW3xbKtm65L1u40RwBgOefQKlt06bKdNeSN+JL5dFoePf5qqDQWUzl0KHr1W91Wvs/rQqushPH/BIwCktWpOetsW3P+36wC45T8P0bbnoayYsySIWYYPV5ej8SyeFdB12JYWsu21ezCJyTS46E7ci2fB1uiukopPJFf09uQYYIS11mOt3QT8jG8c377s9xGAtfZHoKkxJsm/bbS1tspaWwBsZvddRH8yxiwAkoAn/evW/tXI28HxwBf+Y2Kt/auUdSIwzH+cUUCSMaZR3R2NMdcYY+YaY+Z+WRbccRnuvMLACl16U2ryAitJnpKy2i6aRZ9NoOFhbXc+zuYiKpeuJb5npwObcAjzFhbgSG1Wu+xomoansCAwpiCf6lnTwePBuykPb856HJlZATG2qBD32tXEdOpaL3lL9PGWFOJokla77GiSGvCLdV2uI/pSM0/dNndUlVcUUDlqkNmUqrztPRqcjeJIOLQlh3/9MEfNGUZS93Z0/fBuErsdUhvT7KzeUV/NA6jKLaJB5vbPodiMplTl1r2WDUno0JKuXz9KzzmvkXREOzp9cA+NurUBj5dVD7/P/BOH8McVT+NKSmDbqtxgnEbIKNlURHKd12ZyRlNKNu3c2+bQ3l0YeNPZvH71M7j9n/HZA3qxev5yqiqqqKqoYvHk+Rx8RPt6yz0U2bKigB4PJikFW7rr3kvOLkdt77a503GK8W5ej7PVoQckz4jjtfX3CJJIbugtBrrX4/NV1fnbw+6rpf2stdnW2svqjMPb+l8+lwP4m/842dbaFtba8roB1to3rbU9rLU9zkts9V8efv+q+H05DVpnEpPVHBPjovHpfSmdNDsgxpWWXPt30om9qFrp+/XZld4U0yAWAEdSAgk9O1G1Knq7eLiXL8GZmYWjeTq4XDToezw1swO/xFX/Mg1Xl2wATFJjHJkt8ebl4GiaBrG+a2kSGhHTqQuejfqVXw4M77plONIyMSnNwenCdURf3Atn7RTnaJaFadgI72r9mr+jsvkriT8kg7iD0jAxTpqddTQF4+fWbveUbWNap6uZ2fMmZva8idJfl/P7Zc9Q9tsqX4AxND/jKDaNVEOvbMEK4g7JoMFBzTAxLtLO6k3RhDm12z1lFfzS+Srm9LyBOT1voHTecv64/GnKf1uJo2EsjvgGADTp2xXr9uw0iUu0WfvbSpq1zqBpVhrOGCc9Tj+a3yfODYjJ6tyai5/4B69f/QxlhaW164tyCmh/ZEccTgcOl5N2R3YKmMQlGnk3rsSRko5pkubrldPlaNxLdu6UZlIzMXGN8K7fPlmQSUoBV4xvIS4B50GH4i3Iqa/UJcRFctfNH4EnjDHXWGvfBPCPqWsMTAWuNcZ8AKQAfYEhQAt8XS//UrbD8lRgEPCYMeY4oMBaW2oO3MDXH4FvjDHPW2sLjTEp/qreBOBm4Fn/eWVbaxccqCT+Zx4vOQ8P5+APH/XdXuGLSVQtX0ez2wexbeFyyibNpukVp5N04pFYjwdPSRkb7noJgLi2LUl/4CrfPKUG8t/6hqqlUTxznNfD1uEvkvToc+BwUDVpDJ51a2g46Crcy5dQM3sGNfNmE3N4Txq/+gF4vVS89zq2rBRXdg8Sr7qBvy7mtm8+w7N2VbDPKOQNefgp5sz/nZKSUk446xJuGHwp554+INhphT6vl8ovhxN/w1Df7RV+mYg3bx2xpwzCs245nkW+H3tc3ftSM29KkJMNTdbjZdl975L96QMYp4OcET+xdekGDr77fMp+W0nB+N2NTvBpclRHKnMKqFy7eY9xUcHjZeX9b3PYiAcxTgebRvxIxdINtLr7AsoWrKRowtzd7hqT2pjDRjwIXktVXhFLb365HhMPTV6Pl0//+S43f/gADqeDGZ//RO7yDZx2+/msW7iS3yf9yrn3XUKD+Dj+8dodABRvLOD1fzzDvDG/0OHow3hw/HNgYfHPC1j4w55fyxHP66V69HvEXXY/OBy45/2Ezd9AzPF/x7txFZ6lvuvj6nI07kWB1TyT1oK4AZf89TWJmunfYzfrR1zxMTaCpwc2xmTiu71Cd6ASWAPcBqwAngFOxvet93Fr7WfGmBh8492aAu8DH/iXY/B1s5wIvAscAlQA11hrfzfGPAKUW2uf8z/vIuA0a+2aHfJZg2/MX0Gdda2B7621h+0qzhhzOb5GqAff+MAr/BO1vIpvXJ4LmGKtvW5312HhwadH7v/kIMg8rHTvQbJPkt7TvZP2p8qh+zIPlOyrOZ/FBzuFiBFjNKZtf/okLpI7ZNW/5y7T9dyfEoZ+GhZTf5ZdN7Devh8nDh8XlGsSyRU9rLU5wPm72TzE/6gbX4NvXFxdO47dO2sXz/PIDsuH7RjjX996F+vW4Js4Zpdx1toP8DU4624vAC5ARERERERkFyK6oSciIiIiIrKjSO7V+BfVqkVERERERCKMKnoiIiIiIhJdgnjbg/qiip6IiIiIiEiEUUVPRERERESiiyp6IiIiIiIiEm5U0RMRERERkahiVdETERERERGRcKOKnoiIiIiIRBdV9ERERERERCTcqKInIiIiIiLRxRvsBA48VfREREREREQijCp6IiIiIiISVTTrpoiIiIiIiIQdNfREREREREQijLpuioiIiIhIdFHXTREREREREQk3quiJiIiIiEh00e0VREREREREJNyooiciIiIiIlFFt1cQERERERGRsKOKnoiIiIiIRBeN0RMREREREZFwo4qeiIiIiIhEFY3RExERERERkbCjip6IiIiIiEQXjdETERERERGRcKOKnoiIiIiIRBUbBRU9NfSiQLsPzw92ChHFrl0S7BQiRuXQW4KdQkSJ++fLwU4hojT7Xq/P/aV5m7JgpxBR8pc1DnYKEcXRoVuwUxA5INTQExERERGR6BIFFT2N0RMREREREYkwauiJiIiIiIhEGHXdFBERERGRqBINk7GooiciIiIiIhJhVNETEREREZHoooqeiIiIiIiIhBtV9EREREREJKpojJ6IiIiIiIiEHVX0REREREQkqqiiJyIiIiIiImFHFT0REREREYkqquiJiIiIiIhI2FFDT0REREREoos19ffYB8aYgcaYpcaYFcaYe3cTc74x5g9jzGJjzCd7O6a6boqIiIiIiASJMcYJvAqcBGwA5hhjRllr/6gT0w64D+htrS02xjTb23HV0BMRERERkagSYmP0egErrLWrAIwxnwJnAn/UifkH8Kq1thjAWrt5bwdV100REREREZHgaQGsr7O8wb+urvZAe2PMdGPML8aYgXs7qCp6IiIiIiISVax338bO7Q/GmGuAa+qsetNa++Z/eRgX0A44DsgCphhjulhrS/a0g4iIiIiIiBwA/kbdnhp2G4GWdZaz/Ovq2gDMstbWAKuNMcvwNfzm7O6g6ropIiIiIiISPHOAdsaYg40xscCFwKgdYkbiq+ZhjEnF15Vz1Z4OqoqeiIiIiIhElVCajMVa6zbG3ASMB5zAu9baxcaYocBca+0o/7b+xpg/AA8wxFpbuKfjqqEnIiIiIiISRNbaMcCYHdb9s87fFrjD/9gnauiJiIiIiEhUsft4I/NwpjF6IiIiIiIiEUYVPRERERERiSqhNEbvQFFFT0REREREJMKooiciIiIiIlGlPm+YHiyq6ImIiIiIiEQYVfRERERERCSqWBvsDA48NfSkXkxftJKnR4zH67Wc3Sebwaf0DtieW7iFB98dRVlFJV6v5dZzj6dP17bUuD0M/XA0f6zNxWEMd1/Yn56Htg7OSYSI6SvyeGb8ArzWcvbhB3NV70MDtuduqeChb+dQVlmD11puOf4w+rTLYOaqTbz8w0JqPF5inA5uP7ErvQ5uFqSzCE3OjkcQd8414HBQM3MC1ZO+DNje4OyrcbbrCoCJbYBp1Jjyey8MRqph6cEnnmfK9NmkJDdh5H+GBzudsNCo7xFk/NP3miz+fAIFwwNfk03OPYH0e6+iZpPvnrlFH35P8ecTiMlM46DhD4DDgXE5Kfzwe4o/GRuMUwgZMT160eiGmzEOB9vGjmbbZ5/sFNOgbz/iL7sCrMW9aiVlTz6Gs01bEm+5AxMfD14vFZ98RNXPP9X/CYSY7GOP4MqHr8bhdPLDpxMY+fpXAdtPu/pMTrjwJLxuL6VFW3h1yMsUbMwntUUad795P8YYXDEuxr7/PRM+Hhekswgd01fk+j7bvf7P9mM6BmzP3bKVh0bOpqyqBq/XcssJXX2f7SvzePnHHT/bmwfpLCTUhEVDzxjjARbWWXUW8Im19ujgZLR7xpgrgB7W2pt2sf5ZYCMQC7xgrX1rF/ufAXSy1j514LOtHx6vlyc+HssbdwyieXISFz/+Dsdlt6dNZlptzFujpzGgRyfO79edlTn53PTSp4ztejNfTZkPwFePXkth6VZufHEEnzw4GIcj8vtV74rHa3ly3HyGD+pD86R4Br39A8e2z6RNWlJtzFtT/6R/pyzO79GGlfml3DRiGmPbZZDcMJaXLuxNs8SGrNi8hes/mcrE204L4tmEGOMg7u/XU/Hqg9iSQuLvegH3oll489bXhlR983bt3zF9T8OZ1SYYmYats045iYvPPYP7H3su2KmEB4eDzEevZ/VlD+LOK+SQkS9QNmkWVSvWB4RtGT2V3EcCG87u/GJWnXcXttqNIz6OtuNepWzSLNybi+rzDEKHw0HizbdRcs+deAvySR72BtUzp+NZt7Y2xNmiBQ0vGkTJbTdiy8sxTZr4NlRWUvbMv/Bs3IijaVOavPoW1XPnYLeWB+dcQoDD4eDqx65l6KB/UpRXyFOj/s3cSbPZsHz7a3P14lXcc9odVFdW0/+Sk7n0vit44aZnKdlczP1nD8Fd7SYuPo7nJ7zCnImzKY7W1ya+70lPjp3H8EuOpXlSQwa9PYljO2TSJq1xbcxbU/+kf+eWnN+jLSvzt3DTJ1MZe+tpJMc34KULj9n+2f7xFCbefnoQzyZ8aIxe6Nhmrc2u81gTio28ffCZtTYbOA54whgT8JOLMcZlrR0VSY08gEWrc2jZLIWstGRiXE4G9urM5AXLdoorr6zy/XdbFWlNEgFYlZtPr46tAWialEBifByL1+TUW+6hZlFOES2TG5GV3IgYp4MBnVsyeWng9TAGtlbVAFBeVUNaYhwAh2Yk0yyxIQBt0pKoqvFQ7fbU7wmEMEer9njzc7GFm8Djxj1vCq4uf9ttfEz3Y6n59ed6zDD89cjuQuOkxGCnETYadmtP1dpcatZvwta42fL9FBJP2v1rsi5b48ZWuwEwsTEQpT+O/cXVoSOenI1483LB7aZy8o/EHn1MQEzcyadTOeobbLmvAWdLSgDwbNyAZ+NGALyFhdiSYhxNGhPN2ma3I29NLpvXb8Jd42b6d1PpedKRATGLZy6kurIagOXzl9I0IxUAd40bt/+16YqNwTjC5avogbNoY93PdicDOh+082c7dT7bK2tI83+e67Nd9iQsKnq7Yowpt9Y2MsYcBzwCFACHAb8Cl1hrrTGmO/A80Mi//QprbW6dYziBFcAhQGOgEOhnrZ1ijJkCDPave9cfUwFcY6393RiTsqv1+5K7tXazMWYl0MoY8zRQCRwOTDfG/I6/IuhvCA73PwfA9dbaGcaYS4Bb8FUGZwE3WGtD9l29ubiM9OTtFadmyYksXBX4D9j1Z/Tluhc+YcSPc9hWVcObdwwCoH1Wc35esJyTex1GXtEW/lyby6biUrrQol7PIVRsLt1GelLD2uXmSQ1ZuDHwV9Dr+nbi+o+nMmLOSrbVuHnjkr47HWfSnxvpmJFMrMt5wHMOF44mTfGW5Ncue0sKcLbqsMtYk5yGSWmOZ9k+veVF/l9i0ptSk7v9NenOLaBh9s6vyaSBR5PQqzNVq3PIe/wtanILfPtnpNLqnYeJbZVB3lPvRW81D3CkpuLJ31y77C3IJ+bQwK5xzqwsAJq8OAwcDrZ++D41c2cHxLg6HAoxMXhyovcHR4CU9KYU+F9nAIW5BbQ7fNf/XgIcf8FJzJ/8a+1y04xU7n/vn6S3zuCjJ96L6moewOaybaQ3jq9d3uVn+7Gduf7jKYyYvcL/2X7sTseZ9OcGOmY00Wf7PlJFL3Q0NMYs8D++2cX2w4HbgE74GkW9jTExwCvAedba7vgaZf+qu5O/cbTUv98xwDygjzGmAdDSWrsceBSYb63tCtwPfOjffXfr98oYc4g/zxX+VVnA0dbaO3YIfRn42VrbDTgCWGyM6QhcAPT2Vwc9wKB9fe5QNXb2Ys44uhsTn72VV2+9kAfe+Rav13LWMdk0T07k4sff4dnPJtKtTRYO/fq3R+MWr+eMbq2ZcNupDLvoGB4cORtvnRHHKzZv4aUfF/LgKUcEMcvwFtO9L+4F06PjbqsS0sp+mM2yvlex4pSbKZ82nxbP3l67rSa3gBWn3MyyftfQ5JwTcKY2CV6i4cDpxNkii5I7b6X0iaEk3j4Ek9CodrMjJYXEex6g7LmnomMWh/2kz9nH0aZLW7594+vadYW5Bdw58BZu6nstx557PI312tyrcYvW+T7bbz+dYRf12fVn+w+/8+CpPYKYpYSacPnGXLfr5tm72D7bWrvBWusFFgCtgQ74KnwTjTELgAfxNah2NBXo6388ia/B1xOY499+DPARgLX2R6CpMSZpD+v35AJ/LiOAa621f/1c88VuKnLHA6/7n8Njrd0CnAB0B+b4j3UC2yt+tYwx1xhj5hpj5r4zKriDxpslJ5JXXFq7vLm4jObJgd23vpm2gAE9fb+udmuTRVWNm+LyClxOB0Mu7M/nD/+Dl246n7JtVbRqnlKv+YeSZkkNySvdVru8qXRbbZeNv3wzfw39O/le6t2ymlLl9lJSUeWPr+COL2by2Jk9aZnSCNnOW1KIo8n2caOOJqnYLYW7jHUd0Zeaeeq2KQdWTV4hMRnbX5OujNTaSVf+4ikpq+2iWfzZBBp2abvTcdybi6hatpaEnp0PbMIhzFtQgDNt++RTjtQ0PAUFO8TkU/XLdPB48Obl4dm4HmcL37+lJj6epMefZut7b+P+8496zT0UFeUVkurvigm+Cl1R3s7/Xnbp3Y1zb/o7T139eG13zbqKNxexftk6OvbqdEDzDXXNEhuSt6WidnmXn+0LVtO/U0sAurVMpcrtCfxs/3w6j515pD7b/wvW1t8jWMKlobc3VXX+9uDrkmqAxXUaiF2stf13se8UoA/QCxgDNME3hm7qAcjzM38uR1pr61Ymt/4XxzDAB3XOq4O19pEdg6y1b1pre1hreww+o9//mvf/pHPrTNZtKmJDfjE1bg/jZi/m2G7tA2IyUhoz6881AKzKKaC6xk1KYjzbqmqoqPL18Z+5eBVOhwmYxCXadM5MZl1RORuLt1Lj8TJ+8XqObZ8REJPRuCGz1vi6KK3KL6Xa7SE5vgGlldXcPGI6tx7fhcNbpu7q8FHNu24ZjrRMTEpzcLpwHdEX98JZO8U5mmVhGjbCu3pJELKUaLLt92U0aJ1JTFZzTIyLxqf1pWxS4GvSlZZc+3fiiUfWTtTiSm+KaRALgCMpgfgenahataH+kg8x7qVLcLbIwpGeDi4XcccdT/XM6QExVdOnEds1GwCT1Bhni5Z4cnPA5SLpkcepmjie6qn6gQdgxW/LyTg4k2Ytm+OKcdH79D7MmRj42jy48yFc++QNPDX4cUoLt9SuT0lvSqz/tZmQlMChPTqSs3JjveYfajq3SPF/tpdT4/EwfvE6jm2fGRCTkRTPrNWbgF19tk/l1hO6cvhB+myXQGE7Rm8fLAXSjDFHWWtn+rtytrfWLt4hbja+ytwqa22lv0p2LfDXdIRT8XWNfMw/HrDAWltqjNnd+v15Dj8A1wMv+scTNvKv+9YY84J/rF8KkGitXbunAwWTy+ngvosHcv2LI/B6vZzVO5u2LdJ4deRkOrfO5Ljs9tx5/okM/WA0/5k4C2MMQ686HWMMRWVbuf6FT3AYQ7PkRP519ZnBPp2gcjkc3Dswm+s/mYrXWs7s1pq2zRrz2uTFdMpI5rgOmdxxUjeGfv8rH/+yHAw8ekYPjDF8Nmcl64rLeWPqH7wx1feL9PBBfUhJiAvyWYUIr5fKL4cTf8NQ3+0VfpmIN28dsacMwrNuOZ5FvrE6ru59qZk3JcjJhqchDz/FnPm/U1JSyglnXcINgy/l3NMHBDut0OXxkvPIcFp/MBTjcFD8xUSqlq+j2W2D2LZwOWU/zKbpFWeQeEIvrMeLp6SMDUNeBKBB25Zk3D8Ya30TNBW89TVVS0P2Y+LA83ooH/YijZ98DuNwUDl+DJ61a4i//Crcy5ZQPXMGNXNnE9u9J8lvfwBeL1vfeh1bVkqDE04ipks3HElJxA0YCEDps0/hWbliL08aubweL2//8w0e/PARHE4HP34+iQ3L13PBHRez8vcVzJ00m0vvv4K4+Ibc+do9ABTk5PP01f8iq21LLn/wKqy1GGMY9eZI1kXzaxP/Z/vJR3D9x1N8n+3ZB/s+239aRKfMZI7r0II7+ndj6Hdz+XjWMsDw6Jm9fJ/ts1ewrqicN6b8wRtT/J/tl/TVZ7sAYGwY9DP/a+KVXa3zN7Lustae5l8/DJhrrX3fGJONb5xbY3yN2hd3c0uDqcBUa+39xpiLgdeAFGutd3eTruxh/RXs/vYKu1r/PvC9tfbLHeP8k7G86X8OD77JWGYaYy4A7sNXka0BbrTW/rK761c59aPQ/58cRuxaVXL2F/fs34KdQkSJ++fLwU4hoiztdUuwU4gYzduUBTuFiHL9suie9XN/++iJbsFOIaI0HPRYWMxysqpL/3r7fnzIwglBuSZhUdHbsZFXd521djIwuc76m+r8vQDf2Lu9Hb9Pnb8/AT6ps1yE7759O+6zu/XvA+//F+uv2F2ctXYTsFMJy1r7GfDZLk5FREREREQkPBp6IiIiIiIi+4u1YVF4/J9EymQsIiIiIiIi4qeKnoiIiIiIRJVouBWuKnoiIiIiIiIRRhU9ERERERGJKl6N0RMREREREZFwo4qeiIiIiIhEFc26KSIiIiIiImFHFT0REREREYkq1quKnoiIiIiIiIQZVfRERERERCSqWBvsDA48VfREREREREQijCp6IiIiIiISVTRGT0RERERERMKOGnoiIiIiIiIRRl03RUREREQkqnh1w3QREREREREJN6roiYiIiIhIVLGq6ImIiIiIiEi4UUVPRERERESiim6YLiIiIiIiImFHFT0REREREYkqmnVTREREREREwo4qeiIiIiIiElU066aIiIiIiIiEHVX0REREREQkqmjWTREREREREQk7quiJiIiIiEhUiYZZN9XQiwJrBo8IdgoRZVtlTLBTiBjFVfHBTiGiNPv+lmCnEFE6zH452ClEDPeYt4KdQkSZfdv3wU4hopS9uyXYKUSUhoOCnYH8RQ09ERERERGJKpp1U0RERERERMKOKnoiIiIiIhJVomGMnip6IiIiIiIiEUYNPRERERERkQijrpsiIiIiIhJVouB+6aroiYiIiIiIRBpV9EREREREJKpoMhYREREREREJO6roiYiIiIhIVNEN00VERERERCTsqKInIiIiIiJRxRvsBOqBKnoiIiIiIiIRRhU9ERERERGJKhaN0RMREREREZEwo4qeiIiIiIhEFa8NdgYHnip6IiIiIiIiEUYVPRERERERiSpejdETERERERGRcKOKnoiIiIiIRBXNuikiIiIiIiJhRw09ERERERGRCKOumyIiIiIiElW8wU6gHqiiJyIiIiIiEmFU0RMRERERkaiiyVhEREREREQk7KiiJyIiIiIiUUVj9ERERERERCTsqKInIiIiIiJRJRoqemroSb1I6NOdZg9ci3E6KPliPEVvfhGwvfHZJ5J2z2DcmwoAKP7P92z5YnztdkdCQw4e+wblk2ayaejr9Zp7qEk89nCyHvkHxumg8NOJbHrtq4DtKecdT+YDV1CTVwhAwQdjKPx0Ig07HUzLf12HIzEePF7yhn1ByXfTgnEKISWlXzfaPX4lxukg9+MfWPvKt7uMSzv1SLq8eydz+t9L2W+raH7uMRx0wxm12xt1Oog5J95D+eK19ZV6SGrU9wgy/nkNOBwUfz6BguFfBmxvcu4JpN97FTWbfK/Pog+/p/jzCcRkpnHQ8AfA4cC4nBR++D3Fn4wNximEjQefeJ4p02eTktyEkf8ZHux0Qt70lXk8M+F3vNZydnZrrjq6Q8D23C0VPPTdXMoqa/Bayy39DqNP23RKKqq46+tZLM4p5oyurbhvYHZwTiDEHHtCbx554h6cTieffvQ1r730TsD22NgYXnj9Cbp060RxcQk3XjWEDetziIlx8eQLD9M1uzNer5dH7nuKX6bPDdJZhI7Ynr1odOPN4HBQOWY0FZ9+slNMg2P7kXD5FWAt7pUrKX3iMQAaP/kMMZ06UbNoIVseuK+eM5dQFpYNPWNMubW2UZ3lK4Ae1tqb/odjrvEfo2Bf1v8/jv8I8A8gH991v99aO2oXcdcBFdbaD/+X5wspDgfNH76B9Vc+QE1eAa2/epHyH36heuX6gLCyMVN224hLve0yKuYsqo9sQ5vDQcvHr2XFoIepyS2kw3fPsWXibCqXB17Lku+mseGfbwas826rYu3tL1K1JhdX8xQOHf1vyn6ej6d0a32eQWhxGDo8NZj55z9OVU4hPcY/Sf74uVQs2xgQ5kyIo+U/TmbLr8tq1236ahqbvvI1lBM6tqTr+0OivpGHw0Hmo9ez+rIHcecVcsjIFyibNIuqFYGvzy2jp5L7SGDDxJ1fzKrz7sJWu3HEx9F23KuUTZqFe3NRfZ5BWDnrlJO4+NwzuP+x54KdSsjzeC1PjvuN4RcfQ/Okhgx69yeObZdBm7Sk2pi3pi2hf8cszu9+CCvzS7npsxmMvWkgDVxObjy2Eys2l7IivzSIZxE6HA4Hjz/zAIPOuYbcnDy+++FTJo77ieVLV9XGXHDJOWwpKaVvj1M5/ZyB3PfI7dw4eAgXXXYeAP2POYemqSl8+PnrnHbChVhrg3U6wedwkHjLbRTffSfe/HySX3uDqpnT8azd/pnibNGC+IsGUXzLjdjyckyTJrXbKj7/FBMXR8PTTg9C8uFLs25GKGNMsBq4L1hrs4G/A+8aYwKuvzHGZa0dHlGNPCCua3uq1+ZQsz4PatyUjp5CoxOP2uf9G3Ruiyu1CRXT5h3ALMNDfHY7qtbkUb1uE7bGTfF3U2ncv9c+7Vu1OoeqNbkAuDcV4S7YgislaS97RbakI9pSsTqPyrWbsTUeNo+cQdrAnjvFHXLvBawd9i3eyppdHqf52cewaeSMA51uyGvYrT1Va3OpWe97fW75fgqJJ/1tn/a1NW5stRsAExsDjsj/AP5f9cjuQuOkxGCnERYW5RTRMiWBrOQEYpwOBnTKYvKy3IAYY2Brle89Xl5VQ1qjOAAaxro4vGUqsS5nvecdqrK7d2HN6nWsW7uBmho33309lv4n9wuI6X9KP7781Pd79phvJ9K775EAtOvQhhlTZgFQWFBE6ZZSuh7euX5PIMS4Du2Ie+NGvLm54HZT9dOPNDj6mICYuFNPZ9uob7Dl5QDYkpLabTXz52ErKuozZQkTEdfQM8acboyZZYyZb4yZZIxp7l//iDHmI2PMdOAjY0xTY8wEY8xiY8zbsPdmvTHmDmPMIv/jtjrrHzLGLDXGTDPGjDDG3LWn41hr/wTcQKoxZrIx5kVjzFzgVn+ed/mP29Z/Dr8ZY+YZY9r41w8xxswxxvxujHn0/3ut6ktM86a487YXRN15BcQ0b7pTXGL/3rQe9SqZL9+PKz3Vt9IYmt97NZuferu+0g1pselNqc7Zfi2rcwt3eS2bnHIUh45/idbD7yEmI3Wn7fHd2mFiXFStzTug+Ya6BukpVOUU1i5X5RTSID0lIKZRl4NpkJlK4aT5uz1O8zOPYtM30w9YnuEiJr0pNbn5tcvu3F2/15MGHk3bMa/Q8tX7Al6fMRmptB3zCh2mv0fBG1+pmif7zeayStITG9YuN09qyOaybQEx1/XpyOhF6+n/8hhu+mwG9w7oVt9pho30jGbkbNz++ZGbs4nmGc13G+PxeCgrLSc5pQl/Ll7KSSf3w+l00vKgFhyW3YnMFun1mn+ocaam4s3fXLvszc/HkRr42e3KysKZ1ZImLw0j+ZXXiO25bz/yyu55Tf09giUsu24CDY0xC+ospwB/dYOcBvzNWmuNMVcDdwN3+rd1Ao6x1m4zxrwMTLPWDjXGnAoM3tMTGmO6A1cCR+JrFM4yxvyM7xqeC3QDYoB5wK97OdaR+MaA/vWNKNZa28O/7ZE6oR8DT1lrvzHGxAEOY0x/oB3Qy5/HKGNMX2vtlD09Z6gr+2kWpd9Pxta4aXLByWQ8fSfrL7+PJoNOpfznubg3Fe79IALAlklzKB41BVvtpumgAbR6/lZWXPRQ7XZXs2RavXg7a+94EaK5q8y+MIZ2j17Gn7e+ttuQpCPa4tlWzdYl63cbI9uV/TCbLd/9jK12k3zRQFo8eztrLnkAgJrcAlaccjOuZikc9MaDbBk7HU9BSXATlqgx7o8NnNG1FZf9rR2/bSjkwVFz+fKaE3EYVZf3p8/+8w1t2x/C9z9+ysb1ufw6+zc8nmiYFuN/5HTiapFFyR234khLI/mFVyi6+krs1vJgZyYhLFwbetv8XSCB7WP0/ItZwGfGmAwgFlhdZ79R1tq/fsLrC5wDYK0dbYwp3stzHgN8Y63d6n/Or4E++Kqi31prK4FKY8x3ezjG7caYS4Ay4AJ/YxTgsx0DjTGJQAtr7Tf+HCv96/sD/YG/yguN8DX8puyw/zXANQCPNuvM+Y0P2svpHTg1mwq3V+gAV3pq7UQMf/GWlNX+XfLFeNLuvgqAhtkdie/RmeSLT8UkxGFiYvBWbCP/uffrJfdQU51XSGzm9msZm9F0p2vpqXMtC0dMpMV9l9cuOxo1pM17D5H77H+omL+MaFeVV0SDzO0VpwaZTanK215FcjaKI+HQlhz+9cMAxDZrQtcP7+b3y56h7DffWJRmZ/VWNc+vJq+QmIy02mVXxs7v9bqvz+LPJpB+75U7Hce9uYiqZWtJ6NmZ0rG6tvK/a5YYR16dCt6m0m00q1PhA/hmwRpeu6g3AN2ymlLl9lBSUUVKQly95hoO8nI3B1ThMjKbsyl30y5j8nI24XQ6SUxqRHFRCQBDH3imNu7rcR+xeuWa+kg7ZHkKCnCkNatddqSl4S0InBrCm59PzZ9/gseDNy8Pz4b1OLOycC9dUt/pRgyvxuiFpVeAYdbaLsC1QN1/oYM968QL1tpsa20fa+3UOuv/m7wM8KT/ONnW2rbW2nd2DLLWvmmt7WGt7RHMRh5A5cJlxLbOJCarOcS4SDq1L+U//BIQ40xLrv270QlH1k7UknvXs6w87gpWHn8l+U+9Q+nIH6K2kQdQ8dtyGhycQWzLZpgYF8mn92HLxNkBMa5m269l45N6UbliAwAmxsUhb91H0dc/UTJG48kAyuavJP6QDOIOSsPEOGl21tEUjN8++5unbBvTOl3NzJ43MbPnTZT+ujygkYcxND/jKDaNVGMEYNvvy2jgf6+bGBeNT+tL2aRZATGuOu/1xBOPrJ2oxZXeFNMgFgBHUgLxPTpRtWpD/SUvEa1zZjLrisrZWLKVGo+X8X9s4Nj2GQExGUnxzFrt62izqqCUareX5PgGwUg35P02bxEHH9KKlge1ICbGxennnMzEcZMDYiaOncx5F/pmJj7lzJOYMdX3WRXXMI6G8b5Gdp/jjsLj9gRM4hKN3EuW4GqRhSM9HVwuGvQ7nqoZgZ8rVdOnEZOdDYBJaowzqyWe3JwgZCvhJFwrenvSGPhryrzL9xA3BbgYeNwYczKQvIdYgKnA+8aYp/A1ts4GLsV3Dd8wxjzp//s04M3dHmUfWWvLjDEbjDFnWWtHGmMaAE5gPPCYMeZja225MaYFUGOt3bznIwaRx8umoa/T8p3Hwelgy5cTqF6xjtRbLqFy0XLKf5xFymVn0uj4I7EeD56SMnLvfT7YWYcmj5cND71Jm48e8d1e4bMfqFy2nvQ7LqZi4QpKJ84m7crTaHxSL3B7cJeUs/bOlwBoclpvGvXqjLNJIinnHQ/AujtfZtsfq/f0jBHNerwsu+9dsj99AON0kDPiJ7Yu3cDBd59P2W8rKRi/x17YNDmqI5U5BVSuDd23X73yeMl5ZDitPxiKcTgo/mIiVcvX0ey2QWxbuJyyH2bT9IozSDyhF9bjxVNSxoYhLwLQoG1LMu4fjLW+STEK3vqaqqVRPovpXgx5+CnmzP+dkpJSTjjrEm4YfCnnnj4g2GmFJJfDwb0Dsrl+xHS8XsuZ3VrRNi2J137+g04ZTTiufSZ3nNiFoWPm8fHsFQA8enp3/L1uOHnYOLZW1VDj8fLTshxev+iYgBk7o43H4+Ghu5/goy+H43Q6+ezjb1i2ZCV33HcjC+cvZuK4yXz2n695cfiTTJk7mpLiLdx09d0ApKam8NGXw/Fay6aczdx2nW4HgNdD2Ssv0uTp5zAOB9vGjsGzdg0JV1xFzdIlVM+cQfWc2cT26EnKux+Ax0v5m69jS32zwDZ58RVcLQ/CNGxI00+/oOy5Z6ieOyfIJxX6omHwignH6Wz3dHsFY8yZwAtAMfAj0NNae5x/7Fu5tfY5/z5NgRFAC2AGvu6Q3fd0ewVjzB3AVf5Nb1trX/THPIKv0bgJ2AyMs9a+tcNxAp6/zvrJwF3W2rk7xhlj2gFvAKlADfB3a+0qY8ytwNX+Q5QDl1hrV+7uei1pf0r4/U8OYdsqY4KdQsQortKv5ftTswTNurY/dZj9crBTiBjuMW/tPUj2WYfbvg92ChFl7uEpew+Sfdbsh5/Dok/kyPSL6+378Vl5nwTlmoRlQy/UGGMa+atr8fgqhddYa0PmXgBq6O1faujtP2ro7V9q6O1faujtP2ro7V9q6O1faujtX2ro7SxYDb1I7LoZDG8aYzrhGw/4QSg18kREREREJFA0zPWqht5+YK29ONg5iIiIiIiI/EUNPRERERERiSreKLhHZiTeXkFERERERCSqqaInIiIiIiJRJRpmKlRFT0REREREJMKooiciIiIiIlElGmbdVEVPREREREQkwqiiJyIiIiIiUcUb+ZNuqqInIiIiIiISaVTRExERERGRqOIl8kt6quiJiIiIiIhEGFX0REREREQkqug+eiIiIiIiIhJ2VNETEREREZGoolk3RUREREREJOyooSciIiIiIhJExpiBxpilxpgVxph79xB3rjHGGmN67O2Y6ropIiIiIiJRxRvsBOowxjiBV4GTgA3AHGPMKGvtHzvEJQK3ArP25biq6ImIiIiIiARPL2CFtXaVtbYa+BQ4cxdxjwFPA5X7clA19EREREREJKrYenzsgxbA+jrLG/zrahljjgBaWmtH7+s5qqEnIiIiIiJygBhjrjHGzK3zuOa/3N8BPA/c+d/spzF6IiIiIiISVerz9grW2jeBN/cQshFoWWc5y7/uL4nAYcBkYwxAOjDKGHOGtXbu7g6qip6IiIiIiEjwzAHaGWMONsbEAhcCo/7aaK3dYq1Ntda2tta2Bn4B9tjIA1X0REREREQkyoTSrJvWWrcx5iZgPOAE3rXWLjbGDAXmWmtH7fkIu6aGnoiIiIiISBBZa8cAY3ZY98/dxB63L8dUQ09ERERERKJKKFX0DhSN0RMREREREYkwquiJiIiIiEhUsfU462awqKEXBTKOrAp2ChHFkRANxf76sWBkTLBTiCjN25QFO4WI4h7zVrBTiBiuU/4R7BQiSoM7JwQ7hYiS0Dsj2CmIHBBq6ImIiIiISFSJhp/tNUZPREREREQkwqiiJyIiIiIiUUUVPREREREREQk7auiJiIiIiIhEGHXdFBERERGRqGKDnUA9UEVPREREREQkwqiiJyIiIiIiUcUbBTdMV0VPREREREQkwqiiJyIiIiIiUUW3VxAREREREZGwo4qeiIiIiIhEFVX0REREREREJOyooiciIiIiIlFF99ETERERERGRsKOKnoiIiIiIRBXdR09ERERERETCjip6IiIiIiISVTTrpoiIiIiIiIQdVfRERERERCSqaNZNERERERERCTtq6ImIiIiIiEQYdd0UEREREZGo4o2Czpuq6ImIiIiIiEQYVfRERERERCSq6PYKIiIiIiIiEnZU0RMRERERkagS+SP0VNETERERERGJOKroiYiIiIhIVImGMXpq6Em9cHXpSdylN4LDQc3kMVR9/+lOMTG9jqXBOZeDtXjWrWTb608AYJo2o+HgO3GkpAGw9bn7sAWb6jX/UOLs1J2486/3Xcvp46ge//lOMa7ufYg97RKw4N2wisp3nwagwTmDcR7WC4zB8+d8qj5/vb7TDznJ/bI55LErMU4HeR//wIZhI3cZ1/TUI+n0zhDmD7iH8t9WYmJctH32GhK7tcF6Laseeo8tMxbXb/IhKKZHLxrdcDPG4WDb2NFs++yTnWIa9O1H/GVXgLW4V62k7MnHcLZpS+Itd2Di48HrpeKTj6j6+af6P4EQM31lHs9M+B2vtZyd3Zqrju4QsD13SwUPfTeXssoavNZyS7/D6NM2nZKKKu76ehaLc4o5o2sr7huYHZwTCCMPPvE8U6bPJiW5CSP/MzzY6YS8PscfxYP/ugun08nn/xnJmy+/H7C951GH88Djd9GhU1tuv+Z+xn33Q+22dz57hezuXfh11gKuGXRb/SYeopxtuxF7yuVgHLjn/UjN1FEB22MHXobj4E4AmJgGmIQkKp4cjGmcSoOL7gRjME4nNb+Mxz13UjBOQULQXht6xphya22jOstXAD2stTf9f5/UGLPGf4yC/+8xQtXuro9//bPARiAWeMFa+9Yu9j8D6GStferAZ1tPjIO4y29h69N3Y4vyaTT0NWrmzcSbs7Y2xNG8BQ1Ov4jyobdARTkmqUnttvhr76Fq1Ce4F/0KDeLARkOv6t0wDuIuupGKl+7HFhcQf9/LuH//BW/uuu0hzTKJHXABFc/e6buWiY0BcBzSEWebTlQ8dj0A8UP+jbN9VzzLfg/KqYQEh4M2T17NovOHUpVbRPa4pyiaMJeKZRsCwpwJcbS4+lRKf11Wuy79khMBmNfvTmJSk+j88QMsGHhvdL8+HQ4Sb76NknvuxFuQT/KwN6ieOR3Puu3vdWeLFjS8aBAlt92ILS/HNGni21BZSdkz/8KzcSOOpk1p8upbVM+dg91aHpxzCQEer+XJcb8x/OJjaJ7UkEHv/sSx7TJok5ZUG/PWtCX075jF+d0PYWV+KTd9NoOxNw2kgcvJjcd2YsXmUlbklwbxLMLHWaecxMXnnsH9jz0X7FRCnsPh4JGn7uWKv99AXs4mvprwET+O+5kVy1bXxuRsyOOemx9m8A2X7rT/28M+pGHDOC68/Nz6TDt0GUPsaVdR+cG/sKWFxF37BO4lv2LzN9aGVI/7sPZv15EDcGS0BsCWF1P51kPgcUNsAxre+Byepb9iy4rr+yzCjtcEO4MD74CP0TPGqGq43WfW2mzgOOAJY0zzuhuNMS5r7aiIauQBzjaH4t20EZufCx43Nb/8REz3owNiYvudStWkUVDh+1JnS0sAcGS2AofT18gDqKqE6qr6TD+kOFp3wLs5F1uQBx437jk/4+p6VEBM7DEnU/Pz99uvZdkW3wYLuGLB5QJXDDid2NLo/iBIPLwtlavzqFy3GVvjJn/kdFIG9NwprtU9F7L+1ZF4q2pq18W3z2LLtEUA1BSU4imtoFF2m3rLPRS5OnTEk7MRb14uuN1UTv6R2KOPCYiJO/l0Kkd9gy33vz5LSgDwbNyAZ6PvS423sBBbUoyjSeN6zT/ULMopomVKAlnJCcQ4HQzolMXkZbkBMcbAVv/rsryqhrRGcQA0jHVxeMtUYl3Oes87XPXI7kLjpMRgpxEWuh7RmbVr1rN+7UZqatyMHjmBE04+LiBm4/pclv6xAruLH79mTp1DeXlFPWUb+hxZbfEW5WGLN4PHg2fhDFyH9thtvKtLb9wLZ/gWPB5fIw/AGeP7R0HE739q6BljTjfGzDLGzDfGTPqr4WKMecQY85ExZjrwkTGmqTFmgjFmsTHmbWCnV6ExxmmMed8Ys8gYs9AYc7t//T+MMXOMMb8ZY74yxsT7Y1cbnybGGI8xpq8/fooxpp0/h3eNMZONMauMMbf4tw+p8/cLxpgf/X8fb4z52P/3Rf4cFhljnq6T4+7WX2mMWWaMmQ303tt1s9ZuBlYCrfznPNwYMwt4xhhzhTFmmP+4zY0x3/jP/TdjzNH+9ZcYY2YbYxYYY94wxoT0J7lJTsUW5dcue4vyMcmpATGO9CycGVkkPPQSCQ+/gquL78u2IyMLW7GV+FseodFjw4m78Bow0TuHkCO5Kd7iOteypACT3DQgxjRrgaN5C+KH/Jv4u1/A2am7L3b1n3iW/Uajpz+h0TOf4P7jV7x56+s1/1DTICOFqpztHQuqcwtpkJESEJPQ5WAaZKZSPGlewPqti9f4GoVOBw0OakajrofQIDPw/0W0caSm4snfXLvsLcjHmRr4XndmZeFs0ZImLw6jycuvEdOj107HcXU4FGJi8OTkHPCcQ9nmskrSExvWLjdPasjmsm0BMdf16cjoRevp//IYbvpsBvcO6FbfaUoUSs9oRu7G7UMo8nI20TwjLYgZhTeTmILdUli7bEuLMEkpu45tnIpJTsO7atH2dUlNaXjD08Tf+So100apmrePvNh6ewTLvnxjbuhvUCwwxiwAhtbZNg34m7X2cOBT4O462zoBJ1prLwIeBqZZazsD3wAH7eJ5soEW1trDrLVdgPf867+21va01nYD/gQGW2s9wFL/cxwDzAP6GGMaAC2ttcv9+x4KDAB6AQ8bY2KAqUAf//YeQCP/+j7AFGNMJvA0cLw/p57GmLP2sD4DeBRfA+8Yf057ZIw5BDgEWOFflQUcba29Y4fQl4Gf/ed+BLDYGNMRuADo7a8OeoBBe3vOkOdw4mjegq1P3EHFa/+i4eA7ID4BHE5cHQ5j24g3KH/4BhzNMojpOyDY2YY043BimmVS8e+72fbOU8Rdchs0TMCkZeBIP4jy+y6h/N5BuDpk42zbOdjphjZjOOTRK1j16Ac7bcob8SPVOYUcPv5p2gy9ktK5S8ETDUO7/0dOJ84WWZTceSulTwwl8fYhmITa0QE4UlJIvOcByp57Krq7we6jcX9s4IyurZhwyykMu+BoHhw1F6+um0jEcnU5Gs/iWQH/PtrSQra9dg/bXroNV3ZfSIju3hCy3b409LZZa7P/egD/rLMtCxhvjFkIDAHqfmscZa3966fHvsB/AKy1o4Fd/dSwCjjEGPOKMWYg8NeggsOMMVP9zzGoznNM9R+3L/AkvkZWT2BOnWOOttZW+ccCbgaaA78C3Y0xSUAVMBNfg6+P/5g9gcnW2nxrrRv42P8cu1t/ZJ311cBne7iWF/gbyyOAa621Rf71X/gbrzs6Hnjdf9081totwAlAd2CO/1gn4Gs0BjDGXGOMmWuMmfv+8o07bq5XtrgAk7L9lz5HShq2OHB4prcon5p5M8Djwebn4c3bgLN5FrYoH8+6lb5un14vNb9Ox9m6XX2fQsjwFhfiSK5zLZukYosLA2NKCnD/9gt4PdjCTXg3b8DRrAWu7N54Vi/xdX+tqsS9aA7OQzrW9ymElKrcIhpkbq84xWY0pSq3qHbZ2aghCR1a0vXrR+k55zWSjmhHpw/uoVG3NuDxsurh95l/4hD+uOJpXEkJbFuVu6uniRreggKcac1qlx2paXgKdnivF+RT9ct08Hjw5uXh2bgeZ4ssAEx8PEmPP83W997G/ecf9Zp7KGqWGEdenQreptJtNKtT4QP4ZsEa+ndqAUC3rKZUuT2UVERv93apH3m5m8losX30SXpmczbl5u9hD9kTW1aEaby9R4hJSsGWFu0y1tnlqO3dNnc6TjHezetxtjr0gOQZaWw9PoLlf+0D9wowzF+BuxaIq7Nt639zIGttMdANmAxcB7zt3/Q+cJP/OR6t8xxT8DXOegFjgCb4xr5NrXPYup92HsBlra0BVgNXADP88f2AtvgqhgfSZ/4G85HW2m/qrP9vrpUBPqjT+O5grX1kxyBr7ZvW2h7W2h5XtGvxv+b9P/GsWoIzvQUmLR2cLmL+1s/XqKvD/et0XB2zATCNknCkZ+HNz8WzaikmvlHthCKuTofj3bh2x6eIGt61S3E0y8Q0bQ5OF66ex+L+/ZeAGPeCGbjadwXAJCThaJaFtyAXW7QZZ7su4HCAw4mzfRc8udHddbNswQriDsmgwUHNMDEu0s7qTdGE7b8Vecoq+KXzVczpeQNzet5A6bzl/HH505T/thJHw1gc8Q0AaNK3K9bt2WkSl2jjXroEZ4ssHOnp4HIRd9zxVM+cHhBTNX0asV2zATBJjXG2aIknNwdcLpIeeZyqieOpnvpzELIPPZ0zk1lXVM7Gkq3UeLyM/2MDx7bPCIjJSIpn1mrfF+xVBaVUu70k+1+XIgfKwvl/0PrglmQdlElMjItTz+rPD+P0vv3/8m5ciSMlHdMkzdfrocvRuJf8ulOcSc3ExDXCu377xGAmKcU37h4gLgHnQYfiLYjubu+y3f86UUpjfLNIAly+h7gpwMXA48aYk4HkHQOMMalAtbX2K2PMUvwVQCARyPV3rxxU5/lmAx8Bq6y1lf7q1rXAafuQ91TgLuAqYCHwPPCrtdb6x9m97M+nGLgIX4N2T+tfMsY0xVeF/Dvw2z7ksC9+AK4HXvSPw2vkX/etMeYFa+1mY0wKkGitDd3Wj9fLtg9fIWHI075bAkwZi3fjWhqccwWe1Utxz5+Je+EcXF160Oipd8HrofLTN7HlvqJu5Yg3SLj3OTDgWbOc6p9GB/mEgsjrpfKz14i/5V++azljAt7ctcSefimetcvx/P4Lnj9+xdWpO/EPvwFeL1Vfvw1by3DPm4azQzbxDw0HLJ7Fv+JZOCvYZxRcHi8r73+bw0Y8iHE62DTiRyqWbqDV3RdQtmAlRRPm7nbXmNTGHDbiQfBaqvKKWHrzy/WYeIjyeigf9iKNn3wO43BQOX4MnrVriL/8KtzLllA9cwY1c2cT270nyW9/AF4vW996HVtWSoMTTiKmSzccSUnEDRgIQOmzT+FZuWIvTxq5XA4H9w7I5voR0/F6LWd2a0XbtCRe+/kPOmU04bj2mdxxYheGjpnHx7N91+nR07tj/JMxnDxsHFuraqjxePlpWQ6vX3RMwIydEmjIw08xZ/7vlJSUcsJZl3DD4Es593QNFdgVj8fDo/c9w7ufD8PpcPLliG9ZsXQVt95zHQsX/MGP46fQJbsTr33wHEmNk+jXvw+33H0tp/Q5H4BPvnubNm1bE5/QkKm/jeG+2x5j2k8zg3xWQeT1Uj36PeIuux8cDtzzfsLmbyDm+L/j3bgKz1Jfo8/V5WjciwJ/KDdpLYgbcAkWXyWgZvr32M3R/SPuvoqGwRZmV7MhBQTs4fYKxpgzgRfwNXx+BHpaa48zxjwClFtrn/Pv0xRfd8UW+Kpo/YHudW+vYIzphm9c3l9VxvustWONMdfjG/uXD8zC16i5wr/PVGCqtfZ+Y8zFwGtAirXWu4scFgGnWWvXGGNOAMYBTay1W40xy4Dh1trn/bEXAffje8+Mttbes5f1VwL3ASXAAnwN1l3dXmFXt114H/jeWvvlLq5vc+BNfF0zPcD11tqZxpgL/M/nAGqAG621gWWdOrZceoIGbOxHjoSYYKcQMRaMbLT3INlnh3ZR16n9qdGlR+89SPaJ65R/BDuFiNKp49+DnUJEWXB99A4JORAShn4aFlN/3tf64nr7fvzkmk+Cck322tCT8KeG3v6lht7+o4be/qWG3v6lht7+o4be/qWG3v6lht7+pYbezoLV0NM97kREREREJKoE87YH9SV6b0gmIiIiIiISoVTRExERERGRqBL59TxV9ERERERERCKOKnoiIiIiIhJVouH2CqroiYiIiIiIRBhV9EREREREJKpo1k0REREREREJO6roiYiIiIhIVIn8ep4qeiIiIiIiIhFHFT0REREREYkqmnVTREREREREwo4qeiIiIiIiElVsFIzSU0VPREREREQkwqiiJyIiIiIiUUVj9ERERERERCTsqKEnIiIiIiISYdR1U0REREREoopXk7GIiIiIiIhIuFFFT0REREREokrk1/NU0RMREREREYk4quiJiIiIiEhU0Rg9ERERERERCTuq6ImIiIiISFTRDdNFREREREQk7KiiJyIiIiIiUcVqjJ6IiIiIiIiEG1X0REREREQkqkTDGD1jbeSXLaNdnxYn6H/yfrR8a06wU4gYZzfpEuwUIkq+rQx2ChFldtnqYKcQMRo4Y4OdQkT5488vgp1CRGmY2SfYKUQUd/VGE+wc9sVVrc+rt+/H7675MijXRBU9ERERERGJKhqjJyIiIiIiImFHFT0REREREYkq0TBGTxU9ERERERGRCKOGnoiIiIiISIRR100REREREYkq3ii484AqeiIiIiIiIhFGFT0REREREYkqkV/PU0VPREREREQk4qiiJyIiIiIiUcUbBTU9VfREREREREQijCp6IiIiIiISVawqeiIiIiIiIhJuVNETEREREZGo4g12AvVAFT0REREREZEIo4qeiIiIiIhEFc26KSIiIiIiImFHFT0REREREYkqmnVTREREREREwo4qeiIiIiIiElU066aIiIiIiIiEHTX0REREREREIoy6boqIiIiISFSxVpOxiIiIiIiISJhRRU9ERERERKKKbpguIiIiIiIiYUcVPRERERERiSq6vYKIiIiIiIiEHVX0REREREQkqliN0RPZP3od15OPp7zPiGkfMujGC3fa3u3ILrwzbjg/rZ3Acaf2rV1/+NHZvDvhjdrHpJVj6TOgd32mHhL6nXAM0+aMYea8cdx029U7bY+NjeGNd59n5rxxjJn0KS0PygTgnL+fxqSpX9c+cooW07nLoQH7fjDiVSbPGFUv5xGKOh3bjUd+eJFHJ79M/+vP3Gn7CYNP5Z8Tn+eBsc9y68cPkdIitXbb2fcO4qEJ/+afk57n/IevrM+0Q1b2sUfw0o+v8crPb3DW9efutP20q8/khUnD+Pe4l3n4k8dIbZEGQGqLNJ4Z/QLPjnmRFyYOo/+ggfWdekg69oTe/DRrFFPmjuaGWwfvtD02NoZX33mWKXNH8+3Ej8lq6Xvvx8S4eG7YY0yY9jXjpnzJ33r3qO/UQ06f449i/MyvmDR7JNfccsVO23sedTgjf/iYP3NnMfD0EwK2vfPZK/y6YjJvfvxi/SQb5h584nn6nnohZ11yXbBTCWkD+h/H4kVTWPLHNO4ecuNO22NjY/nk49dZ8sc0Zkz7jlatsgBISUlm0oQvKClaxksvPr7LY3/z9XssmP/DAc1f9i9jzEBjzFJjzApjzL272H6HMeYPY8zvxpgfjDGt9nZMNfQAY0z5DstXGGOG+f++zhhz2S72aW2MWfRfPo/HGLPAGLPIGPOFMSZ+N3Ez/pvjhjqHw8Ed/7qFuy65j0v7XcWJZx1P63aBr81NGzfzxO3PMGlk4D9K82cs4Kr+13JV/2u59fy7qNpWyeyf59Zn+kHncDh48rmHuPi8a+h75Omcfd6ptO/QJiDm4kvPo6RkC0cdMZA3XvuQBx+5C4Cvv/ieE/ucw4l9zuGma+9h3doNLF64pHa/U04/ia3lFfV6PqHEOAwXDh3MsCueYOhJt9PzjN6kt20RELP+jzU8efq9/OvkIcwf+wtn33cJAIcc0Z42PTrw+MC7eKz/nbTq1oZ2f+sUjNMIGQ6Hg6sfu5Z/Xf4ot594I8ec0Zesdi0DYlYvXsU9p93BnQNvYeaYGVx63xUAlGwu5v6zhzDklNu478y7OOv6c0lulhKEswgdDoeDx595gMvPv4ETjjqTM849mXYdDgmIueCSc9hSUkrfHqfy9usfcd8jtwNw0WXnAdD/mHMYdM41PPTYEIwx9X4OocLhcPDIU/dy9YW3cHLv8zjt7AG0bX9wQEzOhjzuuflhvvtq3E77vz3sQ4bc8FB9pRv2zjrlJIY/v+sGiPg4HA5efulfnHb6JXTp1o8LLjiLjh3bBcRc9X/t3Xd8VfX9x/HXJwnI3nvIVBBkKOBAHGgdOJDW0Vq1tdrWqq1aa/Wnta62aq21Vn8/Z6t11dW6NyoKIsoSRRCUoaywt4AkN5/fH+ckJCGs5JJvzr3vp488knPuuTfv+/Uccr/nu35yBqtWraFnryHccecD3HzT7wDYtGkT111/K1dc+YcKX3vEiGGsX//Nbn8PSVeEV9vXjphZLvB/wDCgF3CGmZX/UPExMNDd+wL/AW7d0euqorcD7n6vuz+Sppfb6O793X1fYDNQ5laXmeXFv3Nwmn5fjbDPfj1Z+NVC8uflU1hQyNsvjGLIsWXf4uIFS5j9+Ry8aNsXwxEnHMaHo8bz7aZvd3fkGmW/AX2ZO2ce875eQEFBAc//91WOPf7IMscce/yRPP3ECwC8/MIbDDn8oK1e57unnMDz/321ZLte/Xqcf+GPueO2e3fvG6jBOvfvzrKvF7N8/lJSBSkmvvQB/Y4ZVOaYL8ZNo2DTZgDmfPwlTdtElQ/HqbVHbfJq5ZFXuxa5ebmsW7am2t9DTdK9/14s/iqfpfOXUFhQyNiXxjDo6APLHDNt3FQ2x+X55cczad42aiEtLCikcHMhAHm1a2E5+vPUf0AfvppbfO0X8tKzr3HMsKFljjnm+KH858moRf7VF0ZyyGFRee/VoxsfjP4IgBXLV7J2zVr67te7et9ADdJ3/958/dV85n+9kIKCQl55/k2OGnZEmWMWzs9n5vRZFS6iPG7MBNZn8U2xXTWwfx8aN2oYOkaNdsCg/Zg9+yvmzp1HQUEBTz/9AsNPOrbMMcNPOoZHH30GgP/+9xWOHDoEgA0bNjL2gwlsquDzUP369fj1JT/nppv/vvvfhKTTAcAsd5/j7puBJ4Ey3YzcfZS7F/9D9CHQYUcvqr+kO2Bm15vZ5fHPA8zsEzP7BLio1DG5ZvYXM5sQN6eevxMvPQbobmZHmNkYM3sRmB6/XkkLo5ldaWZT4997S7yvm5m9bmaT4uf2rPhX1Awt27Rg6aJlJdvL8pfRok2L7TyjYkedPJS3XxiVzmiJ0LZtKxYtXFyynb9oCW3bti53TGsWLcwHIJVKsW7tOpo1a1LmmJO/N6xMRe/K313Mvf/3LzZu3Lj7wtdwTVo3Y9WiFSXbq/JX0KT1tluRDjn9SKa9OwWAuZO/ZOa4adwy4X7+PP5+po/+hMWzF+7uyDVaszbNWZ6/vGR7Rf5ymrVpvs3jj/z+0Xz87qSS7eZtW/DX1+/kvg8f5IV7/8uqpSt3a96ark0F137rctd+6WOia389TZs14fNpMzl62FByc3PpuGd79u3fi3bt21Rr/pqkTdtW5C9cUrK9eNESWrdtGTCRZLt27dswf8Giku0FC/Np167NNo9JpVKsWbOW5s2bbvd1b7z+Cm6/4z42bMjev+07y92r7WsntAfml9peEO/blvOA13b0oqroRerGXSqnmNkU4MZtHPcQ8Ct371du/3nAGncfBAwCfmZmXbZ6dixuuRsGTI137Q9c4u57lztuGFFt/sD4dxY30d4f5xgAXA7cvZPvM7Gat2pGt55d+OjdCaGjJNJ+A/qyccMmZnz+JQC9+/Skc5eOvPbyW4GTJccBIw6lU9+ujLw/aj1p2ak1bbq35+qDfsFVB51Pj8H70n1Qjb7nUqMc+t0j6NanOy/c92zJvhX5y/nNcRfzy8PO5/BTjqRxiybB8iXdU489R/6iJbz8zpNcd9OVTBr/CalUNkwmLpK9+vXrTddunXjhha27H0tYZvZzM5tY6uvnVXits4CBwF92dKxm3YxsdPf+xRtmdg5RAVJqXxOgibuPjnc9SlRZAzgG6Gtmp8bbjYG9gLnlfk/duCIJUYveP4HBwHh3L38swHeAh4qbad19pZk1iJ/zTKnxFnuUf2J8Av0coHvjHrSpv72bArvXssXLadVuy53Tlm1bsnzx8u08Y2tDTzqC0a+9T6owle54NV5+/tIyd+LbtmtNfv6ScscsoV37tuQvWkJubi4NGzVk5crVJY+POOV4nvvvKyXbAwf1p1//fZnw6Vvk5ubSomUznn35Yb534o93+/upSVYvWUnTdltanJq2bc7qJVu3IvU8pA/H/fK7/O3715d0L+x/7AHM/fhLvt0QdZ2Z9u7HdNl/b2ZNmLHV87PFysUraNF2S2t987YtWLl4xVbH9TmkH6f88jSuPf3qkvIsbdXSlcz/Yh77HNCLD1/NqCHLu2RxBdf+knLXfvExi0uu/Qasiq/9G3+3ZfjGs68/ytzZX1VH7Bppcf5S2rbf0hrapl1rluQv284zRHavRQsX07FDu5LtDu3bsmjR4gqPWbgwn9zcXBo3bsSKFau2+ZoHHTiAAfv3ZdYXH5KXl0erVs15e+QzHHX0abvtfSRZdd76cvf7iRpqtmUhUHpQe4d4Xxlm9h3gd8Dh7r7DsUxq0UsPI2ph6x9/dXH3Nys4bmOpY34V98EF2JURsznA6lKv09/d9yl/kLvf7+4D3X1gyEoewIwpM+jQpT1tO7Yhr1YeR508lPff3LUPb98ZMZS3srDbJsCUyVPp2q0Te3ZqT61atRhxyvG8+VrZsnjztVGcfkbUlfvEk49l7OgPSx4zM4aPOK5Mt82HH3yS/vsczqC+3+HkYWcyZ9bXWVfJA/j6k9m06tyW5h1aklsrl4EnDebTkWUn++nQuzM/vOln3PPTW1m3Ym3J/pWLlrP3gfuQk5tDTl4uex3Yi8Wzsrvr5qxPvqRtl3a06tiavFp5HHLSoUwY+VGZY7r07sr5N1/ILef9kbUrtoxpbNamObX3qA1A/Ub16TlwHxZleVfYTyZ/Rpeunei4Z3tq1crjpO8NY+Tr75Y5ZuRr73LqD4YDcPzJR/PBmPEA1Klbh7r16gJw6BEHkypM8eXMOdWavyaZ+vF0OnfpSIc921GrVh4njDiGt19/L3QsyWITJk6he/cudO7ckVq1anH66Sfz0stlPzq+9PKbnH12VEk75ZQTGPXu2O2+5n33P8KenQfQfe+DOHzoCL74co4qeckxAdjLzLqYWW3gB0CZKdHNbD/gPmC4uy/dmRdVi95OcvfVZrbazIa4+/vAmaUefgO4wMzecfcCM9sbWOjuVZ3yaCRwrZk97u4bzKxZ3Ko318xOc/dnLGrW6+vun1Txd+02qVQRf7vmLv767z+Tk5PDK0+9xldffM15l5/DjE9mMnbkOHr268Gf/nkDDRs3YPDRB3Pub37Mj46MphJv06E1rdq2Ysq4GvsWd6tUKsXVv/0jT/z3H+Tm5vDEY88yc8Ysrrj6V0z5+DPefG0U/370P/zvfX9m3OTXWb1qDeef+5uS5x98yEAWLVzMvK8XBHwXNVNRqognr32QXz3yO3Jyc/jg6VHkf7mAE399OvOmzubTtyZxylVnsUe9Ovzs7ssAWLVwOff87FYmv/ohPQbvyzVv3AYO096bwtS3J+3gN2a2olQR/7j2Pq555HpycnN45+m3WPDlfL5/2Q+Z/eksJr41nrOvPoc69erym7uvBGD5omX8+ad/okP3jvz4mnNxd8yMF+9/nnkzvw77hgJLpVL8/oqbePQ/95Kbm8tTjz/HFzNmc9lVFzH142mMfP1dnnrsWe6492ZGT3yF1avW8MufXgFAixbNePQ/91LkzpJFS7n0F1cFfjdhpVIpbrjqVh58+n/JzcnlP0+8wKyZc7jkyl8wdcp03nljNH369+Luh2+jUeNGDD3mUC6+4nyOP/R0AP790j/o1r0z9erXZcwnr3LVpX/g/VHjAr+rmuu3193ChI8/ZfXqtRw14iwuPO9sTik30Ui2S6VSXHLpNbz6yr/JzcnhXw8/xfTpX3D9dZczcdInvPzySB586Eke/tedzJj+PqtWreaHZ11Y8vxZX3xIo0YNqF27NicPP45hJ5zB5/HwDNk5NWkdPXcvNLNfEtUpcoEH3X2amd0ITHT3F4m6ajZgS6++ee4+fHuvazs5QDCjmdl6d29QavscoulLf2lm1wPr3f02MxsAPAg48CZwvLvva2Y5wB+Bk4ha95YBI9x9zfZ+T7zvCOBydz+xouPidTR+RDRL56vufnU8/u8eoC1QC3jS3bc1rpBD2x+l/8lp9OU3i3Z8kOyU7zbpEzpCRlnmm0JHyCjj11XUo14qY4/c2qEjZJTpnz8TOkJGqdvu0NARMkrh5oWJWMvlmI7HVdvn4zfnvx6kTFTRywKq6KWXKnrpo4peeqmil16q6KWPKnrppYpeeqmil15Jqeh9p+Ox1fb5+K35bwQpE43RExERERERyTCq6ImIiIiIiGQYTcYiIiIiIiJZJRuGr6lFT0REREREJMOoRU9ERERERLJKUQ1aXmF3UYueiIiIiIhIhlGLnoiIiIiIZJWatGD67qIWPRERERERkQyjFj0REREREckqRZp1U0RERERERJJGLXoiIiIiIpJVMr89Ty16IiIiIiIiGUcteiIiIiIiklW0jp6IiIiIiIgkjlr0REREREQkq6hFT0RERERERBJHLXoiIiIiIpJVXOvoiYiIiIiISNKooiciIiIiIpJh1HVTRERERESyiiZjERERERERkcRRi56IiIiIiGQVV4ueiIiIiIiIJI1a9EREREREJKtoeQURERERERFJHLXoiYiIiIhIVtGsmyIiIiIiIpI4atETEREREZGskg1j9FTRywJvXNMrdISM4ktahY6QOYoy/x/Z6pTTo1/oCBll3YNrQkfIGPUPaRs6Qkap2+7Q0BEyysZFY0JHENktVNETEREREZGsojF6IiIiIiIikjhq0RMRERERkaziatETERERERGRpFGLnoiIiIiIZJWiLJh1Uy16IiIiIiIiGUYVPRERERERkQyjrpsiIiIiIpJVNBmLiIiIiIiIJI5a9EREREREJKtoMhYRERERERFJHLXoiYiIiIhIVtEYPREREREREUkcteiJiIiIiEhW0Rg9ERERERERSRy16ImIiIiISFbRGD0RERERERFJHLXoiYiIiIhIVtEYPREREREREUkcteiJiIiIiEhW0Rg9ERERERERSRy16ImIiIiISFZxLwodYbdTi56IiIiIiEiGUUVPREREREQkw6jrpoiIiIiIZJUiTcYiIiIiIiIiSaMWPRERERERySquBdNFREREREQkadSiJyIiIiIiWSUbxuipoifVYuxXy/nLezMoKnJG7NuBcwd1KfP4be/NYML8VQBsKkyxcsNmxlx4JAB3jPmCMXOX4Q4HdmrOFYf3wMyq/T3UFLnd+1H7uB9BTg6Fk0dR8P6LZR6vfezZ5HTpBYDV2gOr34gNt/wUa9yCPX5wGZhhOXkUjH+DwolvhXgLNUpu937UPv7HYDkUTn6HgjHlyvO4H21dnjefF5XnGb+JyjM3l4IPVZ4AY2flc+sbUygqcr67XxfOHbJPmcfz13zD758fz7pvCygqci4+qi+H7tWWcbMXc+c7UylIFVErN4dff6cvB3RpHehd1Ay1Bx1Ag4t+BTk5bHr1FTY8+e+tjtnj8KHU//E54E7h7NmsvekPADS++VZq9epFwWdTWfO7q6o5ec2ka73qjj3mCG6//UZyc3J48KEnuPUv/1fm8dq1a/Ovh/7O/vv1YeXKVZxx5gV8/fUCmjVrytNP3s/Agf14+JGnueTSa7Z67eeefYguXfak/35HVdfbSYxrbrqd0WPH06xpE55/7N7QcSRBMq6iZ2YpYCrRe5sLnO3uq7dz/DnAQHf/Zbn9nYGX3X3fNOU6B/gLsBCoDfzN3R+o4LjhQC93vyUdv7cmSBU5t4z6nHu+N4DWDepw5hMfcnjXlnRr3qDkmMsP71ny8xNT5jFz6VoApixazZRFq3n6rMEA/OTp8UxasIqBHZtV75uoKcyoffxP2PToTfjaFdT52Z8onDkJX7aw5JDNbzxa8nPeAceS07YzAL5+FZv+cS2kCqH2HtS98C+kZk7C162q7ndRc5hR+8Rz2fTwn6LyPP8mCmeUK8/XHyn5Oe/AcuX5wO+3lOdFt2V9eaaKirj5tcnce9bhtG5UlzP/8RaH92hHt5aNS455YMznHNO7I6cP7M7sZWv45b/H8NolJ9K03h78/QdDaNWwLrOWruGCx0cz8tcnBXw3geXk0PDiS1l1xW8oWraMpnffx7fjxpL6+uuSQ3Lbt6feGWey6uKL8PXrsSZNSh7b8PSTWJ061D0xi8uwNF3rVZaTk8Odf/8Txx1/BgsW5PPhuFd56eU3+fzzL0uOOfcnZ7Bq1Rp69hrC6acP5+abfscPz7yATZs2cd31t9K7d0969+6x1WuPGDGM9eu/qc63kygjjj+aH54ynKv/cFvoKBlFY/SSaaO7948raCuBi0KEMLOKKtFPuXt/4AjgJjNrXf457v5iJlXyAD5bvIaOjevRoXE9auXmcOzebXh39tJtHv/6zHyO69EWAAM2p1IUFBWxOVVEYZHTrH7takpe8+S0707RysX4qqWQSpH6bBx5PQZu8/i8PoMpnPpBtJFKRR9UAHJrQRa3ihbL6VCuPKd+QF7P7ZXnISrP7fhs4Uo6Nm1Ah6YNqJWby7G99+TdmYvKHGPAN98WALB+UwEtG9YFoGfbprSKf+7WshHfFqTYXJiq1vw1SV7PfShcuJCi/HwoLOTbUe+wx+AhZY6pc8JJbHzxOXz9egB89eqSxwo+noxv2FCdkWs0XetVd8Cg/Zg9+yvmzp1HQUEBTz/9AsNPOrbMMcNPOoZHH30GgP/+9xWOHBqdsxs2bGTsBxPYtOnbrV63fv16/PqSn3PTzX/f/W8ioQb270PjRg1Dx5AEyrgWvXLGAX0BzOxd4HJ3n2hmLYCJ7t45Pq5j/Hh74DF3vyHen2dmjwP7A9OAH7n7BjMbANwONACWA+e4e378GlOAIcATwF8rCuXuS81sNtDJzP4MbAL2A8aa2afELYxxRfBeoGv81Avc/QMzOwu4mKhl8CPgQnevsZ+Iln6zidYN65Rst25Yh88Wr6nw2EVrN7JozUYGxS12/do1YWCHZhx9/3sAfL9fR7o2a1Dhc7OBNWqKr11Rsu1rV5DToXvFxzZugTVpSdHcz0o9vxl1zrwSa9aazW8+nnV3pMuzhs3wNaXLc+X2y7NpS4rmlC7P5tQ56wqsWRuVJ7B03UbaNK5Xst26UV2mLlxZ5phfHN6bCx4fzRPjZ7GxoJD7zjp8q9d56/MF7NO2CbXzcnd75poqt0ULipZtuSFWtGwZefuU7Qab16EDAE3+/r9YTg7fPPIvNk8YX605k0LXetW1a9+G+Qu23LhZsDCfAwbtt81jUqkUa9aspXnzpqxYse3yuvH6K7j9jvvYsGHj7gkusg1FatFLLjPLBY4CXtzRscABwClElcLTzKz4Nl8P4G533wdYC1xoZrWAu4BT3X0A8CDwp1KvVdvdB7p7hZW8OFtXosrbrHhXB2Cwu19W7tA7gffcvR9xZdPM9gG+DxwStw6mgDN34j0mwhszF3PUXq3JzYnumM5bvYG5K7/hjZ8exhs/PYzx81cyeWH2/YGtjLx9DyY1fTyU+ofM165k4z1XsvHOX5PX/zCo33g7ryCl5fUZTGraR+XKcwUb776SjX+/VOW5k17/bB7D+3XmzV+fxP+ecSjXPD++zB/bWUvX8Pe3P+WaE7bd2iKx3Fzy2ndg9WWXsOZPN9Lwst9i9bP3Rli66FqvPv369aZrt0688MLroaOIZKRMrOjVNbMpwGKgNTByJ54z0t1XuPtG4FmiFjmA+e4+Nv75sXh/D2BfYGT8e64hqqgVe2o7v+f78XOeAM539+Jb3c9so0XuSOAeAHdPufsaosrrAGBC/FpHsaXFr4SZ/dzMJprZxAff/6z8w9WqVf06LFm3qWR7ybpNtKy/R4XHvvHF4pJumwCjZi2hT9vG1KudR73aeRzSuQWf5q/e3ZFrLF+7CmvUvGTbGjXH11Zc8c3ddzCFn42t8DFft4qipQvI7bT1WIls4utWYo1Ll2czfO3KCo/N7XPwlq5cW73OKoqWzie3U88KH88WrRrWZfGaLd0Fl6zdWNIds9hzU+ZyTK+OAPTr2IJvC1Os3vBtfPwGLnt6LH84+UA6ZnHLPUBq+XJyWrYq2c5p2ZKi5cvLHFO0bBnffjAWUimKFi8mtWA+uR06lH8pQdd6OixauJiOHdqVbHdo35ZFixZv85jc3FwaN2603da8gw4cwID9+zLriw95b9Tz7L1XV94e+czueQMi5Xg1/hdKJlb0NsYtXZ2IhoMUj9ErZMv7rVPuOeX/D/h29hswLR4H2N/d+7j7MaWO2d5o4qfi5xzo7s/t5HPKM+DhUr+/h7tfX/4gd78/blkceO6QtMwnU2m92zRi3uoNLFyzgYJUEW98sZgjurXa6ri5K79h7aYC+rXdcqe0TcO6TFqwisKiIgpSRUxeuIouzepXZ/wapWjRbHKat8GatITcXHL3PZjCmZO2Os5atMPq1qdo/pZB8taoGeTVijbq1Cd3zx4ULc+vrug1UtHC2eQ0K1WefQZTOGMb5VmnAUXzv9iyb6vy7EnR8kVbPTeb9G7fjHkr17Nw1XoKUinemDaPw/duV+aYto3q8dHcJQDMWbaWzYUpmtbbg7WbNvOrJ8ZwyVF92W/PFiHi1yiFM2aQ174DOW3aQF4eeww9MqrUlfLt2Pep1b8/ANaoMbkdOpLKz+5zcFt0rVfdhIlT6N69C507d6RWrVqcfvrJvPTym2WOeenlNzn77NMAOOWUExj1bsU3G4vdd/8j7Nl5AN33PojDh47giy/ncNTRp+229yCSbTJ2jF48lu5i4Hkzuxv4iqglbDxwarnDjzazZsBGYARwbrx/TzM72N3HAT8E3gdmAi2L98ddOfd292m74W28DVwA3BF3RW0Q73vBzP4Wj/VrBjR096+390Ih5eXkcOXQnlz43GSK3Dm5d3u6NW/A3eNm0atVo5JK3xsz8zm2R5sySyd8Z6/WTJi/ktMfHQcGgzu14PCuW1cSs0ZREZtf/Rd1zr4qmiL843fxZQuoNfRUihbNJRVX+vL2PZjCz8rekbYW7alz7Fm4O2ZGwQcv40vnh3gXNUdREZtfeYg6P7q6ZLkKX7aAWkeeRtHCOVvKs8/grcuzZVyeRHdfCsaqPPNycvifYftzweOjo2u9fxe6t2rM3aM+o1e7phzRoz2XHdOPG1+ayOMffQEYN5x8AGbGU+NnMW/leu4bPZ37Rk8H4N6zDqNZ/fL35bJEUYp1d91Bkz/fhuXksPG1V0l9/RX1zzmXgpkz2DzuAzZPGE/tgYNo9uDDkCpi/f334GujGYub3HEXeR33xOrWpfmTz7DutlvZPHFC4DcVkK71KkulUlxy6TW8+sq/yc3J4V8PP8X06V9w/XWXM3HSJ7z88kgefOhJHv7XncyY/j6rVq3mh2ddWPL8WV98SKNGDahduzYnDz+OYSecUWbGTtm23153CxM+/pTVq9dy1IizuPC8szml3EQ4suuyYdZNy7Q3aWbr3b1Bqe2XgKeBCfH3FPAKcJa7d46XPRgBNCbqgvmYu98QL6/wOjCRqII4nWiphg1m1p9o/FxjosryHe7+QOkJXyrIdQ4VL+PwL6JlHP5T/rh4Mpb7ibpmpogmYxlnZt8HriJqoSwALnL3D7dVJhvu+VVm/U8OzJcs3/FBsnOKdGqmU06PvUJHyCjrHhwdOkLGqH9I2x0fJDut8S1jQkfIKBsXqTzTqVaLromYmrZ1457V9iFkyZoZQcok4yp6sjVV9NJLFb00UkUvrVTRSy9V9NJHFb30UkUvvVTRS6+kVPRaNu5RbR9Clq2ZGaRMMnGMnoiIiIiISFZTRU9ERERERCTDZOxkLCIiIiIiIhXJhuFratETERERERHJMGrRExERERGRrFKkFj0RERERERFJGrXoiYiIiIhIVtEYPREREREREUkcteiJiIiIiEhWKUIteiIiIiIiIpIwatETEREREZGsojF6IiIiIiIikjhq0RMRERERkayidfREREREREQkcdSiJyIiIiIiWcU166aIiIiIiIgkjVr0REREREQkq2iMnoiIiIiIiCSOKnoiIiIiIiIZRl03RUREREQkq2jBdBEREREREUkcteiJiIiIiEhW0fIKIiIiIiIikjhq0RMRERERkayiMXoiIiIiIiKSOGrRExERERGRrKIWPREREREREUkcteiJiIiIiEhWyfz2PLXoiYiIiIiIZBzLhv6pkgxm9nN3vz90jkyh8kwvlWf6qCzTS+WZXirP9FFZppfKU3aVWvSkJvl56AAZRuWZXirP9FFZppfKM71UnumjskwvlafsElX0REREREREMowqeiIiIiIiIhlGFT2pSdTvPL1Unuml8kwflWV6qTzTS+WZPirL9FJ5yi7RZCwiIiIiIiIZRi16IiIiIiIiGUYVPRGR7TCzeqEziIiIiOwqVfQkGDOrZ2a/N7MH4u29zOzE0LmSzMyGmNlP4p9bmlmX0JmSyswGm9l0YEa83c/M7g4cK5EscpaZXRtv72lmB4TOlWS61tNH52f6mNneZva2mX0Wb/c1s2tC50oqnZtSVaroSUgPAd8CB8fbC4E/houTbGZ2HXAlcFW8qxbwWLhEifc34FhgBYC7fwIcFjRRct1NdJ2fEW+vA/4vXJxk07Wedjo/0+cBovOyAMDdPwV+EDRRsunclCpRRU9C6ubut7LlD8IGwMJGSrTvAsOBbwDcfRHQMGiihHP3+eV2pYIESb4D3f0iYBOAu68CaoeNlGi61tNL52f61HP38eX2FQZJkhl0bkqV5IUOIFlts5nVBRzAzLoRtfBJ5Wx2dzez4vKsHzpQws03s8GAm1kt4BLg88CZkqrAzHLZcq23BIrCRko0XevppfMzfZbHf8uLy/JUID9spETTuSlVohY9Cek64HWgo5k9DrwNXBE2UqI9bWb3AU3M7GfAW0TdaKRyfgFcBLQn6lbcP96WXXcn8BzQysz+BLwP3BQ2UqLpWk8vnZ/pcxFwH9DTzBYClwIXBE2UbDo3pUq0jp4EZWbNgYOIumx+6O7LA0dKNDM7GjiGqDzfcPeRgSOJAGBmPYGjiM7Nt91draNVoGs9vXR+plfcypzj7utCZ0k6nZtSFaroSTBm9l3gHXdfE283AY5w9+dD5kqqeNa9fHffFG/XBVq7+1dBgyWUmT0MXOLuq+PtpsBf3f3coMESyMwOAqYVf+gzs0bAPu7+UdhkyaRrPb10fqaPmd0E3Fru383fuLtm3qwEnZtSVeq6KSFdV1zJA4j/MFwXLk7iPUPZvvupeJ9UTt/iDytQMgh+v3BxEu0eYH2p7fXxPqkcXevppfMzfYZV8O/m8eHiJJ7OTakSVfQkpIrOP00QVHl57r65eCP+WbNzVV5OfDcaADNrhs7PyjIv1X3E3YtQWVaFrvX00vmZPrlmtkfxRtzavMd2jpft07kpVaKKnoQ00cxuN7Nu8dftwKTQoRJsmZkNL94ws5MBjXmsvL8C48zsD2b2R+AD4NbAmZJqjpldbGa14q9LgDmhQyWYrvX00vmZPo8Db5vZeWZ2HjASeDhwpiTTuSlVojF6Ekw8WPv3wHfiXSOBP7r7N+FSJVc8pfXjQDuiQdvzgR+5+6ygwRLMzHoBR8ab77j79JB5ksrMWhHNHnck0TThbwOXuvvSoMESStd6eun8TC8zG0Y0eQjASHd/I2SeJNO5KVWlip5IhjGzBgDuvn5Hx8rWzKyRu6+Nu2puxd1XVncmkYroWhcRke1RRU+qnZnd4e6XmtlLxIuAlubuwyt4mmyDmZ3l7o+Z2WUVPe7ut1d3piQzs5fd/UQzm0vZ89MAd/eugaIljpld4e63mtldVHytXxwgVmLpWk8vnZ/pY2bvu/sQM1tHxf9uNgoULZF0bkq6aECnhPBo/P22oCkyR/34e8OgKTJEXMkz4HB3nxc6T8IVr/c0MWiKzKFrPb10fqaJuw+Jv+vcTA+dm5IWatGTIMwsF3jE3c8MnSUTxOV5sbv/LXSWTGFmU929T+gcSRefm39298tDZ8kEutbTS+dn+sRlOc3de4bOkgl0bko6aNZNCcLdU0AnM9OU4GkQl+cZoXNkmMlmNih0iKSLz81DQufIFLrW00vnZ/rEZTnTzPYMnSUT6NyUdFCLngRjZo8A+wAvAiUzbWqcSeWY2d+AWsBTlC3PycFCJZiZzQD2Ar4iKs/isSZ9Q+ZKIjO7B2hPtKh36XPz2WChEkzXenrp/EwfMxsN7AeMp2xZaux9JejclKrSGD0JaXb8lYPGnKRD//j7jaX2OVuWB5Bdc2zoABmkDrCCsueiA/qwUjn94++61tND52f6/D50gAyjc1OqRC16EoSZ9Qe6E/Xn/3wHh8tOMLMW7q5Fk6soXrfoaqLzcypws7uvDZsqucysJdAJmOXuqwPHyQi61tNH52d6mFkd4Bds+Xfzn+5eGDZVsunclHTQGD2pdmZ2LfA0cArwipn9LHCkRDOzk8xsGfCpmS0ws8GhMyXcI0RdZO4CGhAtViuVYGY/BaYRleUMM1P3rSrQtZ5eOj/T6mFgIFElbxjw17Bxkk3npqSLWvSk2pnZNGCQu28ws+bA6+6uSS8qycw+BU539xlmdiBwq7sfHjpXUpnZJ+7er9T2ZHffP2SmpDKzz4Ch7r7MzLoCj7v7waFzJZWu9fTS+Zk+pWcpNrM8YLz+3aw8nZuSLhqjJyF86+4bANx9hZmpZblqCt19BoC7f2RmGu9YRWbWlGjyFYDc0tvuvjJYsOTZ7O7LANx9jpntETpQwulaTy+dn+lTUPyDuxdGS5FKFejclLRQRU9C6GpmL8Y/G9Ct1LZm59p1rczssm1taxbTXdYYmMSWih5A8WyGDnSt9kTJ1cHM7tzWtrtfHCBTkulaTy+dn+nTz8yKxzIbUDfeLp6tuFG4aImkc1PSQhU9CeHkctu3BUmROR6g7Kyl5bdlF7h759AZMshvy21PCpIic+haTy+dn2ni7rmhM2QYnZuSFhqjJyIiIiIikmE0NkpERERERCTDqKInIiIiIiKSYVTRExHZBjPLNbN2ZrZn8VfoTCIiNZmZdTKz78Q/19XssJUT//35degckmwaoyfVzsxeIpq9sEKadbPyzOwEoDdQp3ifu98YLlFymdmvgOuAJUBRvNvdvW+4VMliZnex/WtdM8dVQrmZN4utASa5+5RqjpNYOj/Tz8x+BvwcaObu3cxsL+Bedz8qcLREMrPx7n5A6BySXJp1U0LQLJu7gZndC9QDhgL/AE4FxgcNlWyXAD3cfUXoIAk2MXSADDUw/nop3j4R+BT4hZk94+63BkuWLMXn5yFAL+CpePs0YHqQRMl3EXAA8BGAu39pZq3CRkq0sWb2v0Tn5jfFO9198rafIrKFWvQkKDOrDewdb85094LtHS/bZmafunvfUt8bAK+5+6GhsyWRmY0Cjnb3wtBZMkV8TuLu60NnSTIzGw0cX1yOcbm+AhxH1KrXK2S+pDGzD4Ehxde6mdUCxrj7QWGTJY+ZfeTuB5rZx+6+n5nlAZPVE6Jy4r9D5bm7H1ntYSSR1KInwZjZEcDDwFdEi6p2NLMfu/vogLGSbFP8fYOZtQNWAG0D5km6OcC7ZvYK8G3xTi1KvevMbF/gUaBZtGnLgB+5+7SwyRKrFaXOSaAAaO3uG83s2208R7atKdAIWBlvN4j3ya57z8yuJlow/WjgQra0PMsucvehoTNIsqmiJyH9FTjG3WcCmNnewBPAgKCpkuslM2sC/AWYTDT25IGgiZJtXvxVO/6SyrsfuMzdR0HJTZ4HgMEBMyXZ48BHZvYC0U2yE4F/m1l91OWwMm4BPo5bTww4DLg+aKLk+h/gPGAqcD7wKtFQAqkEM2sN3AS0c/dhZtYLONjd/xk4miSEum5KMMVdDHe0T3bMzHKAg9z9g3h7D6COu68Jmyz51N2w6szsE3fvt6N9svPMbCDR2DKAse6u8ZBVYGZtgAOJbpCNd/fFgSOJYGavAQ8Bv3P3fnFX2I/dvU/gaJIQatGTkCaa2T+Ax+LtM9HkDZXi7kVm9n/AfvH2t5Tt2iW7qFx3Q8xsOepuWFlzzOz3ROUJcBZR11ipvAKi2WA9/lmq5gCgeDyzo+6Gu8TMprL9GUx1A7dyWrj702Z2FYC7F5pZKnQoSQ6toychXUDUzeji+Gt6vE8q520zO8XMLHSQDFHc3bCTu3cCfoO6wlbWuUBL4Nn4q2W8TyrBzC4h6r7Zgmi83mPxciBSCWZ2C9Esu9Pjr4vN7KawqRLnROAk4PX468z46zWi7ptSOd+YWXPiSrSZHUS0lIrITlHXTQkqnnWzB9E/Ypp1swrMbB1QH0gBG4nGmri7NwoaLKHU3TD94oWTXd1gq8bMPiUap/NNvF0fGKdWk8qJy7O/uxfF27lE3eNUnruoeLbNcvsmu/v+oTIlmZntD9wF7At8RnST7FR3/zRoMEkMdd2UYDTrZnq5e8PQGTKMuhumiZn1AR6hbDfYH7v7Z0GDJZcR3dAplor3SeU1Ycusm40D5kg6M7ND3H1svDEY9R6rNHefbGaHE90QN3RDXHaRKnoSkmbdTDMz+x4whKiFdIy7Px82UaKdC9xA1NXQgTHAT4ImSq772HrWzfvRrJuV9RDRrJvPxdsjAM3CV3k3s/Wsm/8TNlJinQc8aGaNicpyFeqmXWlmVodoiYqSv+tmdq+7b9r+M0Ui6ropwWjWzfQys7uB7kSVZYDvA7Pd/aJwqZLLzE5z92d2tE92TN1g0y/u0jUk3hzj7h+HzJN0ZtYWGBRvatbNKooremjm56oxs6eBdWyZtO6HQBN3Py1cKkkSVfQkGDN7kGjWuNKzbua6u+7+VYKZzQD28fiijpdcmObu+4RNlkwVjSvRWJPKiVueJlO2G+wAd/9uuFTJY2bNtve4u6/c3uOybWY2nKglD+A9d9esm7vAzM5y98fM7LKKHnf326s7UyYws+nu3mtH+0S2RV03JaQLgIuIZtyEqGvc3eHiJN4sYE/g63i7Y7xPdoGZDQOOB9qb2Z2lHmoEFIZJlXilu8ECjEbduSpjElH3reLxeMV3ai3+uWuIUEkXz7o5iGgmU4hm3TzY3a8OGCtp6sffNVY8vSab2UHu/iGAmR2IlqGSXaAWPQnGzI4CPnD3jaGzZAIze4/ow8r4eNcgoj8IawDcfXigaIliZv2A/sCNwLWlHloHjHL3VSFyJZmZdXP32aFziFREs25KTVNqXcJaRBOxzIsf2hOYoRY92Vlq0ZOQfgTcY2YriVrzRgPv64N0pV2740NkR9z9E+ATM2vt7g+Xfixev+zvYZIl2oNm1gGYQHytu/vUwJlESmuCZt2stHK9H7bi7hdv73HZyomhA0hmUIueBGdm7YBTgcuBdu6uGxCVZGatKTuhwNKQeZJsG2P0tlojSnZOvGbmIOAI4Hyggbtvd8yZSHUwszOAW4Ays266+1NBgyWImf241OYNwHWlHy9/00x2XqmJlxwY6+6TA0eSBFFFT4Ixs7OAQ4E+wHLgfaLZ48YFDZZQZnY68BfgXaIPK4cCv3X3/4TMlTTxh74fEv1hHVPqoUZAyt2PChIswcxsCNH5eChRy8kUomv9ie08TaTaaNbN9NENsfQxs2uB09gyvnkE8Iy7/zFYKEkUVfQkmHjR5NnAvURjn74KmyjZzOwT4OjiVjwzawm8pSnsd42ZdQK6EK2tVXotrXXAp+6uCVl2kZkVEk0kcjPwqrtvDhwpkTTr5u5hZo8B7xHdfJgROk/SaXbi9DGzmUC/4nXzzKwuMMXde4RNJkmhLnISjLu3MLPeRN1k/mRmewEz3f3swNGSKqdcV80VQE6oMEnl7l8TzVx6cLmusJ+rkldpLYBDiK71i82sCBjn7r8PGytxSs+6uSfRYtRG1Eo6j+gGhey6fxK1Nt9lZt2Aj4nGkWo8roS2CKgDFC+QvgewMFwcSRpV9CQYM2tE9GGlE9CZaAB8UchMCfe6mb1B2QXTXwuYJ9HM7DTgNrZ0hb3LzNQVthLcfbWZzSFa8qMDMJhoNjnZBe7eBcDMHgCec/dX4+1hRF26pBLcfZSZjSa6qTMU+AXQG028tNPMbB1blvuoZ2Zrix8C3N0bhUmWTGZ2F1F5rgGmmdnIePtotsysLbJD6ropwcRTWr8ff4129wWBIyWemX2PaGwZRN2QnguZJ8nUFTZ94kreDKIxj2OIxkCp+2YlmdlUd++zo32yc8zsbaJ14MYRnZ/vayIrCanc5DZb0eQ2srPUoifBaI2i9DCz7kBrdx/r7s8SD9o2syFav6xK1BU2fboXr1EmabHIzK4BHou3zyTq4iWV8ykwANiXqAVltZmN0xqvEooqcpIuquiJJN8dwFUV7F8TP3ZSdYbJIOoKmyaq5KXdGUTT1z9H1J1rdLxPKsHdfw1gZg2Bc4CHgDZE46FEgjGzuWzpElvC3bsGiCMJpIqeSPK1rmjxaXefamadA+TJCO7+23JdYe9XV1gJzcxygbvc/czQWTKFmf2SaDKWAcBXwIOUXVpFJJSBpX6uQ7TUgtYflZ2mMXoiCWdmX7r7Xtt4bJa7d6/uTElWuitsuf1DgHx1hZXQzOx94EiNc0wPM7ucqGI3STPrSk1nZpPcfUDoHJIMatGTYMxsb+Aeog/V+5pZX2C4FgLdZRPN7Gfu/kDpnWb2U6Lp2GXX3IG6wqZVvEzFTUA7dx9mZr2Ag939n4GjJdUcYKyZvQh8U7zT3W8PFym53P22uKW0tZnlldo/L2AsEcys9HqEOUQtfPrsLjtNLXoSjJm9B/wWuM/d94v3febu+4ZNlizxh+jngM1sqdgNBGoD33X3xaGyJZGZTXD3Qdt4TDMbVoKZvUY07ul37t4v/jD9scqycszsuor2u/sN1Z0lE8RdN68HlrBliR/XhGESmpmNKrVZSNS1+C/u/kWYRJI0uisgIdVz9/FmVnqfus3sIndfAgw2s6FEs8YBvOLu7wSMlWRNtvNY3eoKkWFauPvTZnYVgLsXmlkqdKikUoUu7S4Ferj7itBBREpz96Glt+OW5x8AqujJTlFFT0JabmbdiGeUMrNTgfywkZLL3UcBo3Z4oOyIusKm3zdm1pwt1/pBRF1hpRLiNR2vIFrUu07xfnc/MlioZJuPzkepQcysEXAR0B54AXgr3v4N0XIgj4dLJ0mirpsSjJl1Be4HBgOrgLnAWe7+Vchckt3UFTb94nEmdxG1OH8GtAROdfdPgwZLKDN7E3gKuBz4BfBjYJm7Xxk0WEKZ2T+BHsArwLfF+zXmUUIxsxeIPheNA44CWgEGXOLuUwJGk4RRRU+CM7P6RItTrwudRaRYua6w09QVtmricXk9iD6szHT3gsCREqt41j0z+7R4HNn2xpbK9mnMo9Q0pceDx90184E93X1T2GSSNOq6KcGY2SVEEzSsAx6I7/r/j7u/GTaZiLrC7gYHAJ2J/u7sb2a4+yNhIyVWcSU538xOABahtbWq4jEtmyI1TMmNMHdPmdkCVfKkMtSiJ8GY2SfxDHzHEnU/ugZ41N3338FTRSRBzOxRoBswBSiehMXd/eJgoRLMzE4kWvetI1GX2EbADe7+YtBgCRXPAN0BmEBUrqPdfWrYVJLN4smqipdOMaKJwDbEP7u7NwqVTZJFLXoSUvF0m8cDj7j7NCs3BaeIZISBQC/XncW0cPeX4x/XAEO3d6zsmLsfbma1gUHAEcArZtbA3dVKKkG4e27oDJIZVNGTkCbFkwp0Aa4ys4ZsWcNIRDLHZ0AbNKtulZjZXcQzl1ZELaSVY2ZDgEPjrybAy0QteyIiiaaKngQRt9xdSzT73hx33xBPv/6TsMlEZDdoAUw3s/GUndVweLhIiTSx1M83ABVOIiK77F2iGXZvBl51981h44iIpIfG6EkwpWeVEpHMZWaHV7Tf3d+r7iyZwsw+dvf9QufIBGbWBDgEOIyo+2YRMM7dfx8yl4hIValFT0KabGaD3H1C6CAisvuoQrdb6C5tmrj7ajObQzS5TQeitV1rhU0lIlJ1atGTYMxsBtAd+Jpodqni2aT6Bg0mImlhZu+7+xAzW0fZiolmjqsiM5usGYrTI67kzQDeB0YD49V9U0QygSp6EoyZdapov7t/Xd1ZRCT9zKyTruf0KVdhrkc03Tqo4lwlZpbj7poITEQyjip6EpyZtQLqFG+7+7yAcUQkTUq3OpnZf939lNCZRMozszrAeUBvyv4tOjdYKBGRNMgJHUCyl5kNN7MvgbnAe8BXwGtBQ4lIOpVeF7NrsBQi2/co0fIfxxL9LeoArAuaSEQkDVTRk5D+ABwEfOHuXYCjgA/DRhKRNPJt/CxSk3SPZ9j8xt0fBk4ADgycSUSkyjTrpoRU4O4rzCwnHiMxyszuCB1KRNKmn5mtJWrZqxv/DBpTJjVLQfx9tZntCywGWgXMIyKSFqroSUirzawBMAZ43MyWEs2+KSIZwN1zQ2cQ2Qn3m1lT4BrgRaABcG3YSCIiVafJWCQYM6sPbCK6u38m0Bh43N1XBA0mIiIiIpJwGqMnwbj7N0AL4DhgBfCkKnkiIlKdzOwSM2tkkX+Y2WQzOyZ0LhGRqlJFT4Ixs9OB8cBpwOnAR2Z2athUIiKSZc5197XAMUBz4GzglrCRRESqTmP0JKTfAYPcfSmAmbUE3gL+EzSViIhkk+JlQI4HHnH3aWZm23uCiEgSqEVPQsopruTFVqBzUkREqtckM3uTqKL3hpk1BIoCZxIRqTK16ElIr5vZG8AT8fb30YLpIiJSvc4D+gNz3H2DmTUHfhI2kohI1WnWTQnKzL4HDIk3x7j7cyHziIiIiIhkAlX0pNqZWXegtbuPLbd/CJDv7rPDJBMRERERyQwaDyUh3AGsrWD/mvgxERERERGpAo3RkxBau/vU8jvdfaqZdQ6QR0REsoyZNdve4+6+srqyiIjsDqroSQhNtvNY3eoKISIiWW0S4ETLK+wJrIp/bgLMA7oESyYikgbquikhTDSzn5XfaWY/JfrDKyIislu5exd370q0futJ7t7C3ZsDJwJvhk0nIlJ1moxFqp2ZtQaeAzazpWI3EKgNfNfdF4fKJiIi2cXMprp7nx3tExFJGlX0JBgzGwrsG29Oc/d3QuYREZHsE6/nOgZ4LN51JnCYux8bLpWISNWpoiciIiJZK56U5TrgMKIxe6OBGzUZi4gknSp6IiIikpXMLBd4xN3PDJ1FRCTdNBmLiIiIZCV3TwGdzKx26CwiIumm5RVEREQkm80BxprZi8A3xTvd/fZwkUREqk4VPREREclms+OvHKBh4CwiImmjMXoiIiIiIiIZRi16IiIikrXMrCVwBdAbqFO8392PDBZKRCQNNBmLiIiIZLPHgRlAF+AG4CtgQshAIiLpoK6bIiIikrXMbJK7DzCzT929b7xvgrsPCp1NRKQq1HVTREREsllB/D3fzE4AFgHNAuYREUkLVfREREQkm/3RzBoDvwHuAhoBvw4bSUSk6tR1U0REREREJMOoRU9ERESyjpndBWzzbre7X1yNcURE0k4VPREREclGE0v9fANwXaggIiK7g7puioiISFYzs4/dfb/QOURE0knr6ImIiEi2011vEck4quiJiIiIiIhkGHXdFBERkaxjZuvY0pJXD9hQ/BDg7t4oSDARkTRRRU9ERERERCTDqOumiIiIiIhIhlFFT0REREREJMOooiciIiIiIpJhVNETERERERHJMKroiYiIiIiIZBhV9ERERERERDLM/wMy8CjUsBmS/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119" y="1143000"/>
            <a:ext cx="7122896" cy="5410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2AEE9-321E-4331-AF84-C14749D057D9}"/>
              </a:ext>
            </a:extLst>
          </p:cNvPr>
          <p:cNvSpPr txBox="1"/>
          <p:nvPr/>
        </p:nvSpPr>
        <p:spPr>
          <a:xfrm>
            <a:off x="0" y="6527121"/>
            <a:ext cx="45164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>
                <a:solidFill>
                  <a:srgbClr val="0070C0"/>
                </a:solidFill>
                <a:latin typeface="Arial (Body)"/>
              </a:rPr>
              <a:t>Chi tiết các bước thực hiện trong file jupyter notebook…</a:t>
            </a:r>
            <a:endParaRPr 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92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0" y="152400"/>
            <a:ext cx="9218446" cy="655724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002060"/>
                </a:solidFill>
              </a:rPr>
              <a:t>1.4 Kết Quả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FBBB-9496-4689-A798-1FE0B5178481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6716E15-7002-4992-A434-8FC5932C4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3" y="914400"/>
            <a:ext cx="11939530" cy="1981200"/>
          </a:xfrm>
        </p:spPr>
        <p:txBody>
          <a:bodyPr>
            <a:noAutofit/>
          </a:bodyPr>
          <a:lstStyle/>
          <a:p>
            <a:pPr algn="just"/>
            <a:r>
              <a:rPr lang="en-US" sz="2400" b="1"/>
              <a:t>3) Trực quan hóa dữ liệu</a:t>
            </a:r>
            <a:endParaRPr lang="vi-VN" sz="180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6" y="1384453"/>
            <a:ext cx="11928227" cy="4972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BFCC8E-19B1-4C53-8ADD-78A7DEA6D52C}"/>
              </a:ext>
            </a:extLst>
          </p:cNvPr>
          <p:cNvSpPr txBox="1"/>
          <p:nvPr/>
        </p:nvSpPr>
        <p:spPr>
          <a:xfrm>
            <a:off x="0" y="6527121"/>
            <a:ext cx="45164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>
                <a:solidFill>
                  <a:srgbClr val="0070C0"/>
                </a:solidFill>
                <a:latin typeface="Arial (Body)"/>
              </a:rPr>
              <a:t>Chi tiết các bước thực hiện trong file jupyter notebook…</a:t>
            </a:r>
            <a:endParaRPr 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5363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Bài 07: Phân tích và xử lý dữ liệu với Pandas (01)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Nội dung bài 7&amp;quot;&quot;/&gt;&lt;property id=&quot;20307&quot; value=&quot;257&quot;/&gt;&lt;/object&gt;&lt;object type=&quot;3&quot; unique_id=&quot;10041&quot;&gt;&lt;property id=&quot;20148&quot; value=&quot;5&quot;/&gt;&lt;property id=&quot;20300&quot; value=&quot;Slide 3 - &amp;quot;1. Giới thiệu&amp;quot;&quot;/&gt;&lt;property id=&quot;20307&quot; value=&quot;332&quot;/&gt;&lt;/object&gt;&lt;object type=&quot;3&quot; unique_id=&quot;10426&quot;&gt;&lt;property id=&quot;20148&quot; value=&quot;5&quot;/&gt;&lt;property id=&quot;20300&quot; value=&quot;Slide 4 - &amp;quot;1. Giới thiệu&amp;quot;&quot;/&gt;&lt;property id=&quot;20307&quot; value=&quot;339&quot;/&gt;&lt;/object&gt;&lt;object type=&quot;3&quot; unique_id=&quot;17700&quot;&gt;&lt;property id=&quot;20148&quot; value=&quot;5&quot;/&gt;&lt;property id=&quot;20300&quot; value=&quot;Slide 24 - &amp;quot;Thực hành 1&amp;quot;&quot;/&gt;&lt;property id=&quot;20307&quot; value=&quot;389&quot;/&gt;&lt;/object&gt;&lt;object type=&quot;3&quot; unique_id=&quot;18595&quot;&gt;&lt;property id=&quot;20148&quot; value=&quot;5&quot;/&gt;&lt;property id=&quot;20300&quot; value=&quot;Slide 55 - &amp;quot;Thank you!&amp;quot;&quot;/&gt;&lt;property id=&quot;20307&quot; value=&quot;391&quot;/&gt;&lt;/object&gt;&lt;object type=&quot;3&quot; unique_id=&quot;20270&quot;&gt;&lt;property id=&quot;20148&quot; value=&quot;5&quot;/&gt;&lt;property id=&quot;20300&quot; value=&quot;Slide 11 - &amp;quot;3. Quan sát và truy cập dữ liệu trong DataFrame&amp;quot;&quot;/&gt;&lt;property id=&quot;20307&quot; value=&quot;397&quot;/&gt;&lt;/object&gt;&lt;object type=&quot;3&quot; unique_id=&quot;20331&quot;&gt;&lt;property id=&quot;20148&quot; value=&quot;5&quot;/&gt;&lt;property id=&quot;20300&quot; value=&quot;Slide 12 - &amp;quot;3.1 Quan sát dữ liệu&amp;quot;&quot;/&gt;&lt;property id=&quot;20307&quot; value=&quot;398&quot;/&gt;&lt;/object&gt;&lt;object type=&quot;3&quot; unique_id=&quot;20775&quot;&gt;&lt;property id=&quot;20148&quot; value=&quot;5&quot;/&gt;&lt;property id=&quot;20300&quot; value=&quot;Slide 6 - &amp;quot;2. Series, DataFrame trong Pandas&amp;quot;&quot;/&gt;&lt;property id=&quot;20307&quot; value=&quot;401&quot;/&gt;&lt;/object&gt;&lt;object type=&quot;3&quot; unique_id=&quot;20833&quot;&gt;&lt;property id=&quot;20148&quot; value=&quot;5&quot;/&gt;&lt;property id=&quot;20300&quot; value=&quot;Slide 7 - &amp;quot;2.1 Series&amp;quot;&quot;/&gt;&lt;property id=&quot;20307&quot; value=&quot;402&quot;/&gt;&lt;/object&gt;&lt;object type=&quot;3&quot; unique_id=&quot;21790&quot;&gt;&lt;property id=&quot;20148&quot; value=&quot;5&quot;/&gt;&lt;property id=&quot;20300&quot; value=&quot;Slide 31 - &amp;quot;5. Filter Data&amp;quot;&quot;/&gt;&lt;property id=&quot;20307&quot; value=&quot;410&quot;/&gt;&lt;/object&gt;&lt;object type=&quot;3&quot; unique_id=&quot;43960&quot;&gt;&lt;property id=&quot;20148&quot; value=&quot;5&quot;/&gt;&lt;property id=&quot;20300&quot; value=&quot;Slide 27 - &amp;quot;Thực hành 1&amp;quot;&quot;/&gt;&lt;property id=&quot;20307&quot; value=&quot;508&quot;/&gt;&lt;/object&gt;&lt;object type=&quot;3&quot; unique_id=&quot;44857&quot;&gt;&lt;property id=&quot;20148&quot; value=&quot;5&quot;/&gt;&lt;property id=&quot;20300&quot; value=&quot;Slide 19 - &amp;quot;4. Replacing Values,    Rename columns&amp;quot;&quot;/&gt;&lt;property id=&quot;20307&quot; value=&quot;510&quot;/&gt;&lt;/object&gt;&lt;object type=&quot;3&quot; unique_id=&quot;44858&quot;&gt;&lt;property id=&quot;20148&quot; value=&quot;5&quot;/&gt;&lt;property id=&quot;20300&quot; value=&quot;Slide 20 - &amp;quot;4.1 Replacing Values&amp;quot;&quot;/&gt;&lt;property id=&quot;20307&quot; value=&quot;511&quot;/&gt;&lt;/object&gt;&lt;object type=&quot;3&quot; unique_id=&quot;45419&quot;&gt;&lt;property id=&quot;20148&quot; value=&quot;5&quot;/&gt;&lt;property id=&quot;20300&quot; value=&quot;Slide 28 - &amp;quot;Thực hành 1&amp;quot;&quot;/&gt;&lt;property id=&quot;20307&quot; value=&quot;514&quot;/&gt;&lt;/object&gt;&lt;object type=&quot;3&quot; unique_id=&quot;61484&quot;&gt;&lt;property id=&quot;20148&quot; value=&quot;5&quot;/&gt;&lt;property id=&quot;20300&quot; value=&quot;Slide 5 - &amp;quot;1. Giới thiệu&amp;quot;&quot;/&gt;&lt;property id=&quot;20307&quot; value=&quot;392&quot;/&gt;&lt;/object&gt;&lt;object type=&quot;3&quot; unique_id=&quot;61485&quot;&gt;&lt;property id=&quot;20148&quot; value=&quot;5&quot;/&gt;&lt;property id=&quot;20300&quot; value=&quot;Slide 8 - &amp;quot;2.1 Series&amp;quot;&quot;/&gt;&lt;property id=&quot;20307&quot; value=&quot;493&quot;/&gt;&lt;/object&gt;&lt;object type=&quot;3&quot; unique_id=&quot;61486&quot;&gt;&lt;property id=&quot;20148&quot; value=&quot;5&quot;/&gt;&lt;property id=&quot;20300&quot; value=&quot;Slide 9 - &amp;quot;2.2 DataFrame&amp;quot;&quot;/&gt;&lt;property id=&quot;20307&quot; value=&quot;439&quot;/&gt;&lt;/object&gt;&lt;object type=&quot;3&quot; unique_id=&quot;61487&quot;&gt;&lt;property id=&quot;20148&quot; value=&quot;5&quot;/&gt;&lt;property id=&quot;20300&quot; value=&quot;Slide 10 - &amp;quot;2.2 DataFrame&amp;quot;&quot;/&gt;&lt;property id=&quot;20307&quot; value=&quot;494&quot;/&gt;&lt;/object&gt;&lt;object type=&quot;3&quot; unique_id=&quot;61488&quot;&gt;&lt;property id=&quot;20148&quot; value=&quot;5&quot;/&gt;&lt;property id=&quot;20300&quot; value=&quot;Slide 13 - &amp;quot;3.1 Quan sát dữ liệu&amp;quot;&quot;/&gt;&lt;property id=&quot;20307&quot; value=&quot;399&quot;/&gt;&lt;/object&gt;&lt;object type=&quot;3&quot; unique_id=&quot;61489&quot;&gt;&lt;property id=&quot;20148&quot; value=&quot;5&quot;/&gt;&lt;property id=&quot;20300&quot; value=&quot;Slide 14 - &amp;quot;3.1 Quan sát dữ liệu&amp;quot;&quot;/&gt;&lt;property id=&quot;20307&quot; value=&quot;495&quot;/&gt;&lt;/object&gt;&lt;object type=&quot;3&quot; unique_id=&quot;61490&quot;&gt;&lt;property id=&quot;20148&quot; value=&quot;5&quot;/&gt;&lt;property id=&quot;20300&quot; value=&quot;Slide 15 - &amp;quot;3.2 Truy cập dữ liệu trong DataFrame&amp;quot;&quot;/&gt;&lt;property id=&quot;20307&quot; value=&quot;496&quot;/&gt;&lt;/object&gt;&lt;object type=&quot;3&quot; unique_id=&quot;61491&quot;&gt;&lt;property id=&quot;20148&quot; value=&quot;5&quot;/&gt;&lt;property id=&quot;20300&quot; value=&quot;Slide 16 - &amp;quot;3.2 Truy cập dữ liệu trong DataFrame&amp;quot;&quot;/&gt;&lt;property id=&quot;20307&quot; value=&quot;497&quot;/&gt;&lt;/object&gt;&lt;object type=&quot;3&quot; unique_id=&quot;61492&quot;&gt;&lt;property id=&quot;20148&quot; value=&quot;5&quot;/&gt;&lt;property id=&quot;20300&quot; value=&quot;Slide 17 - &amp;quot;3.2 Truy cập dữ liệu trong DataFrame&amp;quot;&quot;/&gt;&lt;property id=&quot;20307&quot; value=&quot;498&quot;/&gt;&lt;/object&gt;&lt;object type=&quot;3&quot; unique_id=&quot;61493&quot;&gt;&lt;property id=&quot;20148&quot; value=&quot;5&quot;/&gt;&lt;property id=&quot;20300&quot; value=&quot;Slide 18 - &amp;quot;3.2 Truy cập dữ liệu trong DataFrame&amp;quot;&quot;/&gt;&lt;property id=&quot;20307&quot; value=&quot;513&quot;/&gt;&lt;/object&gt;&lt;object type=&quot;3&quot; unique_id=&quot;61494&quot;&gt;&lt;property id=&quot;20148&quot; value=&quot;5&quot;/&gt;&lt;property id=&quot;20300&quot; value=&quot;Slide 21 - &amp;quot;4.1 Replacing Values&amp;quot;&quot;/&gt;&lt;property id=&quot;20307&quot; value=&quot;512&quot;/&gt;&lt;/object&gt;&lt;object type=&quot;3&quot; unique_id=&quot;61495&quot;&gt;&lt;property id=&quot;20148&quot; value=&quot;5&quot;/&gt;&lt;property id=&quot;20300&quot; value=&quot;Slide 22 - &amp;quot;4.1 Replacing Values&amp;quot;&quot;/&gt;&lt;property id=&quot;20307&quot; value=&quot;523&quot;/&gt;&lt;/object&gt;&lt;object type=&quot;3&quot; unique_id=&quot;61496&quot;&gt;&lt;property id=&quot;20148&quot; value=&quot;5&quot;/&gt;&lt;property id=&quot;20300&quot; value=&quot;Slide 23 - &amp;quot;4.2 Rename Columns&amp;quot;&quot;/&gt;&lt;property id=&quot;20307&quot; value=&quot;499&quot;/&gt;&lt;/object&gt;&lt;object type=&quot;3&quot; unique_id=&quot;61497&quot;&gt;&lt;property id=&quot;20148&quot; value=&quot;5&quot;/&gt;&lt;property id=&quot;20300&quot; value=&quot;Slide 25 - &amp;quot;Thực hành 1&amp;quot;&quot;/&gt;&lt;property id=&quot;20307&quot; value=&quot;505&quot;/&gt;&lt;/object&gt;&lt;object type=&quot;3&quot; unique_id=&quot;61498&quot;&gt;&lt;property id=&quot;20148&quot; value=&quot;5&quot;/&gt;&lt;property id=&quot;20300&quot; value=&quot;Slide 26 - &amp;quot;Thực hành 1&amp;quot;&quot;/&gt;&lt;property id=&quot;20307&quot; value=&quot;507&quot;/&gt;&lt;/object&gt;&lt;object type=&quot;3&quot; unique_id=&quot;61499&quot;&gt;&lt;property id=&quot;20148&quot; value=&quot;5&quot;/&gt;&lt;property id=&quot;20300&quot; value=&quot;Slide 29 - &amp;quot;Thực hành 1&amp;quot;&quot;/&gt;&lt;property id=&quot;20307&quot; value=&quot;509&quot;/&gt;&lt;/object&gt;&lt;object type=&quot;3&quot; unique_id=&quot;61500&quot;&gt;&lt;property id=&quot;20148&quot; value=&quot;5&quot;/&gt;&lt;property id=&quot;20300&quot; value=&quot;Slide 30 - &amp;quot;Thực hành 1&amp;quot;&quot;/&gt;&lt;property id=&quot;20307&quot; value=&quot;515&quot;/&gt;&lt;/object&gt;&lt;object type=&quot;3&quot; unique_id=&quot;61501&quot;&gt;&lt;property id=&quot;20148&quot; value=&quot;5&quot;/&gt;&lt;property id=&quot;20300&quot; value=&quot;Slide 32 - &amp;quot;5. Filter Data&amp;quot;&quot;/&gt;&lt;property id=&quot;20307&quot; value=&quot;446&quot;/&gt;&lt;/object&gt;&lt;object type=&quot;3&quot; unique_id=&quot;61502&quot;&gt;&lt;property id=&quot;20148&quot; value=&quot;5&quot;/&gt;&lt;property id=&quot;20300&quot; value=&quot;Slide 33 - &amp;quot;5. Filter Data&amp;quot;&quot;/&gt;&lt;property id=&quot;20307&quot; value=&quot;447&quot;/&gt;&lt;/object&gt;&lt;object type=&quot;3&quot; unique_id=&quot;61503&quot;&gt;&lt;property id=&quot;20148&quot; value=&quot;5&quot;/&gt;&lt;property id=&quot;20300&quot; value=&quot;Slide 34 - &amp;quot;5. Filter Data&amp;quot;&quot;/&gt;&lt;property id=&quot;20307&quot; value=&quot;516&quot;/&gt;&lt;/object&gt;&lt;object type=&quot;3&quot; unique_id=&quot;61504&quot;&gt;&lt;property id=&quot;20148&quot; value=&quot;5&quot;/&gt;&lt;property id=&quot;20300&quot; value=&quot;Slide 35 - &amp;quot;6. Tính toán min, max, mean, median, std, sum, cumsum&amp;quot;&quot;/&gt;&lt;property id=&quot;20307&quot; value=&quot;517&quot;/&gt;&lt;/object&gt;&lt;object type=&quot;3&quot; unique_id=&quot;61505&quot;&gt;&lt;property id=&quot;20148&quot; value=&quot;5&quot;/&gt;&lt;property id=&quot;20300&quot; value=&quot;Slide 36 - &amp;quot;6. Đặc trưng thống kê trong DataFrame&amp;quot;&quot;/&gt;&lt;property id=&quot;20307&quot; value=&quot;518&quot;/&gt;&lt;/object&gt;&lt;object type=&quot;3&quot; unique_id=&quot;61506&quot;&gt;&lt;property id=&quot;20148&quot; value=&quot;5&quot;/&gt;&lt;property id=&quot;20300&quot; value=&quot;Slide 37 - &amp;quot;7. Xác định giá trị duy nhất (Unique)&amp;quot;&quot;/&gt;&lt;property id=&quot;20307&quot; value=&quot;521&quot;/&gt;&lt;/object&gt;&lt;object type=&quot;3&quot; unique_id=&quot;61507&quot;&gt;&lt;property id=&quot;20148&quot; value=&quot;5&quot;/&gt;&lt;property id=&quot;20300&quot; value=&quot;Slide 38 - &amp;quot;7. Unique&amp;quot;&quot;/&gt;&lt;property id=&quot;20307&quot; value=&quot;522&quot;/&gt;&lt;/object&gt;&lt;object type=&quot;3&quot; unique_id=&quot;61508&quot;&gt;&lt;property id=&quot;20148&quot; value=&quot;5&quot;/&gt;&lt;property id=&quot;20300&quot; value=&quot;Slide 39 - &amp;quot;Thực hành 2&amp;quot;&quot;/&gt;&lt;property id=&quot;20307&quot; value=&quot;453&quot;/&gt;&lt;/object&gt;&lt;object type=&quot;3&quot; unique_id=&quot;61509&quot;&gt;&lt;property id=&quot;20148&quot; value=&quot;5&quot;/&gt;&lt;property id=&quot;20300&quot; value=&quot;Slide 40 - &amp;quot;Thực hành 2&amp;quot;&quot;/&gt;&lt;property id=&quot;20307&quot; value=&quot;454&quot;/&gt;&lt;/object&gt;&lt;object type=&quot;3&quot; unique_id=&quot;61510&quot;&gt;&lt;property id=&quot;20148&quot; value=&quot;5&quot;/&gt;&lt;property id=&quot;20300&quot; value=&quot;Slide 41 - &amp;quot;Thực hành 2&amp;quot;&quot;/&gt;&lt;property id=&quot;20307&quot; value=&quot;519&quot;/&gt;&lt;/object&gt;&lt;object type=&quot;3&quot; unique_id=&quot;61511&quot;&gt;&lt;property id=&quot;20148&quot; value=&quot;5&quot;/&gt;&lt;property id=&quot;20300&quot; value=&quot;Slide 42 - &amp;quot;Thực hành 2&amp;quot;&quot;/&gt;&lt;property id=&quot;20307&quot; value=&quot;520&quot;/&gt;&lt;/object&gt;&lt;object type=&quot;3&quot; unique_id=&quot;61512&quot;&gt;&lt;property id=&quot;20148&quot; value=&quot;5&quot;/&gt;&lt;property id=&quot;20300&quot; value=&quot;Slide 43 - &amp;quot;Thực hành 2&amp;quot;&quot;/&gt;&lt;property id=&quot;20307&quot; value=&quot;524&quot;/&gt;&lt;/object&gt;&lt;object type=&quot;3&quot; unique_id=&quot;61513&quot;&gt;&lt;property id=&quot;20148&quot; value=&quot;5&quot;/&gt;&lt;property id=&quot;20300&quot; value=&quot;Slide 44 - &amp;quot;8. Phân tích dữ liệu chuỗi thời gian (Time series data) (Tiếp cận từ bài toán với dữ liệu thực tế)&amp;quot;&quot;/&gt;&lt;property id=&quot;20307&quot; value=&quot;445&quot;/&gt;&lt;/object&gt;&lt;object type=&quot;3&quot; unique_id=&quot;61514&quot;&gt;&lt;property id=&quot;20148&quot; value=&quot;5&quot;/&gt;&lt;property id=&quot;20300&quot; value=&quot;Slide 45 - &amp;quot;8.1 Mô tả bài toán&amp;quot;&quot;/&gt;&lt;property id=&quot;20307&quot; value=&quot;460&quot;/&gt;&lt;/object&gt;&lt;object type=&quot;3&quot; unique_id=&quot;61515&quot;&gt;&lt;property id=&quot;20148&quot; value=&quot;5&quot;/&gt;&lt;property id=&quot;20300&quot; value=&quot;Slide 46 - &amp;quot;8.2 Tập dữ liệu&amp;quot;&quot;/&gt;&lt;property id=&quot;20307&quot; value=&quot;525&quot;/&gt;&lt;/object&gt;&lt;object type=&quot;3&quot; unique_id=&quot;61516&quot;&gt;&lt;property id=&quot;20148&quot; value=&quot;5&quot;/&gt;&lt;property id=&quot;20300&quot; value=&quot;Slide 47 - &amp;quot;8.3 Mục tiêu&amp;quot;&quot;/&gt;&lt;property id=&quot;20307&quot; value=&quot;526&quot;/&gt;&lt;/object&gt;&lt;object type=&quot;3&quot; unique_id=&quot;61517&quot;&gt;&lt;property id=&quot;20148&quot; value=&quot;5&quot;/&gt;&lt;property id=&quot;20300&quot; value=&quot;Slide 48 - &amp;quot;8.4 Kết Quả&amp;quot;&quot;/&gt;&lt;property id=&quot;20307&quot; value=&quot;527&quot;/&gt;&lt;/object&gt;&lt;object type=&quot;3&quot; unique_id=&quot;61518&quot;&gt;&lt;property id=&quot;20148&quot; value=&quot;5&quot;/&gt;&lt;property id=&quot;20300&quot; value=&quot;Slide 49 - &amp;quot;8.4 Kết Quả&amp;quot;&quot;/&gt;&lt;property id=&quot;20307&quot; value=&quot;528&quot;/&gt;&lt;/object&gt;&lt;object type=&quot;3&quot; unique_id=&quot;61519&quot;&gt;&lt;property id=&quot;20148&quot; value=&quot;5&quot;/&gt;&lt;property id=&quot;20300&quot; value=&quot;Slide 50 - &amp;quot;8.4 Kết Quả&amp;quot;&quot;/&gt;&lt;property id=&quot;20307&quot; value=&quot;529&quot;/&gt;&lt;/object&gt;&lt;object type=&quot;3&quot; unique_id=&quot;61520&quot;&gt;&lt;property id=&quot;20148&quot; value=&quot;5&quot;/&gt;&lt;property id=&quot;20300&quot; value=&quot;Slide 51 - &amp;quot;8.4 Kết Quả&amp;quot;&quot;/&gt;&lt;property id=&quot;20307&quot; value=&quot;530&quot;/&gt;&lt;/object&gt;&lt;object type=&quot;3&quot; unique_id=&quot;61521&quot;&gt;&lt;property id=&quot;20148&quot; value=&quot;5&quot;/&gt;&lt;property id=&quot;20300&quot; value=&quot;Slide 52 - &amp;quot;8.4 Kết Quả&amp;quot;&quot;/&gt;&lt;property id=&quot;20307&quot; value=&quot;531&quot;/&gt;&lt;/object&gt;&lt;object type=&quot;3&quot; unique_id=&quot;61522&quot;&gt;&lt;property id=&quot;20148&quot; value=&quot;5&quot;/&gt;&lt;property id=&quot;20300&quot; value=&quot;Slide 53 - &amp;quot;Thực hành 3&amp;quot;&quot;/&gt;&lt;property id=&quot;20307&quot; value=&quot;465&quot;/&gt;&lt;/object&gt;&lt;object type=&quot;3&quot; unique_id=&quot;61523&quot;&gt;&lt;property id=&quot;20148&quot; value=&quot;5&quot;/&gt;&lt;property id=&quot;20300&quot; value=&quot;Slide 54 - &amp;quot;Thực hành 3&amp;quot;&quot;/&gt;&lt;property id=&quot;20307&quot; value=&quot;466&quot;/&gt;&lt;/object&gt;&lt;/object&gt;&lt;object type=&quot;8&quot; unique_id=&quot;1001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asicML-Lec01-CourseIntroduc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4563</TotalTime>
  <Words>706</Words>
  <Application>Microsoft Office PowerPoint</Application>
  <PresentationFormat>Widescreen</PresentationFormat>
  <Paragraphs>78</Paragraphs>
  <Slides>13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(Body)</vt:lpstr>
      <vt:lpstr>Calibri</vt:lpstr>
      <vt:lpstr>Calibri (Headings)</vt:lpstr>
      <vt:lpstr>BasicML-Lec01-CourseIntroduction</vt:lpstr>
      <vt:lpstr>1_Office Theme</vt:lpstr>
      <vt:lpstr>Office Theme</vt:lpstr>
      <vt:lpstr>Project_based learning 1: Làm sạch và phân tích tập dữ liệu nông nghiệp</vt:lpstr>
      <vt:lpstr>Làm sạch và Phân tích tập dữ liệu nông nghiệp (Tiếp cận từ bài toán với dữ liệu thực tế)</vt:lpstr>
      <vt:lpstr>1.1 Mô tả bài toán</vt:lpstr>
      <vt:lpstr>1.2 Tập dữ liệu</vt:lpstr>
      <vt:lpstr>1.2 Tập dữ liệu</vt:lpstr>
      <vt:lpstr>1.3 Mục tiêu</vt:lpstr>
      <vt:lpstr>1.4 Kết Quả</vt:lpstr>
      <vt:lpstr>1.4 Kết Quả</vt:lpstr>
      <vt:lpstr>1.4 Kết Quả</vt:lpstr>
      <vt:lpstr>1.4 Kết Quả</vt:lpstr>
      <vt:lpstr>Thực hành</vt:lpstr>
      <vt:lpstr>Thực hành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5: Thư viện NumPy (2)</dc:title>
  <dc:creator>Đặng Nam</dc:creator>
  <cp:lastModifiedBy>Đặng Nam</cp:lastModifiedBy>
  <cp:revision>406</cp:revision>
  <dcterms:created xsi:type="dcterms:W3CDTF">2020-08-28T07:23:02Z</dcterms:created>
  <dcterms:modified xsi:type="dcterms:W3CDTF">2021-09-19T01:54:31Z</dcterms:modified>
</cp:coreProperties>
</file>