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271" r:id="rId4"/>
    <p:sldId id="274" r:id="rId5"/>
    <p:sldId id="262" r:id="rId6"/>
    <p:sldId id="269" r:id="rId7"/>
    <p:sldId id="270" r:id="rId8"/>
    <p:sldId id="268" r:id="rId9"/>
    <p:sldId id="263" r:id="rId10"/>
    <p:sldId id="275" r:id="rId11"/>
    <p:sldId id="277" r:id="rId12"/>
    <p:sldId id="281" r:id="rId13"/>
    <p:sldId id="276" r:id="rId14"/>
    <p:sldId id="280" r:id="rId15"/>
    <p:sldId id="272" r:id="rId16"/>
    <p:sldId id="283" r:id="rId17"/>
    <p:sldId id="273" r:id="rId18"/>
    <p:sldId id="287" r:id="rId19"/>
    <p:sldId id="264" r:id="rId20"/>
    <p:sldId id="286" r:id="rId21"/>
  </p:sldIdLst>
  <p:sldSz cx="9144000" cy="6858000" type="screen4x3"/>
  <p:notesSz cx="6934200" cy="92805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>
      <p:cViewPr varScale="1">
        <p:scale>
          <a:sx n="72" d="100"/>
          <a:sy n="72" d="100"/>
        </p:scale>
        <p:origin x="114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CCAAF-252C-4847-8D16-EDD6B40E4912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5388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815388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96500-462A-4966-9632-4197CBF31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744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93420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5640388" y="96838"/>
            <a:ext cx="639762" cy="211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1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doc.: IEEE 802.11-yy/xxxxr0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54050" y="96838"/>
            <a:ext cx="825500" cy="211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1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Month Year</a:t>
            </a:r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701675"/>
            <a:ext cx="4627563" cy="34671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4763" cy="417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080" rIns="93600" bIns="460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5357813" y="8985250"/>
            <a:ext cx="922337" cy="18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John Doe, Some Company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222625" y="8985250"/>
            <a:ext cx="5111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Page </a:t>
            </a:r>
            <a:fld id="{47A7FEEB-9CD2-43FE-843C-C5350BEACB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22313" y="8985250"/>
            <a:ext cx="714375" cy="182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</a:rPr>
              <a:t>Submission</a:t>
            </a: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723900" y="8983663"/>
            <a:ext cx="54864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647700" y="296863"/>
            <a:ext cx="56388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65918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465D53FD-DB5F-4815-BF01-6488A8FBD189}" type="slidenum">
              <a:rPr lang="en-US"/>
              <a:pPr/>
              <a:t>1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4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07B9ED38-6DD0-4691-9FC3-0BE6EBBA3E57}" type="slidenum">
              <a:rPr lang="en-US"/>
              <a:pPr/>
              <a:t>14</a:t>
            </a:fld>
            <a:endParaRPr 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5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E6AF579C-E269-44CC-A9F4-B7D1E2EA3836}" type="slidenum">
              <a:rPr lang="en-US"/>
              <a:pPr/>
              <a:t>19</a:t>
            </a:fld>
            <a:endParaRPr lang="en-US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46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E6AF579C-E269-44CC-A9F4-B7D1E2EA3836}" type="slidenum">
              <a:rPr lang="en-US"/>
              <a:pPr/>
              <a:t>20</a:t>
            </a:fld>
            <a:endParaRPr lang="en-US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8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35E0D7E8-EBB2-4683-98FD-8E18BC106EDA}" type="slidenum">
              <a:rPr lang="en-US"/>
              <a:pPr/>
              <a:t>5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8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35E0D7E8-EBB2-4683-98FD-8E18BC106EDA}" type="slidenum">
              <a:rPr lang="en-US"/>
              <a:pPr/>
              <a:t>6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4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35E0D7E8-EBB2-4683-98FD-8E18BC106EDA}" type="slidenum">
              <a:rPr lang="en-US"/>
              <a:pPr/>
              <a:t>7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8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35E0D7E8-EBB2-4683-98FD-8E18BC106EDA}" type="slidenum">
              <a:rPr lang="en-US"/>
              <a:pPr/>
              <a:t>8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42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07B9ED38-6DD0-4691-9FC3-0BE6EBBA3E57}" type="slidenum">
              <a:rPr lang="en-US"/>
              <a:pPr/>
              <a:t>9</a:t>
            </a:fld>
            <a:endParaRPr 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0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35E0D7E8-EBB2-4683-98FD-8E18BC106EDA}" type="slidenum">
              <a:rPr lang="en-US"/>
              <a:pPr/>
              <a:t>11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22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35E0D7E8-EBB2-4683-98FD-8E18BC106EDA}" type="slidenum">
              <a:rPr lang="en-US"/>
              <a:pPr/>
              <a:t>12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0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35E0D7E8-EBB2-4683-98FD-8E18BC106EDA}" type="slidenum">
              <a:rPr lang="en-US"/>
              <a:pPr/>
              <a:t>13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1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Miguel Lopez, Ericsson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DE40C9FC-4879-4F20-9ECA-A574A90476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440F5867-744E-4AA6-B0ED-4C44D2DFBB7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idx="14"/>
          </p:nvPr>
        </p:nvSpPr>
        <p:spPr bwMode="auto">
          <a:xfrm>
            <a:off x="5357818" y="6475413"/>
            <a:ext cx="3184520" cy="18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idx="15"/>
          </p:nvPr>
        </p:nvSpPr>
        <p:spPr bwMode="auto">
          <a:xfrm>
            <a:off x="696912" y="333375"/>
            <a:ext cx="1874823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1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March 2018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Miguel Lopez, Ericsson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3ABCC52B-A3F7-440B-BBF2-55191E6E777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2018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Miguel Lopez, Ericsson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1CD163DD-D5E7-41DA-95F2-71530C24F8C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2018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5643570" y="6475413"/>
            <a:ext cx="2898768" cy="18097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69B99EC4-A1FB-4C79-B9A5-C1FFD5A9038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2018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Miguel Lopez, Ericsson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06B781AF-4CCF-49B0-A572-DE54FBE5D94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2018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Miguel Lopez, Ericsson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F5D8E26B-7BCF-4D25-9C89-0168A6618F1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Miguel Lopez, Ericsson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6B5E41C2-EF12-4EF2-8280-F2B4208277C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85800"/>
            <a:ext cx="1941513" cy="54086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676900" cy="54086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Miguel Lopez, Ericsson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9B0D65C8-A0CA-4DDA-83BB-89786621859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96912" y="333375"/>
            <a:ext cx="1874823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1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March 2018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5357818" y="6475413"/>
            <a:ext cx="3184520" cy="18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44988" y="6475413"/>
            <a:ext cx="52863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GB"/>
              <a:t>Slide </a:t>
            </a:r>
            <a:fld id="{D09C756B-EB39-4236-ADBB-73052B179AE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09600"/>
            <a:ext cx="7772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84213" y="6475413"/>
            <a:ext cx="714375" cy="182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solidFill>
                  <a:srgbClr val="000000"/>
                </a:solidFill>
              </a:rPr>
              <a:t>Submission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477000"/>
            <a:ext cx="7848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 bwMode="auto">
          <a:xfrm>
            <a:off x="5000628" y="357166"/>
            <a:ext cx="3500462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doc.: IEEE 802.11-18/0479r2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idx="15"/>
          </p:nvPr>
        </p:nvSpPr>
        <p:spPr>
          <a:xfrm>
            <a:off x="696912" y="333375"/>
            <a:ext cx="2303451" cy="273050"/>
          </a:xfrm>
        </p:spPr>
        <p:txBody>
          <a:bodyPr/>
          <a:lstStyle/>
          <a:p>
            <a:r>
              <a:rPr lang="en-US"/>
              <a:t>March 2018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idx="14"/>
          </p:nvPr>
        </p:nvSpPr>
        <p:spPr>
          <a:xfrm>
            <a:off x="5500694" y="6475413"/>
            <a:ext cx="3041644" cy="180975"/>
          </a:xfrm>
        </p:spPr>
        <p:txBody>
          <a:bodyPr/>
          <a:lstStyle/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93823DB3-BAA4-4F4A-B4B3-ED9ABE70E976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MC-OOK Symbol Design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96875"/>
          </a:xfrm>
          <a:ln/>
        </p:spPr>
        <p:txBody>
          <a:bodyPr/>
          <a:lstStyle/>
          <a:p>
            <a:pPr algn="ctr"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000" dirty="0"/>
              <a:t>Date:</a:t>
            </a:r>
            <a:r>
              <a:rPr lang="en-GB" sz="2000" b="0" dirty="0"/>
              <a:t> 2018-03-DD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288533"/>
              </p:ext>
            </p:extLst>
          </p:nvPr>
        </p:nvGraphicFramePr>
        <p:xfrm>
          <a:off x="519113" y="2279650"/>
          <a:ext cx="8131175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Document" r:id="rId4" imgW="8252039" imgH="2591362" progId="Word.Document.8">
                  <p:embed/>
                </p:oleObj>
              </mc:Choice>
              <mc:Fallback>
                <p:oleObj name="Document" r:id="rId4" imgW="8252039" imgH="2591362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2279650"/>
                        <a:ext cx="8131175" cy="255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3400" y="1939925"/>
            <a:ext cx="14478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>
              <a:spcBef>
                <a:spcPts val="5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>
                <a:solidFill>
                  <a:srgbClr val="000000"/>
                </a:solidFill>
              </a:rPr>
              <a:t>Authors: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86A9-BA2F-433B-96A0-0B5934C9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12" y="692696"/>
            <a:ext cx="7770813" cy="1065213"/>
          </a:xfrm>
        </p:spPr>
        <p:txBody>
          <a:bodyPr/>
          <a:lstStyle/>
          <a:p>
            <a:r>
              <a:rPr lang="en-US" dirty="0"/>
              <a:t>Design for 2 us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39BD9-1F8E-4426-B8C3-ED9C7BBD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32 point IFFT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0.4 us CP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0A8EC-B448-42BF-9281-2BF67909D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D76A-027E-445F-A623-4E65E3FE0971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5E6BEE-43D7-4AA7-8B82-B3B22C333C71}"/>
              </a:ext>
            </a:extLst>
          </p:cNvPr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r>
              <a:rPr lang="en-US"/>
              <a:t>March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0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5"/>
          </p:nvPr>
        </p:nvSpPr>
        <p:spPr>
          <a:xfrm>
            <a:off x="714348" y="357166"/>
            <a:ext cx="2374889" cy="273050"/>
          </a:xfrm>
        </p:spPr>
        <p:txBody>
          <a:bodyPr/>
          <a:lstStyle/>
          <a:p>
            <a:r>
              <a:rPr lang="en-US"/>
              <a:t>March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6286512" y="6475413"/>
            <a:ext cx="2255826" cy="180975"/>
          </a:xfrm>
        </p:spPr>
        <p:txBody>
          <a:bodyPr/>
          <a:lstStyle/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8DC72EFA-1DF8-481C-8B66-C8A1D5DAFDEA}" type="slidenum">
              <a:rPr lang="en-GB"/>
              <a:pPr/>
              <a:t>11</a:t>
            </a:fld>
            <a:endParaRPr lang="en-GB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4213"/>
            <a:ext cx="7772400" cy="1160462"/>
          </a:xfrm>
          <a:ln/>
        </p:spPr>
        <p:txBody>
          <a:bodyPr lIns="90000" tIns="46800" rIns="90000" bIns="46800"/>
          <a:lstStyle/>
          <a:p>
            <a:r>
              <a:rPr lang="en-US" dirty="0"/>
              <a:t>Proposed frequency domain 2us symbols    (256-QAM)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endParaRPr lang="en-GB" sz="2000" b="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880D84-7A63-4B89-919F-73C5F1DC4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56772"/>
              </p:ext>
            </p:extLst>
          </p:nvPr>
        </p:nvGraphicFramePr>
        <p:xfrm>
          <a:off x="2627784" y="2564904"/>
          <a:ext cx="4064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19318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6483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Proposed, no 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1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-3</a:t>
                      </a:r>
                    </a:p>
                    <a:p>
                      <a:pPr algn="ctr"/>
                      <a:r>
                        <a:rPr lang="en-US" dirty="0"/>
                        <a:t>    -2</a:t>
                      </a:r>
                    </a:p>
                    <a:p>
                      <a:pPr algn="ctr"/>
                      <a:r>
                        <a:rPr lang="en-US" dirty="0"/>
                        <a:t>    -1</a:t>
                      </a:r>
                    </a:p>
                    <a:p>
                      <a:pPr algn="ctr"/>
                      <a:r>
                        <a:rPr lang="en-US" dirty="0"/>
                        <a:t>     DC</a:t>
                      </a:r>
                    </a:p>
                    <a:p>
                      <a:pPr algn="ctr"/>
                      <a:r>
                        <a:rPr lang="en-US" dirty="0"/>
                        <a:t>     1</a:t>
                      </a:r>
                    </a:p>
                    <a:p>
                      <a:pPr algn="ctr"/>
                      <a:r>
                        <a:rPr lang="en-US" dirty="0"/>
                        <a:t>     2</a:t>
                      </a:r>
                    </a:p>
                    <a:p>
                      <a:pPr algn="ctr"/>
                      <a:r>
                        <a:rPr lang="en-US" dirty="0"/>
                        <a:t>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n-NO" dirty="0"/>
                        <a:t>   0.2301 + 0.5369i</a:t>
                      </a:r>
                    </a:p>
                    <a:p>
                      <a:pPr algn="ctr"/>
                      <a:r>
                        <a:rPr lang="nn-NO" dirty="0"/>
                        <a:t>   0.0767 + 1.1504i</a:t>
                      </a:r>
                    </a:p>
                    <a:p>
                      <a:pPr algn="ctr"/>
                      <a:r>
                        <a:rPr lang="nn-NO" dirty="0"/>
                        <a:t>  -0.3835 + 0.9971i</a:t>
                      </a:r>
                    </a:p>
                    <a:p>
                      <a:pPr algn="ctr"/>
                      <a:r>
                        <a:rPr lang="nn-NO" dirty="0"/>
                        <a:t>0</a:t>
                      </a:r>
                    </a:p>
                    <a:p>
                      <a:pPr algn="ctr"/>
                      <a:r>
                        <a:rPr lang="nn-NO" dirty="0"/>
                        <a:t>   0.9971 - 0.3835i</a:t>
                      </a:r>
                    </a:p>
                    <a:p>
                      <a:pPr algn="ctr"/>
                      <a:r>
                        <a:rPr lang="nn-NO" dirty="0"/>
                        <a:t>  -1.1504 - 0.0767i</a:t>
                      </a:r>
                    </a:p>
                    <a:p>
                      <a:pPr algn="ctr"/>
                      <a:r>
                        <a:rPr lang="nn-NO" dirty="0"/>
                        <a:t>   0.5369 + 0.2301i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6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954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5"/>
          </p:nvPr>
        </p:nvSpPr>
        <p:spPr>
          <a:xfrm>
            <a:off x="714348" y="357166"/>
            <a:ext cx="2374889" cy="273050"/>
          </a:xfrm>
        </p:spPr>
        <p:txBody>
          <a:bodyPr/>
          <a:lstStyle/>
          <a:p>
            <a:r>
              <a:rPr lang="en-US"/>
              <a:t>March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6286512" y="6475413"/>
            <a:ext cx="2255826" cy="180975"/>
          </a:xfrm>
        </p:spPr>
        <p:txBody>
          <a:bodyPr/>
          <a:lstStyle/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8DC72EFA-1DF8-481C-8B66-C8A1D5DAFDEA}" type="slidenum">
              <a:rPr lang="en-GB"/>
              <a:pPr/>
              <a:t>12</a:t>
            </a:fld>
            <a:endParaRPr lang="en-GB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4213"/>
            <a:ext cx="7772400" cy="1160462"/>
          </a:xfrm>
          <a:ln/>
        </p:spPr>
        <p:txBody>
          <a:bodyPr lIns="90000" tIns="46800" rIns="90000" bIns="46800"/>
          <a:lstStyle/>
          <a:p>
            <a:r>
              <a:rPr lang="en-US" dirty="0"/>
              <a:t>I/Q diagrams of proposed 2 us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07A2-8F05-4530-8936-411C4F82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70" y="1782046"/>
            <a:ext cx="7770813" cy="4113213"/>
          </a:xfrm>
        </p:spPr>
        <p:txBody>
          <a:bodyPr numCol="1"/>
          <a:lstStyle/>
          <a:p>
            <a:r>
              <a:rPr lang="en-US" dirty="0"/>
              <a:t>Benchmark: trade-off [3]				Proposed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6AF95-02BA-48BE-8356-E89A8D09D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204864"/>
            <a:ext cx="2808312" cy="21064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C4C24C-4148-4310-BD5D-EF42A9860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10" y="2564904"/>
            <a:ext cx="3683396" cy="30177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8CB749-1B60-4584-98E6-4A1154570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4293096"/>
            <a:ext cx="2783966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71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5"/>
          </p:nvPr>
        </p:nvSpPr>
        <p:spPr>
          <a:xfrm>
            <a:off x="714348" y="357166"/>
            <a:ext cx="2374889" cy="273050"/>
          </a:xfrm>
        </p:spPr>
        <p:txBody>
          <a:bodyPr/>
          <a:lstStyle/>
          <a:p>
            <a:r>
              <a:rPr lang="en-US"/>
              <a:t>March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6286512" y="6475413"/>
            <a:ext cx="2255826" cy="180975"/>
          </a:xfrm>
        </p:spPr>
        <p:txBody>
          <a:bodyPr/>
          <a:lstStyle/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8DC72EFA-1DF8-481C-8B66-C8A1D5DAFDEA}" type="slidenum">
              <a:rPr lang="en-GB"/>
              <a:pPr/>
              <a:t>13</a:t>
            </a:fld>
            <a:endParaRPr lang="en-GB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4213"/>
            <a:ext cx="7772400" cy="1160462"/>
          </a:xfrm>
          <a:ln/>
        </p:spPr>
        <p:txBody>
          <a:bodyPr lIns="90000" tIns="46800" rIns="90000" bIns="46800"/>
          <a:lstStyle/>
          <a:p>
            <a:r>
              <a:rPr lang="en-US" dirty="0"/>
              <a:t>MC-OOK waveform performance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algn="ctr"/>
            <a:r>
              <a:rPr lang="en-GB" sz="2000" b="0" dirty="0"/>
              <a:t>Data rate: 250 kbps, </a:t>
            </a:r>
            <a:r>
              <a:rPr lang="en-GB" sz="2000" b="0"/>
              <a:t>2us symbols</a:t>
            </a:r>
            <a:endParaRPr lang="en-GB" sz="2000" b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372A3A-2052-4A76-AB27-CBBF81596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42420"/>
              </p:ext>
            </p:extLst>
          </p:nvPr>
        </p:nvGraphicFramePr>
        <p:xfrm>
          <a:off x="1321763" y="2564904"/>
          <a:ext cx="657508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64">
                  <a:extLst>
                    <a:ext uri="{9D8B030D-6E8A-4147-A177-3AD203B41FA5}">
                      <a16:colId xmlns:a16="http://schemas.microsoft.com/office/drawing/2014/main" val="3737884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51772583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94223029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88696981"/>
                    </a:ext>
                  </a:extLst>
                </a:gridCol>
                <a:gridCol w="1565305">
                  <a:extLst>
                    <a:ext uri="{9D8B030D-6E8A-4147-A177-3AD203B41FA5}">
                      <a16:colId xmlns:a16="http://schemas.microsoft.com/office/drawing/2014/main" val="2370497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Waveform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PAPR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SNR (dB)</a:t>
                      </a:r>
                    </a:p>
                    <a:p>
                      <a:r>
                        <a:rPr lang="en-US" dirty="0"/>
                        <a:t>@10% PER </a:t>
                      </a:r>
                    </a:p>
                    <a:p>
                      <a:r>
                        <a:rPr lang="en-US" dirty="0"/>
                        <a:t>AWGN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SNR (dB)</a:t>
                      </a:r>
                    </a:p>
                    <a:p>
                      <a:r>
                        <a:rPr lang="en-US" dirty="0"/>
                        <a:t>@10% PER </a:t>
                      </a:r>
                    </a:p>
                    <a:p>
                      <a:r>
                        <a:rPr lang="en-US" dirty="0" err="1"/>
                        <a:t>TGnB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SNR (dB)</a:t>
                      </a:r>
                    </a:p>
                    <a:p>
                      <a:r>
                        <a:rPr lang="en-US" dirty="0"/>
                        <a:t>@10% PER </a:t>
                      </a:r>
                    </a:p>
                    <a:p>
                      <a:r>
                        <a:rPr lang="en-US" dirty="0" err="1"/>
                        <a:t>TGnD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4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QPSK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tradeoff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61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Proposed no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3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873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5"/>
          </p:nvPr>
        </p:nvSpPr>
        <p:spPr>
          <a:xfrm>
            <a:off x="714348" y="357166"/>
            <a:ext cx="2374889" cy="273050"/>
          </a:xfrm>
        </p:spPr>
        <p:txBody>
          <a:bodyPr/>
          <a:lstStyle/>
          <a:p>
            <a:r>
              <a:rPr lang="en-US"/>
              <a:t>March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6143636" y="6475413"/>
            <a:ext cx="2398702" cy="180975"/>
          </a:xfrm>
        </p:spPr>
        <p:txBody>
          <a:bodyPr/>
          <a:lstStyle/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DC83D890-10BB-4905-98E9-EC5FFEC1B9BB}" type="slidenum">
              <a:rPr lang="en-GB"/>
              <a:pPr/>
              <a:t>14</a:t>
            </a:fld>
            <a:endParaRPr lang="en-GB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4213"/>
            <a:ext cx="7772400" cy="1160462"/>
          </a:xfrm>
          <a:ln/>
        </p:spPr>
        <p:txBody>
          <a:bodyPr lIns="90000" tIns="46800" rIns="90000" bIns="46800"/>
          <a:lstStyle/>
          <a:p>
            <a:r>
              <a:rPr lang="en-US" dirty="0"/>
              <a:t>Performance 250 kbps using 2 us symbols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1"/>
            <a:ext cx="7772400" cy="799727"/>
          </a:xfrm>
          <a:ln/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93B7F2-6940-49D9-B4ED-CA74D1EA2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4" y="2780928"/>
            <a:ext cx="3209029" cy="24039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873AF2-ADDD-4752-8C28-E6711D40D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2747669"/>
            <a:ext cx="3284757" cy="2460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BD146E-4850-4217-A2AC-7AB2D757A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2747668"/>
            <a:ext cx="3312566" cy="24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36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86A9-BA2F-433B-96A0-0B5934C9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4664"/>
            <a:ext cx="7770813" cy="1065213"/>
          </a:xfrm>
        </p:spPr>
        <p:txBody>
          <a:bodyPr/>
          <a:lstStyle/>
          <a:p>
            <a:r>
              <a:rPr lang="en-US" dirty="0"/>
              <a:t>Observations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39BD9-1F8E-4426-B8C3-ED9C7BBD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268760"/>
            <a:ext cx="7770813" cy="4113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 PAPR waveforms are advantageous.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May help the transmitter to boost the power of the OOK signal without exceeding the limits on out of band emissions.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many waveforms that yield relatively poor link performance. E.g., the simulations in [3] show large performance spread among various sequences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Constant envelope waveforms exhibit the best performance in AWGN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Waveforms with equal power in all active subcarriers exhibit the best performance in fading channels, due to harvesting of frequency diversity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Proposed waveforms have nearly constant envelope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Proposed waveforms don’t have zero crossings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0A8EC-B448-42BF-9281-2BF67909D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440F5867-744E-4AA6-B0ED-4C44D2DFBB7B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D76A-027E-445F-A623-4E65E3FE0971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5E6BEE-43D7-4AA7-8B82-B3B22C333C71}"/>
              </a:ext>
            </a:extLst>
          </p:cNvPr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r>
              <a:rPr lang="en-US"/>
              <a:t>March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2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86A9-BA2F-433B-96A0-0B5934C9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63587"/>
            <a:ext cx="7770813" cy="1065213"/>
          </a:xfrm>
        </p:spPr>
        <p:txBody>
          <a:bodyPr/>
          <a:lstStyle/>
          <a:p>
            <a:r>
              <a:rPr lang="en-US" dirty="0"/>
              <a:t>Observations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39BD9-1F8E-4426-B8C3-ED9C7BBD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84784"/>
            <a:ext cx="7770813" cy="4113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Proposed waveforms show gains in AWGN channel, with respect to waveforms with equal power in all active subcarriers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Proposed waveforms may suffer small losses at high SNR in fading channels, with respect to waveforms with equal power in all active subcarriers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0A8EC-B448-42BF-9281-2BF67909D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440F5867-744E-4AA6-B0ED-4C44D2DFBB7B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D76A-027E-445F-A623-4E65E3FE0971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5E6BEE-43D7-4AA7-8B82-B3B22C333C71}"/>
              </a:ext>
            </a:extLst>
          </p:cNvPr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r>
              <a:rPr lang="en-US"/>
              <a:t>March 2018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485DE5-06B3-482B-A2D2-15149B1B7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971"/>
              </p:ext>
            </p:extLst>
          </p:nvPr>
        </p:nvGraphicFramePr>
        <p:xfrm>
          <a:off x="1634323" y="27089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772525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6783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62.5 kbps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 kbps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2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 dB 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 dB 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018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42B8A6-CE6D-4524-9DBD-180D47234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36904"/>
              </p:ext>
            </p:extLst>
          </p:nvPr>
        </p:nvGraphicFramePr>
        <p:xfrm>
          <a:off x="1187624" y="4797152"/>
          <a:ext cx="67846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346">
                  <a:extLst>
                    <a:ext uri="{9D8B030D-6E8A-4147-A177-3AD203B41FA5}">
                      <a16:colId xmlns:a16="http://schemas.microsoft.com/office/drawing/2014/main" val="880820734"/>
                    </a:ext>
                  </a:extLst>
                </a:gridCol>
                <a:gridCol w="3392346">
                  <a:extLst>
                    <a:ext uri="{9D8B030D-6E8A-4147-A177-3AD203B41FA5}">
                      <a16:colId xmlns:a16="http://schemas.microsoft.com/office/drawing/2014/main" val="80417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62.5 kbps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 kbps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5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 fontAlgn="t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No losses for </a:t>
                      </a:r>
                      <a:r>
                        <a:rPr lang="en-US" dirty="0" err="1"/>
                        <a:t>TGnB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losses for </a:t>
                      </a:r>
                      <a:r>
                        <a:rPr lang="en-US" dirty="0" err="1"/>
                        <a:t>TGnB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09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No losses for </a:t>
                      </a:r>
                      <a:r>
                        <a:rPr lang="en-US" b="0" dirty="0" err="1"/>
                        <a:t>TGnD</a:t>
                      </a:r>
                      <a:r>
                        <a:rPr lang="en-US" b="0" dirty="0"/>
                        <a:t> @ 10% 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0.3 dB loss for </a:t>
                      </a:r>
                      <a:r>
                        <a:rPr lang="en-US" b="0" dirty="0" err="1"/>
                        <a:t>TGnD</a:t>
                      </a:r>
                      <a:r>
                        <a:rPr lang="en-US" b="0" dirty="0"/>
                        <a:t> @ 10% 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9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2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86A9-BA2F-433B-96A0-0B5934C9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63587"/>
            <a:ext cx="7770813" cy="1065213"/>
          </a:xfrm>
        </p:spPr>
        <p:txBody>
          <a:bodyPr/>
          <a:lstStyle/>
          <a:p>
            <a:r>
              <a:rPr lang="en-US" dirty="0"/>
              <a:t>Observations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39BD9-1F8E-4426-B8C3-ED9C7BBD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84784"/>
            <a:ext cx="7770813" cy="4113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proposed waveforms have a substantially lower PAPR than other MC-OOK waveforms presented in [2], [3]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Proposed waveforms are advantageous when the TX is PA limited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of the DC subcarrier allows a PAPR reduction of 0.5 dB compared to waveform with null DC (62.5 kbps only)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0A8EC-B448-42BF-9281-2BF67909D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D76A-027E-445F-A623-4E65E3FE0971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5E6BEE-43D7-4AA7-8B82-B3B22C333C71}"/>
              </a:ext>
            </a:extLst>
          </p:cNvPr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r>
              <a:rPr lang="en-US"/>
              <a:t>March 2018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C2822B-5D4B-436B-94DF-FC76FB631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782152"/>
              </p:ext>
            </p:extLst>
          </p:nvPr>
        </p:nvGraphicFramePr>
        <p:xfrm>
          <a:off x="1561306" y="290334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821876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7432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62.5 kbps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 kbps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1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PAPR reduction 1.1dB -1.6dB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PAPR reduction 2.9dB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169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18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89C0-4CF8-49BE-AD1A-13DDA516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Straw 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050F-5F0A-42D7-B374-8D736433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support the specification of the frequency domain symbols corresponding to the MC-OOK waveforms?</a:t>
            </a:r>
            <a:endParaRPr lang="en-US" kern="1200" dirty="0">
              <a:solidFill>
                <a:srgbClr val="FFFFFF"/>
              </a:solidFill>
              <a:latin typeface="Times New Roman" panose="02020603050405020304" pitchFamily="18" charset="0"/>
              <a:ea typeface="MS Gothic" panose="020B0609070205080204" pitchFamily="49" charset="-128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</a:pPr>
            <a:endParaRPr lang="en-US" b="0" kern="1200" dirty="0">
              <a:latin typeface="Times New Roman" panose="02020603050405020304" pitchFamily="18" charset="0"/>
              <a:ea typeface="MS Gothic" panose="020B0609070205080204" pitchFamily="49" charset="-128"/>
            </a:endParaRPr>
          </a:p>
          <a:p>
            <a:pPr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kern="1200" dirty="0">
                <a:latin typeface="Times New Roman" panose="02020603050405020304" pitchFamily="18" charset="0"/>
                <a:ea typeface="MS Gothic" panose="020B0609070205080204" pitchFamily="49" charset="-128"/>
              </a:rPr>
              <a:t>Y</a:t>
            </a:r>
          </a:p>
          <a:p>
            <a:pPr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kern="1200" dirty="0">
                <a:latin typeface="Times New Roman" panose="02020603050405020304" pitchFamily="18" charset="0"/>
                <a:ea typeface="MS Gothic" panose="020B0609070205080204" pitchFamily="49" charset="-128"/>
              </a:rPr>
              <a:t>N</a:t>
            </a:r>
          </a:p>
          <a:p>
            <a:pPr fontAlgn="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kern="1200" dirty="0">
                <a:latin typeface="Times New Roman" panose="02020603050405020304" pitchFamily="18" charset="0"/>
                <a:ea typeface="MS Gothic" panose="020B0609070205080204" pitchFamily="49" charset="-128"/>
              </a:rPr>
              <a:t>A </a:t>
            </a:r>
            <a:endParaRPr lang="en-US" b="0" dirty="0"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A3DFA-7DB9-42BC-AEDB-A2FF685AB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09B85-75FA-4691-A53F-02615C7F9081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172F92-986B-4909-84A4-B9893378B912}"/>
              </a:ext>
            </a:extLst>
          </p:cNvPr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r>
              <a:rPr lang="en-US"/>
              <a:t>March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119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5"/>
          </p:nvPr>
        </p:nvSpPr>
        <p:spPr>
          <a:xfrm>
            <a:off x="714348" y="357166"/>
            <a:ext cx="2374889" cy="273050"/>
          </a:xfrm>
        </p:spPr>
        <p:txBody>
          <a:bodyPr/>
          <a:lstStyle/>
          <a:p>
            <a:r>
              <a:rPr lang="en-US"/>
              <a:t>March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6215074" y="6475413"/>
            <a:ext cx="2327264" cy="180975"/>
          </a:xfrm>
        </p:spPr>
        <p:txBody>
          <a:bodyPr/>
          <a:lstStyle/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531D307C-65C7-4BB3-B44A-1501D36803F7}" type="slidenum">
              <a:rPr lang="en-GB"/>
              <a:pPr/>
              <a:t>19</a:t>
            </a:fld>
            <a:endParaRPr lang="en-GB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References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08463"/>
          </a:xfrm>
          <a:ln/>
        </p:spPr>
        <p:txBody>
          <a:bodyPr/>
          <a:lstStyle/>
          <a:p>
            <a:r>
              <a:rPr lang="en-US" altLang="ko-KR" dirty="0"/>
              <a:t>[1] IEEE 802.11-17/0575r9 Specification Framework for </a:t>
            </a:r>
            <a:r>
              <a:rPr lang="en-US" altLang="ko-KR" dirty="0" err="1"/>
              <a:t>TGba</a:t>
            </a:r>
            <a:endParaRPr lang="en-US" altLang="ko-KR" dirty="0"/>
          </a:p>
          <a:p>
            <a:r>
              <a:rPr lang="en-US" altLang="ko-KR" dirty="0"/>
              <a:t>[2] IEEE 802.11-17/0964r4 Signal Bandwidth and Sequence for OOK Signal Generation</a:t>
            </a:r>
          </a:p>
          <a:p>
            <a:r>
              <a:rPr lang="en-US" altLang="ko-KR" dirty="0"/>
              <a:t>[3] IEEE 802.11-18/0097r0 </a:t>
            </a:r>
            <a:r>
              <a:rPr lang="en-US" dirty="0"/>
              <a:t>2 us OOK pulse for high rate</a:t>
            </a:r>
            <a:endParaRPr lang="en-US" altLang="ko-KR" dirty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86A9-BA2F-433B-96A0-0B5934C9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39BD9-1F8E-4426-B8C3-ED9C7BBD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According to the SFD [1] </a:t>
            </a:r>
          </a:p>
          <a:p>
            <a:pPr marL="457200" lvl="1" indent="0"/>
            <a:r>
              <a:rPr lang="en-GB" dirty="0"/>
              <a:t>“When a single band is used for transmission of WUR PPDU, the OOK waveform of WUR PPDU is generated by using contiguous 13 subcarriers with the subcarrier spacing of 312.5 kHz:</a:t>
            </a:r>
            <a:endParaRPr lang="en-US" dirty="0"/>
          </a:p>
          <a:p>
            <a:pPr marL="857250" lvl="2" indent="0"/>
            <a:r>
              <a:rPr lang="en-GB" dirty="0"/>
              <a:t>-The </a:t>
            </a:r>
            <a:r>
              <a:rPr lang="en-GB" dirty="0" err="1"/>
              <a:t>center</a:t>
            </a:r>
            <a:r>
              <a:rPr lang="en-GB" dirty="0"/>
              <a:t> subcarrier is null”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GB" dirty="0"/>
              <a:t>Low PAPR MC-OOK waveforms have been proposed in [2] and [3]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GB" dirty="0"/>
              <a:t>This contribution introduces MC-OOK waveforms that have very low PAPR and good performance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GB" dirty="0"/>
              <a:t>The question of the use of the DC subcarrier is revisited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0A8EC-B448-42BF-9281-2BF67909D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D76A-027E-445F-A623-4E65E3FE0971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5E6BEE-43D7-4AA7-8B82-B3B22C333C71}"/>
              </a:ext>
            </a:extLst>
          </p:cNvPr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r>
              <a:rPr lang="en-US"/>
              <a:t>March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456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5"/>
          </p:nvPr>
        </p:nvSpPr>
        <p:spPr>
          <a:xfrm>
            <a:off x="714348" y="357166"/>
            <a:ext cx="2374889" cy="273050"/>
          </a:xfrm>
        </p:spPr>
        <p:txBody>
          <a:bodyPr/>
          <a:lstStyle/>
          <a:p>
            <a:r>
              <a:rPr lang="en-US"/>
              <a:t>March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6215074" y="6475413"/>
            <a:ext cx="2327264" cy="180975"/>
          </a:xfrm>
        </p:spPr>
        <p:txBody>
          <a:bodyPr/>
          <a:lstStyle/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531D307C-65C7-4BB3-B44A-1501D36803F7}" type="slidenum">
              <a:rPr lang="en-GB"/>
              <a:pPr/>
              <a:t>20</a:t>
            </a:fld>
            <a:endParaRPr lang="en-GB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Appendix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B737C-F110-4328-82AD-E9EF282D7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450" y="3040148"/>
            <a:ext cx="3110376" cy="2333068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628801"/>
            <a:ext cx="7772400" cy="2664296"/>
          </a:xfrm>
          <a:ln/>
        </p:spPr>
        <p:txBody>
          <a:bodyPr/>
          <a:lstStyle/>
          <a:p>
            <a:r>
              <a:rPr lang="en-US" dirty="0"/>
              <a:t>PSD of OOK signals using proposed waveforms, with windowing according to equation (17-5) IEEE 802.11-2016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7F359D-4B57-452F-B040-FE8E9251D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3040148"/>
            <a:ext cx="3071962" cy="2304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F70991-D75E-4A65-97A7-018671AC8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655" y="3068960"/>
            <a:ext cx="3085841" cy="231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16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86A9-BA2F-433B-96A0-0B5934C9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Generation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39BD9-1F8E-4426-B8C3-ED9C7BBD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a time-domain single carrier waveform (using continuous phase modulation) with constant envelope and 4 MHz bandwidth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Transform single carrier waveform to frequency domain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Quantize Fourier coefficients to 256-QAM and mute all inactive subcarriers (i.e. null all subcarriers except 13 contiguous subcarriers) </a:t>
            </a:r>
            <a:r>
              <a:rPr lang="en-US" dirty="0">
                <a:sym typeface="Wingdings" panose="05000000000000000000" pitchFamily="2" charset="2"/>
              </a:rPr>
              <a:t> multicarrier waveform that resembles constant envelope waveform is generated.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0A8EC-B448-42BF-9281-2BF67909D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D76A-027E-445F-A623-4E65E3FE0971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5E6BEE-43D7-4AA7-8B82-B3B22C333C71}"/>
              </a:ext>
            </a:extLst>
          </p:cNvPr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r>
              <a:rPr lang="en-US"/>
              <a:t>March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87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86A9-BA2F-433B-96A0-0B5934C9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12" y="692696"/>
            <a:ext cx="7770813" cy="1065213"/>
          </a:xfrm>
        </p:spPr>
        <p:txBody>
          <a:bodyPr/>
          <a:lstStyle/>
          <a:p>
            <a:r>
              <a:rPr lang="en-US" dirty="0"/>
              <a:t>Design for 4 us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39BD9-1F8E-4426-B8C3-ED9C7BBD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64 point IFFT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0.8 us CP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0A8EC-B448-42BF-9281-2BF67909D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D76A-027E-445F-A623-4E65E3FE0971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5E6BEE-43D7-4AA7-8B82-B3B22C333C71}"/>
              </a:ext>
            </a:extLst>
          </p:cNvPr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r>
              <a:rPr lang="en-US"/>
              <a:t>March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53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5"/>
          </p:nvPr>
        </p:nvSpPr>
        <p:spPr>
          <a:xfrm>
            <a:off x="714348" y="357166"/>
            <a:ext cx="2374889" cy="273050"/>
          </a:xfrm>
        </p:spPr>
        <p:txBody>
          <a:bodyPr/>
          <a:lstStyle/>
          <a:p>
            <a:r>
              <a:rPr lang="en-US"/>
              <a:t>March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6286512" y="6475413"/>
            <a:ext cx="2255826" cy="180975"/>
          </a:xfrm>
        </p:spPr>
        <p:txBody>
          <a:bodyPr/>
          <a:lstStyle/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8DC72EFA-1DF8-481C-8B66-C8A1D5DAFDEA}" type="slidenum">
              <a:rPr lang="en-GB"/>
              <a:pPr/>
              <a:t>5</a:t>
            </a:fld>
            <a:endParaRPr lang="en-GB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4213"/>
            <a:ext cx="7772400" cy="1160462"/>
          </a:xfrm>
          <a:ln/>
        </p:spPr>
        <p:txBody>
          <a:bodyPr lIns="90000" tIns="46800" rIns="90000" bIns="46800"/>
          <a:lstStyle/>
          <a:p>
            <a:r>
              <a:rPr lang="en-US" dirty="0"/>
              <a:t>Proposed frequency domain symbols    (256-QAM), 4 us symbol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endParaRPr lang="en-GB" sz="2000" b="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880D84-7A63-4B89-919F-73C5F1DC4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428140"/>
              </p:ext>
            </p:extLst>
          </p:nvPr>
        </p:nvGraphicFramePr>
        <p:xfrm>
          <a:off x="1475656" y="2257267"/>
          <a:ext cx="6096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193186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17197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6483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Proposed, with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Proposed, no 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1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-6</a:t>
                      </a:r>
                    </a:p>
                    <a:p>
                      <a:pPr algn="ctr"/>
                      <a:r>
                        <a:rPr lang="en-US" dirty="0"/>
                        <a:t>    -5</a:t>
                      </a:r>
                    </a:p>
                    <a:p>
                      <a:pPr algn="ctr"/>
                      <a:r>
                        <a:rPr lang="en-US" dirty="0"/>
                        <a:t>    -4</a:t>
                      </a:r>
                    </a:p>
                    <a:p>
                      <a:pPr algn="ctr"/>
                      <a:r>
                        <a:rPr lang="en-US" dirty="0"/>
                        <a:t>    -3</a:t>
                      </a:r>
                    </a:p>
                    <a:p>
                      <a:pPr algn="ctr"/>
                      <a:r>
                        <a:rPr lang="en-US" dirty="0"/>
                        <a:t>    -2</a:t>
                      </a:r>
                    </a:p>
                    <a:p>
                      <a:pPr algn="ctr"/>
                      <a:r>
                        <a:rPr lang="en-US" dirty="0"/>
                        <a:t>    -1</a:t>
                      </a:r>
                    </a:p>
                    <a:p>
                      <a:pPr algn="ctr"/>
                      <a:r>
                        <a:rPr lang="en-US" dirty="0"/>
                        <a:t>     DC</a:t>
                      </a:r>
                    </a:p>
                    <a:p>
                      <a:pPr algn="ctr"/>
                      <a:r>
                        <a:rPr lang="en-US" dirty="0"/>
                        <a:t>     1</a:t>
                      </a:r>
                    </a:p>
                    <a:p>
                      <a:pPr algn="ctr"/>
                      <a:r>
                        <a:rPr lang="en-US" dirty="0"/>
                        <a:t>     2</a:t>
                      </a:r>
                    </a:p>
                    <a:p>
                      <a:pPr algn="ctr"/>
                      <a:r>
                        <a:rPr lang="en-US" dirty="0"/>
                        <a:t>     3</a:t>
                      </a:r>
                    </a:p>
                    <a:p>
                      <a:pPr algn="ctr"/>
                      <a:r>
                        <a:rPr lang="en-US" dirty="0"/>
                        <a:t>     4</a:t>
                      </a:r>
                    </a:p>
                    <a:p>
                      <a:pPr algn="ctr"/>
                      <a:r>
                        <a:rPr lang="en-US" dirty="0"/>
                        <a:t>     5</a:t>
                      </a:r>
                    </a:p>
                    <a:p>
                      <a:pPr algn="ctr"/>
                      <a:r>
                        <a:rPr lang="en-US" dirty="0"/>
                        <a:t> 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/>
                        <a:t>  -0.5369 - 0.2301i</a:t>
                      </a:r>
                    </a:p>
                    <a:p>
                      <a:r>
                        <a:rPr lang="nn-NO" dirty="0"/>
                        <a:t>  -0.5369 - 0.8437i</a:t>
                      </a:r>
                    </a:p>
                    <a:p>
                      <a:r>
                        <a:rPr lang="nn-NO" dirty="0"/>
                        <a:t>  -0.0767 - 0.9971i</a:t>
                      </a:r>
                    </a:p>
                    <a:p>
                      <a:r>
                        <a:rPr lang="nn-NO" dirty="0"/>
                        <a:t>   0.6903 - 1.1504i</a:t>
                      </a:r>
                    </a:p>
                    <a:p>
                      <a:r>
                        <a:rPr lang="nn-NO" dirty="0"/>
                        <a:t>   0.9971 - 0.3835i</a:t>
                      </a:r>
                    </a:p>
                    <a:p>
                      <a:r>
                        <a:rPr lang="nn-NO" dirty="0"/>
                        <a:t>  -0.6903 - 0.0767i</a:t>
                      </a:r>
                    </a:p>
                    <a:p>
                      <a:r>
                        <a:rPr lang="nn-NO" dirty="0"/>
                        <a:t>  -0.9971 - 0.9971i</a:t>
                      </a:r>
                    </a:p>
                    <a:p>
                      <a:r>
                        <a:rPr lang="nn-NO" dirty="0"/>
                        <a:t>   0.0767 + 0.6903i</a:t>
                      </a:r>
                    </a:p>
                    <a:p>
                      <a:r>
                        <a:rPr lang="nn-NO" dirty="0"/>
                        <a:t>  -0.3835 + 0.9971i</a:t>
                      </a:r>
                    </a:p>
                    <a:p>
                      <a:r>
                        <a:rPr lang="nn-NO" dirty="0"/>
                        <a:t>   1.1504 - 0.6903i</a:t>
                      </a:r>
                    </a:p>
                    <a:p>
                      <a:r>
                        <a:rPr lang="nn-NO" dirty="0"/>
                        <a:t>  -0.9971 - 0.0767i</a:t>
                      </a:r>
                    </a:p>
                    <a:p>
                      <a:r>
                        <a:rPr lang="nn-NO" dirty="0"/>
                        <a:t>   0.8437 + 0.5369i</a:t>
                      </a:r>
                    </a:p>
                    <a:p>
                      <a:r>
                        <a:rPr lang="nn-NO" dirty="0"/>
                        <a:t>  -0.2301 - 0.5369i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/>
                        <a:t>  -0.6903 - 0.3835i</a:t>
                      </a:r>
                    </a:p>
                    <a:p>
                      <a:r>
                        <a:rPr lang="nn-NO" dirty="0"/>
                        <a:t>  -0.5369 + 0.6903i</a:t>
                      </a:r>
                    </a:p>
                    <a:p>
                      <a:r>
                        <a:rPr lang="nn-NO" dirty="0"/>
                        <a:t>  -0.0767 + 0.0767i</a:t>
                      </a:r>
                    </a:p>
                    <a:p>
                      <a:r>
                        <a:rPr lang="nn-NO" dirty="0"/>
                        <a:t>   0.6903 + 1.1504i</a:t>
                      </a:r>
                    </a:p>
                    <a:p>
                      <a:r>
                        <a:rPr lang="nn-NO" dirty="0"/>
                        <a:t>   1.1504 - 0.6903i</a:t>
                      </a:r>
                    </a:p>
                    <a:p>
                      <a:r>
                        <a:rPr lang="nn-NO" dirty="0"/>
                        <a:t>  -0.6903 + 0.0767i</a:t>
                      </a:r>
                    </a:p>
                    <a:p>
                      <a:r>
                        <a:rPr lang="nn-NO" dirty="0"/>
                        <a:t>   0.0000 + 0.0000i</a:t>
                      </a:r>
                    </a:p>
                    <a:p>
                      <a:r>
                        <a:rPr lang="nn-NO" dirty="0"/>
                        <a:t>   0.0767 - 0.6903i</a:t>
                      </a:r>
                    </a:p>
                    <a:p>
                      <a:r>
                        <a:rPr lang="nn-NO" dirty="0"/>
                        <a:t>   0.6903 - 1.1504i</a:t>
                      </a:r>
                    </a:p>
                    <a:p>
                      <a:r>
                        <a:rPr lang="nn-NO" dirty="0"/>
                        <a:t>   1.1504 + 0.6903i</a:t>
                      </a:r>
                    </a:p>
                    <a:p>
                      <a:r>
                        <a:rPr lang="nn-NO" dirty="0"/>
                        <a:t>  -0.0767 + 0.0767i</a:t>
                      </a:r>
                    </a:p>
                    <a:p>
                      <a:r>
                        <a:rPr lang="nn-NO" dirty="0"/>
                        <a:t>   0.6903 - 0.5369i</a:t>
                      </a:r>
                    </a:p>
                    <a:p>
                      <a:r>
                        <a:rPr lang="nn-NO" dirty="0"/>
                        <a:t>   0.3835 + 0.6903i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681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5"/>
          </p:nvPr>
        </p:nvSpPr>
        <p:spPr>
          <a:xfrm>
            <a:off x="714348" y="357166"/>
            <a:ext cx="2374889" cy="273050"/>
          </a:xfrm>
        </p:spPr>
        <p:txBody>
          <a:bodyPr/>
          <a:lstStyle/>
          <a:p>
            <a:r>
              <a:rPr lang="en-US"/>
              <a:t>March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6286512" y="6475413"/>
            <a:ext cx="2255826" cy="180975"/>
          </a:xfrm>
        </p:spPr>
        <p:txBody>
          <a:bodyPr/>
          <a:lstStyle/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8DC72EFA-1DF8-481C-8B66-C8A1D5DAFDEA}" type="slidenum">
              <a:rPr lang="en-GB"/>
              <a:pPr/>
              <a:t>6</a:t>
            </a:fld>
            <a:endParaRPr lang="en-GB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4213"/>
            <a:ext cx="7772400" cy="1160462"/>
          </a:xfrm>
          <a:ln/>
        </p:spPr>
        <p:txBody>
          <a:bodyPr lIns="90000" tIns="46800" rIns="90000" bIns="46800"/>
          <a:lstStyle/>
          <a:p>
            <a:r>
              <a:rPr lang="en-US" dirty="0"/>
              <a:t>I/Q diagrams of proposed symbols, </a:t>
            </a:r>
            <a:br>
              <a:rPr lang="en-US" dirty="0"/>
            </a:br>
            <a:r>
              <a:rPr lang="en-US" dirty="0"/>
              <a:t>4 us symbol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07A2-8F05-4530-8936-411C4F82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00808"/>
            <a:ext cx="7770813" cy="4113213"/>
          </a:xfrm>
        </p:spPr>
        <p:txBody>
          <a:bodyPr numCol="1"/>
          <a:lstStyle/>
          <a:p>
            <a:r>
              <a:rPr lang="en-US" dirty="0"/>
              <a:t>Benchmark: opt1 [2]					Proposed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208FD-C16E-42A4-B467-AEF27CA1F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29" y="2060848"/>
            <a:ext cx="2692365" cy="2327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97AC21-D6FE-4343-90DE-DF8E6D02F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743" y="4148764"/>
            <a:ext cx="2691660" cy="2326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76D8C0-ED9A-4C31-8450-6E5565CD7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2492580"/>
            <a:ext cx="383202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5"/>
          </p:nvPr>
        </p:nvSpPr>
        <p:spPr>
          <a:xfrm>
            <a:off x="714348" y="357166"/>
            <a:ext cx="2374889" cy="273050"/>
          </a:xfrm>
        </p:spPr>
        <p:txBody>
          <a:bodyPr/>
          <a:lstStyle/>
          <a:p>
            <a:r>
              <a:rPr lang="en-US"/>
              <a:t>March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6286512" y="6475413"/>
            <a:ext cx="2255826" cy="180975"/>
          </a:xfrm>
        </p:spPr>
        <p:txBody>
          <a:bodyPr/>
          <a:lstStyle/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8DC72EFA-1DF8-481C-8B66-C8A1D5DAFDEA}" type="slidenum">
              <a:rPr lang="en-GB"/>
              <a:pPr/>
              <a:t>7</a:t>
            </a:fld>
            <a:endParaRPr lang="en-GB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4213"/>
            <a:ext cx="7772400" cy="1160462"/>
          </a:xfrm>
          <a:ln/>
        </p:spPr>
        <p:txBody>
          <a:bodyPr lIns="90000" tIns="46800" rIns="90000" bIns="46800"/>
          <a:lstStyle/>
          <a:p>
            <a:r>
              <a:rPr lang="en-US" dirty="0"/>
              <a:t>Instantaneous power of proposed MCS-OOK waveforms, 4 us symbol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07A2-8F05-4530-8936-411C4F82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695CB3-DDAE-4AC8-A32E-FE7A1BFBA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858970"/>
            <a:ext cx="6113149" cy="458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15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5"/>
          </p:nvPr>
        </p:nvSpPr>
        <p:spPr>
          <a:xfrm>
            <a:off x="714348" y="357166"/>
            <a:ext cx="2374889" cy="273050"/>
          </a:xfrm>
        </p:spPr>
        <p:txBody>
          <a:bodyPr/>
          <a:lstStyle/>
          <a:p>
            <a:r>
              <a:rPr lang="en-US"/>
              <a:t>March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6286512" y="6475413"/>
            <a:ext cx="2255826" cy="180975"/>
          </a:xfrm>
        </p:spPr>
        <p:txBody>
          <a:bodyPr/>
          <a:lstStyle/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4344988" y="6475413"/>
            <a:ext cx="528637" cy="363537"/>
          </a:xfrm>
        </p:spPr>
        <p:txBody>
          <a:bodyPr/>
          <a:lstStyle/>
          <a:p>
            <a:r>
              <a:rPr lang="en-GB"/>
              <a:t>Slide </a:t>
            </a:r>
            <a:fld id="{8DC72EFA-1DF8-481C-8B66-C8A1D5DAFDEA}" type="slidenum">
              <a:rPr lang="en-GB"/>
              <a:pPr/>
              <a:t>8</a:t>
            </a:fld>
            <a:endParaRPr lang="en-GB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4213"/>
            <a:ext cx="7772400" cy="1160462"/>
          </a:xfrm>
          <a:ln/>
        </p:spPr>
        <p:txBody>
          <a:bodyPr lIns="90000" tIns="46800" rIns="90000" bIns="46800"/>
          <a:lstStyle/>
          <a:p>
            <a:r>
              <a:rPr lang="en-US" dirty="0"/>
              <a:t>MC-OOK waveform performance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algn="ctr"/>
            <a:r>
              <a:rPr lang="en-GB" sz="2000" b="0" dirty="0"/>
              <a:t>Data rate: 62.5 kbps, 4 us symbols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372A3A-2052-4A76-AB27-CBBF81596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2232"/>
              </p:ext>
            </p:extLst>
          </p:nvPr>
        </p:nvGraphicFramePr>
        <p:xfrm>
          <a:off x="1321763" y="2564904"/>
          <a:ext cx="6575085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64">
                  <a:extLst>
                    <a:ext uri="{9D8B030D-6E8A-4147-A177-3AD203B41FA5}">
                      <a16:colId xmlns:a16="http://schemas.microsoft.com/office/drawing/2014/main" val="3737884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51772583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94223029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88696981"/>
                    </a:ext>
                  </a:extLst>
                </a:gridCol>
                <a:gridCol w="1565305">
                  <a:extLst>
                    <a:ext uri="{9D8B030D-6E8A-4147-A177-3AD203B41FA5}">
                      <a16:colId xmlns:a16="http://schemas.microsoft.com/office/drawing/2014/main" val="2370497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Waveform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PAPR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SNR (dB)</a:t>
                      </a:r>
                    </a:p>
                    <a:p>
                      <a:r>
                        <a:rPr lang="en-US" dirty="0"/>
                        <a:t>@10% PER </a:t>
                      </a:r>
                    </a:p>
                    <a:p>
                      <a:r>
                        <a:rPr lang="en-US" dirty="0"/>
                        <a:t>AWGN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SNR (dB)</a:t>
                      </a:r>
                    </a:p>
                    <a:p>
                      <a:r>
                        <a:rPr lang="en-US" dirty="0"/>
                        <a:t>@10% PER </a:t>
                      </a:r>
                    </a:p>
                    <a:p>
                      <a:r>
                        <a:rPr lang="en-US" dirty="0" err="1"/>
                        <a:t>TGnB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SNR (dB)</a:t>
                      </a:r>
                    </a:p>
                    <a:p>
                      <a:r>
                        <a:rPr lang="en-US" dirty="0"/>
                        <a:t>@10% PER </a:t>
                      </a:r>
                    </a:p>
                    <a:p>
                      <a:r>
                        <a:rPr lang="en-US" dirty="0" err="1"/>
                        <a:t>TGnD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4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DC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6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QPSK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Opt</a:t>
                      </a:r>
                      <a:r>
                        <a:rPr lang="en-US" dirty="0"/>
                        <a:t> 1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61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Proposed</a:t>
                      </a:r>
                    </a:p>
                    <a:p>
                      <a:r>
                        <a:rPr lang="en-US" dirty="0"/>
                        <a:t>with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18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Proposed no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3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045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5"/>
          </p:nvPr>
        </p:nvSpPr>
        <p:spPr>
          <a:xfrm>
            <a:off x="714348" y="357166"/>
            <a:ext cx="2374889" cy="273050"/>
          </a:xfrm>
        </p:spPr>
        <p:txBody>
          <a:bodyPr/>
          <a:lstStyle/>
          <a:p>
            <a:r>
              <a:rPr lang="en-US"/>
              <a:t>March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4"/>
          </p:nvPr>
        </p:nvSpPr>
        <p:spPr>
          <a:xfrm>
            <a:off x="6143636" y="6475413"/>
            <a:ext cx="2398702" cy="180975"/>
          </a:xfrm>
        </p:spPr>
        <p:txBody>
          <a:bodyPr/>
          <a:lstStyle/>
          <a:p>
            <a:r>
              <a:rPr lang="en-GB"/>
              <a:t>Miguel Lopez, Ericsson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DC83D890-10BB-4905-98E9-EC5FFEC1B9BB}" type="slidenum">
              <a:rPr lang="en-GB"/>
              <a:pPr/>
              <a:t>9</a:t>
            </a:fld>
            <a:endParaRPr lang="en-GB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4213"/>
            <a:ext cx="7772400" cy="1160462"/>
          </a:xfrm>
          <a:ln/>
        </p:spPr>
        <p:txBody>
          <a:bodyPr lIns="90000" tIns="46800" rIns="90000" bIns="46800"/>
          <a:lstStyle/>
          <a:p>
            <a:r>
              <a:rPr lang="en-US" dirty="0"/>
              <a:t>Performance 62.5 kbps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1"/>
            <a:ext cx="7772400" cy="799727"/>
          </a:xfrm>
          <a:ln/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0C7CCB-5557-41E5-BB1B-FA3C9C953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2800218"/>
            <a:ext cx="3240360" cy="2427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E96DF4-9A18-4D85-8D88-999389EF0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780928"/>
            <a:ext cx="3216887" cy="24098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B9F263-4F26-43BA-8A94-1428AEDFD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2780928"/>
            <a:ext cx="3240360" cy="242744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F2D85B4-B705-4018-9CF0-E6E4BD03567D}" vid="{6A25E773-D890-44CD-BA7F-9C3E9F9CAE5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802-11-Submission</Template>
  <TotalTime>3795</TotalTime>
  <Words>1248</Words>
  <Application>Microsoft Office PowerPoint</Application>
  <PresentationFormat>On-screen Show (4:3)</PresentationFormat>
  <Paragraphs>306</Paragraphs>
  <Slides>20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Unicode MS</vt:lpstr>
      <vt:lpstr>MS Gothic</vt:lpstr>
      <vt:lpstr>Arial</vt:lpstr>
      <vt:lpstr>Times New Roman</vt:lpstr>
      <vt:lpstr>Wingdings</vt:lpstr>
      <vt:lpstr>Office Theme</vt:lpstr>
      <vt:lpstr>Document</vt:lpstr>
      <vt:lpstr>MC-OOK Symbol Design</vt:lpstr>
      <vt:lpstr>Introduction</vt:lpstr>
      <vt:lpstr>Symbol Generation Methodology</vt:lpstr>
      <vt:lpstr>Design for 4 us symbols</vt:lpstr>
      <vt:lpstr>Proposed frequency domain symbols    (256-QAM), 4 us symbol</vt:lpstr>
      <vt:lpstr>I/Q diagrams of proposed symbols,  4 us symbol</vt:lpstr>
      <vt:lpstr>Instantaneous power of proposed MCS-OOK waveforms, 4 us symbol</vt:lpstr>
      <vt:lpstr>MC-OOK waveform performance</vt:lpstr>
      <vt:lpstr>Performance 62.5 kbps</vt:lpstr>
      <vt:lpstr>Design for 2 us symbols</vt:lpstr>
      <vt:lpstr>Proposed frequency domain 2us symbols    (256-QAM)</vt:lpstr>
      <vt:lpstr>I/Q diagrams of proposed 2 us symbols</vt:lpstr>
      <vt:lpstr>MC-OOK waveform performance</vt:lpstr>
      <vt:lpstr>Performance 250 kbps using 2 us symbols</vt:lpstr>
      <vt:lpstr>Observations 1</vt:lpstr>
      <vt:lpstr>Observations 2</vt:lpstr>
      <vt:lpstr>Observations 3</vt:lpstr>
      <vt:lpstr>Straw poll</vt:lpstr>
      <vt:lpstr>References</vt:lpstr>
      <vt:lpstr>Appendix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MC-OOK Symbol Design 11-18-0479</dc:title>
  <dc:creator>Dennis Sundman</dc:creator>
  <cp:lastModifiedBy>Miguel Lopez M</cp:lastModifiedBy>
  <cp:revision>144</cp:revision>
  <cp:lastPrinted>1601-01-01T00:00:00Z</cp:lastPrinted>
  <dcterms:created xsi:type="dcterms:W3CDTF">2018-02-08T07:56:39Z</dcterms:created>
  <dcterms:modified xsi:type="dcterms:W3CDTF">2018-03-07T16:29:44Z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pdateProcess">
    <vt:lpwstr>End</vt:lpwstr>
  </property>
</Properties>
</file>