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77" r:id="rId5"/>
    <p:sldId id="274" r:id="rId6"/>
    <p:sldId id="265" r:id="rId7"/>
    <p:sldId id="263" r:id="rId8"/>
    <p:sldId id="266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64" r:id="rId17"/>
    <p:sldId id="276" r:id="rId18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 cla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0" autoAdjust="0"/>
    <p:restoredTop sz="83454" autoAdjust="0"/>
  </p:normalViewPr>
  <p:slideViewPr>
    <p:cSldViewPr>
      <p:cViewPr varScale="1">
        <p:scale>
          <a:sx n="77" d="100"/>
          <a:sy n="77" d="100"/>
        </p:scale>
        <p:origin x="160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5640388" y="96838"/>
            <a:ext cx="639762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54050" y="96838"/>
            <a:ext cx="825500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Month Year</a:t>
            </a:r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5357813" y="8985250"/>
            <a:ext cx="922337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2313" y="8985250"/>
            <a:ext cx="71437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E6AF579C-E269-44CC-A9F4-B7D1E2EA3836}" type="slidenum">
              <a:rPr lang="en-US"/>
              <a:pPr/>
              <a:t>16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mtClean="0"/>
              <a:t>doc.: IEEE 802.11-yy/xxxxr0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Month Year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mtClean="0"/>
              <a:t>John Doe, Some Company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7FEEB-9CD2-43FE-843C-C5350BEACB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CA5AFF69-4AEE-4693-9CD6-98E2EBC076EC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3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5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07B9ED38-6DD0-4691-9FC3-0BE6EBBA3E57}" type="slidenum">
              <a:rPr lang="en-US"/>
              <a:pPr/>
              <a:t>7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mtClean="0"/>
              <a:t>doc.: IEEE 802.11-yy/xxxxr0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Month Year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mtClean="0"/>
              <a:t>John Doe, Some Company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7FEEB-9CD2-43FE-843C-C5350BEACB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mtClean="0"/>
              <a:t>doc.: IEEE 802.11-yy/xxxxr0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Month Year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mtClean="0"/>
              <a:t>John Doe, Some Company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7FEEB-9CD2-43FE-843C-C5350BEACB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mtClean="0"/>
              <a:t>doc.: IEEE 802.11-yy/xxxxr0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Month Year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 smtClean="0"/>
              <a:t>John Doe, Some Company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7FEEB-9CD2-43FE-843C-C5350BEACB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‹Nº›</a:t>
            </a:fld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 altLang="zh-CN" dirty="0" smtClean="0"/>
              <a:t>Eduard Garcia-Villegas (UPC)</a:t>
            </a:r>
            <a:endParaRPr lang="en-GB" altLang="zh-CN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idx="15"/>
          </p:nvPr>
        </p:nvSpPr>
        <p:spPr bwMode="auto">
          <a:xfrm>
            <a:off x="696912" y="333375"/>
            <a:ext cx="1874823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 dirty="0" smtClean="0"/>
              <a:t>January 2019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96912" y="333375"/>
            <a:ext cx="1874823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 dirty="0" smtClean="0"/>
              <a:t>January 2019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 altLang="zh-CN" dirty="0" smtClean="0"/>
              <a:t>Eduard Garcia-Villegas (UPC)</a:t>
            </a:r>
            <a:endParaRPr lang="en-GB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4213" y="6475413"/>
            <a:ext cx="714375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IEEE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802.11-19/0138r0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S Gothic" charset="-128"/>
              <a:cs typeface="Arial Unicode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idx="14"/>
          </p:nvPr>
        </p:nvSpPr>
        <p:spPr>
          <a:xfrm>
            <a:off x="5500694" y="6475413"/>
            <a:ext cx="3041644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/>
              <a:t>An extension to 11ba: </a:t>
            </a:r>
            <a:r>
              <a:rPr lang="es-ES" dirty="0" err="1"/>
              <a:t>legacy</a:t>
            </a:r>
            <a:r>
              <a:rPr lang="es-ES" dirty="0"/>
              <a:t> IEEE 802.11 </a:t>
            </a:r>
            <a:r>
              <a:rPr lang="es-ES" dirty="0" err="1"/>
              <a:t>transmitter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for 802.11ba </a:t>
            </a:r>
            <a:r>
              <a:rPr lang="es-ES" dirty="0" err="1"/>
              <a:t>receivers</a:t>
            </a:r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9545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</a:t>
            </a:r>
            <a:r>
              <a:rPr lang="en-GB" sz="2000" b="0" dirty="0" smtClean="0"/>
              <a:t>2019-01-15</a:t>
            </a:r>
            <a:endParaRPr lang="en-GB" sz="2000" b="0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1939925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>
                <a:solidFill>
                  <a:srgbClr val="000000"/>
                </a:solidFill>
              </a:rPr>
              <a:t>Authors: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79520"/>
              </p:ext>
            </p:extLst>
          </p:nvPr>
        </p:nvGraphicFramePr>
        <p:xfrm>
          <a:off x="608805" y="2366487"/>
          <a:ext cx="8001002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861"/>
                <a:gridCol w="1968740"/>
                <a:gridCol w="914400"/>
                <a:gridCol w="762000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Authors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Affiliations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Phone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email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Martí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Cervià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Universitat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Politècnica</a:t>
                      </a:r>
                      <a:r>
                        <a:rPr lang="en-US" sz="1300" baseline="0" dirty="0" smtClean="0"/>
                        <a:t> de </a:t>
                      </a:r>
                      <a:r>
                        <a:rPr lang="en-US" sz="1300" baseline="0" dirty="0" err="1" smtClean="0"/>
                        <a:t>Catalunya</a:t>
                      </a:r>
                      <a:r>
                        <a:rPr lang="en-US" sz="1300" baseline="0" dirty="0" smtClean="0"/>
                        <a:t> (UPC)</a:t>
                      </a:r>
                      <a:r>
                        <a:rPr lang="en-US" sz="1300" baseline="30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Anna </a:t>
                      </a:r>
                      <a:r>
                        <a:rPr lang="en-US" sz="1300" dirty="0" err="1" smtClean="0"/>
                        <a:t>Calveras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Universitat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Politècnica</a:t>
                      </a:r>
                      <a:r>
                        <a:rPr lang="en-US" sz="1300" baseline="0" dirty="0" smtClean="0"/>
                        <a:t> de </a:t>
                      </a:r>
                      <a:r>
                        <a:rPr lang="en-US" sz="1300" baseline="0" dirty="0" err="1" smtClean="0"/>
                        <a:t>Catalunya</a:t>
                      </a:r>
                      <a:r>
                        <a:rPr lang="en-US" sz="1300" baseline="0" dirty="0" smtClean="0"/>
                        <a:t> (UPC)</a:t>
                      </a:r>
                      <a:r>
                        <a:rPr lang="en-US" sz="1300" baseline="30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Eduard Garcia-Villegas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Universitat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Politècnica</a:t>
                      </a:r>
                      <a:r>
                        <a:rPr lang="en-US" sz="1300" baseline="0" dirty="0" smtClean="0"/>
                        <a:t> de </a:t>
                      </a:r>
                      <a:r>
                        <a:rPr lang="en-US" sz="1300" baseline="0" dirty="0" err="1" smtClean="0"/>
                        <a:t>Catalunya</a:t>
                      </a:r>
                      <a:r>
                        <a:rPr lang="en-US" sz="1300" baseline="0" dirty="0" smtClean="0"/>
                        <a:t> (UPC)</a:t>
                      </a:r>
                      <a:r>
                        <a:rPr lang="en-US" sz="1300" baseline="30000" dirty="0" smtClean="0"/>
                        <a:t>1</a:t>
                      </a:r>
                      <a:endParaRPr lang="en-US" sz="13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eduardg@entel.upc.edu</a:t>
                      </a:r>
                      <a:endParaRPr 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Elena </a:t>
                      </a:r>
                      <a:r>
                        <a:rPr lang="en-US" sz="1300" dirty="0" err="1" smtClean="0"/>
                        <a:t>López</a:t>
                      </a:r>
                      <a:r>
                        <a:rPr lang="en-US" sz="1300" dirty="0" smtClean="0"/>
                        <a:t>-Aguilera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Universitat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Politècnica</a:t>
                      </a:r>
                      <a:r>
                        <a:rPr lang="en-US" sz="1300" baseline="0" dirty="0" smtClean="0"/>
                        <a:t> de </a:t>
                      </a:r>
                      <a:r>
                        <a:rPr lang="en-US" sz="1300" baseline="0" dirty="0" err="1" smtClean="0"/>
                        <a:t>Catalunya</a:t>
                      </a:r>
                      <a:r>
                        <a:rPr lang="en-US" sz="1300" baseline="0" dirty="0" smtClean="0"/>
                        <a:t> (UPC)</a:t>
                      </a:r>
                      <a:r>
                        <a:rPr lang="en-US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Ilker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Demirkol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Universitat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Politècnica</a:t>
                      </a:r>
                      <a:r>
                        <a:rPr lang="en-US" sz="1300" baseline="0" dirty="0" smtClean="0"/>
                        <a:t> de </a:t>
                      </a:r>
                      <a:r>
                        <a:rPr lang="en-US" sz="1300" baseline="0" dirty="0" err="1" smtClean="0"/>
                        <a:t>Catalunya</a:t>
                      </a:r>
                      <a:r>
                        <a:rPr lang="en-US" sz="1300" baseline="0" dirty="0" smtClean="0"/>
                        <a:t> (UPC)</a:t>
                      </a:r>
                      <a:r>
                        <a:rPr lang="en-US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Josep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Paradells-Aspas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Fundació</a:t>
                      </a:r>
                      <a:r>
                        <a:rPr lang="en-US" sz="1300" dirty="0" smtClean="0"/>
                        <a:t> i2CAT and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Universitat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Politècnica</a:t>
                      </a:r>
                      <a:r>
                        <a:rPr lang="en-US" sz="1300" baseline="0" dirty="0" smtClean="0"/>
                        <a:t> de </a:t>
                      </a:r>
                      <a:r>
                        <a:rPr lang="en-US" sz="1300" baseline="0" dirty="0" err="1" smtClean="0"/>
                        <a:t>Catalunya</a:t>
                      </a:r>
                      <a:r>
                        <a:rPr lang="en-US" sz="1300" baseline="0" dirty="0" smtClean="0"/>
                        <a:t> (UPC)</a:t>
                      </a:r>
                      <a:r>
                        <a:rPr lang="en-US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3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33844" y="6178661"/>
            <a:ext cx="5141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(1) supported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by ERDF and the Spanish Government through project TEC2016-79988-P, AEI/FEDER, 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07505B62-6198-604A-A195-343327CC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the Flat Symbol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B77B2E62-9A9D-C443-9069-8B9DCDC7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Bitstream input optimized for maximum output </a:t>
            </a:r>
            <a:r>
              <a:rPr lang="en-US" sz="2600" dirty="0" smtClean="0"/>
              <a:t>flatness (i.e. minimize PAPR).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Depends </a:t>
            </a:r>
            <a:r>
              <a:rPr lang="en-US" sz="2600" dirty="0"/>
              <a:t>on the modulation used </a:t>
            </a:r>
            <a:r>
              <a:rPr lang="en-US" sz="2600" dirty="0" smtClean="0"/>
              <a:t>for </a:t>
            </a:r>
            <a:r>
              <a:rPr lang="en-US" sz="2600" dirty="0"/>
              <a:t>transmission</a:t>
            </a:r>
            <a:r>
              <a:rPr lang="en-US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Same MCS chosen to generate Peak symbol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Tailed with 7 ‘0’ bits to avoid transitory effects</a:t>
            </a:r>
            <a:r>
              <a:rPr lang="en-US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Reset state of convolutional code not to </a:t>
            </a:r>
            <a:r>
              <a:rPr lang="en-US" sz="2400" dirty="0" smtClean="0"/>
              <a:t>interfere </a:t>
            </a:r>
            <a:r>
              <a:rPr lang="en-US" sz="2400" dirty="0" smtClean="0"/>
              <a:t>with Peak symbol generation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Example </a:t>
            </a:r>
            <a:r>
              <a:rPr lang="en-US" sz="2600" dirty="0" err="1" smtClean="0"/>
              <a:t>bitstream</a:t>
            </a:r>
            <a:r>
              <a:rPr lang="en-US" sz="2600" dirty="0" smtClean="0"/>
              <a:t> </a:t>
            </a:r>
            <a:r>
              <a:rPr lang="en-US" sz="2600" dirty="0"/>
              <a:t>for flat symbol </a:t>
            </a:r>
            <a:r>
              <a:rPr lang="en-US" sz="2600" dirty="0" smtClean="0"/>
              <a:t>with </a:t>
            </a:r>
            <a:r>
              <a:rPr lang="en-US" sz="2600" dirty="0"/>
              <a:t>BPSK: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S[n] = {1, 1, 0, 0, 1, 1, 1, 0, 1, 0, 1, 1, 0, 1, 0, 1, 0, 0, 			 0, 0, 0, 0, 0, 0}</a:t>
            </a:r>
          </a:p>
          <a:p>
            <a:pPr>
              <a:buFont typeface="Arial" panose="020B0604020202020204" pitchFamily="34" charset="0"/>
              <a:buChar char="•"/>
            </a:pPr>
            <a:endParaRPr lang="ca-ES" sz="2600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BB649CFA-09BF-634A-95D5-BB7F391D9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3C251E76-C7E2-2249-8A8E-4B52E75A8553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Contenidor de data 5">
            <a:extLst>
              <a:ext uri="{FF2B5EF4-FFF2-40B4-BE49-F238E27FC236}">
                <a16:creationId xmlns="" xmlns:a16="http://schemas.microsoft.com/office/drawing/2014/main" id="{03619A82-38BF-964E-AF0E-D3CED909E204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09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BE8E5686-7F1E-FF4C-9602-EEC8E149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WuS Modulation Procedure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632F1D37-FDF9-0340-90BD-4BA5B87C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600" dirty="0" smtClean="0"/>
              <a:t>Example of application for </a:t>
            </a:r>
            <a:r>
              <a:rPr lang="en-US" sz="2600" dirty="0"/>
              <a:t>IEEE 802.11g OFDM PHY with BPSK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 bitstream to ODFM symbol boundary</a:t>
            </a:r>
            <a:r>
              <a:rPr lang="en-US" dirty="0" smtClean="0"/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Bitstream</a:t>
            </a:r>
            <a:r>
              <a:rPr lang="en-US" dirty="0" smtClean="0"/>
              <a:t> must be encoded in a single OFDM symbol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Append WuS data to bitstream: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If “0”: </a:t>
            </a:r>
            <a:r>
              <a:rPr lang="en-US" sz="2000" dirty="0"/>
              <a:t>S[n] = {0, 0, 0, 0, 0, 0, 0, 0, 0, 0, 0, 0, 0, 0, 0, 0, 0, 0, 			 0, 0, 0, 0, 0, 0}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If “1”: </a:t>
            </a:r>
            <a:r>
              <a:rPr lang="en-US" sz="2000" dirty="0"/>
              <a:t>S[n] = {1, 1, 0, 0, 1, 1, 1, 0, 1, 0, 1, 1, 0, 1, 0, 1, 0, 0, 			 0, 0, 0, 0, 0, 0}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Pre-Scramble the resulting bitstream.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the bitstream to IEEE 802 OFDM PHY</a:t>
            </a:r>
            <a:endParaRPr lang="ca-ES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BA2EE378-94E5-2D49-98C7-858C3EC5F0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919481DB-81F2-2646-8157-132B953244E0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Contenidor de data 5">
            <a:extLst>
              <a:ext uri="{FF2B5EF4-FFF2-40B4-BE49-F238E27FC236}">
                <a16:creationId xmlns="" xmlns:a16="http://schemas.microsoft.com/office/drawing/2014/main" id="{ACC5060C-34E9-3B48-933C-D3B3362E67BC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AFE28E64-CA8C-514C-8535-936F8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WuS Modulation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3800D202-C67A-F541-A5E4-38403809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Proof of Concept: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IEEE 802.11g BPSK using MATLAB WLAN Toolkit.</a:t>
            </a:r>
            <a:endParaRPr lang="ca-ES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4E3C1A60-2ACC-434D-A235-686464A06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444E3F84-BE14-3B47-81C0-A0C35ECBF172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Contenidor de data 5">
            <a:extLst>
              <a:ext uri="{FF2B5EF4-FFF2-40B4-BE49-F238E27FC236}">
                <a16:creationId xmlns="" xmlns:a16="http://schemas.microsoft.com/office/drawing/2014/main" id="{F316B53B-68E4-CA40-B34D-EB78CC667494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  <p:pic>
        <p:nvPicPr>
          <p:cNvPr id="12" name="Imatge 11">
            <a:extLst>
              <a:ext uri="{FF2B5EF4-FFF2-40B4-BE49-F238E27FC236}">
                <a16:creationId xmlns="" xmlns:a16="http://schemas.microsoft.com/office/drawing/2014/main" id="{53E0635F-2CFE-294E-AE2D-592D71F7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" y="2908019"/>
            <a:ext cx="7914389" cy="32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880A1367-79BF-1848-96B1-C3F4428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8BC8E45D-4E6F-CE43-8DAA-7971DDE0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of plain OOK with </a:t>
            </a:r>
            <a:r>
              <a:rPr lang="en-US" dirty="0" smtClean="0"/>
              <a:t>pseudo-OOK (peak-flat) on </a:t>
            </a:r>
            <a:r>
              <a:rPr lang="en-US" dirty="0"/>
              <a:t>a minimal OOK receiver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implementation for baseband simulation:</a:t>
            </a:r>
            <a:endParaRPr lang="en-US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6C8EC37D-76CB-6F4E-9B66-CA2D095D3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FE63FD07-30FA-3440-83A5-F862DD1DA125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Contenidor de data 5">
            <a:extLst>
              <a:ext uri="{FF2B5EF4-FFF2-40B4-BE49-F238E27FC236}">
                <a16:creationId xmlns="" xmlns:a16="http://schemas.microsoft.com/office/drawing/2014/main" id="{AAE4267B-3C45-9A45-9F98-A09F7F074A59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  <p:pic>
        <p:nvPicPr>
          <p:cNvPr id="10" name="Imatge 10">
            <a:extLst>
              <a:ext uri="{FF2B5EF4-FFF2-40B4-BE49-F238E27FC236}">
                <a16:creationId xmlns="" xmlns:a16="http://schemas.microsoft.com/office/drawing/2014/main" id="{A5AA5106-2636-3D42-9C71-1B27E049C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4" y="3429000"/>
            <a:ext cx="7964044" cy="19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BC833E3B-0C72-C942-BB07-6989534F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/>
              <a:t>Results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A9E81554-FBAD-1E40-9C99-6061C6C9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AWGN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150,000 bits sent to compute BER</a:t>
            </a:r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7F270DF4-3E72-FA46-847A-4BB2A6356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F4665A4F-9554-334C-87D6-2A81A83DC524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Contenidor de data 5">
            <a:extLst>
              <a:ext uri="{FF2B5EF4-FFF2-40B4-BE49-F238E27FC236}">
                <a16:creationId xmlns="" xmlns:a16="http://schemas.microsoft.com/office/drawing/2014/main" id="{35F4961E-3DAA-B644-92AA-4880104DA5A2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1412776"/>
            <a:ext cx="9144000" cy="367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7B15F87F-9358-1E45-A5AD-1099BFDE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64162902-67DB-4442-866D-6D25DBB6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7770813" cy="4537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generated </a:t>
            </a:r>
            <a:r>
              <a:rPr lang="en-US" dirty="0"/>
              <a:t>by legacy IEEE </a:t>
            </a:r>
            <a:r>
              <a:rPr lang="en-US" dirty="0" smtClean="0"/>
              <a:t>802.11 OFDM </a:t>
            </a:r>
            <a:r>
              <a:rPr lang="en-US" dirty="0"/>
              <a:t>hardware </a:t>
            </a:r>
            <a:r>
              <a:rPr lang="en-US" dirty="0" smtClean="0"/>
              <a:t>can be decoded by IEEE 802.11ba-like MC-OOK receiver </a:t>
            </a:r>
            <a:r>
              <a:rPr lang="en-US" dirty="0" smtClean="0"/>
              <a:t>just using </a:t>
            </a:r>
            <a:r>
              <a:rPr lang="en-US" dirty="0" smtClean="0"/>
              <a:t>software </a:t>
            </a:r>
            <a:r>
              <a:rPr lang="en-US" dirty="0"/>
              <a:t>level access (e.g: raw-sockets API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Proved with LDR version of IEEE 802.11ba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Knowledge of the IEEE 802.11 OFDM PHY scrambler state is required</a:t>
            </a:r>
            <a:r>
              <a:rPr lang="en-US" dirty="0"/>
              <a:t>.</a:t>
            </a:r>
            <a:endParaRPr lang="ca-E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is sub-optimal compared to </a:t>
            </a:r>
            <a:r>
              <a:rPr lang="en-US" dirty="0" smtClean="0"/>
              <a:t>IEEE 802.11ba fully compliant signals.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Shorter range with typical/simple OOK receiver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Similar performance </a:t>
            </a:r>
            <a:r>
              <a:rPr lang="en-US" dirty="0" smtClean="0"/>
              <a:t>when using </a:t>
            </a:r>
            <a:r>
              <a:rPr lang="en-US" dirty="0" smtClean="0"/>
              <a:t>specific receiver for the pseudo OOK (peak-flat) modulation</a:t>
            </a:r>
            <a:endParaRPr lang="en-US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76367C05-31DA-3F49-9F4C-B74FBFDDCA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112684DB-8D2B-DA42-A417-CCFAD3FB5F02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Contenidor de data 5">
            <a:extLst>
              <a:ext uri="{FF2B5EF4-FFF2-40B4-BE49-F238E27FC236}">
                <a16:creationId xmlns="" xmlns:a16="http://schemas.microsoft.com/office/drawing/2014/main" id="{E9761F2E-12D3-F64E-9134-1F1ADDA3CB44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38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15074" y="6475413"/>
            <a:ext cx="2327264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531D307C-65C7-4BB3-B44A-1501D36803F7}" type="slidenum">
              <a:rPr lang="en-GB"/>
              <a:pPr/>
              <a:t>16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08463"/>
          </a:xfrm>
          <a:ln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11-17/0029r10</a:t>
            </a:r>
            <a:r>
              <a:rPr lang="en-US" b="0" dirty="0"/>
              <a:t>, </a:t>
            </a:r>
            <a:r>
              <a:rPr lang="en-US" b="0" i="1" dirty="0"/>
              <a:t>WUR Usage Model Document,</a:t>
            </a:r>
            <a:r>
              <a:rPr lang="en-US" b="0" dirty="0"/>
              <a:t> Sep.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err="1"/>
              <a:t>Oller</a:t>
            </a:r>
            <a:r>
              <a:rPr lang="en-US" b="0" dirty="0"/>
              <a:t>, J.; Garcia, E.; Lopez, E.; </a:t>
            </a:r>
            <a:r>
              <a:rPr lang="en-US" b="0" dirty="0" err="1"/>
              <a:t>Demirkol</a:t>
            </a:r>
            <a:r>
              <a:rPr lang="en-US" b="0" dirty="0"/>
              <a:t>, I.; </a:t>
            </a:r>
            <a:r>
              <a:rPr lang="en-US" b="0" dirty="0" err="1"/>
              <a:t>Casademont</a:t>
            </a:r>
            <a:r>
              <a:rPr lang="en-US" b="0" dirty="0"/>
              <a:t>, J.; </a:t>
            </a:r>
            <a:r>
              <a:rPr lang="en-US" b="0" dirty="0" err="1"/>
              <a:t>Paradells</a:t>
            </a:r>
            <a:r>
              <a:rPr lang="en-US" b="0" dirty="0"/>
              <a:t>, J.; Gamm, U.; </a:t>
            </a:r>
            <a:r>
              <a:rPr lang="en-US" b="0" dirty="0" err="1"/>
              <a:t>Reindl</a:t>
            </a:r>
            <a:r>
              <a:rPr lang="en-US" b="0" dirty="0"/>
              <a:t>, L. IEEE 802.11-enabled wake-up radio system: Design and performance evaluation. Electron. Lett. 2014, 50, 1484–1486</a:t>
            </a:r>
            <a:r>
              <a:rPr lang="en-US" b="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smtClean="0"/>
              <a:t>11-18/0540r1, </a:t>
            </a:r>
            <a:r>
              <a:rPr lang="en-US" b="0" i="1" dirty="0"/>
              <a:t>IEEE 802.11ba: more than a wake-up radio,</a:t>
            </a:r>
            <a:r>
              <a:rPr lang="en-US" b="0" dirty="0" smtClean="0"/>
              <a:t> Mar. 2018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IEEE P802.11ba/D1.1, Nov. 2018</a:t>
            </a: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 </a:t>
            </a:r>
            <a:r>
              <a:rPr lang="en-US" dirty="0" smtClean="0"/>
              <a:t>Poll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300" dirty="0" smtClean="0"/>
              <a:t>What do you think about enabling WUP transmission from non-11ba devices?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100" dirty="0" smtClean="0"/>
              <a:t>I </a:t>
            </a:r>
            <a:r>
              <a:rPr lang="en-US" sz="2100" dirty="0" smtClean="0"/>
              <a:t>don’t support the idea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100" dirty="0" smtClean="0"/>
              <a:t>It makes sense as </a:t>
            </a:r>
            <a:r>
              <a:rPr lang="en-US" sz="2100" dirty="0" smtClean="0"/>
              <a:t>a future amendment/extension </a:t>
            </a:r>
            <a:r>
              <a:rPr lang="en-US" sz="2100" dirty="0" smtClean="0"/>
              <a:t>to </a:t>
            </a:r>
            <a:r>
              <a:rPr lang="en-US" sz="2100" dirty="0" smtClean="0"/>
              <a:t>IEEE 802.11ba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100" dirty="0" smtClean="0"/>
              <a:t>No opinion/Don’t care</a:t>
            </a:r>
          </a:p>
          <a:p>
            <a:pPr marL="857250" lvl="1" indent="-457200">
              <a:buFont typeface="+mj-lt"/>
              <a:buAutoNum type="alphaUcPeriod"/>
            </a:pPr>
            <a:endParaRPr lang="en-US" sz="21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100" dirty="0" smtClean="0"/>
              <a:t>Results</a:t>
            </a:r>
            <a:r>
              <a:rPr lang="en-US" sz="2100" dirty="0" smtClean="0"/>
              <a:t>: A</a:t>
            </a:r>
            <a:r>
              <a:rPr lang="en-US" sz="2100" dirty="0" smtClean="0"/>
              <a:t>() </a:t>
            </a:r>
            <a:r>
              <a:rPr lang="en-US" sz="2100" dirty="0" smtClean="0"/>
              <a:t>/ B</a:t>
            </a:r>
            <a:r>
              <a:rPr lang="en-US" sz="2100" dirty="0" smtClean="0"/>
              <a:t>() </a:t>
            </a:r>
            <a:r>
              <a:rPr lang="en-US" sz="2100" dirty="0" smtClean="0"/>
              <a:t>/ C</a:t>
            </a:r>
            <a:r>
              <a:rPr lang="en-US" sz="2100" dirty="0" smtClean="0"/>
              <a:t>()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/>
        </p:nvSpPr>
        <p:spPr bwMode="auto">
          <a:xfrm>
            <a:off x="5310193" y="6524625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kern="12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MS Gothic" charset="-128"/>
                <a:cs typeface="+mn-cs"/>
              </a:defRPr>
            </a:lvl9pPr>
          </a:lstStyle>
          <a:p>
            <a:r>
              <a:rPr lang="en-GB" altLang="zh-CN" dirty="0" smtClean="0"/>
              <a:t>Eduard Garcia-Villegas (UPC)</a:t>
            </a:r>
            <a:endParaRPr lang="en-GB" altLang="zh-CN" dirty="0"/>
          </a:p>
        </p:txBody>
      </p:sp>
      <p:sp>
        <p:nvSpPr>
          <p:cNvPr id="6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 dirty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5500694" y="6475413"/>
            <a:ext cx="3041644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51F4386-A5E2-41A1-B4D0-BE653C929E06}" type="slidenum">
              <a:rPr lang="en-GB"/>
              <a:pPr/>
              <a:t>2</a:t>
            </a:fld>
            <a:endParaRPr lang="en-GB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Abstract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b="0" dirty="0" err="1" smtClean="0"/>
              <a:t>TGba</a:t>
            </a:r>
            <a:r>
              <a:rPr lang="en-US" sz="2600" b="0" dirty="0" smtClean="0"/>
              <a:t> works on a </a:t>
            </a:r>
            <a:r>
              <a:rPr lang="en-US" sz="2600" b="0" dirty="0" err="1" smtClean="0"/>
              <a:t>WuR</a:t>
            </a:r>
            <a:r>
              <a:rPr lang="en-US" sz="2600" b="0" dirty="0" smtClean="0"/>
              <a:t> implementation for </a:t>
            </a:r>
            <a:r>
              <a:rPr lang="en-US" sz="2600" b="0" dirty="0" smtClean="0"/>
              <a:t>IEEE </a:t>
            </a:r>
            <a:r>
              <a:rPr lang="en-US" sz="2600" b="0" dirty="0" smtClean="0"/>
              <a:t>802.11 WLAN networks. However, </a:t>
            </a:r>
            <a:r>
              <a:rPr lang="en-US" sz="2600" dirty="0" smtClean="0"/>
              <a:t>legacy devices are unable </a:t>
            </a:r>
            <a:r>
              <a:rPr lang="en-US" sz="2600" b="0" dirty="0" smtClean="0"/>
              <a:t>to generate the OOK modulated </a:t>
            </a:r>
            <a:r>
              <a:rPr lang="en-US" sz="2600" b="0" dirty="0" smtClean="0"/>
              <a:t>signal </a:t>
            </a:r>
            <a:r>
              <a:rPr lang="en-US" sz="2600" b="0" dirty="0" smtClean="0"/>
              <a:t>defined </a:t>
            </a:r>
            <a:r>
              <a:rPr lang="en-US" sz="2600" b="0" dirty="0" smtClean="0"/>
              <a:t>in </a:t>
            </a:r>
            <a:r>
              <a:rPr lang="en-US" sz="2600" b="0" dirty="0" smtClean="0"/>
              <a:t>IEEE 802.11ba.</a:t>
            </a:r>
          </a:p>
          <a:p>
            <a: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600" b="0" dirty="0" smtClean="0"/>
          </a:p>
          <a:p>
            <a: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600" b="0" dirty="0" smtClean="0"/>
              <a:t>This contribution aims to present a technique to generate a </a:t>
            </a:r>
            <a:r>
              <a:rPr lang="en-US" sz="2600" b="0" i="1" dirty="0" smtClean="0"/>
              <a:t>pseudo</a:t>
            </a:r>
            <a:r>
              <a:rPr lang="en-US" sz="2600" b="0" dirty="0" smtClean="0"/>
              <a:t>-OOK modulation to show that </a:t>
            </a:r>
            <a:r>
              <a:rPr lang="en-US" sz="2600" dirty="0" smtClean="0"/>
              <a:t>legacy IEEE 802.11 OFDM PHY, </a:t>
            </a:r>
            <a:r>
              <a:rPr lang="en-US" sz="2600" dirty="0" smtClean="0"/>
              <a:t>could </a:t>
            </a:r>
            <a:r>
              <a:rPr lang="en-US" sz="2600" dirty="0" smtClean="0"/>
              <a:t>be made compatible with IEEE 802.11ba WUR-LDR</a:t>
            </a:r>
            <a:r>
              <a:rPr lang="en-US" sz="2600" b="0" dirty="0" smtClean="0"/>
              <a:t> (Low Data Rate) receivers (to some extent).</a:t>
            </a:r>
            <a:endParaRPr lang="en-GB" sz="26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3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ca-ES" dirty="0" err="1" smtClean="0"/>
              <a:t>Motivation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9938" y="1700808"/>
            <a:ext cx="7772400" cy="4536504"/>
          </a:xfrm>
          <a:ln/>
        </p:spPr>
        <p:txBody>
          <a:bodyPr/>
          <a:lstStyle/>
          <a:p>
            <a:pPr marL="0" indent="0"/>
            <a:r>
              <a:rPr lang="en-US" dirty="0" smtClean="0"/>
              <a:t>IEEE 802.11ba will enable interesting new usage models for IEEE 802.11 devices [1], spreading its presence in the </a:t>
            </a:r>
            <a:r>
              <a:rPr lang="en-US" dirty="0" err="1" smtClean="0"/>
              <a:t>IoT</a:t>
            </a:r>
            <a:r>
              <a:rPr lang="en-US" dirty="0" smtClean="0"/>
              <a:t> ecosystem.</a:t>
            </a:r>
          </a:p>
          <a:p>
            <a:pPr marL="0" indent="0"/>
            <a:endParaRPr lang="en-US" dirty="0" smtClean="0"/>
          </a:p>
          <a:p>
            <a:pPr>
              <a:buFont typeface="Times New Roman" pitchFamily="16" charset="0"/>
              <a:buChar char="•"/>
            </a:pPr>
            <a:r>
              <a:rPr lang="en-US" dirty="0" smtClean="0"/>
              <a:t>However…</a:t>
            </a:r>
          </a:p>
          <a:p>
            <a:pPr lvl="1">
              <a:buFont typeface="Times New Roman" pitchFamily="16" charset="0"/>
              <a:buChar char="•"/>
            </a:pPr>
            <a:r>
              <a:rPr lang="en-US" sz="2400" dirty="0" smtClean="0"/>
              <a:t>IEEE 802.11ba will define a new type of signal, which will require a modified PHY</a:t>
            </a:r>
          </a:p>
          <a:p>
            <a:pPr>
              <a:buFont typeface="Times New Roman" pitchFamily="16" charset="0"/>
              <a:buChar char="•"/>
            </a:pPr>
            <a:r>
              <a:rPr lang="en-US" dirty="0" smtClean="0"/>
              <a:t>Therefore…</a:t>
            </a:r>
          </a:p>
          <a:p>
            <a:pPr lvl="1">
              <a:buFont typeface="Times New Roman" pitchFamily="16" charset="0"/>
              <a:buChar char="•"/>
            </a:pPr>
            <a:r>
              <a:rPr lang="en-US" sz="2400" dirty="0" smtClean="0"/>
              <a:t>Existing 802.11 </a:t>
            </a:r>
            <a:r>
              <a:rPr lang="en-US" sz="2400" dirty="0" smtClean="0"/>
              <a:t>devices </a:t>
            </a:r>
            <a:r>
              <a:rPr lang="en-US" sz="2400" dirty="0" smtClean="0"/>
              <a:t>will </a:t>
            </a:r>
            <a:r>
              <a:rPr lang="en-US" sz="2400" dirty="0" smtClean="0"/>
              <a:t>not be able to participate in those new scenarios. Why leaving them behind</a:t>
            </a:r>
            <a:r>
              <a:rPr lang="en-US" sz="2400" dirty="0" smtClean="0"/>
              <a:t>?</a:t>
            </a:r>
          </a:p>
          <a:p>
            <a:pPr lvl="2">
              <a:buFont typeface="Times New Roman" pitchFamily="16" charset="0"/>
              <a:buChar char="•"/>
            </a:pPr>
            <a:r>
              <a:rPr lang="en-US" sz="2200" dirty="0" smtClean="0"/>
              <a:t>How many </a:t>
            </a:r>
            <a:r>
              <a:rPr lang="en-US" sz="2200" b="1" i="1" dirty="0" smtClean="0"/>
              <a:t>billion</a:t>
            </a:r>
            <a:r>
              <a:rPr lang="en-US" sz="2200" dirty="0" smtClean="0"/>
              <a:t> devices?</a:t>
            </a:r>
            <a:endParaRPr lang="en-US" sz="2200" dirty="0" smtClean="0"/>
          </a:p>
          <a:p>
            <a:pPr marL="0" indent="0"/>
            <a:endParaRPr lang="en-US" sz="1400" dirty="0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4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9938" y="1700808"/>
            <a:ext cx="7772400" cy="4536504"/>
          </a:xfrm>
          <a:ln/>
        </p:spPr>
        <p:txBody>
          <a:bodyPr/>
          <a:lstStyle/>
          <a:p>
            <a:pPr marL="0" indent="0"/>
            <a:r>
              <a:rPr lang="en-US" dirty="0" smtClean="0"/>
              <a:t>Just allowing pre-11ba devices to send </a:t>
            </a:r>
            <a:r>
              <a:rPr lang="en-US" dirty="0" err="1" smtClean="0"/>
              <a:t>WuR</a:t>
            </a:r>
            <a:r>
              <a:rPr lang="en-US" dirty="0" smtClean="0"/>
              <a:t> packets, new 11ba receivers (e.g. Wi-Fi </a:t>
            </a:r>
            <a:r>
              <a:rPr lang="en-US" dirty="0" err="1" smtClean="0"/>
              <a:t>IoT</a:t>
            </a:r>
            <a:r>
              <a:rPr lang="en-US" dirty="0" smtClean="0"/>
              <a:t> devices) suddenly have a wider market</a:t>
            </a:r>
          </a:p>
          <a:p>
            <a:pPr lvl="1">
              <a:buFont typeface="Times New Roman" pitchFamily="16" charset="0"/>
              <a:buChar char="•"/>
            </a:pPr>
            <a:r>
              <a:rPr lang="en-US" sz="2400" dirty="0" smtClean="0"/>
              <a:t>Other </a:t>
            </a:r>
            <a:r>
              <a:rPr lang="en-US" sz="2400" dirty="0"/>
              <a:t>legacy solutions exist </a:t>
            </a:r>
            <a:r>
              <a:rPr lang="en-US" sz="2400" dirty="0" smtClean="0"/>
              <a:t>for 802.11-based WUR </a:t>
            </a:r>
            <a:r>
              <a:rPr lang="en-US" sz="2400" dirty="0"/>
              <a:t>(e.g. [2])</a:t>
            </a:r>
            <a:r>
              <a:rPr lang="en-US" sz="2400" dirty="0" smtClean="0"/>
              <a:t>, </a:t>
            </a:r>
            <a:r>
              <a:rPr lang="en-US" sz="2400" dirty="0"/>
              <a:t>but </a:t>
            </a:r>
            <a:r>
              <a:rPr lang="en-US" sz="2400" dirty="0" smtClean="0"/>
              <a:t>they are not </a:t>
            </a:r>
            <a:r>
              <a:rPr lang="en-US" sz="2400" dirty="0"/>
              <a:t>compatible with </a:t>
            </a:r>
            <a:r>
              <a:rPr lang="en-US" sz="2400" dirty="0" smtClean="0"/>
              <a:t>forthcoming 11ba receivers</a:t>
            </a:r>
          </a:p>
          <a:p>
            <a:pPr lvl="1">
              <a:buFont typeface="Times New Roman" pitchFamily="16" charset="0"/>
              <a:buChar char="•"/>
            </a:pPr>
            <a:endParaRPr lang="en-US" sz="2400" dirty="0"/>
          </a:p>
          <a:p>
            <a:pPr marL="0" lvl="1" indent="0">
              <a:spcBef>
                <a:spcPts val="600"/>
              </a:spcBef>
            </a:pPr>
            <a:r>
              <a:rPr lang="en-US" sz="2400" b="1" dirty="0">
                <a:cs typeface="+mn-cs"/>
              </a:rPr>
              <a:t>In </a:t>
            </a:r>
            <a:r>
              <a:rPr lang="en-US" sz="2400" b="1" dirty="0" smtClean="0">
                <a:cs typeface="+mn-cs"/>
              </a:rPr>
              <a:t>the past, </a:t>
            </a:r>
            <a:r>
              <a:rPr lang="en-US" sz="2400" b="1" dirty="0">
                <a:cs typeface="+mn-cs"/>
              </a:rPr>
              <a:t>people showed interest in a future extension of IEEE </a:t>
            </a:r>
            <a:r>
              <a:rPr lang="en-US" sz="2400" b="1" dirty="0" smtClean="0">
                <a:cs typeface="+mn-cs"/>
              </a:rPr>
              <a:t>802.11ba</a:t>
            </a:r>
          </a:p>
          <a:p>
            <a:pPr lvl="1">
              <a:buFont typeface="Times New Roman" pitchFamily="16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See </a:t>
            </a:r>
            <a:r>
              <a:rPr lang="en-US" sz="2400" dirty="0"/>
              <a:t>[3]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56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5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s-ES" dirty="0"/>
              <a:t>OOK </a:t>
            </a:r>
            <a:r>
              <a:rPr lang="en-US" dirty="0"/>
              <a:t>Modulation: </a:t>
            </a:r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9938" y="2135908"/>
            <a:ext cx="7772400" cy="3877563"/>
          </a:xfrm>
          <a:ln/>
        </p:spPr>
        <p:txBody>
          <a:bodyPr/>
          <a:lstStyle/>
          <a:p>
            <a:pPr>
              <a:buFont typeface="Times New Roman" pitchFamily="16" charset="0"/>
              <a:buChar char="•"/>
            </a:pPr>
            <a:r>
              <a:rPr lang="en-US" sz="2600" dirty="0" smtClean="0"/>
              <a:t>As defined by IEEE 802.11ba, </a:t>
            </a:r>
            <a:r>
              <a:rPr lang="en-US" sz="2600" dirty="0" err="1" smtClean="0"/>
              <a:t>WuR</a:t>
            </a:r>
            <a:r>
              <a:rPr lang="en-US" sz="2600" dirty="0" smtClean="0"/>
              <a:t> transmitter uses OOK to modulate a </a:t>
            </a:r>
            <a:r>
              <a:rPr lang="en-US" sz="2600" dirty="0" smtClean="0"/>
              <a:t>reduced subset </a:t>
            </a:r>
            <a:r>
              <a:rPr lang="en-US" sz="2600" dirty="0" smtClean="0"/>
              <a:t>of the OFDM subcarriers</a:t>
            </a:r>
            <a:r>
              <a:rPr lang="es-ES" sz="2600" dirty="0" smtClean="0"/>
              <a:t> (</a:t>
            </a:r>
            <a:r>
              <a:rPr lang="es-ES" sz="2600" dirty="0" err="1" smtClean="0"/>
              <a:t>a.k.a</a:t>
            </a:r>
            <a:r>
              <a:rPr lang="en-US" sz="2600" dirty="0" smtClean="0">
                <a:solidFill>
                  <a:schemeClr val="tx1"/>
                </a:solidFill>
              </a:rPr>
              <a:t>. MC-OOK [4])</a:t>
            </a:r>
          </a:p>
          <a:p>
            <a:pPr lvl="1">
              <a:buFont typeface="Times New Roman" pitchFamily="16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Not possible in pre-11ba devices</a:t>
            </a:r>
          </a:p>
          <a:p>
            <a:pPr>
              <a:buFont typeface="Times New Roman" pitchFamily="16" charset="0"/>
              <a:buChar char="•"/>
            </a:pPr>
            <a:endParaRPr lang="en-US" sz="2600" dirty="0" smtClean="0"/>
          </a:p>
          <a:p>
            <a:pPr>
              <a:buFont typeface="Times New Roman" pitchFamily="16" charset="0"/>
              <a:buChar char="•"/>
            </a:pPr>
            <a:r>
              <a:rPr lang="en-US" sz="2600" dirty="0" smtClean="0"/>
              <a:t>Backwards compatible solutions should be based on software updates</a:t>
            </a:r>
          </a:p>
          <a:p>
            <a:pPr lvl="1">
              <a:buFont typeface="Times New Roman" pitchFamily="16" charset="0"/>
              <a:buChar char="•"/>
            </a:pPr>
            <a:r>
              <a:rPr lang="en-US" sz="2200" dirty="0" smtClean="0"/>
              <a:t>Implementation needs to take into account the whole IEEE 802.11 OFDM PHY signal processing chain.  </a:t>
            </a:r>
            <a:endParaRPr lang="en-US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214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A0F14BE4-D4A2-0844-A3E0-D4994F9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763586"/>
            <a:ext cx="7770813" cy="1065213"/>
          </a:xfrm>
        </p:spPr>
        <p:txBody>
          <a:bodyPr/>
          <a:lstStyle/>
          <a:p>
            <a:r>
              <a:rPr lang="es-ES" dirty="0"/>
              <a:t>OOK </a:t>
            </a:r>
            <a:r>
              <a:rPr lang="en-US" dirty="0"/>
              <a:t>S</a:t>
            </a:r>
            <a:r>
              <a:rPr lang="es-ES" dirty="0" err="1"/>
              <a:t>ignal</a:t>
            </a:r>
            <a:r>
              <a:rPr lang="es-ES" dirty="0"/>
              <a:t> </a:t>
            </a:r>
            <a:r>
              <a:rPr lang="en-US" dirty="0"/>
              <a:t>G</a:t>
            </a:r>
            <a:r>
              <a:rPr lang="es-ES" dirty="0" err="1"/>
              <a:t>eneration</a:t>
            </a:r>
            <a:r>
              <a:rPr lang="es-ES" dirty="0"/>
              <a:t> on </a:t>
            </a:r>
            <a:r>
              <a:rPr lang="en-US" dirty="0"/>
              <a:t>L</a:t>
            </a:r>
            <a:r>
              <a:rPr lang="es-ES" dirty="0" err="1"/>
              <a:t>egacy</a:t>
            </a:r>
            <a:r>
              <a:rPr lang="es-ES" dirty="0"/>
              <a:t> IEEE 802.11 OFDM PHY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C5E9D370-7ABD-0342-8471-9EA77409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5960"/>
            <a:ext cx="3884614" cy="41084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IEEE 802.11 OFDM PHY </a:t>
            </a:r>
            <a:r>
              <a:rPr lang="en-US" dirty="0" smtClean="0"/>
              <a:t>does not enable the generation of </a:t>
            </a:r>
            <a:r>
              <a:rPr lang="en-US" dirty="0" smtClean="0"/>
              <a:t>OOK’s OFF</a:t>
            </a:r>
            <a:r>
              <a:rPr lang="en-US" b="0" dirty="0" smtClean="0"/>
              <a:t> </a:t>
            </a:r>
            <a:r>
              <a:rPr lang="en-US" b="0" dirty="0" smtClean="0"/>
              <a:t>symbols.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Elements of IEEE 802.11 OFDM PHY add power to symbols: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Subcarrier modulations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Pilot tones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71437EF3-B08A-B841-AE20-6360618BAA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52E8A9BF-B613-7E42-B9FC-467707FE42A7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pic>
        <p:nvPicPr>
          <p:cNvPr id="7" name="Imatge 7">
            <a:extLst>
              <a:ext uri="{FF2B5EF4-FFF2-40B4-BE49-F238E27FC236}">
                <a16:creationId xmlns="" xmlns:a16="http://schemas.microsoft.com/office/drawing/2014/main" id="{BEE6544D-EFB5-BF45-8E61-8B79E1411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5" y="1864126"/>
            <a:ext cx="3184520" cy="457595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1191" y="1925605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bit sequence</a:t>
            </a:r>
            <a:endParaRPr lang="en-US" sz="11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4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143636" y="6475413"/>
            <a:ext cx="2398702" cy="180975"/>
          </a:xfrm>
        </p:spPr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C83D890-10BB-4905-98E9-EC5FFEC1B9BB}" type="slidenum">
              <a:rPr lang="en-GB"/>
              <a:pPr/>
              <a:t>7</a:t>
            </a:fld>
            <a:endParaRPr lang="en-GB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s-ES" dirty="0"/>
              <a:t>A </a:t>
            </a:r>
            <a:r>
              <a:rPr lang="es-ES" dirty="0" err="1" smtClean="0"/>
              <a:t>pseudo</a:t>
            </a:r>
            <a:r>
              <a:rPr lang="es-ES" dirty="0" smtClean="0"/>
              <a:t>-OOK </a:t>
            </a:r>
            <a:r>
              <a:rPr lang="en-US" dirty="0" smtClean="0"/>
              <a:t>m</a:t>
            </a:r>
            <a:r>
              <a:rPr lang="es-ES" dirty="0" err="1" smtClean="0"/>
              <a:t>odulation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09052" y="4375726"/>
            <a:ext cx="4248729" cy="891602"/>
          </a:xfrm>
          <a:ln/>
        </p:spPr>
        <p:txBody>
          <a:bodyPr/>
          <a:lstStyle/>
          <a:p>
            <a:pPr marL="347472" indent="-347472" algn="l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2876" algn="l"/>
                <a:tab pos="1827276" algn="l"/>
                <a:tab pos="2741676" algn="l"/>
                <a:tab pos="3656076" algn="l"/>
                <a:tab pos="4570476" algn="l"/>
                <a:tab pos="5484876" algn="l"/>
                <a:tab pos="6399276" algn="l"/>
                <a:tab pos="7313676" algn="l"/>
                <a:tab pos="8228076" algn="l"/>
                <a:tab pos="9142476" algn="l"/>
                <a:tab pos="10056876" algn="l"/>
              </a:tabLst>
            </a:pP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Peak</a:t>
            </a:r>
            <a:r>
              <a:rPr lang="es-ES" b="0" dirty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Symbol as OOK-OFF Symbol.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225538B0-4945-0A4A-BFDD-C7ED7CEF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77" y="4375726"/>
            <a:ext cx="4248729" cy="891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7472" indent="-347472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2876" algn="l"/>
                <a:tab pos="1827276" algn="l"/>
                <a:tab pos="2741676" algn="l"/>
                <a:tab pos="3656076" algn="l"/>
                <a:tab pos="4570476" algn="l"/>
                <a:tab pos="5484876" algn="l"/>
                <a:tab pos="6399276" algn="l"/>
                <a:tab pos="7313676" algn="l"/>
                <a:tab pos="8228076" algn="l"/>
                <a:tab pos="9142476" algn="l"/>
                <a:tab pos="10056876" algn="l"/>
              </a:tabLst>
            </a:pPr>
            <a:r>
              <a:rPr lang="en-US" i="1" kern="0" dirty="0">
                <a:latin typeface="Times New Roman" panose="02020603050405020304" pitchFamily="18" charset="0"/>
                <a:ea typeface="MS Gothic" panose="020B0609070205080204" pitchFamily="49" charset="-128"/>
              </a:rPr>
              <a:t>Flat</a:t>
            </a:r>
            <a:r>
              <a:rPr lang="es-ES" b="0" kern="0" dirty="0">
                <a:latin typeface="Times New Roman" panose="02020603050405020304" pitchFamily="18" charset="0"/>
                <a:ea typeface="MS Gothic" panose="020B0609070205080204" pitchFamily="49" charset="-128"/>
              </a:rPr>
              <a:t> Symbol as OOK-ON Symbol.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4EF090-7573-404E-A879-C51C997B9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71" y="5267328"/>
            <a:ext cx="8134929" cy="7478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7472" indent="-347472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2876" algn="l"/>
                <a:tab pos="1827276" algn="l"/>
                <a:tab pos="2741676" algn="l"/>
                <a:tab pos="3656076" algn="l"/>
                <a:tab pos="4570476" algn="l"/>
                <a:tab pos="5484876" algn="l"/>
                <a:tab pos="6399276" algn="l"/>
                <a:tab pos="7313676" algn="l"/>
                <a:tab pos="8228076" algn="l"/>
                <a:tab pos="9142476" algn="l"/>
                <a:tab pos="10056876" algn="l"/>
              </a:tabLst>
            </a:pPr>
            <a:r>
              <a:rPr lang="es-ES" b="0" kern="0" dirty="0" err="1">
                <a:latin typeface="Times New Roman" panose="02020603050405020304" pitchFamily="18" charset="0"/>
                <a:ea typeface="MS Gothic" panose="020B0609070205080204" pitchFamily="49" charset="-128"/>
              </a:rPr>
              <a:t>Both</a:t>
            </a:r>
            <a:r>
              <a:rPr lang="es-ES" b="0" kern="0" dirty="0">
                <a:latin typeface="Times New Roman" panose="02020603050405020304" pitchFamily="18" charset="0"/>
                <a:ea typeface="MS Gothic" panose="020B0609070205080204" pitchFamily="49" charset="-128"/>
              </a:rPr>
              <a:t> symbols can be </a:t>
            </a:r>
            <a:r>
              <a:rPr lang="es-ES" b="0" kern="0" dirty="0" err="1">
                <a:latin typeface="Times New Roman" panose="02020603050405020304" pitchFamily="18" charset="0"/>
                <a:ea typeface="MS Gothic" panose="020B0609070205080204" pitchFamily="49" charset="-128"/>
              </a:rPr>
              <a:t>generated</a:t>
            </a:r>
            <a:r>
              <a:rPr lang="es-ES" b="0" kern="0" dirty="0">
                <a:latin typeface="Times New Roman" panose="02020603050405020304" pitchFamily="18" charset="0"/>
                <a:ea typeface="MS Gothic" panose="020B0609070205080204" pitchFamily="49" charset="-128"/>
              </a:rPr>
              <a:t> using the input </a:t>
            </a:r>
            <a:r>
              <a:rPr lang="es-ES" b="0" kern="0" dirty="0" err="1">
                <a:latin typeface="Times New Roman" panose="02020603050405020304" pitchFamily="18" charset="0"/>
                <a:ea typeface="MS Gothic" panose="020B0609070205080204" pitchFamily="49" charset="-128"/>
              </a:rPr>
              <a:t>bitstream</a:t>
            </a:r>
            <a:r>
              <a:rPr lang="es-ES" b="0" kern="0" dirty="0"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  <a:r>
              <a:rPr lang="es-ES" b="0" kern="0" dirty="0" smtClean="0">
                <a:latin typeface="Times New Roman" panose="02020603050405020304" pitchFamily="18" charset="0"/>
                <a:ea typeface="MS Gothic" panose="020B0609070205080204" pitchFamily="49" charset="-128"/>
              </a:rPr>
              <a:t>to </a:t>
            </a:r>
            <a:r>
              <a:rPr lang="es-ES" b="0" kern="0" dirty="0" err="1" smtClean="0">
                <a:latin typeface="Times New Roman" panose="02020603050405020304" pitchFamily="18" charset="0"/>
                <a:ea typeface="MS Gothic" panose="020B0609070205080204" pitchFamily="49" charset="-128"/>
              </a:rPr>
              <a:t>the</a:t>
            </a:r>
            <a:r>
              <a:rPr lang="es-ES" b="0" kern="0" dirty="0" smtClean="0"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  <a:r>
              <a:rPr lang="es-ES" b="0" kern="0" dirty="0">
                <a:latin typeface="Times New Roman" panose="02020603050405020304" pitchFamily="18" charset="0"/>
                <a:ea typeface="MS Gothic" panose="020B0609070205080204" pitchFamily="49" charset="-128"/>
              </a:rPr>
              <a:t>OFDM PHY</a:t>
            </a:r>
          </a:p>
        </p:txBody>
      </p:sp>
      <p:pic>
        <p:nvPicPr>
          <p:cNvPr id="9" name="Imatge 9">
            <a:extLst>
              <a:ext uri="{FF2B5EF4-FFF2-40B4-BE49-F238E27FC236}">
                <a16:creationId xmlns="" xmlns:a16="http://schemas.microsoft.com/office/drawing/2014/main" id="{77823297-BC5D-4648-A0BA-7C5463CC8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06" y="1756965"/>
            <a:ext cx="6178858" cy="2618761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594F5398-C50F-6F4E-BD3F-B3883465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Generation</a:t>
            </a:r>
            <a:r>
              <a:rPr lang="es-ES" dirty="0"/>
              <a:t> of the Peak Symbol (1)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4BA5ACB5-0357-E842-9B20-5EF3F220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27" y="1751013"/>
            <a:ext cx="4925609" cy="44211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Problem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Obtain </a:t>
            </a:r>
            <a:r>
              <a:rPr lang="en-US" sz="2600" dirty="0" smtClean="0"/>
              <a:t>an </a:t>
            </a:r>
            <a:r>
              <a:rPr lang="en-US" sz="2600" dirty="0"/>
              <a:t>input sequence to OFDM PHY that is encoded with </a:t>
            </a:r>
            <a:r>
              <a:rPr lang="en-US" sz="2600" b="1" dirty="0"/>
              <a:t>uniform subcarrier symbol values </a:t>
            </a:r>
            <a:r>
              <a:rPr lang="en-US" sz="2600" dirty="0"/>
              <a:t>after scrambling, channel coding and interleaving</a:t>
            </a:r>
            <a:r>
              <a:rPr lang="en-US" sz="2600" dirty="0" smtClean="0"/>
              <a:t>.</a:t>
            </a:r>
            <a:endParaRPr lang="en-US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9D9EC677-7504-E84D-898E-3D5D66EBE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20B2B85B-D074-D94F-A4B7-DD60E23A7DCB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323406"/>
            <a:ext cx="3001167" cy="2246684"/>
          </a:xfrm>
          <a:prstGeom prst="rect">
            <a:avLst/>
          </a:prstGeom>
        </p:spPr>
      </p:pic>
      <p:sp>
        <p:nvSpPr>
          <p:cNvPr id="8" name="Contenidor de contingut 2">
            <a:extLst>
              <a:ext uri="{FF2B5EF4-FFF2-40B4-BE49-F238E27FC236}">
                <a16:creationId xmlns="" xmlns:a16="http://schemas.microsoft.com/office/drawing/2014/main" id="{4BA5ACB5-0357-E842-9B20-5EF3F220A4EC}"/>
              </a:ext>
            </a:extLst>
          </p:cNvPr>
          <p:cNvSpPr txBox="1">
            <a:spLocks/>
          </p:cNvSpPr>
          <p:nvPr/>
        </p:nvSpPr>
        <p:spPr bwMode="auto">
          <a:xfrm>
            <a:off x="870527" y="4725144"/>
            <a:ext cx="7671811" cy="1440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600" kern="0" dirty="0" smtClean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kern="0" dirty="0" smtClean="0"/>
              <a:t>Use a pre-scrambled uniform binary input block with length </a:t>
            </a:r>
            <a:r>
              <a:rPr lang="en-US" sz="2600" i="1" kern="0" dirty="0" smtClean="0"/>
              <a:t>N</a:t>
            </a:r>
            <a:r>
              <a:rPr lang="en-US" sz="2600" kern="0" dirty="0" smtClean="0"/>
              <a:t>, where </a:t>
            </a:r>
            <a:r>
              <a:rPr lang="en-US" sz="2600" i="1" kern="0" dirty="0" smtClean="0"/>
              <a:t>N</a:t>
            </a:r>
            <a:r>
              <a:rPr lang="en-US" sz="2600" kern="0" dirty="0" smtClean="0"/>
              <a:t> is the payload length of the OFDM symbol. </a:t>
            </a:r>
            <a:endParaRPr lang="en-US" kern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63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="" xmlns:a16="http://schemas.microsoft.com/office/drawing/2014/main" id="{FAB70C34-68C0-AD42-9FD3-55ECF668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25487"/>
            <a:ext cx="7770813" cy="1065213"/>
          </a:xfrm>
        </p:spPr>
        <p:txBody>
          <a:bodyPr/>
          <a:lstStyle/>
          <a:p>
            <a:r>
              <a:rPr lang="es-ES" dirty="0" err="1"/>
              <a:t>Generation</a:t>
            </a:r>
            <a:r>
              <a:rPr lang="es-ES" dirty="0"/>
              <a:t> of the Peak Symbol (</a:t>
            </a:r>
            <a:r>
              <a:rPr lang="en-US" dirty="0"/>
              <a:t>2</a:t>
            </a:r>
            <a:r>
              <a:rPr lang="es-ES" dirty="0"/>
              <a:t>)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="" xmlns:a16="http://schemas.microsoft.com/office/drawing/2014/main" id="{793ECAC1-0120-2C4F-9675-5C2012FE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One magic trick: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Pre-scrambling applied to input bit sequence so that we have all ‘0’ or all ‘1’ at the output of the scrambler.</a:t>
            </a:r>
            <a:endParaRPr lang="en-US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Data remains </a:t>
            </a:r>
            <a:r>
              <a:rPr lang="en-US" sz="2400" dirty="0"/>
              <a:t>uniform </a:t>
            </a:r>
            <a:r>
              <a:rPr lang="en-US" sz="2400" dirty="0" smtClean="0"/>
              <a:t>after </a:t>
            </a:r>
            <a:r>
              <a:rPr lang="en-US" sz="2400" dirty="0"/>
              <a:t>convolutional </a:t>
            </a:r>
            <a:r>
              <a:rPr lang="en-US" sz="2400" dirty="0" smtClean="0"/>
              <a:t>coding </a:t>
            </a:r>
            <a:r>
              <a:rPr lang="en-US" sz="2400" dirty="0"/>
              <a:t>and </a:t>
            </a:r>
            <a:r>
              <a:rPr lang="en-US" sz="2400" dirty="0" smtClean="0"/>
              <a:t>interleaving.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b="0" dirty="0"/>
              <a:t>ncoded as </a:t>
            </a:r>
            <a:r>
              <a:rPr lang="en-US" sz="2400" b="0" dirty="0" smtClean="0"/>
              <a:t>a </a:t>
            </a:r>
            <a:r>
              <a:rPr lang="en-US" sz="2400" b="0" dirty="0"/>
              <a:t>uniform block of subcarrier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Caveats: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Requires knowledge of the </a:t>
            </a:r>
            <a:r>
              <a:rPr lang="en-US" sz="2600" b="1" dirty="0"/>
              <a:t>scrambler seed</a:t>
            </a:r>
            <a:r>
              <a:rPr lang="en-US" sz="2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Resulting symbols affected by pilot tone phase.</a:t>
            </a:r>
            <a:endParaRPr lang="ca-ES" sz="2600" dirty="0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="" xmlns:a16="http://schemas.microsoft.com/office/drawing/2014/main" id="{10D1F9F2-C252-5143-977B-C625C317B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="" xmlns:a16="http://schemas.microsoft.com/office/drawing/2014/main" id="{B40FA86D-C966-DC40-87AB-F8FDC39C5CBC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 altLang="zh-CN" dirty="0"/>
              <a:t>Eduard Garcia-Villegas (UPC)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589203" cy="273050"/>
          </a:xfrm>
        </p:spPr>
        <p:txBody>
          <a:bodyPr/>
          <a:lstStyle/>
          <a:p>
            <a:r>
              <a:rPr lang="en-US" dirty="0" smtClean="0"/>
              <a:t>January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49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1289</Words>
  <Application>Microsoft Office PowerPoint</Application>
  <PresentationFormat>Presentación en pantalla (4:3)</PresentationFormat>
  <Paragraphs>217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Unicode MS</vt:lpstr>
      <vt:lpstr>MS Gothic</vt:lpstr>
      <vt:lpstr>Arial</vt:lpstr>
      <vt:lpstr>Times New Roman</vt:lpstr>
      <vt:lpstr>Office Theme</vt:lpstr>
      <vt:lpstr>An extension to 11ba: legacy IEEE 802.11 transmitter solution for 802.11ba receivers</vt:lpstr>
      <vt:lpstr>Abstract</vt:lpstr>
      <vt:lpstr>Motivation</vt:lpstr>
      <vt:lpstr>Motivation</vt:lpstr>
      <vt:lpstr>OOK Modulation: Backwards Compatibility</vt:lpstr>
      <vt:lpstr>OOK Signal Generation on Legacy IEEE 802.11 OFDM PHY</vt:lpstr>
      <vt:lpstr>A pseudo-OOK modulation example</vt:lpstr>
      <vt:lpstr>Generation of the Peak Symbol (1)</vt:lpstr>
      <vt:lpstr>Generation of the Peak Symbol (2)</vt:lpstr>
      <vt:lpstr>Generation of the Flat Symbol</vt:lpstr>
      <vt:lpstr>WuS Modulation Procedure</vt:lpstr>
      <vt:lpstr>WuS Modulation</vt:lpstr>
      <vt:lpstr>Performance Test</vt:lpstr>
      <vt:lpstr>Simulation Results</vt:lpstr>
      <vt:lpstr>Conclusions</vt:lpstr>
      <vt:lpstr>References</vt:lpstr>
      <vt:lpstr>Straw Poll 1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[place presentation subject title text here]</dc:title>
  <dc:creator>Adrian Stephens 6</dc:creator>
  <cp:lastModifiedBy>edu</cp:lastModifiedBy>
  <cp:revision>37</cp:revision>
  <cp:lastPrinted>1601-01-01T00:00:00Z</cp:lastPrinted>
  <dcterms:created xsi:type="dcterms:W3CDTF">2014-04-14T10:59:07Z</dcterms:created>
  <dcterms:modified xsi:type="dcterms:W3CDTF">2019-01-15T13:35:06Z</dcterms:modified>
</cp:coreProperties>
</file>