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6" r:id="rId2"/>
    <p:sldId id="268" r:id="rId3"/>
    <p:sldId id="267" r:id="rId4"/>
    <p:sldId id="310" r:id="rId5"/>
    <p:sldId id="313" r:id="rId6"/>
    <p:sldId id="273" r:id="rId7"/>
    <p:sldId id="274" r:id="rId8"/>
    <p:sldId id="309" r:id="rId9"/>
    <p:sldId id="271" r:id="rId10"/>
    <p:sldId id="311" r:id="rId11"/>
    <p:sldId id="264" r:id="rId12"/>
    <p:sldId id="314" r:id="rId13"/>
    <p:sldId id="31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3883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F1787-3BCB-4337-BFB4-CA3B362F1BBA}" type="datetimeFigureOut">
              <a:rPr lang="en-US" smtClean="0"/>
              <a:t>05/09/2023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D5969-1844-45A5-9526-22658A6C9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Bỏ</a:t>
            </a:r>
            <a:r>
              <a:rPr lang="en-US" baseline="0" dirty="0"/>
              <a:t> revenue </a:t>
            </a:r>
            <a:r>
              <a:rPr lang="en-US" baseline="0" dirty="0" err="1"/>
              <a:t>và</a:t>
            </a:r>
            <a:r>
              <a:rPr lang="en-US" baseline="0" dirty="0"/>
              <a:t> profit,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shareholding structure</a:t>
            </a:r>
          </a:p>
          <a:p>
            <a:r>
              <a:rPr lang="en-US" baseline="0" dirty="0" err="1"/>
              <a:t>Bổ</a:t>
            </a:r>
            <a:r>
              <a:rPr lang="en-US" baseline="0" dirty="0"/>
              <a:t> sung slide FPT business segment: </a:t>
            </a:r>
            <a:r>
              <a:rPr lang="en-US" baseline="0" dirty="0" err="1"/>
              <a:t>Sau</a:t>
            </a:r>
            <a:r>
              <a:rPr lang="en-US" baseline="0" dirty="0"/>
              <a:t> slide highlights.</a:t>
            </a:r>
          </a:p>
          <a:p>
            <a:r>
              <a:rPr lang="en-US" baseline="0" dirty="0"/>
              <a:t>FPT 2017 </a:t>
            </a:r>
            <a:r>
              <a:rPr lang="en-US" baseline="0" dirty="0" err="1"/>
              <a:t>gồm</a:t>
            </a:r>
            <a:r>
              <a:rPr lang="en-US" baseline="0" dirty="0"/>
              <a:t> 4 </a:t>
            </a:r>
            <a:r>
              <a:rPr lang="en-US" baseline="0" dirty="0" err="1"/>
              <a:t>cục</a:t>
            </a:r>
            <a:r>
              <a:rPr lang="en-US" baseline="0" dirty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01C7E-F6CA-4D8B-BB03-294DC29282A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5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FAED1-0289-4A39-80A1-57E0F34D46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147B4-A14E-4C37-8C68-29D124DBB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35E55-B80F-4ED2-8525-8CE0716FE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F8237A-1AE4-41CB-882D-2FD8E85D0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66B85-4196-4FE9-9BA1-B9B1A16DA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7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145626-F14D-4023-B143-1470EB6B8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23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7C3D2B-5F99-4E5E-BFF0-38AB88931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8866E-7DC3-427A-BA69-916E892805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FC5BA-9AE8-4467-87D3-39DA50A1EC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D4A94-F0CE-44AA-B83B-029C83B9B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0BAC7-A6FC-4ED7-A6F1-82ED2C765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10558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44CA-8C09-4B59-9BBD-898E80BB1FF0}" type="datetimeFigureOut">
              <a:rPr lang="en-AU" smtClean="0"/>
              <a:t>5/09/2023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BE8B-E7C3-4FFB-9B9B-B7C6655572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61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wmf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289598" y="3106639"/>
            <a:ext cx="3766554" cy="64472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Segoe UI Semibold" panose="020B0702040204020203" pitchFamily="34" charset="0"/>
              </a:rPr>
              <a:t>AI CHỌN AI?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37" y="1606016"/>
            <a:ext cx="5316073" cy="5050648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422787" y="4481727"/>
            <a:ext cx="5500176" cy="829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Ngườ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i chia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: Võ Thị Kim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Hồng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algn="r"/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Trưởng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Tuyển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 TT Thu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lực</a:t>
            </a:r>
            <a:endParaRPr lang="en-GB" sz="1600" b="1" dirty="0">
              <a:solidFill>
                <a:srgbClr val="002060"/>
              </a:solidFill>
              <a:latin typeface="Cambria" panose="02040503050406030204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TP.HCM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,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ngày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06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tháng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09 </a:t>
            </a:r>
            <a:r>
              <a:rPr lang="en-GB" sz="16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năm</a:t>
            </a:r>
            <a:r>
              <a:rPr lang="en-GB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2023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0444" y="231287"/>
            <a:ext cx="4941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ĐỒNG HÀNH CÙNG SINH VIÊN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5164" y="708341"/>
            <a:ext cx="577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TRƯỜNG ĐẠI HỌC CÔNG NGHỆ SÀI GÒN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D0A52-C004-446B-AA8A-B0D45CFF1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5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BF5DB-F541-B6BD-6A87-7E192A83CC1C}"/>
              </a:ext>
            </a:extLst>
          </p:cNvPr>
          <p:cNvSpPr txBox="1"/>
          <p:nvPr/>
        </p:nvSpPr>
        <p:spPr>
          <a:xfrm>
            <a:off x="4191699" y="238222"/>
            <a:ext cx="380860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GIAO TIẾP HIỆU QUẢ</a:t>
            </a:r>
          </a:p>
        </p:txBody>
      </p:sp>
      <p:pic>
        <p:nvPicPr>
          <p:cNvPr id="9" name="Google Shape;246;p40">
            <a:extLst>
              <a:ext uri="{FF2B5EF4-FFF2-40B4-BE49-F238E27FC236}">
                <a16:creationId xmlns:a16="http://schemas.microsoft.com/office/drawing/2014/main" id="{95F9502C-0364-DAEA-1508-F6B6A82A984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2262" y="750617"/>
            <a:ext cx="4908698" cy="49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6;p40">
            <a:extLst>
              <a:ext uri="{FF2B5EF4-FFF2-40B4-BE49-F238E27FC236}">
                <a16:creationId xmlns:a16="http://schemas.microsoft.com/office/drawing/2014/main" id="{BE5835E4-EE04-0262-334D-AF8A9CB071C9}"/>
              </a:ext>
            </a:extLst>
          </p:cNvPr>
          <p:cNvSpPr txBox="1"/>
          <p:nvPr/>
        </p:nvSpPr>
        <p:spPr>
          <a:xfrm>
            <a:off x="8675409" y="2855434"/>
            <a:ext cx="3018844" cy="6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Giọng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nói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Phát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âm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âm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lượng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tốc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độ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biểu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cảm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…</a:t>
            </a:r>
          </a:p>
          <a:p>
            <a:pPr algn="just">
              <a:spcBef>
                <a:spcPts val="600"/>
              </a:spcBef>
            </a:pPr>
            <a:endParaRPr sz="1300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13" name="Google Shape;266;p40">
            <a:extLst>
              <a:ext uri="{FF2B5EF4-FFF2-40B4-BE49-F238E27FC236}">
                <a16:creationId xmlns:a16="http://schemas.microsoft.com/office/drawing/2014/main" id="{64376A30-9C48-8F58-A3CC-D5BC8CB638F9}"/>
              </a:ext>
            </a:extLst>
          </p:cNvPr>
          <p:cNvSpPr txBox="1"/>
          <p:nvPr/>
        </p:nvSpPr>
        <p:spPr>
          <a:xfrm>
            <a:off x="578840" y="4570263"/>
            <a:ext cx="3273497" cy="71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Nhắn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tin</a:t>
            </a:r>
          </a:p>
          <a:p>
            <a:pPr algn="r"/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Thời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gian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phản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hồi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kiên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nhẫn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</a:t>
            </a:r>
          </a:p>
          <a:p>
            <a:pPr algn="r"/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chính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tả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cú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pháp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từ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chuyên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môn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/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viết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tắt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… </a:t>
            </a:r>
          </a:p>
          <a:p>
            <a:pPr algn="r"/>
            <a:r>
              <a:rPr lang="en-US" sz="12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algn="r">
              <a:spcBef>
                <a:spcPts val="600"/>
              </a:spcBef>
            </a:pP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r">
              <a:lnSpc>
                <a:spcPct val="115000"/>
              </a:lnSpc>
              <a:buClr>
                <a:srgbClr val="000000"/>
              </a:buClr>
              <a:buSzPts val="1000"/>
            </a:pPr>
            <a:endParaRPr sz="13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14" name="Google Shape;266;p40">
            <a:extLst>
              <a:ext uri="{FF2B5EF4-FFF2-40B4-BE49-F238E27FC236}">
                <a16:creationId xmlns:a16="http://schemas.microsoft.com/office/drawing/2014/main" id="{449B6C70-84A1-8F15-BFEA-5C69CC4FD2DE}"/>
              </a:ext>
            </a:extLst>
          </p:cNvPr>
          <p:cNvSpPr txBox="1"/>
          <p:nvPr/>
        </p:nvSpPr>
        <p:spPr>
          <a:xfrm>
            <a:off x="8124865" y="1312677"/>
            <a:ext cx="3569388" cy="90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Hình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ảnh</a:t>
            </a:r>
            <a:endParaRPr lang="en-US" sz="1300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Trang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phục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diện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mạo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ánh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mắt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nụ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cười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tư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thế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xưng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hô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sự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tập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trung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13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15" name="Google Shape;266;p40">
            <a:extLst>
              <a:ext uri="{FF2B5EF4-FFF2-40B4-BE49-F238E27FC236}">
                <a16:creationId xmlns:a16="http://schemas.microsoft.com/office/drawing/2014/main" id="{36A2A4A2-1328-8FDF-42E1-5A40C6D6B934}"/>
              </a:ext>
            </a:extLst>
          </p:cNvPr>
          <p:cNvSpPr txBox="1"/>
          <p:nvPr/>
        </p:nvSpPr>
        <p:spPr>
          <a:xfrm>
            <a:off x="643380" y="1436218"/>
            <a:ext cx="2826883" cy="10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Điện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thoại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Thời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điểm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kính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ngữ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tạp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âm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</a:p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sự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tương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tác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đang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bận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…</a:t>
            </a:r>
          </a:p>
          <a:p>
            <a:pPr lvl="0"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1DAF6A-7B85-CA71-EC67-98720CE3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18" y="1637378"/>
            <a:ext cx="428940" cy="459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62D50F-E401-07D8-BB0F-2671837B4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11" y="2967527"/>
            <a:ext cx="461017" cy="456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9E5DA3-A996-9E7C-06C8-7F1051FE6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263" y="4271121"/>
            <a:ext cx="428940" cy="4508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7EEF57-5BAF-B8E8-6533-E96ECCE0B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326" y="2955520"/>
            <a:ext cx="424491" cy="4513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C79F9A-38F1-861E-DE04-9E5E56974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228" y="4322414"/>
            <a:ext cx="397266" cy="390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D48B0A-B702-E8B6-7760-DD6DEE7C8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347" y="1665659"/>
            <a:ext cx="488580" cy="4547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59FB6C-B236-5EAB-58F8-03DB5B588DCC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041525" y="4523225"/>
            <a:ext cx="1733165" cy="1475153"/>
          </a:xfrm>
          <a:prstGeom prst="rect">
            <a:avLst/>
          </a:prstGeom>
        </p:spPr>
      </p:pic>
      <p:sp>
        <p:nvSpPr>
          <p:cNvPr id="24" name="Google Shape;266;p40">
            <a:extLst>
              <a:ext uri="{FF2B5EF4-FFF2-40B4-BE49-F238E27FC236}">
                <a16:creationId xmlns:a16="http://schemas.microsoft.com/office/drawing/2014/main" id="{16DBBF6F-D26E-5419-14EA-88FEB4EDEE34}"/>
              </a:ext>
            </a:extLst>
          </p:cNvPr>
          <p:cNvSpPr txBox="1"/>
          <p:nvPr/>
        </p:nvSpPr>
        <p:spPr>
          <a:xfrm>
            <a:off x="497747" y="2946940"/>
            <a:ext cx="2525064" cy="8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3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Email</a:t>
            </a:r>
          </a:p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Trước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và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sau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phỏng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vấn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</a:t>
            </a:r>
          </a:p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thời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gian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phản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hồi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từ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chối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…</a:t>
            </a:r>
          </a:p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endParaRPr lang="en-US" sz="13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13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26" name="Google Shape;266;p40">
            <a:extLst>
              <a:ext uri="{FF2B5EF4-FFF2-40B4-BE49-F238E27FC236}">
                <a16:creationId xmlns:a16="http://schemas.microsoft.com/office/drawing/2014/main" id="{4736FF08-FB45-8BE9-080C-D4163B29C572}"/>
              </a:ext>
            </a:extLst>
          </p:cNvPr>
          <p:cNvSpPr txBox="1"/>
          <p:nvPr/>
        </p:nvSpPr>
        <p:spPr>
          <a:xfrm>
            <a:off x="8236627" y="4177896"/>
            <a:ext cx="3717370" cy="110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Nội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dung</a:t>
            </a:r>
          </a:p>
          <a:p>
            <a:pPr algn="just">
              <a:spcBef>
                <a:spcPts val="600"/>
              </a:spcBef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Ngôn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từ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ngắn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gọn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đầy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đủ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</a:p>
          <a:p>
            <a:pPr algn="just">
              <a:spcBef>
                <a:spcPts val="600"/>
              </a:spcBef>
            </a:pP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thấu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cảm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chân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thành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,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đặt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câu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 </a:t>
            </a:r>
            <a:r>
              <a:rPr lang="en-US" sz="13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hỏi</a:t>
            </a:r>
            <a:r>
              <a:rPr lang="en-US" sz="13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"/>
                <a:sym typeface="Roboto"/>
              </a:rPr>
              <a:t>…</a:t>
            </a:r>
          </a:p>
          <a:p>
            <a:pPr algn="just">
              <a:spcBef>
                <a:spcPts val="600"/>
              </a:spcBef>
            </a:pP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1400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46662-8863-67D4-3492-F34B0C6B86F1}"/>
              </a:ext>
            </a:extLst>
          </p:cNvPr>
          <p:cNvSpPr/>
          <p:nvPr/>
        </p:nvSpPr>
        <p:spPr>
          <a:xfrm>
            <a:off x="0" y="0"/>
            <a:ext cx="1887523" cy="93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2DAD5-44CD-3079-B516-FFC40F97BB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1363" y="2791392"/>
            <a:ext cx="872046" cy="7545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281EBF-775A-4243-A269-94047D42765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6FD7A-67E0-FD0E-190C-2B3A7EE8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6" y="763425"/>
            <a:ext cx="7917974" cy="6032345"/>
          </a:xfrm>
          <a:prstGeom prst="rect">
            <a:avLst/>
          </a:prstGeom>
        </p:spPr>
      </p:pic>
      <p:sp>
        <p:nvSpPr>
          <p:cNvPr id="4" name="文本框 20">
            <a:extLst>
              <a:ext uri="{FF2B5EF4-FFF2-40B4-BE49-F238E27FC236}">
                <a16:creationId xmlns:a16="http://schemas.microsoft.com/office/drawing/2014/main" id="{237AD0EE-917E-707C-7DA2-35B6FA19237A}"/>
              </a:ext>
            </a:extLst>
          </p:cNvPr>
          <p:cNvSpPr txBox="1"/>
          <p:nvPr/>
        </p:nvSpPr>
        <p:spPr>
          <a:xfrm>
            <a:off x="2006666" y="182177"/>
            <a:ext cx="844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charset="0"/>
              </a:rPr>
              <a:t>VIẾT E-MAIL HIỆU QUẢ</a:t>
            </a:r>
            <a:endParaRPr lang="zh-CN" altLang="en-US" sz="2400" b="1" dirty="0">
              <a:solidFill>
                <a:srgbClr val="002060"/>
              </a:solidFill>
              <a:latin typeface="Cambria" panose="02040503050406030204" pitchFamily="18" charset="0"/>
              <a:ea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4FBE6-7F1A-2B9C-D05C-E07BAE53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41" y="763425"/>
            <a:ext cx="8577820" cy="609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32FF8-BD1B-C9B9-1ED9-46514259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341" y="789338"/>
            <a:ext cx="8577820" cy="60686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D814A7-53BE-8BF9-87D0-59C6CBC243A9}"/>
              </a:ext>
            </a:extLst>
          </p:cNvPr>
          <p:cNvSpPr/>
          <p:nvPr/>
        </p:nvSpPr>
        <p:spPr>
          <a:xfrm>
            <a:off x="0" y="0"/>
            <a:ext cx="1887523" cy="93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73A40-55E0-BB60-D76D-783064053C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" y="11747"/>
            <a:ext cx="1742921" cy="704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A7964D-274F-6E80-CFB3-809CE87FD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300044" cy="6849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9E5AE1-DAE6-BE94-A0A3-F9D79FE17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121" y="0"/>
            <a:ext cx="6157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BF5DB-F541-B6BD-6A87-7E192A83CC1C}"/>
              </a:ext>
            </a:extLst>
          </p:cNvPr>
          <p:cNvSpPr txBox="1"/>
          <p:nvPr/>
        </p:nvSpPr>
        <p:spPr>
          <a:xfrm>
            <a:off x="3641087" y="-13179"/>
            <a:ext cx="48074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MUỐN LÀM ĐƯỢC</a:t>
            </a:r>
          </a:p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PHẢI BIẾT CHƠI CÙNG NHAU</a:t>
            </a:r>
          </a:p>
        </p:txBody>
      </p:sp>
      <p:pic>
        <p:nvPicPr>
          <p:cNvPr id="4" name="Google Shape;246;p40">
            <a:extLst>
              <a:ext uri="{FF2B5EF4-FFF2-40B4-BE49-F238E27FC236}">
                <a16:creationId xmlns:a16="http://schemas.microsoft.com/office/drawing/2014/main" id="{E0D34F96-CD8B-F1B1-F9AE-298BB5177E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2262" y="951953"/>
            <a:ext cx="4908698" cy="49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7;p40">
            <a:extLst>
              <a:ext uri="{FF2B5EF4-FFF2-40B4-BE49-F238E27FC236}">
                <a16:creationId xmlns:a16="http://schemas.microsoft.com/office/drawing/2014/main" id="{B4E78CDA-3C01-DB75-298F-56417AB66981}"/>
              </a:ext>
            </a:extLst>
          </p:cNvPr>
          <p:cNvSpPr txBox="1"/>
          <p:nvPr/>
        </p:nvSpPr>
        <p:spPr>
          <a:xfrm>
            <a:off x="5206799" y="3127197"/>
            <a:ext cx="1302455" cy="5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 Black"/>
                <a:sym typeface="Roboto Black"/>
              </a:rPr>
              <a:t>NGUYÊN TẮC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Roboto Black"/>
                <a:sym typeface="Roboto Black"/>
              </a:rPr>
              <a:t>BỎ TÚI</a:t>
            </a:r>
            <a:endParaRPr sz="15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 Black"/>
              <a:sym typeface="Roboto Black"/>
            </a:endParaRPr>
          </a:p>
        </p:txBody>
      </p:sp>
      <p:sp>
        <p:nvSpPr>
          <p:cNvPr id="7" name="Google Shape;266;p40">
            <a:extLst>
              <a:ext uri="{FF2B5EF4-FFF2-40B4-BE49-F238E27FC236}">
                <a16:creationId xmlns:a16="http://schemas.microsoft.com/office/drawing/2014/main" id="{96A6529B-15A9-B9E2-1A84-BE5A61521FBE}"/>
              </a:ext>
            </a:extLst>
          </p:cNvPr>
          <p:cNvSpPr txBox="1"/>
          <p:nvPr/>
        </p:nvSpPr>
        <p:spPr>
          <a:xfrm>
            <a:off x="8103766" y="1461421"/>
            <a:ext cx="2617455" cy="61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Những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người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xung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quanh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đang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làm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gì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66;p40">
            <a:extLst>
              <a:ext uri="{FF2B5EF4-FFF2-40B4-BE49-F238E27FC236}">
                <a16:creationId xmlns:a16="http://schemas.microsoft.com/office/drawing/2014/main" id="{62173156-5421-C99F-3859-B4EF35C35615}"/>
              </a:ext>
            </a:extLst>
          </p:cNvPr>
          <p:cNvSpPr txBox="1"/>
          <p:nvPr/>
        </p:nvSpPr>
        <p:spPr>
          <a:xfrm>
            <a:off x="1384183" y="1461420"/>
            <a:ext cx="2207172" cy="59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Tìm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hiểu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cơ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cấu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tổ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chức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14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algn="r">
              <a:spcBef>
                <a:spcPts val="600"/>
              </a:spcBef>
            </a:pP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r">
              <a:lnSpc>
                <a:spcPct val="115000"/>
              </a:lnSpc>
              <a:buClr>
                <a:srgbClr val="000000"/>
              </a:buClr>
              <a:buSzPts val="1000"/>
            </a:pPr>
            <a:endParaRPr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10" name="Google Shape;266;p40">
            <a:extLst>
              <a:ext uri="{FF2B5EF4-FFF2-40B4-BE49-F238E27FC236}">
                <a16:creationId xmlns:a16="http://schemas.microsoft.com/office/drawing/2014/main" id="{3B14E9BF-ECB1-EE23-A086-2D67228C4BD2}"/>
              </a:ext>
            </a:extLst>
          </p:cNvPr>
          <p:cNvSpPr txBox="1"/>
          <p:nvPr/>
        </p:nvSpPr>
        <p:spPr>
          <a:xfrm>
            <a:off x="213128" y="3111901"/>
            <a:ext cx="2876252" cy="59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Luôn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hỏi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 lvl="0"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không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đoán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ý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người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khác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A7461-B5C3-7BCE-DBAC-6A537EA7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18" y="1838714"/>
            <a:ext cx="428940" cy="459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1162B-156D-AF6B-F288-5DDFAF23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52" y="4460368"/>
            <a:ext cx="461017" cy="456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328B75-A2A8-896B-540A-03CA0C418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763" y="3156856"/>
            <a:ext cx="428940" cy="450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B7C941-2A28-77C1-F669-0158EE538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326" y="3156856"/>
            <a:ext cx="424491" cy="451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413D71-68F5-BC06-01A2-6695B5A1A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3004" y="4493424"/>
            <a:ext cx="397266" cy="390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F2A4FC-E9F7-7158-D70A-17D8EFCF1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347" y="1866995"/>
            <a:ext cx="488580" cy="454718"/>
          </a:xfrm>
          <a:prstGeom prst="rect">
            <a:avLst/>
          </a:prstGeom>
        </p:spPr>
      </p:pic>
      <p:sp>
        <p:nvSpPr>
          <p:cNvPr id="17" name="Google Shape;266;p40">
            <a:extLst>
              <a:ext uri="{FF2B5EF4-FFF2-40B4-BE49-F238E27FC236}">
                <a16:creationId xmlns:a16="http://schemas.microsoft.com/office/drawing/2014/main" id="{34CC7EE6-5070-B21E-27DB-060E9765D9C8}"/>
              </a:ext>
            </a:extLst>
          </p:cNvPr>
          <p:cNvSpPr txBox="1"/>
          <p:nvPr/>
        </p:nvSpPr>
        <p:spPr>
          <a:xfrm>
            <a:off x="1288159" y="4675898"/>
            <a:ext cx="2207172" cy="59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Là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nhân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viên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 algn="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nghĩ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như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trưởng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phòng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20" name="Google Shape;266;p40">
            <a:extLst>
              <a:ext uri="{FF2B5EF4-FFF2-40B4-BE49-F238E27FC236}">
                <a16:creationId xmlns:a16="http://schemas.microsoft.com/office/drawing/2014/main" id="{D1950191-3E36-4518-448E-DA6A7456A668}"/>
              </a:ext>
            </a:extLst>
          </p:cNvPr>
          <p:cNvSpPr txBox="1"/>
          <p:nvPr/>
        </p:nvSpPr>
        <p:spPr>
          <a:xfrm>
            <a:off x="8448500" y="2976798"/>
            <a:ext cx="3338032" cy="6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Nhận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mọi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việc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mọi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cơ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hội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có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thể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làm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  <a:p>
            <a: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21" name="Google Shape;266;p40">
            <a:extLst>
              <a:ext uri="{FF2B5EF4-FFF2-40B4-BE49-F238E27FC236}">
                <a16:creationId xmlns:a16="http://schemas.microsoft.com/office/drawing/2014/main" id="{17BB4C73-1C0A-268E-6282-D4973C9E0C5F}"/>
              </a:ext>
            </a:extLst>
          </p:cNvPr>
          <p:cNvSpPr txBox="1"/>
          <p:nvPr/>
        </p:nvSpPr>
        <p:spPr>
          <a:xfrm>
            <a:off x="3233223" y="6065085"/>
            <a:ext cx="5355979" cy="83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Tham </a:t>
            </a:r>
            <a:r>
              <a:rPr lang="en-US" sz="15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gia</a:t>
            </a:r>
            <a:r>
              <a:rPr lang="en-US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mọi</a:t>
            </a:r>
            <a:r>
              <a:rPr lang="en-US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hoạt</a:t>
            </a:r>
            <a:r>
              <a:rPr lang="en-US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động</a:t>
            </a:r>
            <a:r>
              <a:rPr lang="en-US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Công ty</a:t>
            </a:r>
          </a:p>
          <a:p>
            <a:pPr algn="ctr">
              <a:spcBef>
                <a:spcPts val="600"/>
              </a:spcBef>
            </a:pP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Gồm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cả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những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hoạt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động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thích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hay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thích</a:t>
            </a:r>
            <a:r>
              <a:rPr lang="en-US" sz="1500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Google Shape;266;p40">
            <a:extLst>
              <a:ext uri="{FF2B5EF4-FFF2-40B4-BE49-F238E27FC236}">
                <a16:creationId xmlns:a16="http://schemas.microsoft.com/office/drawing/2014/main" id="{F814B361-D7A8-F2DE-0FD9-A2A772A02885}"/>
              </a:ext>
            </a:extLst>
          </p:cNvPr>
          <p:cNvSpPr txBox="1"/>
          <p:nvPr/>
        </p:nvSpPr>
        <p:spPr>
          <a:xfrm>
            <a:off x="8332463" y="4523750"/>
            <a:ext cx="1968768" cy="64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đồng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đội</a:t>
            </a:r>
            <a:endParaRPr lang="en-US" sz="14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4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luôn</a:t>
            </a:r>
            <a:r>
              <a:rPr lang="en-US" sz="1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win-win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C478B-2CAD-BEBF-FC7E-9E26FD8A8ED2}"/>
              </a:ext>
            </a:extLst>
          </p:cNvPr>
          <p:cNvSpPr/>
          <p:nvPr/>
        </p:nvSpPr>
        <p:spPr>
          <a:xfrm>
            <a:off x="139153" y="12386"/>
            <a:ext cx="1887523" cy="93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1262D-11F7-C69B-D33C-07EB7AE6C9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" y="65370"/>
            <a:ext cx="1742921" cy="70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A1333D-9F44-1FA6-8958-35B715661F74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087127" y="4916775"/>
            <a:ext cx="1544676" cy="13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7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66;p40">
            <a:extLst>
              <a:ext uri="{FF2B5EF4-FFF2-40B4-BE49-F238E27FC236}">
                <a16:creationId xmlns:a16="http://schemas.microsoft.com/office/drawing/2014/main" id="{83410BC8-BCC5-A847-B6B8-5E98CA4D4F19}"/>
              </a:ext>
            </a:extLst>
          </p:cNvPr>
          <p:cNvSpPr txBox="1"/>
          <p:nvPr/>
        </p:nvSpPr>
        <p:spPr>
          <a:xfrm>
            <a:off x="666923" y="1967038"/>
            <a:ext cx="3727507" cy="193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“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Sự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thông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minh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trí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tuệ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sẽ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góp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đâu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đó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5%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vào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thành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công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của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bạn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.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Còn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95%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là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việc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bạn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chăm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chỉ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lao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động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mỗi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ngày</a:t>
            </a:r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 panose="020F0302020204030204" pitchFamily="34" charset="0"/>
                <a:sym typeface="Roboto"/>
              </a:rPr>
              <a:t>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8BF9D-A847-69B5-37FC-831EE3BE1BA1}"/>
              </a:ext>
            </a:extLst>
          </p:cNvPr>
          <p:cNvSpPr txBox="1"/>
          <p:nvPr/>
        </p:nvSpPr>
        <p:spPr>
          <a:xfrm>
            <a:off x="1730515" y="4079868"/>
            <a:ext cx="266391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Ông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Hoàng Nam Tiến</a:t>
            </a:r>
          </a:p>
          <a:p>
            <a:pPr algn="ctr">
              <a:spcBef>
                <a:spcPts val="600"/>
              </a:spcBef>
            </a:pP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Nguyên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Chủ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tịch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Hội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đồng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trị</a:t>
            </a:r>
            <a:endParaRPr lang="en-US" sz="13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Công ty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Cổ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phần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Viễn</a:t>
            </a:r>
            <a:r>
              <a:rPr lang="en-US" sz="13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thông FPT</a:t>
            </a:r>
            <a:endParaRPr lang="vi-VN" sz="13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F42160-07B8-9307-8421-21F732E2519D}"/>
              </a:ext>
            </a:extLst>
          </p:cNvPr>
          <p:cNvSpPr/>
          <p:nvPr/>
        </p:nvSpPr>
        <p:spPr>
          <a:xfrm>
            <a:off x="0" y="0"/>
            <a:ext cx="1887523" cy="93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8A0658-A432-4D9E-A3A8-E11C79B1CA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>
          <a:xfrm>
            <a:off x="1" y="0"/>
            <a:ext cx="1819372" cy="708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E12AC-D486-40AA-881F-347E190D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77" y="1331449"/>
            <a:ext cx="7361623" cy="55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6652" y="87086"/>
            <a:ext cx="7258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ĐỒNG HÀNH CÙNG SINH VIÊN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33E38-2CA1-3543-E681-CA242E5F29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51386" y="3501203"/>
            <a:ext cx="4509321" cy="2925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5A277-7F99-C8EE-D1B0-2A36B364090F}"/>
              </a:ext>
            </a:extLst>
          </p:cNvPr>
          <p:cNvSpPr txBox="1"/>
          <p:nvPr/>
        </p:nvSpPr>
        <p:spPr>
          <a:xfrm>
            <a:off x="4010991" y="2149313"/>
            <a:ext cx="47901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CHÚC CÁC BẠN THÀNH CÔNG </a:t>
            </a:r>
          </a:p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VÀ HẠNH PHÚC!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91740-8BEA-4A6B-8BDF-CB9764A3B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FDA922-E440-24D1-54CC-F79F8AECA3DD}"/>
              </a:ext>
            </a:extLst>
          </p:cNvPr>
          <p:cNvSpPr txBox="1"/>
          <p:nvPr/>
        </p:nvSpPr>
        <p:spPr>
          <a:xfrm>
            <a:off x="3435164" y="708341"/>
            <a:ext cx="5771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TRƯỜNG ĐẠI HỌC CÔNG NGHỆ SÀI GÒN</a:t>
            </a:r>
          </a:p>
        </p:txBody>
      </p:sp>
    </p:spTree>
    <p:extLst>
      <p:ext uri="{BB962C8B-B14F-4D97-AF65-F5344CB8AC3E}">
        <p14:creationId xmlns:p14="http://schemas.microsoft.com/office/powerpoint/2010/main" val="40888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6712" y="2963151"/>
            <a:ext cx="457200" cy="457200"/>
          </a:xfrm>
          <a:prstGeom prst="ellipse">
            <a:avLst/>
          </a:prstGeom>
          <a:solidFill>
            <a:srgbClr val="F9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mbria" panose="02040503050406030204" pitchFamily="18" charset="0"/>
                <a:cs typeface="Segoe UI Semilight" pitchFamily="34" charset="0"/>
              </a:rPr>
              <a:t>1</a:t>
            </a:r>
            <a:endParaRPr lang="en-US" sz="2800" dirty="0">
              <a:latin typeface="Cambria" panose="02040503050406030204" pitchFamily="18" charset="0"/>
              <a:cs typeface="Segoe UI Semiligh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76712" y="3810439"/>
            <a:ext cx="457200" cy="457200"/>
          </a:xfrm>
          <a:prstGeom prst="ellipse">
            <a:avLst/>
          </a:prstGeom>
          <a:solidFill>
            <a:srgbClr val="F9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mbria" panose="02040503050406030204" pitchFamily="18" charset="0"/>
                <a:cs typeface="Segoe UI Semilight" pitchFamily="34" charset="0"/>
              </a:rPr>
              <a:t>2</a:t>
            </a:r>
            <a:endParaRPr lang="en-US" sz="2800" dirty="0">
              <a:latin typeface="Cambria" panose="02040503050406030204" pitchFamily="18" charset="0"/>
              <a:cs typeface="Segoe UI Semilight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76712" y="4699672"/>
            <a:ext cx="457200" cy="457200"/>
          </a:xfrm>
          <a:prstGeom prst="ellipse">
            <a:avLst/>
          </a:prstGeom>
          <a:solidFill>
            <a:srgbClr val="F97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 panose="02040503050406030204" pitchFamily="18" charset="0"/>
                <a:cs typeface="Segoe UI Semilight" pitchFamily="34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7593" y="2922204"/>
            <a:ext cx="4953000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Sự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chuẩn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bị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một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quá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trình</a:t>
            </a:r>
            <a:endParaRPr lang="en-US" sz="25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7593" y="4705134"/>
            <a:ext cx="4953000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Ai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người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được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chọn</a:t>
            </a:r>
            <a:endParaRPr lang="en-US" sz="25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7593" y="3815901"/>
            <a:ext cx="4953000" cy="4770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Ứng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tuyển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hiệu</a:t>
            </a:r>
            <a:r>
              <a:rPr lang="en-GB" sz="25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GB" sz="25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quả</a:t>
            </a:r>
            <a:endParaRPr lang="en-US" sz="25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584" y="1464872"/>
            <a:ext cx="2867025" cy="5172075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D86A217D-E44C-4FD9-3294-4A23B0622DB3}"/>
              </a:ext>
            </a:extLst>
          </p:cNvPr>
          <p:cNvSpPr txBox="1">
            <a:spLocks/>
          </p:cNvSpPr>
          <p:nvPr/>
        </p:nvSpPr>
        <p:spPr>
          <a:xfrm>
            <a:off x="2980570" y="221053"/>
            <a:ext cx="6769915" cy="47705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Segoe UI Semibold" panose="020B0702040204020203" pitchFamily="34" charset="0"/>
              </a:rPr>
              <a:t>NỘI DUNG CHÍNH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417530-2E47-4139-B657-A12EBE5FC5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BF5DB-F541-B6BD-6A87-7E192A83CC1C}"/>
              </a:ext>
            </a:extLst>
          </p:cNvPr>
          <p:cNvSpPr txBox="1"/>
          <p:nvPr/>
        </p:nvSpPr>
        <p:spPr>
          <a:xfrm>
            <a:off x="2810313" y="305334"/>
            <a:ext cx="706353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NGUỒN NHÂN LỰC CẠNH TRANH QUYẾT LIỆT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1C9A9-D9F3-C5D1-5DF7-CEC619AF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58" y="1661020"/>
            <a:ext cx="7608907" cy="4280010"/>
          </a:xfrm>
          <a:prstGeom prst="rect">
            <a:avLst/>
          </a:prstGeom>
        </p:spPr>
      </p:pic>
      <p:sp>
        <p:nvSpPr>
          <p:cNvPr id="7" name="Google Shape;266;p40">
            <a:extLst>
              <a:ext uri="{FF2B5EF4-FFF2-40B4-BE49-F238E27FC236}">
                <a16:creationId xmlns:a16="http://schemas.microsoft.com/office/drawing/2014/main" id="{CFD64580-FD61-CB78-182E-6740E5056092}"/>
              </a:ext>
            </a:extLst>
          </p:cNvPr>
          <p:cNvSpPr txBox="1"/>
          <p:nvPr/>
        </p:nvSpPr>
        <p:spPr>
          <a:xfrm>
            <a:off x="4242033" y="6097512"/>
            <a:ext cx="3707933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VỪA THIẾU LẠI VỪA THỪA</a:t>
            </a:r>
            <a:endParaRPr sz="20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CBA44-762F-4D34-9232-A9F300CED3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84339" y="4082459"/>
            <a:ext cx="430763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Văn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hóa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nền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tảng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Giỏi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biết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khiêm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tốn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Không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biết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phải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nỗ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lực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hỏi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Sai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phải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nhận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sai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và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sửa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sai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Nhận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biết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cám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ơn</a:t>
            </a:r>
            <a:endParaRPr lang="en-US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Gặp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biết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chào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</a:rPr>
              <a:t> và </a:t>
            </a:r>
            <a:r>
              <a:rPr lang="en-US" dirty="0" err="1">
                <a:solidFill>
                  <a:srgbClr val="002060"/>
                </a:solidFill>
                <a:latin typeface="Cambria" panose="02040503050406030204" pitchFamily="18" charset="0"/>
              </a:rPr>
              <a:t>cười</a:t>
            </a:r>
            <a:endParaRPr lang="id-ID" dirty="0">
              <a:solidFill>
                <a:srgbClr val="002060"/>
              </a:solidFill>
              <a:latin typeface="Lato Light"/>
            </a:endParaRPr>
          </a:p>
        </p:txBody>
      </p:sp>
      <p:pic>
        <p:nvPicPr>
          <p:cNvPr id="25" name="Picture 2" descr="HÃ¬nh áº£nh cÃ³ liÃªn qua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t="-1309" r="9165" b="1309"/>
          <a:stretch/>
        </p:blipFill>
        <p:spPr bwMode="auto">
          <a:xfrm>
            <a:off x="5270092" y="4177807"/>
            <a:ext cx="2420784" cy="24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hân Viên Mới: Phân tích công việc trong quản trị nhân s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39" y="994834"/>
            <a:ext cx="2500019" cy="23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41" y="4454602"/>
            <a:ext cx="3589161" cy="1887204"/>
          </a:xfrm>
          <a:prstGeom prst="rect">
            <a:avLst/>
          </a:prstGeom>
        </p:spPr>
      </p:pic>
      <p:sp>
        <p:nvSpPr>
          <p:cNvPr id="29" name="Title 3"/>
          <p:cNvSpPr txBox="1">
            <a:spLocks/>
          </p:cNvSpPr>
          <p:nvPr/>
        </p:nvSpPr>
        <p:spPr>
          <a:xfrm>
            <a:off x="1913400" y="3493327"/>
            <a:ext cx="9134168" cy="5782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Segoe UI Semibold" panose="020B0702040204020203" pitchFamily="34" charset="0"/>
              </a:rPr>
              <a:t>HỌC LÀ ĐỂ ĐI LÀM Ở DOANH NGHIỆP?</a:t>
            </a:r>
            <a:endParaRPr lang="en-US" sz="38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637D1-6991-85DB-3644-496612267861}"/>
              </a:ext>
            </a:extLst>
          </p:cNvPr>
          <p:cNvSpPr/>
          <p:nvPr/>
        </p:nvSpPr>
        <p:spPr>
          <a:xfrm>
            <a:off x="5385733" y="634953"/>
            <a:ext cx="6699634" cy="280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Năng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lực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nền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tảng</a:t>
            </a:r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Tự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nỗ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lực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học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tập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suốt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đời</a:t>
            </a:r>
            <a:endParaRPr lang="en-US" sz="20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Tư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duy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phản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biện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độc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lập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lấy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làm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trọng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tâm</a:t>
            </a:r>
            <a:endParaRPr lang="en-US" sz="20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Tiếng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Anh, Công nghệ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Sức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khỏe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chất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và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tinh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thần</a:t>
            </a:r>
            <a:endParaRPr lang="en-US" sz="2000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trị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bản</a:t>
            </a:r>
            <a:r>
              <a:rPr lang="en-US" sz="200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mbria" panose="02040503050406030204" pitchFamily="18" charset="0"/>
              </a:rPr>
              <a:t>thân</a:t>
            </a:r>
            <a:endParaRPr lang="id-ID" sz="200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E7B8F-A348-371A-FDFE-10D8DFD97AF6}"/>
              </a:ext>
            </a:extLst>
          </p:cNvPr>
          <p:cNvSpPr txBox="1"/>
          <p:nvPr/>
        </p:nvSpPr>
        <p:spPr>
          <a:xfrm>
            <a:off x="3320364" y="128386"/>
            <a:ext cx="64853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cs typeface="Lato Heavy" panose="020F0902020204030203" pitchFamily="34" charset="0"/>
              </a:rPr>
              <a:t>SỰ CHUẨN BỊ LÀ MỘT QUÁ TRÌNH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A9C743-5062-47F8-BFF0-25D04BDF72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4FFEF20-8F8B-6265-A84F-88EE9BCAA20D}"/>
              </a:ext>
            </a:extLst>
          </p:cNvPr>
          <p:cNvSpPr/>
          <p:nvPr/>
        </p:nvSpPr>
        <p:spPr>
          <a:xfrm>
            <a:off x="3179427" y="1451297"/>
            <a:ext cx="5788404" cy="328848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9C45C4-3C8D-5814-3291-A8111B10A16B}"/>
              </a:ext>
            </a:extLst>
          </p:cNvPr>
          <p:cNvSpPr/>
          <p:nvPr/>
        </p:nvSpPr>
        <p:spPr>
          <a:xfrm>
            <a:off x="3179427" y="4748170"/>
            <a:ext cx="5788404" cy="1107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95202-2C5E-CF4A-A42A-4564ED7B55AB}"/>
              </a:ext>
            </a:extLst>
          </p:cNvPr>
          <p:cNvSpPr/>
          <p:nvPr/>
        </p:nvSpPr>
        <p:spPr>
          <a:xfrm>
            <a:off x="4862986" y="4985677"/>
            <a:ext cx="266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VĂN HÓA NỀN TẢNG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9E35F-7428-CE69-D0D4-2AB595CAFB87}"/>
              </a:ext>
            </a:extLst>
          </p:cNvPr>
          <p:cNvSpPr/>
          <p:nvPr/>
        </p:nvSpPr>
        <p:spPr>
          <a:xfrm>
            <a:off x="4740129" y="2612991"/>
            <a:ext cx="2667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VĂN HÓA 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BẢN SẮC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DCA27-BABE-6AA8-73ED-3CAABDD17213}"/>
              </a:ext>
            </a:extLst>
          </p:cNvPr>
          <p:cNvSpPr/>
          <p:nvPr/>
        </p:nvSpPr>
        <p:spPr>
          <a:xfrm>
            <a:off x="5218126" y="3460189"/>
            <a:ext cx="1711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Corporate 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BACC7-2F6F-65D7-D2D8-DE87110AC874}"/>
              </a:ext>
            </a:extLst>
          </p:cNvPr>
          <p:cNvSpPr/>
          <p:nvPr/>
        </p:nvSpPr>
        <p:spPr>
          <a:xfrm>
            <a:off x="4007483" y="3935691"/>
            <a:ext cx="1711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Tầm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nhìn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Sứ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mệnh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8CBCA-346B-00D2-D643-2F9F549819D3}"/>
              </a:ext>
            </a:extLst>
          </p:cNvPr>
          <p:cNvSpPr/>
          <p:nvPr/>
        </p:nvSpPr>
        <p:spPr>
          <a:xfrm>
            <a:off x="6426228" y="3946096"/>
            <a:ext cx="1711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cốt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lõi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Quy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tắc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xử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AFCF7A-98E3-9060-2D01-F3FDE863F4BA}"/>
              </a:ext>
            </a:extLst>
          </p:cNvPr>
          <p:cNvSpPr/>
          <p:nvPr/>
        </p:nvSpPr>
        <p:spPr>
          <a:xfrm>
            <a:off x="3716312" y="6023404"/>
            <a:ext cx="4960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TƯ DUY LUÔN LẤY KHÁCH HÀNG LÀM TRỌNG TÂM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DC5A2D-5757-70F5-D1EE-243AA15DDC7B}"/>
              </a:ext>
            </a:extLst>
          </p:cNvPr>
          <p:cNvSpPr/>
          <p:nvPr/>
        </p:nvSpPr>
        <p:spPr>
          <a:xfrm>
            <a:off x="3875714" y="5385787"/>
            <a:ext cx="48907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Human way, Timeless principles, Universal Values</a:t>
            </a:r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EFB3982C-D062-D126-987C-8235094EF9AB}"/>
              </a:ext>
            </a:extLst>
          </p:cNvPr>
          <p:cNvSpPr txBox="1"/>
          <p:nvPr/>
        </p:nvSpPr>
        <p:spPr>
          <a:xfrm>
            <a:off x="3358490" y="134994"/>
            <a:ext cx="571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VĂN HÓA BẢN SẮC DOANH NGHIỆP</a:t>
            </a:r>
            <a:endParaRPr lang="zh-CN" altLang="en-US" sz="2400" b="1" dirty="0">
              <a:solidFill>
                <a:srgbClr val="00206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A65CF-474F-EB41-BD33-FC43C46BB926}"/>
              </a:ext>
            </a:extLst>
          </p:cNvPr>
          <p:cNvSpPr/>
          <p:nvPr/>
        </p:nvSpPr>
        <p:spPr>
          <a:xfrm>
            <a:off x="792506" y="2082310"/>
            <a:ext cx="2565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TÔN – ĐỔI – ĐỒNG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0EAF4B-28C5-48A8-BF23-43022474EFB4}"/>
              </a:ext>
            </a:extLst>
          </p:cNvPr>
          <p:cNvSpPr/>
          <p:nvPr/>
        </p:nvSpPr>
        <p:spPr>
          <a:xfrm>
            <a:off x="0" y="0"/>
            <a:ext cx="1887523" cy="93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AD231-52A2-10C8-3636-6E5080941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" y="11747"/>
            <a:ext cx="1742921" cy="7046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43926D-19E4-C732-6DA4-2D0FAC5D0039}"/>
              </a:ext>
            </a:extLst>
          </p:cNvPr>
          <p:cNvSpPr/>
          <p:nvPr/>
        </p:nvSpPr>
        <p:spPr>
          <a:xfrm>
            <a:off x="8469987" y="2082310"/>
            <a:ext cx="2884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CHÍ – GƯƠNG - SÁNG</a:t>
            </a:r>
          </a:p>
        </p:txBody>
      </p:sp>
      <p:sp>
        <p:nvSpPr>
          <p:cNvPr id="16" name="Google Shape;266;p40">
            <a:extLst>
              <a:ext uri="{FF2B5EF4-FFF2-40B4-BE49-F238E27FC236}">
                <a16:creationId xmlns:a16="http://schemas.microsoft.com/office/drawing/2014/main" id="{D407AEBD-41FA-4074-249A-D2F0E396D72D}"/>
              </a:ext>
            </a:extLst>
          </p:cNvPr>
          <p:cNvSpPr txBox="1"/>
          <p:nvPr/>
        </p:nvSpPr>
        <p:spPr>
          <a:xfrm>
            <a:off x="1010096" y="2441593"/>
            <a:ext cx="2130804" cy="97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Tôn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trọng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cá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nhân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Tinh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thần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đổi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mới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Tinh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thần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đồng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đội</a:t>
            </a:r>
            <a:endParaRPr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  <p:sp>
        <p:nvSpPr>
          <p:cNvPr id="17" name="Google Shape;266;p40">
            <a:extLst>
              <a:ext uri="{FF2B5EF4-FFF2-40B4-BE49-F238E27FC236}">
                <a16:creationId xmlns:a16="http://schemas.microsoft.com/office/drawing/2014/main" id="{149E4FED-BADD-F2CE-D788-C06EA056B325}"/>
              </a:ext>
            </a:extLst>
          </p:cNvPr>
          <p:cNvSpPr txBox="1"/>
          <p:nvPr/>
        </p:nvSpPr>
        <p:spPr>
          <a:xfrm>
            <a:off x="9045729" y="2482420"/>
            <a:ext cx="2130804" cy="97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Chí công</a:t>
            </a:r>
          </a:p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Gương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mẫu</a:t>
            </a:r>
            <a:endParaRPr lang="en-US"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Roboto"/>
            </a:endParaRPr>
          </a:p>
          <a:p>
            <a:pPr lvl="0" algn="ctr">
              <a:lnSpc>
                <a:spcPct val="115000"/>
              </a:lnSpc>
              <a:buClr>
                <a:srgbClr val="000000"/>
              </a:buClr>
              <a:buSzPts val="1000"/>
            </a:pP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Sáng</a:t>
            </a:r>
            <a:r>
              <a:rPr lang="en-US" sz="1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Roboto"/>
              </a:rPr>
              <a:t>suốt</a:t>
            </a:r>
            <a:endParaRPr sz="1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631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3AA1D-0E35-D705-41D1-FD8A34946094}"/>
              </a:ext>
            </a:extLst>
          </p:cNvPr>
          <p:cNvSpPr txBox="1"/>
          <p:nvPr/>
        </p:nvSpPr>
        <p:spPr>
          <a:xfrm>
            <a:off x="3320364" y="128386"/>
            <a:ext cx="648533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panose="020F0902020204030203" pitchFamily="34" charset="0"/>
              </a:rPr>
              <a:t>CHUẨN BỊ CV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A9070-51B9-3375-A1CD-16D47F42ECCA}"/>
              </a:ext>
            </a:extLst>
          </p:cNvPr>
          <p:cNvSpPr/>
          <p:nvPr/>
        </p:nvSpPr>
        <p:spPr>
          <a:xfrm>
            <a:off x="8826071" y="1420095"/>
            <a:ext cx="2423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 thức trình bày </a:t>
            </a:r>
          </a:p>
          <a:p>
            <a:pPr algn="just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hồ sơ nên nhất quán, </a:t>
            </a:r>
          </a:p>
          <a:p>
            <a:pPr algn="just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rõ ràng và súc tích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E0AA2-C6D8-F693-647C-90EB679F55DD}"/>
              </a:ext>
            </a:extLst>
          </p:cNvPr>
          <p:cNvSpPr/>
          <p:nvPr/>
        </p:nvSpPr>
        <p:spPr>
          <a:xfrm>
            <a:off x="8881312" y="2372081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Tránh sai sót về lỗi chính tả, ngữ nghĩa hay cấu trúc câu.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3402E-0B77-EAD0-9484-7707EC01B2AC}"/>
              </a:ext>
            </a:extLst>
          </p:cNvPr>
          <p:cNvSpPr/>
          <p:nvPr/>
        </p:nvSpPr>
        <p:spPr>
          <a:xfrm>
            <a:off x="632232" y="1392863"/>
            <a:ext cx="30007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Cung cấp chính xác địa chỉ email và số điện thoại để đảm bảo nhà tuyển dụng có thể liên lạc với bạn dễ dàng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EF1DF-B618-95B4-6AC0-63C5FA35DDC9}"/>
              </a:ext>
            </a:extLst>
          </p:cNvPr>
          <p:cNvSpPr txBox="1"/>
          <p:nvPr/>
        </p:nvSpPr>
        <p:spPr>
          <a:xfrm>
            <a:off x="8237174" y="1438868"/>
            <a:ext cx="588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5ED6D-34B8-7462-EA2B-1958082EEC7F}"/>
              </a:ext>
            </a:extLst>
          </p:cNvPr>
          <p:cNvSpPr txBox="1"/>
          <p:nvPr/>
        </p:nvSpPr>
        <p:spPr>
          <a:xfrm>
            <a:off x="3653038" y="1521593"/>
            <a:ext cx="39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3DBB1B-37E9-8CF4-BF42-8925ED763AFD}"/>
              </a:ext>
            </a:extLst>
          </p:cNvPr>
          <p:cNvSpPr/>
          <p:nvPr/>
        </p:nvSpPr>
        <p:spPr>
          <a:xfrm>
            <a:off x="7259974" y="296382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04D42F-5841-9D5F-A6BF-257D1C494F69}"/>
              </a:ext>
            </a:extLst>
          </p:cNvPr>
          <p:cNvSpPr/>
          <p:nvPr/>
        </p:nvSpPr>
        <p:spPr>
          <a:xfrm>
            <a:off x="8855708" y="3406235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 dụng file PDF giúp hồ sơ của bạn chuyên nghiệp hơn.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4DBF13-E61D-1BC4-59C1-FE0F0B7642A2}"/>
              </a:ext>
            </a:extLst>
          </p:cNvPr>
          <p:cNvSpPr/>
          <p:nvPr/>
        </p:nvSpPr>
        <p:spPr>
          <a:xfrm>
            <a:off x="8867865" y="2886806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Trình bày hồ sơ tối đa trong vòng 2 trang A4.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167EC-AFC9-6FA2-EEC7-E9CEBDF37601}"/>
              </a:ext>
            </a:extLst>
          </p:cNvPr>
          <p:cNvSpPr/>
          <p:nvPr/>
        </p:nvSpPr>
        <p:spPr>
          <a:xfrm>
            <a:off x="8843551" y="3927882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 dụng kiểu chữ thông dụng như Arial hoặc Times New Roman.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2D2425-8027-13DD-7CF4-99B19A11FA05}"/>
              </a:ext>
            </a:extLst>
          </p:cNvPr>
          <p:cNvSpPr/>
          <p:nvPr/>
        </p:nvSpPr>
        <p:spPr>
          <a:xfrm>
            <a:off x="612397" y="3588352"/>
            <a:ext cx="30603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Nhấn mạnh mục tiêu nghề nghiệp để thu hút nhà tuyển dụng trong 3 giây đầu tiên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1758D-CA65-51F6-BAEA-C761711FD472}"/>
              </a:ext>
            </a:extLst>
          </p:cNvPr>
          <p:cNvSpPr/>
          <p:nvPr/>
        </p:nvSpPr>
        <p:spPr>
          <a:xfrm>
            <a:off x="742847" y="4506430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Bắt đầu với chức danh bạn muốn ứng tuyển.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7B60-FE5C-9595-1862-A7B12660D1C5}"/>
              </a:ext>
            </a:extLst>
          </p:cNvPr>
          <p:cNvSpPr txBox="1"/>
          <p:nvPr/>
        </p:nvSpPr>
        <p:spPr>
          <a:xfrm>
            <a:off x="3685251" y="3568040"/>
            <a:ext cx="39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E9F79A-2680-9CF9-7504-B651C9FD24F7}"/>
              </a:ext>
            </a:extLst>
          </p:cNvPr>
          <p:cNvSpPr/>
          <p:nvPr/>
        </p:nvSpPr>
        <p:spPr>
          <a:xfrm>
            <a:off x="742847" y="5016895"/>
            <a:ext cx="289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Trình bày ngắn gọn về ước mơ nghề nghiệp và những gì bạn có thể đóng góp cho mục tiêu chung của 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ông ty khi làm ở vị trí này.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3696FF-642A-1161-2BB3-C2B1097DCA7B}"/>
              </a:ext>
            </a:extLst>
          </p:cNvPr>
          <p:cNvSpPr/>
          <p:nvPr/>
        </p:nvSpPr>
        <p:spPr>
          <a:xfrm>
            <a:off x="757438" y="5975065"/>
            <a:ext cx="289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Độ dài tối đa 2-3 câu.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CB47A0-B2F5-D3BB-A172-ED828907F0A6}"/>
              </a:ext>
            </a:extLst>
          </p:cNvPr>
          <p:cNvSpPr/>
          <p:nvPr/>
        </p:nvSpPr>
        <p:spPr>
          <a:xfrm>
            <a:off x="8843551" y="4738929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Hình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cận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mặt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nghiêm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túc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F7A8E2-A1EC-0124-E861-B25A974B23A3}"/>
              </a:ext>
            </a:extLst>
          </p:cNvPr>
          <p:cNvSpPr/>
          <p:nvPr/>
        </p:nvSpPr>
        <p:spPr>
          <a:xfrm>
            <a:off x="491553" y="2502717"/>
            <a:ext cx="31936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email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nên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đặt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</a:t>
            </a:r>
            <a:r>
              <a:rPr lang="en-US" sz="140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nhân.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ED501-9F39-0445-6DD8-6062723B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19" y="1497968"/>
            <a:ext cx="3466055" cy="45537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399AB8-2336-4C22-A434-D6F87B9807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0F1B8-6346-4C91-7006-F164F142B260}"/>
              </a:ext>
            </a:extLst>
          </p:cNvPr>
          <p:cNvSpPr txBox="1"/>
          <p:nvPr/>
        </p:nvSpPr>
        <p:spPr>
          <a:xfrm>
            <a:off x="4700390" y="71826"/>
            <a:ext cx="281277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panose="020F0902020204030203" pitchFamily="34" charset="0"/>
              </a:rPr>
              <a:t>CHUẨN BỊ CV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B8D22-A362-7CC0-4117-065D4392B374}"/>
              </a:ext>
            </a:extLst>
          </p:cNvPr>
          <p:cNvSpPr/>
          <p:nvPr/>
        </p:nvSpPr>
        <p:spPr>
          <a:xfrm>
            <a:off x="8707032" y="1391940"/>
            <a:ext cx="30018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Nêu rõ Kinh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ghiệm và Thành 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ích giúp tạo dấu ấn và giữ chân nhà tuyển dụng tiếp tục đọc hồ sơ của bạn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61986-9451-2C13-CE27-7AE7A9E4C49D}"/>
              </a:ext>
            </a:extLst>
          </p:cNvPr>
          <p:cNvSpPr/>
          <p:nvPr/>
        </p:nvSpPr>
        <p:spPr>
          <a:xfrm>
            <a:off x="8707031" y="2469158"/>
            <a:ext cx="28697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Liệt kê từ kinh nghiệm làm việc mới nhất, quan trọng và liên quan nhiều nhất đến vị trí bạn đang ứng tuyển.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37292-E081-2BE9-70FA-5D9C9B49F9B2}"/>
              </a:ext>
            </a:extLst>
          </p:cNvPr>
          <p:cNvSpPr txBox="1"/>
          <p:nvPr/>
        </p:nvSpPr>
        <p:spPr>
          <a:xfrm>
            <a:off x="8207604" y="1427301"/>
            <a:ext cx="39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F3583C-770B-0B5D-1996-6E8E2C15FED6}"/>
              </a:ext>
            </a:extLst>
          </p:cNvPr>
          <p:cNvSpPr/>
          <p:nvPr/>
        </p:nvSpPr>
        <p:spPr>
          <a:xfrm>
            <a:off x="8707031" y="3439581"/>
            <a:ext cx="2869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Liệt kê các hoạt động xã hội hoặc các dự án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đề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nghiên cứu nếu bạn mới tốt nghiệp.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8B9B7-3BF4-1C21-7093-E31D110519E7}"/>
              </a:ext>
            </a:extLst>
          </p:cNvPr>
          <p:cNvSpPr/>
          <p:nvPr/>
        </p:nvSpPr>
        <p:spPr>
          <a:xfrm>
            <a:off x="8777245" y="4805367"/>
            <a:ext cx="2729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Cập nhật các Bằng Cấp, Chứng Chỉ và Kỹ Năng chuyên môn liên quan đến công việc bạn mong muốn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5F5C7-5521-0081-D154-4BE1525A4C0C}"/>
              </a:ext>
            </a:extLst>
          </p:cNvPr>
          <p:cNvSpPr txBox="1"/>
          <p:nvPr/>
        </p:nvSpPr>
        <p:spPr>
          <a:xfrm>
            <a:off x="8242710" y="5016227"/>
            <a:ext cx="39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C446A-F993-09D6-ED61-C8034A12B260}"/>
              </a:ext>
            </a:extLst>
          </p:cNvPr>
          <p:cNvSpPr/>
          <p:nvPr/>
        </p:nvSpPr>
        <p:spPr>
          <a:xfrm>
            <a:off x="629174" y="1607382"/>
            <a:ext cx="286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Tránh đề cập mức lương mong muốn trong hồ sơ</a:t>
            </a:r>
            <a:endParaRPr lang="en-US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9D4D4-3264-09EA-24D9-EC4929C5E8C5}"/>
              </a:ext>
            </a:extLst>
          </p:cNvPr>
          <p:cNvSpPr txBox="1"/>
          <p:nvPr/>
        </p:nvSpPr>
        <p:spPr>
          <a:xfrm>
            <a:off x="3497882" y="1545828"/>
            <a:ext cx="39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821EBB-8CBC-9B47-10B9-B67A6A0FD896}"/>
              </a:ext>
            </a:extLst>
          </p:cNvPr>
          <p:cNvSpPr/>
          <p:nvPr/>
        </p:nvSpPr>
        <p:spPr>
          <a:xfrm>
            <a:off x="1279088" y="2925994"/>
            <a:ext cx="1858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6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Lời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khuyên</a:t>
            </a:r>
            <a:r>
              <a:rPr lang="en-US" sz="16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chung</a:t>
            </a:r>
            <a:endParaRPr lang="en-US" sz="16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EC6996-21FA-81C5-E130-F686DDC5327D}"/>
              </a:ext>
            </a:extLst>
          </p:cNvPr>
          <p:cNvSpPr/>
          <p:nvPr/>
        </p:nvSpPr>
        <p:spPr>
          <a:xfrm>
            <a:off x="968691" y="3479804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 nói dối, hãy trung thực với năng lực của bạn.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AB66F-BA02-25F9-42D3-8C43538EBF86}"/>
              </a:ext>
            </a:extLst>
          </p:cNvPr>
          <p:cNvSpPr txBox="1"/>
          <p:nvPr/>
        </p:nvSpPr>
        <p:spPr>
          <a:xfrm>
            <a:off x="3437896" y="2618405"/>
            <a:ext cx="39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CE678A-8001-F2C6-B670-1629004B719C}"/>
              </a:ext>
            </a:extLst>
          </p:cNvPr>
          <p:cNvSpPr/>
          <p:nvPr/>
        </p:nvSpPr>
        <p:spPr>
          <a:xfrm>
            <a:off x="955497" y="5416336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Profile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bạn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ngoài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CV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còn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facebook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tiktok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linkedin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D32A3-2AE0-1282-6721-1BBB20CDC45A}"/>
              </a:ext>
            </a:extLst>
          </p:cNvPr>
          <p:cNvSpPr/>
          <p:nvPr/>
        </p:nvSpPr>
        <p:spPr>
          <a:xfrm>
            <a:off x="968691" y="3998506"/>
            <a:ext cx="2667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Sử dụng những từ khóa mô tả rõ ràng công việc mong muốn của bạn.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DB2BA-114E-96F8-410E-5A1903E00D2C}"/>
              </a:ext>
            </a:extLst>
          </p:cNvPr>
          <p:cNvSpPr/>
          <p:nvPr/>
        </p:nvSpPr>
        <p:spPr>
          <a:xfrm>
            <a:off x="968691" y="4805367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Nhờ bạn bè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người thân góp ý hồ sơ của bạn.</a:t>
            </a:r>
            <a:endParaRPr lang="en-US" sz="14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Curriculum Vitae Cartoon Vector Icon Illustration (2) - Cv - Sticker |  TeePublic">
            <a:extLst>
              <a:ext uri="{FF2B5EF4-FFF2-40B4-BE49-F238E27FC236}">
                <a16:creationId xmlns:a16="http://schemas.microsoft.com/office/drawing/2014/main" id="{113F3AF3-5677-72FF-B27B-47AF914D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94" y="1651881"/>
            <a:ext cx="4025929" cy="402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E1E315-4DDF-46E3-ACD5-77B50E1E35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271DFA-E0D2-FAA5-48B8-224ABF4B1042}"/>
              </a:ext>
            </a:extLst>
          </p:cNvPr>
          <p:cNvSpPr/>
          <p:nvPr/>
        </p:nvSpPr>
        <p:spPr>
          <a:xfrm>
            <a:off x="8707031" y="4234954"/>
            <a:ext cx="2869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Liệt kê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tài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lẻ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khiếu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sở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thích</a:t>
            </a:r>
            <a:r>
              <a:rPr lang="en-US" sz="1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04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89" y="0"/>
            <a:ext cx="479081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99" y="0"/>
            <a:ext cx="474784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20F1B8-6346-4C91-7006-F164F142B260}"/>
              </a:ext>
            </a:extLst>
          </p:cNvPr>
          <p:cNvSpPr txBox="1"/>
          <p:nvPr/>
        </p:nvSpPr>
        <p:spPr>
          <a:xfrm>
            <a:off x="175523" y="2460472"/>
            <a:ext cx="1822959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panose="020F0902020204030203" pitchFamily="34" charset="0"/>
              </a:rPr>
              <a:t>CHUẨN</a:t>
            </a:r>
          </a:p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panose="020F0902020204030203" pitchFamily="34" charset="0"/>
              </a:rPr>
              <a:t>BỊ </a:t>
            </a:r>
          </a:p>
          <a:p>
            <a:pPr algn="ctr"/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Lato Heavy" panose="020F0902020204030203" pitchFamily="34" charset="0"/>
              </a:rPr>
              <a:t>CV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72" y="0"/>
            <a:ext cx="4846643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3" y="0"/>
            <a:ext cx="484742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47B1BF-3F24-4ACB-92BE-F2AAF93919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 txBox="1">
            <a:spLocks/>
          </p:cNvSpPr>
          <p:nvPr/>
        </p:nvSpPr>
        <p:spPr>
          <a:xfrm>
            <a:off x="3512657" y="120424"/>
            <a:ext cx="5713603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2060"/>
                </a:solidFill>
                <a:latin typeface="Cambria" panose="02040503050406030204" pitchFamily="18" charset="0"/>
                <a:cs typeface="Segoe UI Semibold" panose="020B0702040204020203" pitchFamily="34" charset="0"/>
              </a:rPr>
              <a:t>CẤU TRÚC BUỔI PHỎNG VẤN</a:t>
            </a:r>
            <a:endParaRPr lang="en-US" sz="3000" b="1" dirty="0">
              <a:solidFill>
                <a:srgbClr val="002060"/>
              </a:solidFill>
              <a:latin typeface="Cambria" panose="02040503050406030204" pitchFamily="18" charset="0"/>
              <a:cs typeface="Arial" charset="0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 rot="8704883">
            <a:off x="7249197" y="4499878"/>
            <a:ext cx="1858962" cy="750888"/>
          </a:xfrm>
          <a:prstGeom prst="curvedDownArrow">
            <a:avLst>
              <a:gd name="adj1" fmla="val 49514"/>
              <a:gd name="adj2" fmla="val 99027"/>
              <a:gd name="adj3" fmla="val 33333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2060"/>
              </a:solidFill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7909420" y="2490789"/>
            <a:ext cx="1371600" cy="554037"/>
            <a:chOff x="4008" y="1688"/>
            <a:chExt cx="864" cy="349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4030" y="1688"/>
              <a:ext cx="7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n-GB" altLang="en-US" sz="1500" b="1" i="1" dirty="0" err="1">
                  <a:solidFill>
                    <a:srgbClr val="002060"/>
                  </a:solidFill>
                </a:rPr>
                <a:t>Câu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hỏi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 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n-GB" altLang="en-US" sz="1500" b="1" i="1" dirty="0">
                  <a:solidFill>
                    <a:srgbClr val="002060"/>
                  </a:solidFill>
                </a:rPr>
                <a:t>chi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tiết</a:t>
              </a:r>
              <a:endParaRPr lang="en-GB" altLang="en-US" sz="15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4008" y="1701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3935908" y="2992439"/>
            <a:ext cx="1371600" cy="585787"/>
            <a:chOff x="1505" y="2004"/>
            <a:chExt cx="864" cy="369"/>
          </a:xfrm>
        </p:grpSpPr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545" y="2004"/>
              <a:ext cx="7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n-GB" altLang="en-US" sz="1500" b="1" i="1" dirty="0" err="1">
                  <a:solidFill>
                    <a:srgbClr val="002060"/>
                  </a:solidFill>
                </a:rPr>
                <a:t>Câu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hỏi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</a:p>
            <a:p>
              <a:pPr algn="ctr" eaLnBrk="1" hangingPunct="1">
                <a:spcBef>
                  <a:spcPts val="0"/>
                </a:spcBef>
                <a:buFontTx/>
                <a:buNone/>
              </a:pPr>
              <a:r>
                <a:rPr lang="en-GB" altLang="en-US" sz="1500" b="1" i="1" dirty="0" err="1">
                  <a:solidFill>
                    <a:srgbClr val="002060"/>
                  </a:solidFill>
                </a:rPr>
                <a:t>dẫn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dắt</a:t>
              </a:r>
              <a:endParaRPr lang="en-GB" altLang="en-US" sz="15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1505" y="2019"/>
              <a:ext cx="864" cy="35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661520" y="1215867"/>
            <a:ext cx="1371600" cy="533400"/>
            <a:chOff x="2526" y="885"/>
            <a:chExt cx="864" cy="336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583" y="933"/>
              <a:ext cx="7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500" b="1" i="1" dirty="0" err="1">
                  <a:solidFill>
                    <a:srgbClr val="002060"/>
                  </a:solidFill>
                </a:rPr>
                <a:t>Trả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lời</a:t>
              </a:r>
              <a:endParaRPr lang="en-GB" altLang="en-US" sz="15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2526" y="885"/>
              <a:ext cx="864" cy="33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7371258" y="2611439"/>
            <a:ext cx="2443162" cy="1328737"/>
            <a:chOff x="3669" y="1764"/>
            <a:chExt cx="1539" cy="837"/>
          </a:xfrm>
        </p:grpSpPr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3669" y="1827"/>
              <a:ext cx="1203" cy="774"/>
              <a:chOff x="3669" y="1827"/>
              <a:chExt cx="1203" cy="774"/>
            </a:xfrm>
          </p:grpSpPr>
          <p:sp>
            <p:nvSpPr>
              <p:cNvPr id="27" name="AutoShape 15"/>
              <p:cNvSpPr>
                <a:spLocks noChangeArrowheads="1"/>
              </p:cNvSpPr>
              <p:nvPr/>
            </p:nvSpPr>
            <p:spPr bwMode="auto">
              <a:xfrm>
                <a:off x="3669" y="1827"/>
                <a:ext cx="339" cy="690"/>
              </a:xfrm>
              <a:prstGeom prst="curvedRightArrow">
                <a:avLst>
                  <a:gd name="adj1" fmla="val 12806"/>
                  <a:gd name="adj2" fmla="val 53514"/>
                  <a:gd name="adj3" fmla="val 4950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4056" y="2325"/>
                <a:ext cx="768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GB" altLang="en-US" sz="1500" b="1" i="1" dirty="0" err="1">
                    <a:solidFill>
                      <a:srgbClr val="002060"/>
                    </a:solidFill>
                  </a:rPr>
                  <a:t>Trả</a:t>
                </a:r>
                <a:r>
                  <a:rPr lang="en-GB" altLang="en-US" sz="1500" b="1" i="1" dirty="0">
                    <a:solidFill>
                      <a:srgbClr val="002060"/>
                    </a:solidFill>
                  </a:rPr>
                  <a:t> </a:t>
                </a:r>
                <a:r>
                  <a:rPr lang="en-GB" altLang="en-US" sz="1500" b="1" i="1" dirty="0" err="1">
                    <a:solidFill>
                      <a:srgbClr val="002060"/>
                    </a:solidFill>
                  </a:rPr>
                  <a:t>lời</a:t>
                </a:r>
                <a:endParaRPr lang="en-GB" altLang="en-US" sz="1500" b="1" i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>
                <a:off x="4008" y="2265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6" name="AutoShape 18"/>
            <p:cNvSpPr>
              <a:spLocks noChangeArrowheads="1"/>
            </p:cNvSpPr>
            <p:nvPr/>
          </p:nvSpPr>
          <p:spPr bwMode="auto">
            <a:xfrm rot="10800000">
              <a:off x="4872" y="1764"/>
              <a:ext cx="336" cy="705"/>
            </a:xfrm>
            <a:prstGeom prst="curvedRightArrow">
              <a:avLst>
                <a:gd name="adj1" fmla="val 13201"/>
                <a:gd name="adj2" fmla="val 55166"/>
                <a:gd name="adj3" fmla="val 495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sp>
        <p:nvSpPr>
          <p:cNvPr id="30" name="AutoShape 19"/>
          <p:cNvSpPr>
            <a:spLocks noChangeArrowheads="1"/>
          </p:cNvSpPr>
          <p:nvPr/>
        </p:nvSpPr>
        <p:spPr bwMode="auto">
          <a:xfrm rot="18635391">
            <a:off x="3686284" y="1541449"/>
            <a:ext cx="1911350" cy="738187"/>
          </a:xfrm>
          <a:prstGeom prst="curvedDownArrow">
            <a:avLst>
              <a:gd name="adj1" fmla="val 51785"/>
              <a:gd name="adj2" fmla="val 103570"/>
              <a:gd name="adj3" fmla="val 33333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2060"/>
              </a:solidFill>
            </a:endParaRPr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 rot="2029384">
            <a:off x="7210438" y="1411288"/>
            <a:ext cx="1927225" cy="650875"/>
          </a:xfrm>
          <a:prstGeom prst="curvedDownArrow">
            <a:avLst>
              <a:gd name="adj1" fmla="val 59220"/>
              <a:gd name="adj2" fmla="val 118439"/>
              <a:gd name="adj3" fmla="val 33333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2060"/>
              </a:solidFill>
            </a:endParaRPr>
          </a:p>
        </p:txBody>
      </p:sp>
      <p:grpSp>
        <p:nvGrpSpPr>
          <p:cNvPr id="34" name="Group 21"/>
          <p:cNvGrpSpPr>
            <a:grpSpLocks/>
          </p:cNvGrpSpPr>
          <p:nvPr/>
        </p:nvGrpSpPr>
        <p:grpSpPr bwMode="auto">
          <a:xfrm>
            <a:off x="4005758" y="3797300"/>
            <a:ext cx="3013076" cy="1782762"/>
            <a:chOff x="1549" y="2511"/>
            <a:chExt cx="1898" cy="1123"/>
          </a:xfrm>
        </p:grpSpPr>
        <p:sp>
          <p:nvSpPr>
            <p:cNvPr id="36" name="AutoShape 23"/>
            <p:cNvSpPr>
              <a:spLocks noChangeArrowheads="1"/>
            </p:cNvSpPr>
            <p:nvPr/>
          </p:nvSpPr>
          <p:spPr bwMode="auto">
            <a:xfrm>
              <a:off x="2583" y="3111"/>
              <a:ext cx="864" cy="336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solidFill>
                    <a:srgbClr val="002060"/>
                  </a:solidFill>
                </a:rPr>
                <a:t>Chuyển</a:t>
              </a:r>
              <a:r>
                <a:rPr lang="en-US" altLang="en-US" sz="1800" b="1" dirty="0">
                  <a:solidFill>
                    <a:srgbClr val="002060"/>
                  </a:solidFill>
                </a:rPr>
                <a:t> </a:t>
              </a:r>
              <a:r>
                <a:rPr lang="en-US" altLang="en-US" sz="1800" b="1" dirty="0" err="1">
                  <a:solidFill>
                    <a:srgbClr val="002060"/>
                  </a:solidFill>
                </a:rPr>
                <a:t>tiếp</a:t>
              </a:r>
              <a:endParaRPr lang="en-US" altLang="en-US" sz="1800" b="1" dirty="0">
                <a:solidFill>
                  <a:srgbClr val="002060"/>
                </a:solidFill>
              </a:endParaRPr>
            </a:p>
          </p:txBody>
        </p: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 rot="14445905">
              <a:off x="1271" y="2789"/>
              <a:ext cx="1123" cy="568"/>
            </a:xfrm>
            <a:prstGeom prst="curvedDownArrow">
              <a:avLst>
                <a:gd name="adj1" fmla="val 39542"/>
                <a:gd name="adj2" fmla="val 79085"/>
                <a:gd name="adj3" fmla="val 33333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5305920" y="1778001"/>
            <a:ext cx="2630488" cy="2957513"/>
            <a:chOff x="2368" y="1239"/>
            <a:chExt cx="1657" cy="1863"/>
          </a:xfrm>
        </p:grpSpPr>
        <p:sp>
          <p:nvSpPr>
            <p:cNvPr id="40" name="AutoShape 27"/>
            <p:cNvSpPr>
              <a:spLocks noChangeArrowheads="1"/>
            </p:cNvSpPr>
            <p:nvPr/>
          </p:nvSpPr>
          <p:spPr bwMode="auto">
            <a:xfrm>
              <a:off x="3009" y="2622"/>
              <a:ext cx="48" cy="480"/>
            </a:xfrm>
            <a:prstGeom prst="upArrow">
              <a:avLst>
                <a:gd name="adj1" fmla="val 50000"/>
                <a:gd name="adj2" fmla="val 250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1" name="AutoShape 28"/>
            <p:cNvSpPr>
              <a:spLocks noChangeArrowheads="1"/>
            </p:cNvSpPr>
            <p:nvPr/>
          </p:nvSpPr>
          <p:spPr bwMode="auto">
            <a:xfrm>
              <a:off x="2997" y="1239"/>
              <a:ext cx="48" cy="528"/>
            </a:xfrm>
            <a:prstGeom prst="downArrow">
              <a:avLst>
                <a:gd name="adj1" fmla="val 50000"/>
                <a:gd name="adj2" fmla="val 275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2" name="AutoShape 29"/>
            <p:cNvSpPr>
              <a:spLocks noChangeArrowheads="1"/>
            </p:cNvSpPr>
            <p:nvPr/>
          </p:nvSpPr>
          <p:spPr bwMode="auto">
            <a:xfrm>
              <a:off x="2368" y="2175"/>
              <a:ext cx="272" cy="54"/>
            </a:xfrm>
            <a:prstGeom prst="rightArrow">
              <a:avLst>
                <a:gd name="adj1" fmla="val 50000"/>
                <a:gd name="adj2" fmla="val 125926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3" name="AutoShape 30"/>
            <p:cNvSpPr>
              <a:spLocks noChangeArrowheads="1"/>
            </p:cNvSpPr>
            <p:nvPr/>
          </p:nvSpPr>
          <p:spPr bwMode="auto">
            <a:xfrm rot="-1282237">
              <a:off x="3372" y="1960"/>
              <a:ext cx="653" cy="52"/>
            </a:xfrm>
            <a:prstGeom prst="leftArrow">
              <a:avLst>
                <a:gd name="adj1" fmla="val 50000"/>
                <a:gd name="adj2" fmla="val 313942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4" name="AutoShape 31"/>
            <p:cNvSpPr>
              <a:spLocks noChangeArrowheads="1"/>
            </p:cNvSpPr>
            <p:nvPr/>
          </p:nvSpPr>
          <p:spPr bwMode="auto">
            <a:xfrm rot="1159520" flipV="1">
              <a:off x="3384" y="2325"/>
              <a:ext cx="624" cy="48"/>
            </a:xfrm>
            <a:prstGeom prst="leftArrow">
              <a:avLst>
                <a:gd name="adj1" fmla="val 50000"/>
                <a:gd name="adj2" fmla="val 325000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45" name="Group 32"/>
          <p:cNvGrpSpPr>
            <a:grpSpLocks/>
          </p:cNvGrpSpPr>
          <p:nvPr/>
        </p:nvGrpSpPr>
        <p:grpSpPr bwMode="auto">
          <a:xfrm>
            <a:off x="1889620" y="3016250"/>
            <a:ext cx="1371600" cy="533400"/>
            <a:chOff x="216" y="2019"/>
            <a:chExt cx="864" cy="336"/>
          </a:xfrm>
        </p:grpSpPr>
        <p:sp>
          <p:nvSpPr>
            <p:cNvPr id="46" name="AutoShape 33"/>
            <p:cNvSpPr>
              <a:spLocks noChangeArrowheads="1"/>
            </p:cNvSpPr>
            <p:nvPr/>
          </p:nvSpPr>
          <p:spPr bwMode="auto">
            <a:xfrm>
              <a:off x="216" y="2019"/>
              <a:ext cx="864" cy="33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38100" cmpd="dbl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248" y="2089"/>
              <a:ext cx="768" cy="208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500" b="1" i="1" dirty="0">
                  <a:solidFill>
                    <a:schemeClr val="accent4"/>
                  </a:solidFill>
                </a:rPr>
                <a:t>BẮT ĐẦU</a:t>
              </a:r>
            </a:p>
          </p:txBody>
        </p:sp>
      </p:grpSp>
      <p:grpSp>
        <p:nvGrpSpPr>
          <p:cNvPr id="49" name="Group 36"/>
          <p:cNvGrpSpPr>
            <a:grpSpLocks/>
          </p:cNvGrpSpPr>
          <p:nvPr/>
        </p:nvGrpSpPr>
        <p:grpSpPr bwMode="auto">
          <a:xfrm>
            <a:off x="5661520" y="5913120"/>
            <a:ext cx="1371600" cy="533400"/>
            <a:chOff x="2592" y="3831"/>
            <a:chExt cx="864" cy="336"/>
          </a:xfrm>
        </p:grpSpPr>
        <p:sp>
          <p:nvSpPr>
            <p:cNvPr id="50" name="AutoShape 37"/>
            <p:cNvSpPr>
              <a:spLocks noChangeArrowheads="1"/>
            </p:cNvSpPr>
            <p:nvPr/>
          </p:nvSpPr>
          <p:spPr bwMode="auto">
            <a:xfrm>
              <a:off x="2592" y="3831"/>
              <a:ext cx="864" cy="336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38100" cmpd="dbl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accent4"/>
                </a:solidFill>
              </a:endParaRP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2631" y="3891"/>
              <a:ext cx="768" cy="2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500" b="1" i="1" dirty="0">
                  <a:solidFill>
                    <a:schemeClr val="accent4"/>
                  </a:solidFill>
                </a:rPr>
                <a:t>KẾT THÚC</a:t>
              </a:r>
            </a:p>
          </p:txBody>
        </p:sp>
      </p:grpSp>
      <p:grpSp>
        <p:nvGrpSpPr>
          <p:cNvPr id="52" name="Group 39"/>
          <p:cNvGrpSpPr>
            <a:grpSpLocks/>
          </p:cNvGrpSpPr>
          <p:nvPr/>
        </p:nvGrpSpPr>
        <p:grpSpPr bwMode="auto">
          <a:xfrm>
            <a:off x="5725020" y="2663825"/>
            <a:ext cx="1308100" cy="1295400"/>
            <a:chOff x="2632" y="1797"/>
            <a:chExt cx="824" cy="816"/>
          </a:xfrm>
        </p:grpSpPr>
        <p:sp>
          <p:nvSpPr>
            <p:cNvPr id="53" name="Oval 40"/>
            <p:cNvSpPr>
              <a:spLocks noChangeArrowheads="1"/>
            </p:cNvSpPr>
            <p:nvPr/>
          </p:nvSpPr>
          <p:spPr bwMode="auto">
            <a:xfrm>
              <a:off x="2640" y="1797"/>
              <a:ext cx="816" cy="816"/>
            </a:xfrm>
            <a:prstGeom prst="ellipse">
              <a:avLst/>
            </a:prstGeom>
            <a:solidFill>
              <a:schemeClr val="tx2"/>
            </a:solidFill>
            <a:ln w="38100" cmpd="dbl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2632" y="2034"/>
              <a:ext cx="8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500" b="1" i="1" dirty="0">
                  <a:solidFill>
                    <a:srgbClr val="FF0000"/>
                  </a:solidFill>
                </a:rPr>
                <a:t>THU THẬP THÔNG TIN</a:t>
              </a:r>
            </a:p>
          </p:txBody>
        </p:sp>
      </p:grpSp>
      <p:grpSp>
        <p:nvGrpSpPr>
          <p:cNvPr id="55" name="Group 7"/>
          <p:cNvGrpSpPr>
            <a:grpSpLocks/>
          </p:cNvGrpSpPr>
          <p:nvPr/>
        </p:nvGrpSpPr>
        <p:grpSpPr bwMode="auto">
          <a:xfrm>
            <a:off x="1785643" y="4229046"/>
            <a:ext cx="1559234" cy="585787"/>
            <a:chOff x="1505" y="2004"/>
            <a:chExt cx="864" cy="369"/>
          </a:xfrm>
        </p:grpSpPr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1545" y="2004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1400" b="1" i="1" dirty="0" err="1">
                  <a:solidFill>
                    <a:srgbClr val="002060"/>
                  </a:solidFill>
                </a:rPr>
                <a:t>Các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thỏa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thuận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(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nếu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có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)</a:t>
              </a: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1505" y="2019"/>
              <a:ext cx="864" cy="35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61" name="Group 7"/>
          <p:cNvGrpSpPr>
            <a:grpSpLocks/>
          </p:cNvGrpSpPr>
          <p:nvPr/>
        </p:nvGrpSpPr>
        <p:grpSpPr bwMode="auto">
          <a:xfrm>
            <a:off x="1833536" y="1751069"/>
            <a:ext cx="1559234" cy="585787"/>
            <a:chOff x="1505" y="2004"/>
            <a:chExt cx="864" cy="369"/>
          </a:xfrm>
        </p:grpSpPr>
        <p:sp>
          <p:nvSpPr>
            <p:cNvPr id="62" name="Text Box 8"/>
            <p:cNvSpPr txBox="1">
              <a:spLocks noChangeArrowheads="1"/>
            </p:cNvSpPr>
            <p:nvPr/>
          </p:nvSpPr>
          <p:spPr bwMode="auto">
            <a:xfrm>
              <a:off x="1545" y="2004"/>
              <a:ext cx="7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</a:pPr>
              <a:r>
                <a:rPr lang="en-GB" altLang="en-US" sz="1500" b="1" i="1" dirty="0" err="1">
                  <a:solidFill>
                    <a:srgbClr val="002060"/>
                  </a:solidFill>
                </a:rPr>
                <a:t>Thiết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lập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GB" altLang="en-US" sz="1500" b="1" i="1" dirty="0" err="1">
                  <a:solidFill>
                    <a:srgbClr val="002060"/>
                  </a:solidFill>
                </a:rPr>
                <a:t>quan</a:t>
              </a:r>
              <a:r>
                <a:rPr lang="en-GB" altLang="en-US" sz="15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500" b="1" i="1" dirty="0" err="1">
                  <a:solidFill>
                    <a:srgbClr val="002060"/>
                  </a:solidFill>
                </a:rPr>
                <a:t>hệ</a:t>
              </a:r>
              <a:endParaRPr lang="en-GB" altLang="en-US" sz="15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63" name="AutoShape 9"/>
            <p:cNvSpPr>
              <a:spLocks noChangeArrowheads="1"/>
            </p:cNvSpPr>
            <p:nvPr/>
          </p:nvSpPr>
          <p:spPr bwMode="auto">
            <a:xfrm>
              <a:off x="1505" y="2019"/>
              <a:ext cx="864" cy="35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sp>
        <p:nvSpPr>
          <p:cNvPr id="4" name="Up Arrow 3"/>
          <p:cNvSpPr/>
          <p:nvPr/>
        </p:nvSpPr>
        <p:spPr>
          <a:xfrm>
            <a:off x="2588121" y="3578225"/>
            <a:ext cx="45719" cy="642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flipH="1">
            <a:off x="2588120" y="2341797"/>
            <a:ext cx="45719" cy="634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grpSp>
        <p:nvGrpSpPr>
          <p:cNvPr id="66" name="Group 7"/>
          <p:cNvGrpSpPr>
            <a:grpSpLocks/>
          </p:cNvGrpSpPr>
          <p:nvPr/>
        </p:nvGrpSpPr>
        <p:grpSpPr bwMode="auto">
          <a:xfrm>
            <a:off x="3271359" y="5894709"/>
            <a:ext cx="1562843" cy="561975"/>
            <a:chOff x="1503" y="2019"/>
            <a:chExt cx="866" cy="354"/>
          </a:xfrm>
        </p:grpSpPr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1503" y="2105"/>
              <a:ext cx="83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</a:pPr>
              <a:r>
                <a:rPr lang="en-GB" altLang="en-US" sz="1400" b="1" i="1" dirty="0" err="1">
                  <a:solidFill>
                    <a:srgbClr val="002060"/>
                  </a:solidFill>
                </a:rPr>
                <a:t>Để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ứng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viên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hỏi</a:t>
              </a:r>
              <a:endParaRPr lang="en-GB" altLang="en-US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1505" y="2019"/>
              <a:ext cx="864" cy="35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grpSp>
        <p:nvGrpSpPr>
          <p:cNvPr id="69" name="Group 7"/>
          <p:cNvGrpSpPr>
            <a:grpSpLocks/>
          </p:cNvGrpSpPr>
          <p:nvPr/>
        </p:nvGrpSpPr>
        <p:grpSpPr bwMode="auto">
          <a:xfrm>
            <a:off x="7964557" y="5893440"/>
            <a:ext cx="1562843" cy="561975"/>
            <a:chOff x="1503" y="2019"/>
            <a:chExt cx="866" cy="354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503" y="2031"/>
              <a:ext cx="8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</a:pPr>
              <a:r>
                <a:rPr lang="en-GB" altLang="en-US" sz="1400" b="1" i="1" dirty="0" err="1">
                  <a:solidFill>
                    <a:srgbClr val="002060"/>
                  </a:solidFill>
                </a:rPr>
                <a:t>Thông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báo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bước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tiếp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 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theo</a:t>
              </a:r>
              <a:r>
                <a:rPr lang="en-GB" altLang="en-US" sz="1400" b="1" i="1" dirty="0">
                  <a:solidFill>
                    <a:srgbClr val="002060"/>
                  </a:solidFill>
                </a:rPr>
                <a:t>/</a:t>
              </a:r>
              <a:r>
                <a:rPr lang="en-GB" altLang="en-US" sz="1400" b="1" i="1" dirty="0" err="1">
                  <a:solidFill>
                    <a:srgbClr val="002060"/>
                  </a:solidFill>
                </a:rPr>
                <a:t>Chào</a:t>
              </a:r>
              <a:endParaRPr lang="en-GB" altLang="en-US" sz="1400" b="1" i="1" dirty="0">
                <a:solidFill>
                  <a:srgbClr val="002060"/>
                </a:solidFill>
              </a:endParaRPr>
            </a:p>
          </p:txBody>
        </p:sp>
        <p:sp>
          <p:nvSpPr>
            <p:cNvPr id="71" name="AutoShape 9"/>
            <p:cNvSpPr>
              <a:spLocks noChangeArrowheads="1"/>
            </p:cNvSpPr>
            <p:nvPr/>
          </p:nvSpPr>
          <p:spPr bwMode="auto">
            <a:xfrm>
              <a:off x="1505" y="2019"/>
              <a:ext cx="864" cy="35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2060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81550" y="3254337"/>
            <a:ext cx="644199" cy="5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 flipH="1">
            <a:off x="6319790" y="5297488"/>
            <a:ext cx="55321" cy="59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834203" y="6154957"/>
            <a:ext cx="813031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72" name="Left Arrow 71"/>
          <p:cNvSpPr/>
          <p:nvPr/>
        </p:nvSpPr>
        <p:spPr>
          <a:xfrm>
            <a:off x="7043916" y="6154957"/>
            <a:ext cx="911225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63EC599-9A73-49AB-9FE5-FB6A16CE2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10992" cy="708341"/>
          </a:xfrm>
          <a:prstGeom prst="rect">
            <a:avLst/>
          </a:prstGeom>
        </p:spPr>
      </p:pic>
      <p:sp>
        <p:nvSpPr>
          <p:cNvPr id="3" name="Rectangular Callout 191">
            <a:extLst>
              <a:ext uri="{FF2B5EF4-FFF2-40B4-BE49-F238E27FC236}">
                <a16:creationId xmlns:a16="http://schemas.microsoft.com/office/drawing/2014/main" id="{2336BDC1-FAF3-C07A-363A-6A548B9656C5}"/>
              </a:ext>
            </a:extLst>
          </p:cNvPr>
          <p:cNvSpPr/>
          <p:nvPr/>
        </p:nvSpPr>
        <p:spPr>
          <a:xfrm rot="10800000">
            <a:off x="9822391" y="1979761"/>
            <a:ext cx="1871860" cy="857455"/>
          </a:xfrm>
          <a:prstGeom prst="wedgeRectCallout">
            <a:avLst>
              <a:gd name="adj1" fmla="val 34042"/>
              <a:gd name="adj2" fmla="val -75425"/>
            </a:avLst>
          </a:prstGeom>
          <a:solidFill>
            <a:srgbClr val="FFFF00"/>
          </a:solidFill>
          <a:ln w="9525" cap="flat" cmpd="sng" algn="ctr">
            <a:solidFill>
              <a:srgbClr val="FF101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08243-A357-0AEB-72AA-7510708F2B09}"/>
              </a:ext>
            </a:extLst>
          </p:cNvPr>
          <p:cNvSpPr txBox="1"/>
          <p:nvPr/>
        </p:nvSpPr>
        <p:spPr>
          <a:xfrm>
            <a:off x="9822392" y="2082100"/>
            <a:ext cx="1871861" cy="62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“Flexing”</a:t>
            </a:r>
          </a:p>
          <a:p>
            <a:pPr marL="0" marR="0" lvl="0" indent="0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i="0" dirty="0" err="1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sao</a:t>
            </a:r>
            <a:r>
              <a:rPr lang="en-US" sz="15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b="1" i="0" dirty="0" err="1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15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b="1" i="0" dirty="0" err="1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khéo</a:t>
            </a:r>
            <a:r>
              <a:rPr lang="en-US" sz="15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b="1" i="0" dirty="0" err="1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nha</a:t>
            </a:r>
            <a:r>
              <a:rPr lang="en-US" sz="1500" b="1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?!</a:t>
            </a:r>
            <a:endParaRPr kumimoji="0" lang="en-US" sz="15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Open Sans Condensed Light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7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4" grpId="0" animBg="1"/>
      <p:bldP spid="6" grpId="0" animBg="1"/>
      <p:bldP spid="7" grpId="0" animBg="1"/>
      <p:bldP spid="8" grpId="0" animBg="1"/>
      <p:bldP spid="9" grpId="0" animBg="1"/>
      <p:bldP spid="72" grpId="0" animBg="1"/>
      <p:bldP spid="3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3214</TotalTime>
  <Words>967</Words>
  <Application>Microsoft Office PowerPoint</Application>
  <PresentationFormat>Widescreen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Thi Kim Hong (FTEL FHR HCM)</dc:creator>
  <cp:lastModifiedBy>Hong Vo Thi Kim</cp:lastModifiedBy>
  <cp:revision>208</cp:revision>
  <dcterms:created xsi:type="dcterms:W3CDTF">2021-11-17T10:40:02Z</dcterms:created>
  <dcterms:modified xsi:type="dcterms:W3CDTF">2023-09-05T06:08:30Z</dcterms:modified>
</cp:coreProperties>
</file>