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E4CA-05E1-3083-059E-707F51F31F52}" v="33" dt="2024-10-10T14:41:06.743"/>
    <p1510:client id="{26B7E5AE-380E-5A75-4088-4149554FC374}" v="63" dt="2024-10-10T07:14:51.394"/>
    <p1510:client id="{7812CB50-01F2-6D77-7805-6DB087437B6E}" v="110" dt="2024-10-10T07:07:18.327"/>
    <p1510:client id="{B796E3E5-CC50-895D-AA3D-838C01F8E417}" v="1451" dt="2024-10-10T09:03:4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7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9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7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7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5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504" y="358689"/>
            <a:ext cx="4078800" cy="17368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BÁO CÁO PROJECT 2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369" y="3732213"/>
            <a:ext cx="4078800" cy="289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Nhóm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06:</a:t>
            </a:r>
            <a:endParaRPr lang="en-US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Thành </a:t>
            </a:r>
            <a:r>
              <a:rPr lang="en-US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viên</a:t>
            </a:r>
            <a:r>
              <a:rPr lang="en-US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dirty="0">
              <a:solidFill>
                <a:schemeClr val="tx2"/>
              </a:solidFill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Nguyễn 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ùng Anh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Võ Công Đoàn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Nguyễn Thành Trung</a:t>
            </a:r>
            <a:endParaRPr lang="en-US" dirty="0" err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  <p:pic>
        <p:nvPicPr>
          <p:cNvPr id="13" name="Picture 12" descr="Aesthetic liquid watercolor and ink">
            <a:extLst>
              <a:ext uri="{FF2B5EF4-FFF2-40B4-BE49-F238E27FC236}">
                <a16:creationId xmlns:a16="http://schemas.microsoft.com/office/drawing/2014/main" id="{A811D5AC-7419-A7F4-DD26-4C7E858C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2" r="36792" b="-4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" name="Rectangle 296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  <a:cs typeface="Times New Roman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05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02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2" y="527326"/>
            <a:ext cx="5588827" cy="58379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 g.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nhân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2 ma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trận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kích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thước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mảng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rỗng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lặp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for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nhân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Gán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trị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2 ma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trận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17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14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" name="Rectangle 323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  <a:cs typeface="Times New Roman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46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361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35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32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45" y="2104721"/>
            <a:ext cx="6529554" cy="36737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 h.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power law: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trị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gamma = 0.5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lũy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thừa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 gamma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In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gốc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vừa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sánh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91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06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80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7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" name="Rectangle 323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  <a:cs typeface="Times New Roman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46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361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35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32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4" y="1414802"/>
            <a:ext cx="5170312" cy="594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Avenir Next LT Pro"/>
                <a:cs typeface="Times New Roman"/>
              </a:rPr>
              <a:t>3.  Code: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91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06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80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7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6B95FB-B5C6-E923-6DEB-060E59EE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68" y="2061133"/>
            <a:ext cx="8250453" cy="42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" name="Rectangle 323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  <a:cs typeface="Times New Roman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46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361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2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3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4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5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35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32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4" y="1414802"/>
            <a:ext cx="5170312" cy="5948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3.  Code: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91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06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80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7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D1FF710-BF9F-BE1A-C482-B81719BE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98" y="4160750"/>
            <a:ext cx="6905625" cy="2428875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2156C79-8793-C8DA-5961-FA76F0BE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4181474"/>
            <a:ext cx="4791075" cy="2408022"/>
          </a:xfrm>
          <a:prstGeom prst="rect">
            <a:avLst/>
          </a:prstGeom>
        </p:spPr>
      </p:pic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D8BCF7D-A0DE-575F-38C9-7D934052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007" y="1487830"/>
            <a:ext cx="4200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2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16" name="Rectangle 415">
            <a:extLst>
              <a:ext uri="{FF2B5EF4-FFF2-40B4-BE49-F238E27FC236}">
                <a16:creationId xmlns:a16="http://schemas.microsoft.com/office/drawing/2014/main" id="{05B1B8CD-A03A-416C-BB71-53F9ABD4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6023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4400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560234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42065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1DB97BC-9037-A40A-9906-19A6201F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0" r="30031" b="-2"/>
          <a:stretch/>
        </p:blipFill>
        <p:spPr>
          <a:xfrm>
            <a:off x="541347" y="2843231"/>
            <a:ext cx="5419661" cy="3472117"/>
          </a:xfrm>
          <a:prstGeom prst="rect">
            <a:avLst/>
          </a:prstGeom>
        </p:spPr>
      </p:pic>
      <p:pic>
        <p:nvPicPr>
          <p:cNvPr id="10" name="Picture 9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5A0E028-0CCD-8C87-A49F-832D8719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263" b="2"/>
          <a:stretch/>
        </p:blipFill>
        <p:spPr>
          <a:xfrm>
            <a:off x="6230992" y="2841312"/>
            <a:ext cx="5420012" cy="347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2" name="Rectangle 44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909353F-217B-DA17-2279-5D901F9B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59" b="1"/>
          <a:stretch/>
        </p:blipFill>
        <p:spPr>
          <a:xfrm>
            <a:off x="7003549" y="540000"/>
            <a:ext cx="4298713" cy="2754000"/>
          </a:xfrm>
          <a:prstGeom prst="rect">
            <a:avLst/>
          </a:prstGeom>
        </p:spPr>
      </p:pic>
      <p:pic>
        <p:nvPicPr>
          <p:cNvPr id="11" name="Picture 10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ED6973C3-6945-D54E-E0F1-DCC2D05C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08" r="35286"/>
          <a:stretch/>
        </p:blipFill>
        <p:spPr>
          <a:xfrm>
            <a:off x="7004566" y="3564000"/>
            <a:ext cx="4296679" cy="275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2" name="Rectangle 44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3" name="Picture 1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53149C4-0FE4-518F-3FFE-3BFF9C91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038218"/>
            <a:ext cx="5019675" cy="3314700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4F833C-75FB-4657-625C-47DD2118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13" y="305830"/>
            <a:ext cx="6029325" cy="2209800"/>
          </a:xfrm>
          <a:prstGeom prst="rect">
            <a:avLst/>
          </a:prstGeom>
        </p:spPr>
      </p:pic>
      <p:pic>
        <p:nvPicPr>
          <p:cNvPr id="15" name="Picture 14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486823B4-3B00-1F31-C798-F3F3BBF4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26" y="3157280"/>
            <a:ext cx="5600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7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9" name="Rectangle 44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A4F261-B1B4-75F4-DFC4-5BA0C27C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27" y="553628"/>
            <a:ext cx="6310385" cy="3389352"/>
          </a:xfrm>
          <a:prstGeom prst="rect">
            <a:avLst/>
          </a:prstGeom>
        </p:spPr>
      </p:pic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D817DD5-F02A-B91D-D910-2DD87598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61" y="4067729"/>
            <a:ext cx="7503081" cy="20557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9" name="Rectangle 44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DB4D9DB-79F7-78E0-644B-D97EB296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2986989"/>
            <a:ext cx="5495925" cy="3829050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0365ED4-76CA-0FDB-A170-B8B74434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794" y="1898307"/>
            <a:ext cx="62579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7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8" name="Rectangle 46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>
                <a:latin typeface="Calibri"/>
                <a:cs typeface="Calibri"/>
              </a:rPr>
              <a:t>Tăng </a:t>
            </a:r>
            <a:r>
              <a:rPr lang="en-US" sz="3600" b="1" err="1">
                <a:latin typeface="Calibri"/>
                <a:cs typeface="Calibri"/>
              </a:rPr>
              <a:t>cường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quá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trình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quét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xương</a:t>
            </a:r>
            <a:endParaRPr lang="en-US" sz="360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3.  Code:</a:t>
            </a:r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E856E49-383E-8777-ADFE-81703670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1" y="2085353"/>
            <a:ext cx="6379722" cy="3982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3DF9D-03BF-DFC4-735B-08EFA6FA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601"/>
            <a:ext cx="12192000" cy="98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7BB16-EF7B-64CF-EA78-7E139FC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7601"/>
            <a:ext cx="12192000" cy="9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1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8" name="Rectangle 46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108" y="323207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>
                <a:latin typeface="Calibri"/>
                <a:cs typeface="Calibri"/>
              </a:rPr>
              <a:t>Tăng </a:t>
            </a:r>
            <a:r>
              <a:rPr lang="en-US" sz="3600" b="1" err="1">
                <a:latin typeface="Calibri"/>
                <a:cs typeface="Calibri"/>
              </a:rPr>
              <a:t>cường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quá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trình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quét</a:t>
            </a:r>
            <a:r>
              <a:rPr lang="en-US" sz="3600" b="1">
                <a:latin typeface="Calibri"/>
                <a:cs typeface="Calibri"/>
              </a:rPr>
              <a:t> </a:t>
            </a:r>
            <a:r>
              <a:rPr lang="en-US" sz="3600" b="1" err="1">
                <a:latin typeface="Calibri"/>
                <a:cs typeface="Calibri"/>
              </a:rPr>
              <a:t>xương</a:t>
            </a:r>
            <a:endParaRPr lang="en-US" sz="360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03" y="1599601"/>
            <a:ext cx="4078800" cy="667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4. 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b="1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sz="2800" b="1" dirty="0">
              <a:solidFill>
                <a:schemeClr val="tx1"/>
              </a:solidFill>
              <a:latin typeface="Avenir Next LT Pro"/>
              <a:cs typeface="Times New Roman"/>
            </a:endParaRPr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0" name="Picture 9" descr="A comparison of a person&amp;#39;s body&#10;&#10;Description automatically generated">
            <a:extLst>
              <a:ext uri="{FF2B5EF4-FFF2-40B4-BE49-F238E27FC236}">
                <a16:creationId xmlns:a16="http://schemas.microsoft.com/office/drawing/2014/main" id="{C113CA04-B65C-7896-8776-BFF00E23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0" y="1607537"/>
            <a:ext cx="77247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4" name="Rectangle 47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4. 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b="1" dirty="0">
              <a:solidFill>
                <a:schemeClr val="tx1"/>
              </a:solidFill>
              <a:latin typeface="Avenir Next LT Pro"/>
              <a:cs typeface="Times New Roman"/>
            </a:endParaRP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omparison of x-ray images of two people&#10;&#10;Description automatically generated">
            <a:extLst>
              <a:ext uri="{FF2B5EF4-FFF2-40B4-BE49-F238E27FC236}">
                <a16:creationId xmlns:a16="http://schemas.microsoft.com/office/drawing/2014/main" id="{59607406-E6D5-DCFC-E44F-5FBD1D72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09" y="1512184"/>
            <a:ext cx="7811046" cy="51181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4" name="Rectangle 47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4. 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b="1" dirty="0">
              <a:solidFill>
                <a:schemeClr val="tx1"/>
              </a:solidFill>
              <a:latin typeface="Avenir Next LT Pro"/>
              <a:cs typeface="Times New Roman"/>
            </a:endParaRP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2" name="Picture 11" descr="A comparison of the x-ray of a person&#10;&#10;Description automatically generated">
            <a:extLst>
              <a:ext uri="{FF2B5EF4-FFF2-40B4-BE49-F238E27FC236}">
                <a16:creationId xmlns:a16="http://schemas.microsoft.com/office/drawing/2014/main" id="{3DF90FDE-9BE2-5601-C700-3335A961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1" y="1823394"/>
            <a:ext cx="7371835" cy="47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1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8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8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89" name="Rectangle 48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endParaRPr lang="en-US" sz="4100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4248000"/>
            <a:ext cx="4075200" cy="1520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4.  </a:t>
            </a:r>
            <a:r>
              <a:rPr lang="en-US" sz="2400" b="1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9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9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6" name="Picture 15" descr="A comparison of the x-ray of a person&#10;&#10;Description automatically generated">
            <a:extLst>
              <a:ext uri="{FF2B5EF4-FFF2-40B4-BE49-F238E27FC236}">
                <a16:creationId xmlns:a16="http://schemas.microsoft.com/office/drawing/2014/main" id="{6DAA5FD7-7D2B-059B-6E56-2F98C22B9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235" y="1549324"/>
            <a:ext cx="5813371" cy="38493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6150" y="6401999"/>
            <a:ext cx="544862" cy="36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16" name="Rectangle 515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575967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4400" b="1" dirty="0"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4.  </a:t>
            </a:r>
            <a:r>
              <a:rPr lang="en-US" sz="2400" b="1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7" name="Picture 16" descr="A group of images of a person&#10;&#10;Description automatically generated">
            <a:extLst>
              <a:ext uri="{FF2B5EF4-FFF2-40B4-BE49-F238E27FC236}">
                <a16:creationId xmlns:a16="http://schemas.microsoft.com/office/drawing/2014/main" id="{2F9C7122-AC40-02B3-C3B4-D71BCC4A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9" b="19401"/>
          <a:stretch/>
        </p:blipFill>
        <p:spPr>
          <a:xfrm>
            <a:off x="20" y="298631"/>
            <a:ext cx="12191977" cy="3922102"/>
          </a:xfrm>
          <a:prstGeom prst="rect">
            <a:avLst/>
          </a:prstGeom>
        </p:spPr>
      </p:pic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2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1" name="Rectangle 530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575967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b="1" dirty="0">
                <a:latin typeface="Calibri"/>
                <a:cs typeface="Calibri"/>
              </a:rPr>
              <a:t>Tăng </a:t>
            </a:r>
            <a:r>
              <a:rPr lang="en-US" sz="4400" b="1" err="1">
                <a:latin typeface="Calibri"/>
                <a:cs typeface="Calibri"/>
              </a:rPr>
              <a:t>cường</a:t>
            </a:r>
            <a:r>
              <a:rPr lang="en-US" sz="4400" b="1" dirty="0">
                <a:latin typeface="Calibri"/>
                <a:cs typeface="Calibri"/>
              </a:rPr>
              <a:t> </a:t>
            </a:r>
            <a:r>
              <a:rPr lang="en-US" sz="4400" b="1" err="1">
                <a:latin typeface="Calibri"/>
                <a:cs typeface="Calibri"/>
              </a:rPr>
              <a:t>quá</a:t>
            </a:r>
            <a:r>
              <a:rPr lang="en-US" sz="4400" b="1" dirty="0">
                <a:latin typeface="Calibri"/>
                <a:cs typeface="Calibri"/>
              </a:rPr>
              <a:t> </a:t>
            </a:r>
            <a:r>
              <a:rPr lang="en-US" sz="4400" b="1" err="1">
                <a:latin typeface="Calibri"/>
                <a:cs typeface="Calibri"/>
              </a:rPr>
              <a:t>trình</a:t>
            </a:r>
            <a:r>
              <a:rPr lang="en-US" sz="4400" b="1" dirty="0">
                <a:latin typeface="Calibri"/>
                <a:cs typeface="Calibri"/>
              </a:rPr>
              <a:t> </a:t>
            </a:r>
            <a:r>
              <a:rPr lang="en-US" sz="4400" b="1" err="1">
                <a:latin typeface="Calibri"/>
                <a:cs typeface="Calibri"/>
              </a:rPr>
              <a:t>quét</a:t>
            </a:r>
            <a:r>
              <a:rPr lang="en-US" sz="4400" b="1" dirty="0">
                <a:latin typeface="Calibri"/>
                <a:cs typeface="Calibri"/>
              </a:rPr>
              <a:t> </a:t>
            </a:r>
            <a:r>
              <a:rPr lang="en-US" sz="4400" b="1" err="1">
                <a:latin typeface="Calibri"/>
                <a:cs typeface="Calibri"/>
              </a:rPr>
              <a:t>xương</a:t>
            </a:r>
            <a:endParaRPr lang="en-US" sz="4400" err="1">
              <a:latin typeface="Calibri"/>
              <a:cs typeface="Calibri"/>
            </a:endParaRPr>
          </a:p>
          <a:p>
            <a:pPr algn="ctr"/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4575967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b="1" dirty="0">
                <a:latin typeface="Calibri"/>
                <a:cs typeface="Calibri"/>
              </a:rPr>
              <a:t>4.  </a:t>
            </a:r>
            <a:r>
              <a:rPr lang="en-US" sz="2400" b="1" dirty="0" err="1">
                <a:latin typeface="Calibri"/>
                <a:cs typeface="Calibri"/>
              </a:rPr>
              <a:t>Kết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quả</a:t>
            </a:r>
            <a:r>
              <a:rPr lang="en-US" sz="2400" b="1" dirty="0">
                <a:latin typeface="Calibri"/>
                <a:cs typeface="Calibri"/>
              </a:rPr>
              <a:t>:</a:t>
            </a:r>
          </a:p>
        </p:txBody>
      </p:sp>
      <p:pic>
        <p:nvPicPr>
          <p:cNvPr id="4" name="Picture 3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8554770B-C538-969D-18D0-E46B43D7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68" b="1663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8" name="Rectangle 53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>
                <a:latin typeface="Calibri"/>
                <a:cs typeface="Calibri"/>
              </a:rPr>
              <a:t>Tăng </a:t>
            </a:r>
            <a:r>
              <a:rPr lang="en-US" b="1" err="1">
                <a:latin typeface="Calibri"/>
                <a:cs typeface="Calibri"/>
              </a:rPr>
              <a:t>cường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quá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trình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quét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xương</a:t>
            </a:r>
            <a:endParaRPr lang="en-US" err="1">
              <a:latin typeface="Calibri"/>
              <a:cs typeface="Calibri"/>
            </a:endParaRPr>
          </a:p>
          <a:p>
            <a:pPr algn="ctr"/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4.  </a:t>
            </a:r>
            <a:r>
              <a:rPr lang="en-US" b="1" err="1">
                <a:latin typeface="Calibri"/>
                <a:cs typeface="Calibri"/>
              </a:rPr>
              <a:t>Kết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quả</a:t>
            </a:r>
            <a:r>
              <a:rPr lang="en-US" b="1" dirty="0">
                <a:latin typeface="Calibri"/>
                <a:cs typeface="Calibri"/>
              </a:rPr>
              <a:t>: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arison of a person&amp;#39;s body&#10;&#10;Description automatically generated">
            <a:extLst>
              <a:ext uri="{FF2B5EF4-FFF2-40B4-BE49-F238E27FC236}">
                <a16:creationId xmlns:a16="http://schemas.microsoft.com/office/drawing/2014/main" id="{06DDF020-AE58-E66B-FBB7-A2F804E2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45" y="1522423"/>
            <a:ext cx="6585667" cy="42532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8" name="Rectangle 53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b="1">
                <a:latin typeface="Calibri"/>
                <a:cs typeface="Calibri"/>
              </a:rPr>
              <a:t>Tăng </a:t>
            </a:r>
            <a:r>
              <a:rPr lang="en-US" b="1" err="1">
                <a:latin typeface="Calibri"/>
                <a:cs typeface="Calibri"/>
              </a:rPr>
              <a:t>cường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quá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trình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quét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xương</a:t>
            </a:r>
            <a:endParaRPr lang="en-US" err="1">
              <a:latin typeface="Calibri"/>
              <a:cs typeface="Calibri"/>
            </a:endParaRPr>
          </a:p>
          <a:p>
            <a:pPr algn="ctr"/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4.  </a:t>
            </a:r>
            <a:r>
              <a:rPr lang="en-US" b="1" err="1">
                <a:latin typeface="Calibri"/>
                <a:cs typeface="Calibri"/>
              </a:rPr>
              <a:t>Kết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err="1">
                <a:latin typeface="Calibri"/>
                <a:cs typeface="Calibri"/>
              </a:rPr>
              <a:t>quả</a:t>
            </a:r>
            <a:r>
              <a:rPr lang="en-US" b="1" dirty="0">
                <a:latin typeface="Calibri"/>
                <a:cs typeface="Calibri"/>
              </a:rPr>
              <a:t>:</a:t>
            </a:r>
          </a:p>
        </p:txBody>
      </p: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4" name="Picture 3" descr="A comparison of a person&amp;#39;s body&#10;&#10;Description automatically generated">
            <a:extLst>
              <a:ext uri="{FF2B5EF4-FFF2-40B4-BE49-F238E27FC236}">
                <a16:creationId xmlns:a16="http://schemas.microsoft.com/office/drawing/2014/main" id="{F4995D67-BC3D-D458-A133-8EE8AE31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34" y="1587714"/>
            <a:ext cx="84963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2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531" name="Rectangle 530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2253392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dirty="0">
                <a:latin typeface="Avenir Next LT Pro"/>
              </a:rPr>
              <a:t>THANKS</a:t>
            </a:r>
          </a:p>
          <a:p>
            <a:pPr algn="ctr"/>
            <a:endParaRPr lang="en-US" sz="4800" b="1"/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591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561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76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7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8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9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0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1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2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58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9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0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55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6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551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2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0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5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655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3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4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625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40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4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5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6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22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3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4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9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0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1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615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14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9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0326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" y="174419"/>
            <a:ext cx="7852798" cy="1112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Times New Roman"/>
              </a:rPr>
              <a:t>Tăng </a:t>
            </a:r>
            <a:r>
              <a:rPr lang="en-US" sz="3600" b="1" err="1">
                <a:latin typeface="Calibri"/>
                <a:cs typeface="Times New Roman"/>
              </a:rPr>
              <a:t>cường</a:t>
            </a:r>
            <a:r>
              <a:rPr lang="en-US" sz="3600" b="1" dirty="0">
                <a:latin typeface="Calibri"/>
                <a:cs typeface="Times New Roman"/>
              </a:rPr>
              <a:t> </a:t>
            </a:r>
            <a:r>
              <a:rPr lang="en-US" sz="3600" b="1" err="1">
                <a:latin typeface="Calibri"/>
                <a:cs typeface="Times New Roman"/>
              </a:rPr>
              <a:t>quá</a:t>
            </a:r>
            <a:r>
              <a:rPr lang="en-US" sz="3600" b="1" dirty="0">
                <a:latin typeface="Calibri"/>
                <a:cs typeface="Times New Roman"/>
              </a:rPr>
              <a:t> </a:t>
            </a:r>
            <a:r>
              <a:rPr lang="en-US" sz="3600" b="1" err="1">
                <a:latin typeface="Calibri"/>
                <a:cs typeface="Times New Roman"/>
              </a:rPr>
              <a:t>trình</a:t>
            </a:r>
            <a:r>
              <a:rPr lang="en-US" sz="3600" b="1" dirty="0">
                <a:latin typeface="Calibri"/>
                <a:cs typeface="Times New Roman"/>
              </a:rPr>
              <a:t> </a:t>
            </a:r>
            <a:r>
              <a:rPr lang="en-US" sz="3600" b="1" err="1">
                <a:latin typeface="Calibri"/>
                <a:cs typeface="Times New Roman"/>
              </a:rPr>
              <a:t>quét</a:t>
            </a:r>
            <a:r>
              <a:rPr lang="en-US" sz="3600" b="1" dirty="0">
                <a:latin typeface="Calibri"/>
                <a:cs typeface="Times New Roman"/>
              </a:rPr>
              <a:t> </a:t>
            </a:r>
            <a:r>
              <a:rPr lang="en-US" sz="3600" b="1" err="1">
                <a:latin typeface="Calibri"/>
                <a:cs typeface="Times New Roman"/>
              </a:rPr>
              <a:t>xương</a:t>
            </a:r>
            <a:endParaRPr lang="en-US" sz="3600">
              <a:latin typeface="Calibri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75" y="1456193"/>
            <a:ext cx="9697057" cy="5128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Ý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tưởng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 -  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tích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chập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          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average filter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Laplacian filter       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2 ma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trận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 -  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Laplacian           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2 ma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trận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   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 - 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Dùng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trừ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2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       -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cộng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cộng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2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55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- 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làm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sắc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nét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    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Áp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biến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power law   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 -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Xây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dựng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cộng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2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  </a:t>
            </a:r>
            <a:r>
              <a:rPr lang="en-US" sz="155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     In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ra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đã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biến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55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- 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sobel_filter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55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- 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sobel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filter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  -    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average filter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17" y="1574385"/>
            <a:ext cx="3535548" cy="378336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3600" b="1" dirty="0">
              <a:latin typeface="TW Cen MT"/>
              <a:cs typeface="Times New Roman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50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47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151" y="328543"/>
            <a:ext cx="7532478" cy="62686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 a.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tích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chập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sz="24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  -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kích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thước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kernel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cv2.copyMakeBorder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     pixel ở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biên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ngoài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endParaRPr lang="en-US" sz="24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Lấy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kích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thước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kích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thước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endParaRPr lang="en-US" sz="24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mảng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chập</a:t>
            </a:r>
            <a:endParaRPr lang="en-US" sz="24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for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chập</a:t>
            </a:r>
            <a:endParaRPr lang="en-US" sz="240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140000"/>
              </a:lnSpc>
              <a:buAutoNum type="alphaLcPeriod"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59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818" y="365999"/>
            <a:ext cx="5470277" cy="168984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3600" b="1" dirty="0">
              <a:latin typeface="TW Cen MT"/>
              <a:cs typeface="Times New Roman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191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206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0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77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80" y="2479454"/>
            <a:ext cx="9942884" cy="4116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 b.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laplacian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filter:</a:t>
            </a: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  -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kernel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padding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convolution2d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chập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kernel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laplacian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lọc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140000"/>
              </a:lnSpc>
              <a:buAutoNum type="alphaLcPeriod"/>
            </a:pPr>
            <a:endParaRPr lang="en-US" sz="1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36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251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25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2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3600" b="1" dirty="0">
              <a:latin typeface="TW Cen M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 c.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trừ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2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kích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thước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mảng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lặp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for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trừ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sắc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nét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2" name="Rectangle 261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sz="3600" b="1" dirty="0">
              <a:latin typeface="TW Cen M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 d.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cộng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 2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hình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với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nhau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Lấy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kích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thước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ảnh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mảng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vòng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lặp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for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cộng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000" y="427220"/>
            <a:ext cx="6696000" cy="1077218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pPr algn="ctr"/>
            <a:endParaRPr lang="en-US" b="1" dirty="0">
              <a:latin typeface="TW Cen MT"/>
              <a:cs typeface="Times New Roman"/>
            </a:endParaRP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53B9D3A-F8F6-4354-8088-6E520C2A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4300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379" y="1506310"/>
            <a:ext cx="9177648" cy="42721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 e.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sobel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filter: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kernel x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y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sobel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convolution2d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kernel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sobel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add_images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cộng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2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lại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 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tục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add_images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cộng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gốc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endParaRPr lang="en-US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sobel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2" name="Rectangle 281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8ED89-FF05-0DC0-A4F1-44D33B8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r>
              <a:rPr lang="en-US" sz="3600" b="1" dirty="0">
                <a:latin typeface="Calibri"/>
                <a:cs typeface="Calibri"/>
              </a:rPr>
              <a:t>Tăng </a:t>
            </a:r>
            <a:r>
              <a:rPr lang="en-US" sz="3600" b="1" dirty="0" err="1">
                <a:latin typeface="Calibri"/>
                <a:cs typeface="Calibri"/>
              </a:rPr>
              <a:t>cường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quá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trình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quét</a:t>
            </a:r>
            <a:r>
              <a:rPr lang="en-US" sz="3600" b="1" dirty="0">
                <a:latin typeface="Calibri"/>
                <a:cs typeface="Calibri"/>
              </a:rPr>
              <a:t> </a:t>
            </a:r>
            <a:r>
              <a:rPr lang="en-US" sz="3600" b="1" dirty="0" err="1">
                <a:latin typeface="Calibri"/>
                <a:cs typeface="Calibri"/>
              </a:rPr>
              <a:t>xương</a:t>
            </a:r>
            <a:endParaRPr lang="en-US" sz="3600" dirty="0" err="1">
              <a:latin typeface="Calibri"/>
              <a:cs typeface="Calibri"/>
            </a:endParaRPr>
          </a:p>
          <a:p>
            <a:endParaRPr lang="en-US" b="1" dirty="0">
              <a:latin typeface="TW Cen M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D0F0-C9C2-635F-0BCF-7F862D34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2.  Mô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tả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 f.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average filter: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kernel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  -  </a:t>
            </a:r>
            <a:r>
              <a:rPr lang="en-US" dirty="0" err="1">
                <a:solidFill>
                  <a:schemeClr val="tx1"/>
                </a:solidFill>
                <a:latin typeface="Times New Roman"/>
                <a:cs typeface="Times New Roman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convolution2d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      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chập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kernel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endParaRPr lang="en-US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     - 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average filter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DECB-5D98-81DB-9A1C-4ED762F3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FrostyVTI</vt:lpstr>
      <vt:lpstr>BÁO CÁO PROJECT 2</vt:lpstr>
      <vt:lpstr>PowerPoint Presentation</vt:lpstr>
      <vt:lpstr>Tăng cường quá trình quét xương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Tăng cường quá trình quét xương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658</cp:revision>
  <dcterms:created xsi:type="dcterms:W3CDTF">2024-10-10T06:59:01Z</dcterms:created>
  <dcterms:modified xsi:type="dcterms:W3CDTF">2024-10-10T14:41:19Z</dcterms:modified>
</cp:coreProperties>
</file>