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notesMasterIdLst>
    <p:notesMasterId r:id="rId24"/>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notesMaster" Target="notesMasters/notesMaster1.xml"/><Relationship Id="rId25" Type="http://schemas.openxmlformats.org/officeDocument/2006/relationships/presProps" Target="presProps.xml"/><Relationship Id="rId26" Type="http://schemas.openxmlformats.org/officeDocument/2006/relationships/viewProps" Target="viewProps.xml"/><Relationship Id="rId27" Type="http://schemas.openxmlformats.org/officeDocument/2006/relationships/theme" Target="theme/theme1.xml"/><Relationship Id="rId2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am Manh Duc Tran and I will be discussing a data science project focused on recipe site traffic.
This project aims to analyze data for each recipe, as well as whether there was high traffic when the recipe was featured on our website's home page.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establish a Key Performance Indicator, or KPI, by analyzing True Positives and False Positives within the confusion matrix.
This KPI, known as the "High Traffic Conversion Rate," must be maintained at 4.0 or higher, based on our baseline model's train and test results.
It serves as a crucial metric for our business, offering insights into the accuracy of our high traffic predictions.
As you see, our baseline Logistic Regression model meets the KPI requirement in both training and testing results.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focus on computing the Interquartile Range (IQR) to address outliers in our dataset.
Before applying Logistic Regression, we will compute the IQR for each column to establish upper and lower boundaries for managing outliers effectively.
Moving on to the Yeo-Johnson Transformation, we found that while low values are not a concern, certain high values need attention.
After testing various transformation methods, the Yeo-Johnson Transformation emerged as the most effective solution for our data.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focus on computing the Interquartile Range (IQR) to address outliers in our dataset.
Before applying Logistic Regression, we will compute the IQR for each column to establish upper and lower boundaries for managing outliers effectively.
Moving on to the Yeo-Johnson Transformation, we found that while low values are not a concern, certain high values need attention.
After testing various transformation methods, the Yeo-Johnson Transformation emerged as the most effective solution for our data.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will focus on computing the Interquartile Range (IQR) to address outliers in our dataset.
Before applying Logistic Regression, we will compute the IQR for each column to establish upper and lower boundaries for managing outliers effectively.
Moving on to the Yeo-Johnson Transformation, we found that while low values are not a concern, certain high values need attention.
After testing various transformation methods, the Yeo-Johnson Transformation emerged as the most effective solution for our data.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will focus on model development and evaluation.
We will begin by performing one-hot encoding and splitting the data into features and the target variable.
The target variable we will use is the "high_traffic" column, and we will divide the data into training and testing sets.
Next, we will develop both the baseline model and comparison models, fitting the chosen model on the training data.
Finally, we will evaluate the models and assess the potential for overfitting using the predict method on the trained model.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discussing the development and evaluation of two models: the Logistic Regression model and the Decision Tree model.
The Logistic Regression model shows a marginal difference between test and train results, indicating limited data for development but no signs of overfitting.
The precision metric for this model is 81.82%, which meets our goal of 80% accuracy in predicting high traffic recipes.
In contrast, the Decision Tree model has demonstrated overfitting due to a low number of observations, making it unsuitable for our dataset.
Various techniques exist to address overfitting, but given our limited data, they may not be effective for the Decision Tree model.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discussing the development and evaluation of two models: the Logistic Regression model and the Decision Tree model.
The Logistic Regression model shows a marginal difference between test and train results, indicating limited data for development but no signs of overfitting.
The precision metric for this model is 81.82%, which meets our goal of 80% accuracy in predicting high traffic recipes.
In contrast, the Decision Tree model has demonstrated overfitting due to a low number of observations, making it unsuitable for our dataset.
Various techniques exist to address overfitting, but given our limited data, they may not be effective for the Decision Tree model.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Nhóm sử dụng tập dữ liệu này để tiền huấn luyện mô hình Transformer với mục tiêu Masked Language Modeling (MLM) – một kỹ thuật học biểu diễn ngữ nghĩa sâu bằng cách che giấu ngẫu nhiên một số token trong văn bản và yêu cầu mô hình dự đoán lại chúng dựa trên ngữ cảnh hai chiều. Đây là bước quan trọng nhằm giúp mô hình học được các đặc trưng ngôn ngữ tổng quát trước khi chuyển sang giai đoạn tinh chỉnh cho các tác vụ cụ thể như phân tích cảm xúc và phân loại chủ đề.</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dive into the exploratory analysis of our data.
The descriptive statistics revealed a notable standard deviation, especially in the columns related to calories and nutritional components.
I observed that the quantile values indicate outliers, which contribute to the skewness in the distribution.
This leaded us to conclude that the value distribution is non-normal, making the median a more representative measure for these columns.
Moving on to the pair plot, it showed that there isn't a significant correlation between the columns.
Next, I generated a histogram to visualize the distribution of calories within the recipes.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dive into the exploratory analysis of our data.
The descriptive statistics revealed a notable standard deviation, especially in the columns related to calories and nutritional components.
I observed that the quantile values indicate outliers, which contribute to the skewness in the distribution.
This leaded us to conclude that the value distribution is non-normal, making the median a more representative measure for these columns.
Moving on to the pair plot, it showed that there isn't a significant correlation between the columns.
Next, I generated a histogram to visualize the distribution of calories within the recipes.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look at agenda.
We will start with Data Validation, which is crucial for ensuring the accuracy of our data.
Next, we will move on to Exploratory Analysis, where we will uncover insights from our data.
After that, we will discuss Model Development and Evaluation, focusing on how we build and assess our models.
We will then cover the Metric for Business to Monitor, which will help us establish a Key Performance Indicator for business model.
Finally, we will wrap up with a Final Summary to consolidate what we've researched and recommended.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dive into the exploratory analysis, starting with histograms.
The Kernel Density Estimation (KDE) in our plots provides a smooth curve, highlighting the underlying data distribution.
We observe that the dataset mainly contains lower values for calorie and nutritional components, confirming our earlier findings about skewness.
Moving on to boxplots, we see they reinforce the presence of outliers and the right-skewed nature of the data.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 we developed and evaluated multiple models to achieve our objective, with the logistic regression model proving to be the most effective.
This model is optimal for predicting high traffic recipes, achieving an impressive 80% accuracy in these predictions.
From a business perspective, misclassifying a high-traffic recipe as low traffic is a critical error, emphasizing the importance of model precision.
We also introduced a Key Performance Indicator called "High Traffic Conversion Rate" to compare the performance of the developed models.
Our exploratory analysis identified specific recipe categories, such as "Vegetable," "Potato," and "Pork," that consistently generate high traffic, while "Beverages" tend to yield low traffic and should be reconsidered for the platform.</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Data Scientist, I want to express my gratitude to everyone here today.
Your engagement and participation are invaluable to our success.
Thank you for your attention and support throughout this presentation.
I look forward to continuing our work together and achieving great results.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Decision Tree Model, Random Forest and Support Vector Machines models are also not the right model for our needs.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dive into the process of data validation, which is crucial for ensuring data integrity.
First, I imported and checked the data by reading the data file and converting it into a data frame. 
I also checked some initial rows of the data frame and identify any duplicated recipes.
Next, I focused on cleaning the data and converting data types, including replacing values in specific columns and ensuring the correct data types are applied.
Finally, we addressed missing values by checking for them in each column and dropping any rows that contain missing data.</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 started by checking the values in the 'high_traffic' column to ensure data integrity.
Next, I replaced specific values and handle null entries to maintain consistency in our dataset.
Then, I dropped any missing values and confirm that our dataset is clean and ready for analysis.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image" Target="../media/image-12-6.png"/><Relationship Id="rId7" Type="http://schemas.openxmlformats.org/officeDocument/2006/relationships/slideLayout" Target="../slideLayouts/slideLayout1.xml"/><Relationship Id="rId8"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slideLayout" Target="../slideLayouts/slideLayout1.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slideLayout" Target="../slideLayouts/slideLayout1.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slideLayout" Target="../slideLayouts/slideLayout1.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slideLayout" Target="../slideLayouts/slideLayout1.xml"/><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slideLayout" Target="../slideLayouts/slideLayout1.xml"/><Relationship Id="rId9"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image" Target="../media/image-20-4.png"/><Relationship Id="rId5" Type="http://schemas.openxmlformats.org/officeDocument/2006/relationships/slideLayout" Target="../slideLayouts/slideLayout1.xml"/><Relationship Id="rId6"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pic>
        <p:nvPicPr>
          <p:cNvPr id="3" name="Image 0" descr="preencoded.png">    </p:cNvPr>
          <p:cNvPicPr>
            <a:picLocks noChangeAspect="1"/>
          </p:cNvPicPr>
          <p:nvPr/>
        </p:nvPicPr>
        <p:blipFill>
          <a:blip r:embed="rId1"/>
          <a:stretch>
            <a:fillRect/>
          </a:stretch>
        </p:blipFill>
        <p:spPr>
          <a:xfrm>
            <a:off x="4200525" y="238125"/>
            <a:ext cx="371475" cy="371475"/>
          </a:xfrm>
          <a:prstGeom prst="rect">
            <a:avLst/>
          </a:prstGeom>
        </p:spPr>
      </p:pic>
      <p:pic>
        <p:nvPicPr>
          <p:cNvPr id="4" name="Image 1" descr="preencoded.png">    </p:cNvPr>
          <p:cNvPicPr>
            <a:picLocks noChangeAspect="1"/>
          </p:cNvPicPr>
          <p:nvPr/>
        </p:nvPicPr>
        <p:blipFill>
          <a:blip r:embed="rId2"/>
          <a:stretch>
            <a:fillRect/>
          </a:stretch>
        </p:blipFill>
        <p:spPr>
          <a:xfrm>
            <a:off x="4600575" y="238125"/>
            <a:ext cx="371475" cy="371475"/>
          </a:xfrm>
          <a:prstGeom prst="rect">
            <a:avLst/>
          </a:prstGeom>
        </p:spPr>
      </p:pic>
      <p:sp>
        <p:nvSpPr>
          <p:cNvPr id="5" name="Text 0"/>
          <p:cNvSpPr/>
          <p:nvPr/>
        </p:nvSpPr>
        <p:spPr>
          <a:xfrm>
            <a:off x="690563" y="752475"/>
            <a:ext cx="8648700" cy="514350"/>
          </a:xfrm>
          <a:prstGeom prst="rect">
            <a:avLst/>
          </a:prstGeom>
          <a:noFill/>
          <a:ln/>
        </p:spPr>
        <p:txBody>
          <a:bodyPr wrap="square" rtlCol="0" anchor="ctr"/>
          <a:lstStyle/>
          <a:p>
            <a:pPr algn="ctr" indent="0" marL="0">
              <a:lnSpc>
                <a:spcPts val="2025"/>
              </a:lnSpc>
              <a:buNone/>
            </a:pPr>
            <a:r>
              <a:rPr lang="en-US" sz="1350" spc="-20" kern="0" dirty="0">
                <a:solidFill>
                  <a:srgbClr val="0E0D0D">
                    <a:alpha val="99000"/>
                  </a:srgbClr>
                </a:solidFill>
                <a:latin typeface="Manrope" pitchFamily="34" charset="0"/>
                <a:ea typeface="Manrope" pitchFamily="34" charset="-122"/>
                <a:cs typeface="Manrope" pitchFamily="34" charset="-120"/>
              </a:rPr>
              <a:t>University of Engineering and Technology, Vietnam National University Hanoi</a:t>
            </a:r>
            <a:endParaRPr lang="en-US" sz="1350" dirty="0"/>
          </a:p>
          <a:p>
            <a:pPr algn="ctr" indent="0" marL="0">
              <a:lnSpc>
                <a:spcPts val="2025"/>
              </a:lnSpc>
              <a:buNone/>
            </a:pPr>
            <a:r>
              <a:rPr lang="en-US" sz="1350" spc="-20" kern="0" dirty="0">
                <a:solidFill>
                  <a:srgbClr val="0E0D0D">
                    <a:alpha val="99000"/>
                  </a:srgbClr>
                </a:solidFill>
                <a:latin typeface="Manrope" pitchFamily="34" charset="0"/>
                <a:ea typeface="Manrope" pitchFamily="34" charset="-122"/>
                <a:cs typeface="Manrope" pitchFamily="34" charset="-120"/>
              </a:rPr>
              <a:t>Institute of Artificial Intelligence</a:t>
            </a:r>
            <a:endParaRPr lang="en-US" sz="1350" dirty="0"/>
          </a:p>
        </p:txBody>
      </p:sp>
      <p:sp>
        <p:nvSpPr>
          <p:cNvPr id="6" name="Text 1"/>
          <p:cNvSpPr/>
          <p:nvPr/>
        </p:nvSpPr>
        <p:spPr>
          <a:xfrm>
            <a:off x="476250" y="1771650"/>
            <a:ext cx="8648700" cy="800100"/>
          </a:xfrm>
          <a:prstGeom prst="rect">
            <a:avLst/>
          </a:prstGeom>
          <a:noFill/>
          <a:ln/>
        </p:spPr>
        <p:txBody>
          <a:bodyPr wrap="square" rtlCol="0" anchor="ctr"/>
          <a:lstStyle/>
          <a:p>
            <a:pPr algn="ctr" indent="0" marL="0">
              <a:lnSpc>
                <a:spcPts val="3150"/>
              </a:lnSpc>
              <a:buNone/>
            </a:pPr>
            <a:r>
              <a:rPr lang="en-US" sz="2625" b="1" spc="-52" kern="0" dirty="0">
                <a:solidFill>
                  <a:srgbClr val="0E0D0D">
                    <a:alpha val="99000"/>
                  </a:srgbClr>
                </a:solidFill>
                <a:latin typeface="Manrope" pitchFamily="34" charset="0"/>
                <a:ea typeface="Manrope" pitchFamily="34" charset="-122"/>
                <a:cs typeface="Manrope" pitchFamily="34" charset="-120"/>
              </a:rPr>
              <a:t>Finetuning BERT </a:t>
            </a:r>
            <a:endParaRPr lang="en-US" sz="2625" dirty="0"/>
          </a:p>
          <a:p>
            <a:pPr algn="ctr" indent="0" marL="0">
              <a:lnSpc>
                <a:spcPts val="3150"/>
              </a:lnSpc>
              <a:buNone/>
            </a:pPr>
            <a:r>
              <a:rPr lang="en-US" sz="2625" b="1" spc="-52" kern="0" dirty="0">
                <a:solidFill>
                  <a:srgbClr val="0E0D0D">
                    <a:alpha val="99000"/>
                  </a:srgbClr>
                </a:solidFill>
                <a:latin typeface="Manrope" pitchFamily="34" charset="0"/>
                <a:ea typeface="Manrope" pitchFamily="34" charset="-122"/>
                <a:cs typeface="Manrope" pitchFamily="34" charset="-120"/>
              </a:rPr>
              <a:t>for Sentiment Analysis and Topic Classification</a:t>
            </a:r>
            <a:endParaRPr lang="en-US" sz="2625" dirty="0"/>
          </a:p>
        </p:txBody>
      </p:sp>
      <p:sp>
        <p:nvSpPr>
          <p:cNvPr id="7" name="Text 2"/>
          <p:cNvSpPr/>
          <p:nvPr/>
        </p:nvSpPr>
        <p:spPr>
          <a:xfrm>
            <a:off x="876300" y="3357563"/>
            <a:ext cx="6167438" cy="285750"/>
          </a:xfrm>
          <a:prstGeom prst="rect">
            <a:avLst/>
          </a:prstGeom>
          <a:noFill/>
          <a:ln/>
        </p:spPr>
        <p:txBody>
          <a:bodyPr wrap="square" rtlCol="0" anchor="ctr"/>
          <a:lstStyle/>
          <a:p>
            <a:pPr algn="l" indent="0" marL="0">
              <a:lnSpc>
                <a:spcPts val="2250"/>
              </a:lnSpc>
              <a:buNone/>
            </a:pPr>
            <a:r>
              <a:rPr lang="en-US" sz="1800" b="1" spc="-27" kern="0" dirty="0">
                <a:solidFill>
                  <a:srgbClr val="0E0D0D">
                    <a:alpha val="99000"/>
                  </a:srgbClr>
                </a:solidFill>
                <a:latin typeface="Manrope" pitchFamily="34" charset="0"/>
                <a:ea typeface="Manrope" pitchFamily="34" charset="-122"/>
                <a:cs typeface="Manrope" pitchFamily="34" charset="-120"/>
              </a:rPr>
              <a:t>Đồng Mạnh Hùng, Đoàn Quang Huy, Nguyễn Đình Khải</a:t>
            </a:r>
            <a:endParaRPr lang="en-US" sz="1800" dirty="0"/>
          </a:p>
        </p:txBody>
      </p:sp>
      <p:sp>
        <p:nvSpPr>
          <p:cNvPr id="8" name="Text 3"/>
          <p:cNvSpPr/>
          <p:nvPr/>
        </p:nvSpPr>
        <p:spPr>
          <a:xfrm>
            <a:off x="876300" y="4429125"/>
            <a:ext cx="1162050" cy="171450"/>
          </a:xfrm>
          <a:prstGeom prst="rect">
            <a:avLst/>
          </a:prstGeom>
          <a:noFill/>
          <a:ln/>
        </p:spPr>
        <p:txBody>
          <a:bodyPr wrap="square" rtlCol="0" anchor="ctr"/>
          <a:lstStyle/>
          <a:p>
            <a:pPr algn="l" indent="0" marL="0">
              <a:lnSpc>
                <a:spcPts val="1350"/>
              </a:lnSpc>
              <a:buNone/>
            </a:pPr>
            <a:r>
              <a:rPr lang="en-US" sz="900" spc="-13" kern="0" dirty="0">
                <a:solidFill>
                  <a:srgbClr val="0E0D0D">
                    <a:alpha val="99000"/>
                  </a:srgbClr>
                </a:solidFill>
                <a:latin typeface="Manrope" pitchFamily="34" charset="0"/>
                <a:ea typeface="Manrope" pitchFamily="34" charset="-122"/>
                <a:cs typeface="Manrope" pitchFamily="34" charset="-120"/>
              </a:rPr>
              <a:t>10 June, 2025</a:t>
            </a:r>
            <a:endParaRPr lang="en-US" sz="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AFBFF"/>
        </a:solidFill>
      </p:bgPr>
    </p:bg>
    <p:spTree>
      <p:nvGrpSpPr>
        <p:cNvPr id="1" name=""/>
        <p:cNvGrpSpPr/>
        <p:nvPr/>
      </p:nvGrpSpPr>
      <p:grpSpPr>
        <a:xfrm>
          <a:off x="0" y="0"/>
          <a:ext cx="0" cy="0"/>
          <a:chOff x="0" y="0"/>
          <a:chExt cx="0" cy="0"/>
        </a:xfrm>
      </p:grpSpPr>
      <p:sp>
        <p:nvSpPr>
          <p:cNvPr id="3" name="Shape 0"/>
          <p:cNvSpPr/>
          <p:nvPr/>
        </p:nvSpPr>
        <p:spPr>
          <a:xfrm>
            <a:off x="0" y="4762500"/>
            <a:ext cx="9144000" cy="381000"/>
          </a:xfrm>
          <a:prstGeom prst="rect">
            <a:avLst/>
          </a:prstGeom>
          <a:solidFill>
            <a:srgbClr val="000614"/>
          </a:solidFill>
          <a:ln/>
        </p:spPr>
      </p:sp>
      <p:sp>
        <p:nvSpPr>
          <p:cNvPr id="4" name="Shape 1"/>
          <p:cNvSpPr/>
          <p:nvPr/>
        </p:nvSpPr>
        <p:spPr>
          <a:xfrm>
            <a:off x="304800" y="4848225"/>
            <a:ext cx="8534400" cy="206935"/>
          </a:xfrm>
          <a:prstGeom prst="rect">
            <a:avLst/>
          </a:prstGeom>
          <a:noFill/>
          <a:ln/>
        </p:spPr>
      </p:sp>
      <p:sp>
        <p:nvSpPr>
          <p:cNvPr id="5" name="Shape 2"/>
          <p:cNvSpPr/>
          <p:nvPr/>
        </p:nvSpPr>
        <p:spPr>
          <a:xfrm>
            <a:off x="304800" y="4866799"/>
            <a:ext cx="148590" cy="148590"/>
          </a:xfrm>
          <a:prstGeom prst="ellipse">
            <a:avLst/>
          </a:prstGeom>
          <a:solidFill>
            <a:srgbClr val="FAFBFF"/>
          </a:solidFill>
          <a:ln/>
        </p:spPr>
      </p:sp>
      <p:sp>
        <p:nvSpPr>
          <p:cNvPr id="6" name="Shape 3"/>
          <p:cNvSpPr/>
          <p:nvPr/>
        </p:nvSpPr>
        <p:spPr>
          <a:xfrm>
            <a:off x="453386" y="4848225"/>
            <a:ext cx="206935" cy="206935"/>
          </a:xfrm>
          <a:prstGeom prst="triangle">
            <a:avLst/>
          </a:prstGeom>
          <a:solidFill>
            <a:srgbClr val="FAFBFF"/>
          </a:solidFill>
          <a:ln/>
        </p:spPr>
      </p:sp>
      <p:sp>
        <p:nvSpPr>
          <p:cNvPr id="7" name="Shape 4"/>
          <p:cNvSpPr/>
          <p:nvPr/>
        </p:nvSpPr>
        <p:spPr>
          <a:xfrm>
            <a:off x="663894" y="4872990"/>
            <a:ext cx="136208" cy="136208"/>
          </a:xfrm>
          <a:prstGeom prst="roundRect">
            <a:avLst/>
          </a:prstGeom>
          <a:solidFill>
            <a:srgbClr val="FAFBFF"/>
          </a:solidFill>
          <a:ln/>
        </p:spPr>
      </p:sp>
      <p:pic>
        <p:nvPicPr>
          <p:cNvPr id="8" name="Image 0" descr="preencoded.png">    </p:cNvPr>
          <p:cNvPicPr>
            <a:picLocks noChangeAspect="1"/>
          </p:cNvPicPr>
          <p:nvPr/>
        </p:nvPicPr>
        <p:blipFill>
          <a:blip r:embed="rId1"/>
          <a:stretch>
            <a:fillRect/>
          </a:stretch>
        </p:blipFill>
        <p:spPr>
          <a:xfrm>
            <a:off x="1543050" y="3467100"/>
            <a:ext cx="2500313" cy="390525"/>
          </a:xfrm>
          <a:prstGeom prst="rect">
            <a:avLst/>
          </a:prstGeom>
        </p:spPr>
      </p:pic>
      <p:sp>
        <p:nvSpPr>
          <p:cNvPr id="9" name="Text 5"/>
          <p:cNvSpPr/>
          <p:nvPr/>
        </p:nvSpPr>
        <p:spPr>
          <a:xfrm>
            <a:off x="300038" y="209550"/>
            <a:ext cx="3676650" cy="419100"/>
          </a:xfrm>
          <a:prstGeom prst="rect">
            <a:avLst/>
          </a:prstGeom>
          <a:noFill/>
          <a:ln/>
        </p:spPr>
        <p:txBody>
          <a:bodyPr wrap="square" rtlCol="0" anchor="ctr"/>
          <a:lstStyle/>
          <a:p>
            <a:pPr algn="l" marL="342900" indent="-342900">
              <a:lnSpc>
                <a:spcPts val="3281"/>
              </a:lnSpc>
              <a:buSzPct val="100000"/>
              <a:buFont typeface="+mj-lt"/>
              <a:buAutoNum type="arabicPeriod" startAt="1"/>
            </a:pPr>
            <a:r>
              <a:rPr lang="en-US" sz="2625" b="1" spc="-39" kern="0" dirty="0">
                <a:solidFill>
                  <a:srgbClr val="2569ED">
                    <a:alpha val="99000"/>
                  </a:srgbClr>
                </a:solidFill>
                <a:latin typeface="Manrope" pitchFamily="34" charset="0"/>
                <a:ea typeface="Manrope" pitchFamily="34" charset="-122"/>
                <a:cs typeface="Manrope" pitchFamily="34" charset="-120"/>
              </a:rPr>
              <a:t>Fine-Tuning BERT</a:t>
            </a:r>
            <a:endParaRPr lang="en-US" sz="2625" dirty="0"/>
          </a:p>
        </p:txBody>
      </p:sp>
      <p:sp>
        <p:nvSpPr>
          <p:cNvPr id="10" name="Text 6"/>
          <p:cNvSpPr/>
          <p:nvPr/>
        </p:nvSpPr>
        <p:spPr>
          <a:xfrm>
            <a:off x="809625" y="1171575"/>
            <a:ext cx="4676775" cy="1200150"/>
          </a:xfrm>
          <a:prstGeom prst="rect">
            <a:avLst/>
          </a:prstGeom>
          <a:noFill/>
          <a:ln/>
        </p:spPr>
        <p:txBody>
          <a:bodyPr wrap="square" rtlCol="0" anchor="ctr"/>
          <a:lstStyle/>
          <a:p>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Mô hình BERT-base bao gồm:</a:t>
            </a:r>
            <a:endParaRPr lang="en-US" sz="1050" dirty="0"/>
          </a:p>
          <a:p>
            <a:pPr algn="l" marL="342900" indent="-342900">
              <a:lnSpc>
                <a:spcPts val="1575"/>
              </a:lnSpc>
              <a:buSzPct val="100000"/>
              <a:buChar char="•"/>
            </a:pPr>
            <a:r>
              <a:rPr lang="en-US" sz="1050" spc="-16" kern="0" dirty="0">
                <a:solidFill>
                  <a:srgbClr val="000614">
                    <a:alpha val="99000"/>
                  </a:srgbClr>
                </a:solidFill>
                <a:latin typeface="Manrope" pitchFamily="34" charset="0"/>
                <a:ea typeface="Manrope" pitchFamily="34" charset="-122"/>
                <a:cs typeface="Manrope" pitchFamily="34" charset="-120"/>
              </a:rPr>
              <a:t>Một encoder với</a:t>
            </a:r>
            <a:pPr algn="l" indent="0" marL="0">
              <a:lnSpc>
                <a:spcPts val="1575"/>
              </a:lnSpc>
              <a:buNone/>
            </a:pPr>
            <a:r>
              <a:rPr lang="en-US" sz="1050" b="1" spc="-16" kern="0" dirty="0">
                <a:solidFill>
                  <a:srgbClr val="000614">
                    <a:alpha val="99000"/>
                  </a:srgbClr>
                </a:solidFill>
                <a:latin typeface="Manrope" pitchFamily="34" charset="0"/>
                <a:ea typeface="Manrope" pitchFamily="34" charset="-122"/>
                <a:cs typeface="Manrope" pitchFamily="34" charset="-120"/>
              </a:rPr>
              <a:t> 12 Transformer blocks</a:t>
            </a:r>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a:t>
            </a:r>
            <a:pPr algn="l" indent="0" marL="0">
              <a:lnSpc>
                <a:spcPts val="1575"/>
              </a:lnSpc>
              <a:buNone/>
            </a:pPr>
            <a:r>
              <a:rPr lang="en-US" sz="1050" b="1" spc="-16" kern="0" dirty="0">
                <a:solidFill>
                  <a:srgbClr val="000614">
                    <a:alpha val="99000"/>
                  </a:srgbClr>
                </a:solidFill>
                <a:latin typeface="Manrope" pitchFamily="34" charset="0"/>
                <a:ea typeface="Manrope" pitchFamily="34" charset="-122"/>
                <a:cs typeface="Manrope" pitchFamily="34" charset="-120"/>
              </a:rPr>
              <a:t> 12 self-attention heads</a:t>
            </a:r>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 và </a:t>
            </a:r>
            <a:pPr algn="l" indent="0" marL="0">
              <a:lnSpc>
                <a:spcPts val="1575"/>
              </a:lnSpc>
              <a:buNone/>
            </a:pPr>
            <a:r>
              <a:rPr lang="en-US" sz="1050" b="1" spc="-16" kern="0" dirty="0">
                <a:solidFill>
                  <a:srgbClr val="000614">
                    <a:alpha val="99000"/>
                  </a:srgbClr>
                </a:solidFill>
                <a:latin typeface="Manrope" pitchFamily="34" charset="0"/>
                <a:ea typeface="Manrope" pitchFamily="34" charset="-122"/>
                <a:cs typeface="Manrope" pitchFamily="34" charset="-120"/>
              </a:rPr>
              <a:t>hidden size</a:t>
            </a:r>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 là</a:t>
            </a:r>
            <a:pPr algn="l" indent="0" marL="0">
              <a:lnSpc>
                <a:spcPts val="1575"/>
              </a:lnSpc>
              <a:buNone/>
            </a:pPr>
            <a:r>
              <a:rPr lang="en-US" sz="1050" b="1" spc="-16" kern="0" dirty="0">
                <a:solidFill>
                  <a:srgbClr val="000614">
                    <a:alpha val="99000"/>
                  </a:srgbClr>
                </a:solidFill>
                <a:latin typeface="Manrope" pitchFamily="34" charset="0"/>
                <a:ea typeface="Manrope" pitchFamily="34" charset="-122"/>
                <a:cs typeface="Manrope" pitchFamily="34" charset="-120"/>
              </a:rPr>
              <a:t> 768</a:t>
            </a:r>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 </a:t>
            </a:r>
            <a:endParaRPr lang="en-US" sz="1050" dirty="0"/>
          </a:p>
          <a:p>
            <a:pPr algn="l" marL="342900" indent="-342900">
              <a:lnSpc>
                <a:spcPts val="1575"/>
              </a:lnSpc>
              <a:buSzPct val="100000"/>
              <a:buChar char="•"/>
            </a:pPr>
            <a:r>
              <a:rPr lang="en-US" sz="1050" spc="-16" kern="0" dirty="0">
                <a:solidFill>
                  <a:srgbClr val="000614">
                    <a:alpha val="99000"/>
                  </a:srgbClr>
                </a:solidFill>
                <a:latin typeface="Manrope" pitchFamily="34" charset="0"/>
                <a:ea typeface="Manrope" pitchFamily="34" charset="-122"/>
                <a:cs typeface="Manrope" pitchFamily="34" charset="-120"/>
              </a:rPr>
              <a:t>Đầu vào là một </a:t>
            </a:r>
            <a:pPr algn="l" indent="0" marL="0">
              <a:lnSpc>
                <a:spcPts val="1575"/>
              </a:lnSpc>
              <a:buNone/>
            </a:pPr>
            <a:r>
              <a:rPr lang="en-US" sz="1050" b="1" spc="-16" kern="0" dirty="0">
                <a:solidFill>
                  <a:srgbClr val="000614">
                    <a:alpha val="99000"/>
                  </a:srgbClr>
                </a:solidFill>
                <a:latin typeface="Manrope" pitchFamily="34" charset="0"/>
                <a:ea typeface="Manrope" pitchFamily="34" charset="-122"/>
                <a:cs typeface="Manrope" pitchFamily="34" charset="-120"/>
              </a:rPr>
              <a:t>sequence</a:t>
            </a:r>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 không vượt quá</a:t>
            </a:r>
            <a:pPr algn="l" indent="0" marL="0">
              <a:lnSpc>
                <a:spcPts val="1575"/>
              </a:lnSpc>
              <a:buNone/>
            </a:pPr>
            <a:r>
              <a:rPr lang="en-US" sz="1050" b="1" spc="-16" kern="0" dirty="0">
                <a:solidFill>
                  <a:srgbClr val="000614">
                    <a:alpha val="99000"/>
                  </a:srgbClr>
                </a:solidFill>
                <a:latin typeface="Manrope" pitchFamily="34" charset="0"/>
                <a:ea typeface="Manrope" pitchFamily="34" charset="-122"/>
                <a:cs typeface="Manrope" pitchFamily="34" charset="-120"/>
              </a:rPr>
              <a:t> 512 token.</a:t>
            </a:r>
            <a:endParaRPr lang="en-US" sz="1050" dirty="0"/>
          </a:p>
          <a:p>
            <a:pPr algn="l" marL="342900" indent="-342900">
              <a:lnSpc>
                <a:spcPts val="1575"/>
              </a:lnSpc>
              <a:buSzPct val="100000"/>
              <a:buChar char="•"/>
            </a:pPr>
            <a:r>
              <a:rPr lang="en-US" sz="1050" spc="-16" kern="0" dirty="0">
                <a:solidFill>
                  <a:srgbClr val="000614">
                    <a:alpha val="99000"/>
                  </a:srgbClr>
                </a:solidFill>
                <a:latin typeface="Manrope" pitchFamily="34" charset="0"/>
                <a:ea typeface="Manrope" pitchFamily="34" charset="-122"/>
                <a:cs typeface="Manrope" pitchFamily="34" charset="-120"/>
              </a:rPr>
              <a:t>Chuỗi đầu vào có thể gồm </a:t>
            </a:r>
            <a:pPr algn="l" indent="0" marL="0">
              <a:lnSpc>
                <a:spcPts val="1575"/>
              </a:lnSpc>
              <a:buNone/>
            </a:pPr>
            <a:r>
              <a:rPr lang="en-US" sz="1050" b="1" spc="-16" kern="0" dirty="0">
                <a:solidFill>
                  <a:srgbClr val="000614">
                    <a:alpha val="99000"/>
                  </a:srgbClr>
                </a:solidFill>
                <a:latin typeface="Manrope" pitchFamily="34" charset="0"/>
                <a:ea typeface="Manrope" pitchFamily="34" charset="-122"/>
                <a:cs typeface="Manrope" pitchFamily="34" charset="-120"/>
              </a:rPr>
              <a:t>một hoặc hai đoạn (segments)</a:t>
            </a:r>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 gồm </a:t>
            </a:r>
            <a:pPr algn="l" indent="0" marL="0">
              <a:lnSpc>
                <a:spcPts val="1575"/>
              </a:lnSpc>
              <a:buNone/>
            </a:pPr>
            <a:r>
              <a:rPr lang="en-US" sz="1050" b="1" spc="-16" kern="0" dirty="0">
                <a:solidFill>
                  <a:srgbClr val="000614">
                    <a:alpha val="99000"/>
                  </a:srgbClr>
                </a:solidFill>
                <a:latin typeface="Manrope" pitchFamily="34" charset="0"/>
                <a:ea typeface="Manrope" pitchFamily="34" charset="-122"/>
                <a:cs typeface="Manrope" pitchFamily="34" charset="-120"/>
              </a:rPr>
              <a:t>\[CLS] </a:t>
            </a:r>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và </a:t>
            </a:r>
            <a:pPr algn="l" indent="0" marL="0">
              <a:lnSpc>
                <a:spcPts val="1575"/>
              </a:lnSpc>
              <a:buNone/>
            </a:pPr>
            <a:r>
              <a:rPr lang="en-US" sz="1050" b="1" spc="-16" kern="0" dirty="0">
                <a:solidFill>
                  <a:srgbClr val="000614">
                    <a:alpha val="99000"/>
                  </a:srgbClr>
                </a:solidFill>
                <a:latin typeface="Manrope" pitchFamily="34" charset="0"/>
                <a:ea typeface="Manrope" pitchFamily="34" charset="-122"/>
                <a:cs typeface="Manrope" pitchFamily="34" charset="-120"/>
              </a:rPr>
              <a:t>\[SEP]</a:t>
            </a:r>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a:t>
            </a:r>
            <a:endParaRPr lang="en-US" sz="1050" dirty="0"/>
          </a:p>
        </p:txBody>
      </p:sp>
      <p:sp>
        <p:nvSpPr>
          <p:cNvPr id="11" name="Text 7"/>
          <p:cNvSpPr/>
          <p:nvPr/>
        </p:nvSpPr>
        <p:spPr>
          <a:xfrm>
            <a:off x="809625" y="2667000"/>
            <a:ext cx="4676775" cy="800100"/>
          </a:xfrm>
          <a:prstGeom prst="rect">
            <a:avLst/>
          </a:prstGeom>
          <a:noFill/>
          <a:ln/>
        </p:spPr>
        <p:txBody>
          <a:bodyPr wrap="square" rtlCol="0" anchor="ctr"/>
          <a:lstStyle/>
          <a:p>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BERT sử dụng trạng thái ẩn cuối cùng của token \[CLS] (ký hiệu là h) để biểu diễn cho toàn bộ </a:t>
            </a:r>
            <a:pPr algn="l" indent="0" marL="0">
              <a:lnSpc>
                <a:spcPts val="1575"/>
              </a:lnSpc>
              <a:buNone/>
            </a:pPr>
            <a:r>
              <a:rPr lang="en-US" sz="1050" b="1" spc="-16" kern="0" dirty="0">
                <a:solidFill>
                  <a:srgbClr val="000614">
                    <a:alpha val="99000"/>
                  </a:srgbClr>
                </a:solidFill>
                <a:latin typeface="Manrope" pitchFamily="34" charset="0"/>
                <a:ea typeface="Manrope" pitchFamily="34" charset="-122"/>
                <a:cs typeface="Manrope" pitchFamily="34" charset="-120"/>
              </a:rPr>
              <a:t>sequence</a:t>
            </a:r>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 Một bộ phân loại </a:t>
            </a:r>
            <a:pPr algn="l" indent="0" marL="0">
              <a:lnSpc>
                <a:spcPts val="1575"/>
              </a:lnSpc>
              <a:buNone/>
            </a:pPr>
            <a:r>
              <a:rPr lang="en-US" sz="1050" b="1" spc="-16" kern="0" dirty="0">
                <a:solidFill>
                  <a:srgbClr val="000614">
                    <a:alpha val="99000"/>
                  </a:srgbClr>
                </a:solidFill>
                <a:latin typeface="Manrope" pitchFamily="34" charset="0"/>
                <a:ea typeface="Manrope" pitchFamily="34" charset="-122"/>
                <a:cs typeface="Manrope" pitchFamily="34" charset="-120"/>
              </a:rPr>
              <a:t>softmax</a:t>
            </a:r>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 đơn giản được thêm vào phía trên BERT để dự đoán xác suất nhãn c theo công thức:</a:t>
            </a:r>
            <a:endParaRPr lang="en-US" sz="1050" dirty="0"/>
          </a:p>
        </p:txBody>
      </p:sp>
      <p:sp>
        <p:nvSpPr>
          <p:cNvPr id="12" name="Text 8"/>
          <p:cNvSpPr/>
          <p:nvPr/>
        </p:nvSpPr>
        <p:spPr>
          <a:xfrm>
            <a:off x="5029200" y="1423988"/>
            <a:ext cx="4267200" cy="1000125"/>
          </a:xfrm>
          <a:prstGeom prst="rect">
            <a:avLst/>
          </a:prstGeom>
          <a:noFill/>
          <a:ln/>
        </p:spPr>
        <p:txBody>
          <a:bodyPr wrap="square" rtlCol="0" anchor="ctr"/>
          <a:lstStyle/>
          <a:p>
            <a:pPr algn="l" marL="342900" indent="-342900">
              <a:lnSpc>
                <a:spcPts val="1575"/>
              </a:lnSpc>
              <a:buSzPct val="100000"/>
              <a:buChar char="•"/>
            </a:pPr>
            <a:r>
              <a:rPr lang="en-US" sz="1050" spc="-16" kern="0" dirty="0">
                <a:solidFill>
                  <a:srgbClr val="000614">
                    <a:alpha val="99000"/>
                  </a:srgbClr>
                </a:solidFill>
                <a:latin typeface="Manrope" pitchFamily="34" charset="0"/>
                <a:ea typeface="Manrope" pitchFamily="34" charset="-122"/>
                <a:cs typeface="Manrope" pitchFamily="34" charset="-120"/>
              </a:rPr>
              <a:t>Token [CLS] là một token đặc biệt dùng để đại diện cho toàn bộ câu (hoặc văn bản).</a:t>
            </a:r>
            <a:endParaRPr lang="en-US" sz="1050" dirty="0"/>
          </a:p>
          <a:p>
            <a:pPr algn="l" marL="342900" indent="-342900">
              <a:lnSpc>
                <a:spcPts val="1575"/>
              </a:lnSpc>
              <a:buSzPct val="100000"/>
              <a:buChar char="•"/>
            </a:pPr>
            <a:r>
              <a:rPr lang="en-US" sz="1050" spc="-16" kern="0" dirty="0">
                <a:solidFill>
                  <a:srgbClr val="000614">
                    <a:alpha val="99000"/>
                  </a:srgbClr>
                </a:solidFill>
                <a:latin typeface="Manrope" pitchFamily="34" charset="0"/>
                <a:ea typeface="Manrope" pitchFamily="34" charset="-122"/>
                <a:cs typeface="Manrope" pitchFamily="34" charset="-120"/>
              </a:rPr>
              <a:t>Token [SEP] dùng để phân tách hai đoạn văn (segments) trong đầu vào của BERT.</a:t>
            </a:r>
            <a:endParaRPr lang="en-US" sz="1050" dirty="0"/>
          </a:p>
        </p:txBody>
      </p:sp>
      <p:sp>
        <p:nvSpPr>
          <p:cNvPr id="13" name="Text 9"/>
          <p:cNvSpPr/>
          <p:nvPr/>
        </p:nvSpPr>
        <p:spPr>
          <a:xfrm>
            <a:off x="800100" y="4362450"/>
            <a:ext cx="5181447" cy="171450"/>
          </a:xfrm>
          <a:prstGeom prst="rect">
            <a:avLst/>
          </a:prstGeom>
          <a:noFill/>
          <a:ln/>
        </p:spPr>
        <p:txBody>
          <a:bodyPr wrap="square" rtlCol="0" anchor="ctr"/>
          <a:lstStyle/>
          <a:p>
            <a:pPr algn="l" indent="0" marL="0">
              <a:lnSpc>
                <a:spcPts val="1350"/>
              </a:lnSpc>
              <a:buNone/>
            </a:pPr>
            <a:r>
              <a:rPr lang="en-US" sz="900" spc="-13" kern="0" dirty="0">
                <a:solidFill>
                  <a:srgbClr val="000614">
                    <a:alpha val="99000"/>
                  </a:srgbClr>
                </a:solidFill>
                <a:latin typeface="Manrope" pitchFamily="34" charset="0"/>
                <a:ea typeface="Manrope" pitchFamily="34" charset="-122"/>
                <a:cs typeface="Manrope" pitchFamily="34" charset="-120"/>
              </a:rPr>
              <a:t> </a:t>
            </a:r>
            <a:endParaRPr lang="en-US" sz="900" dirty="0"/>
          </a:p>
        </p:txBody>
      </p:sp>
      <p:sp>
        <p:nvSpPr>
          <p:cNvPr id="14" name="Text 10"/>
          <p:cNvSpPr/>
          <p:nvPr/>
        </p:nvSpPr>
        <p:spPr>
          <a:xfrm>
            <a:off x="842963" y="800100"/>
            <a:ext cx="3981450" cy="200025"/>
          </a:xfrm>
          <a:prstGeom prst="rect">
            <a:avLst/>
          </a:prstGeom>
          <a:noFill/>
          <a:ln/>
        </p:spPr>
        <p:txBody>
          <a:bodyPr wrap="square" rtlCol="0" anchor="ctr"/>
          <a:lstStyle/>
          <a:p>
            <a:pPr algn="l" indent="0" marL="0">
              <a:lnSpc>
                <a:spcPts val="1560"/>
              </a:lnSpc>
              <a:buNone/>
            </a:pPr>
            <a:r>
              <a:rPr lang="en-US" sz="1200" b="1" spc="-18" kern="0" dirty="0">
                <a:solidFill>
                  <a:srgbClr val="000614">
                    <a:alpha val="99000"/>
                  </a:srgbClr>
                </a:solidFill>
                <a:latin typeface="Manrope" pitchFamily="34" charset="0"/>
                <a:ea typeface="Manrope" pitchFamily="34" charset="-122"/>
                <a:cs typeface="Manrope" pitchFamily="34" charset="-120"/>
              </a:rPr>
              <a:t>BERT cho Phân Loại Văn Bản</a:t>
            </a:r>
            <a:endParaRPr lang="en-US" sz="1200" dirty="0"/>
          </a:p>
        </p:txBody>
      </p:sp>
      <p:sp>
        <p:nvSpPr>
          <p:cNvPr id="15" name="Text 11"/>
          <p:cNvSpPr/>
          <p:nvPr/>
        </p:nvSpPr>
        <p:spPr>
          <a:xfrm>
            <a:off x="8720138" y="4865968"/>
            <a:ext cx="576263" cy="171450"/>
          </a:xfrm>
          <a:prstGeom prst="rect">
            <a:avLst/>
          </a:prstGeom>
          <a:noFill/>
          <a:ln/>
        </p:spPr>
        <p:txBody>
          <a:bodyPr wrap="square" rtlCol="0" anchor="ctr"/>
          <a:lstStyle/>
          <a:p>
            <a:pPr algn="r" indent="0" marL="0">
              <a:lnSpc>
                <a:spcPts val="1350"/>
              </a:lnSpc>
              <a:buNone/>
            </a:pPr>
            <a:r>
              <a:rPr lang="en-US" sz="900" spc="-13" kern="0" dirty="0">
                <a:solidFill>
                  <a:srgbClr val="FAFBFF">
                    <a:alpha val="99000"/>
                  </a:srgbClr>
                </a:solidFill>
                <a:latin typeface="Manrope" pitchFamily="34" charset="0"/>
                <a:ea typeface="Manrope" pitchFamily="34" charset="-122"/>
                <a:cs typeface="Manrope" pitchFamily="34" charset="-120"/>
              </a:rPr>
              <a:t>10</a:t>
            </a:r>
            <a:endParaRPr lang="en-US" sz="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AFBFF"/>
        </a:solidFill>
      </p:bgPr>
    </p:bg>
    <p:spTree>
      <p:nvGrpSpPr>
        <p:cNvPr id="1" name=""/>
        <p:cNvGrpSpPr/>
        <p:nvPr/>
      </p:nvGrpSpPr>
      <p:grpSpPr>
        <a:xfrm>
          <a:off x="0" y="0"/>
          <a:ext cx="0" cy="0"/>
          <a:chOff x="0" y="0"/>
          <a:chExt cx="0" cy="0"/>
        </a:xfrm>
      </p:grpSpPr>
      <p:sp>
        <p:nvSpPr>
          <p:cNvPr id="3" name="Shape 0"/>
          <p:cNvSpPr/>
          <p:nvPr/>
        </p:nvSpPr>
        <p:spPr>
          <a:xfrm>
            <a:off x="414338" y="1114425"/>
            <a:ext cx="2995613" cy="200025"/>
          </a:xfrm>
          <a:prstGeom prst="rect">
            <a:avLst/>
          </a:prstGeom>
          <a:noFill/>
          <a:ln/>
        </p:spPr>
      </p:sp>
      <p:sp>
        <p:nvSpPr>
          <p:cNvPr id="4" name="Shape 1"/>
          <p:cNvSpPr/>
          <p:nvPr/>
        </p:nvSpPr>
        <p:spPr>
          <a:xfrm>
            <a:off x="304800" y="4848225"/>
            <a:ext cx="8534400" cy="206935"/>
          </a:xfrm>
          <a:prstGeom prst="rect">
            <a:avLst/>
          </a:prstGeom>
          <a:noFill/>
          <a:ln/>
        </p:spPr>
      </p:sp>
      <p:sp>
        <p:nvSpPr>
          <p:cNvPr id="5" name="Shape 2"/>
          <p:cNvSpPr/>
          <p:nvPr/>
        </p:nvSpPr>
        <p:spPr>
          <a:xfrm>
            <a:off x="304800" y="4866799"/>
            <a:ext cx="148590" cy="148590"/>
          </a:xfrm>
          <a:prstGeom prst="ellipse">
            <a:avLst/>
          </a:prstGeom>
          <a:solidFill>
            <a:srgbClr val="FAFBFF"/>
          </a:solidFill>
          <a:ln/>
        </p:spPr>
      </p:sp>
      <p:sp>
        <p:nvSpPr>
          <p:cNvPr id="6" name="Shape 3"/>
          <p:cNvSpPr/>
          <p:nvPr/>
        </p:nvSpPr>
        <p:spPr>
          <a:xfrm>
            <a:off x="453386" y="4848225"/>
            <a:ext cx="206935" cy="206935"/>
          </a:xfrm>
          <a:prstGeom prst="triangle">
            <a:avLst/>
          </a:prstGeom>
          <a:solidFill>
            <a:srgbClr val="FAFBFF"/>
          </a:solidFill>
          <a:ln/>
        </p:spPr>
      </p:sp>
      <p:sp>
        <p:nvSpPr>
          <p:cNvPr id="7" name="Shape 4"/>
          <p:cNvSpPr/>
          <p:nvPr/>
        </p:nvSpPr>
        <p:spPr>
          <a:xfrm>
            <a:off x="663894" y="4872990"/>
            <a:ext cx="136208" cy="136208"/>
          </a:xfrm>
          <a:prstGeom prst="roundRect">
            <a:avLst/>
          </a:prstGeom>
          <a:solidFill>
            <a:srgbClr val="FAFBFF"/>
          </a:solidFill>
          <a:ln/>
        </p:spPr>
      </p:sp>
      <p:pic>
        <p:nvPicPr>
          <p:cNvPr id="8" name="Image 0" descr="preencoded.png">    </p:cNvPr>
          <p:cNvPicPr>
            <a:picLocks noChangeAspect="1"/>
          </p:cNvPicPr>
          <p:nvPr/>
        </p:nvPicPr>
        <p:blipFill>
          <a:blip r:embed="rId1"/>
          <a:stretch>
            <a:fillRect/>
          </a:stretch>
        </p:blipFill>
        <p:spPr>
          <a:xfrm>
            <a:off x="0" y="4762500"/>
            <a:ext cx="9144000" cy="381000"/>
          </a:xfrm>
          <a:prstGeom prst="rect">
            <a:avLst/>
          </a:prstGeom>
        </p:spPr>
      </p:pic>
      <p:pic>
        <p:nvPicPr>
          <p:cNvPr id="9" name="Image 1" descr="preencoded.png">    </p:cNvPr>
          <p:cNvPicPr>
            <a:picLocks noChangeAspect="1"/>
          </p:cNvPicPr>
          <p:nvPr/>
        </p:nvPicPr>
        <p:blipFill>
          <a:blip r:embed="rId2"/>
          <a:stretch>
            <a:fillRect/>
          </a:stretch>
        </p:blipFill>
        <p:spPr>
          <a:xfrm>
            <a:off x="4829175" y="1947863"/>
            <a:ext cx="3471863" cy="1319213"/>
          </a:xfrm>
          <a:prstGeom prst="rect">
            <a:avLst/>
          </a:prstGeom>
        </p:spPr>
      </p:pic>
      <p:sp>
        <p:nvSpPr>
          <p:cNvPr id="10" name="Text 5"/>
          <p:cNvSpPr/>
          <p:nvPr/>
        </p:nvSpPr>
        <p:spPr>
          <a:xfrm>
            <a:off x="376238" y="1795463"/>
            <a:ext cx="5295900" cy="200025"/>
          </a:xfrm>
          <a:prstGeom prst="rect">
            <a:avLst/>
          </a:prstGeom>
          <a:noFill/>
          <a:ln/>
        </p:spPr>
        <p:txBody>
          <a:bodyPr wrap="square" rtlCol="0" anchor="ctr"/>
          <a:lstStyle/>
          <a:p>
            <a:pPr algn="l" marL="342900" indent="-342900">
              <a:lnSpc>
                <a:spcPts val="1575"/>
              </a:lnSpc>
              <a:buSzPct val="100000"/>
              <a:buFont typeface="+mj-lt"/>
              <a:buAutoNum type="arabicPeriod" startAt="1"/>
            </a:pPr>
            <a:r>
              <a:rPr lang="en-US" sz="1050" b="1" spc="-16" kern="0" dirty="0">
                <a:solidFill>
                  <a:srgbClr val="000614">
                    <a:alpha val="99000"/>
                  </a:srgbClr>
                </a:solidFill>
                <a:latin typeface="Manrope" pitchFamily="34" charset="0"/>
                <a:ea typeface="Manrope" pitchFamily="34" charset="-122"/>
                <a:cs typeface="Manrope" pitchFamily="34" charset="-120"/>
              </a:rPr>
              <a:t>Chiến lược Fine-Tuning (Fine-Tuning Strategies)</a:t>
            </a:r>
            <a:endParaRPr lang="en-US" sz="1050" dirty="0"/>
          </a:p>
        </p:txBody>
      </p:sp>
      <p:sp>
        <p:nvSpPr>
          <p:cNvPr id="11" name="Text 6"/>
          <p:cNvSpPr/>
          <p:nvPr/>
        </p:nvSpPr>
        <p:spPr>
          <a:xfrm>
            <a:off x="376238" y="2352675"/>
            <a:ext cx="4514850" cy="400050"/>
          </a:xfrm>
          <a:prstGeom prst="rect">
            <a:avLst/>
          </a:prstGeom>
          <a:noFill/>
          <a:ln/>
        </p:spPr>
        <p:txBody>
          <a:bodyPr wrap="square" rtlCol="0" anchor="ctr"/>
          <a:lstStyle/>
          <a:p>
            <a:pPr algn="l" marL="342900" indent="-342900">
              <a:lnSpc>
                <a:spcPts val="1575"/>
              </a:lnSpc>
              <a:buSzPct val="100000"/>
              <a:buFont typeface="+mj-lt"/>
              <a:buAutoNum type="arabicPeriod" startAt="1"/>
            </a:pPr>
            <a:r>
              <a:rPr lang="en-US" sz="1050" b="1" spc="-16" kern="0" dirty="0">
                <a:solidFill>
                  <a:srgbClr val="000614">
                    <a:alpha val="99000"/>
                  </a:srgbClr>
                </a:solidFill>
                <a:latin typeface="Manrope" pitchFamily="34" charset="0"/>
                <a:ea typeface="Manrope" pitchFamily="34" charset="-122"/>
                <a:cs typeface="Manrope" pitchFamily="34" charset="-120"/>
              </a:rPr>
              <a:t>Tiền Huấn Luyện Bổ Sung (Further Pre-training)</a:t>
            </a:r>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 </a:t>
            </a:r>
            <a:endParaRPr lang="en-US" sz="1050" dirty="0"/>
          </a:p>
        </p:txBody>
      </p:sp>
      <p:sp>
        <p:nvSpPr>
          <p:cNvPr id="12" name="Text 7"/>
          <p:cNvSpPr/>
          <p:nvPr/>
        </p:nvSpPr>
        <p:spPr>
          <a:xfrm>
            <a:off x="376238" y="2867025"/>
            <a:ext cx="4333875" cy="400050"/>
          </a:xfrm>
          <a:prstGeom prst="rect">
            <a:avLst/>
          </a:prstGeom>
          <a:noFill/>
          <a:ln/>
        </p:spPr>
        <p:txBody>
          <a:bodyPr wrap="square" rtlCol="0" anchor="ctr"/>
          <a:lstStyle/>
          <a:p>
            <a:pPr algn="l" marL="342900" indent="-342900">
              <a:lnSpc>
                <a:spcPts val="1575"/>
              </a:lnSpc>
              <a:buSzPct val="100000"/>
              <a:buFont typeface="+mj-lt"/>
              <a:buAutoNum type="arabicPeriod" startAt="1"/>
            </a:pPr>
            <a:r>
              <a:rPr lang="en-US" sz="1050" b="1" spc="-16" kern="0" dirty="0">
                <a:solidFill>
                  <a:srgbClr val="000614">
                    <a:alpha val="99000"/>
                  </a:srgbClr>
                </a:solidFill>
                <a:latin typeface="Manrope" pitchFamily="34" charset="0"/>
                <a:ea typeface="Manrope" pitchFamily="34" charset="-122"/>
                <a:cs typeface="Manrope" pitchFamily="34" charset="-120"/>
              </a:rPr>
              <a:t>Fine-Tuning Đa Nhiệm (Multi-Task Fine-Tuning)</a:t>
            </a:r>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 </a:t>
            </a:r>
            <a:endParaRPr lang="en-US" sz="1050" dirty="0"/>
          </a:p>
        </p:txBody>
      </p:sp>
      <p:sp>
        <p:nvSpPr>
          <p:cNvPr id="13" name="Text 8"/>
          <p:cNvSpPr/>
          <p:nvPr/>
        </p:nvSpPr>
        <p:spPr>
          <a:xfrm>
            <a:off x="376238" y="1466850"/>
            <a:ext cx="4738688" cy="200025"/>
          </a:xfrm>
          <a:prstGeom prst="rect">
            <a:avLst/>
          </a:prstGeom>
          <a:noFill/>
          <a:ln/>
        </p:spPr>
        <p:txBody>
          <a:bodyPr wrap="square" rtlCol="0" anchor="ctr"/>
          <a:lstStyle/>
          <a:p>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Hình trên minh họa ba cách tiếp cận chính để fine-tune BERT:</a:t>
            </a:r>
            <a:endParaRPr lang="en-US" sz="1050" dirty="0"/>
          </a:p>
        </p:txBody>
      </p:sp>
      <p:sp>
        <p:nvSpPr>
          <p:cNvPr id="14" name="Text 9"/>
          <p:cNvSpPr/>
          <p:nvPr/>
        </p:nvSpPr>
        <p:spPr>
          <a:xfrm>
            <a:off x="376238" y="285750"/>
            <a:ext cx="3676650" cy="419100"/>
          </a:xfrm>
          <a:prstGeom prst="rect">
            <a:avLst/>
          </a:prstGeom>
          <a:noFill/>
          <a:ln/>
        </p:spPr>
        <p:txBody>
          <a:bodyPr wrap="square" rtlCol="0" anchor="ctr"/>
          <a:lstStyle/>
          <a:p>
            <a:pPr algn="l" marL="342900" indent="-342900">
              <a:lnSpc>
                <a:spcPts val="3281"/>
              </a:lnSpc>
              <a:buSzPct val="100000"/>
              <a:buFont typeface="+mj-lt"/>
              <a:buAutoNum type="arabicPeriod" startAt="1"/>
            </a:pPr>
            <a:r>
              <a:rPr lang="en-US" sz="2625" b="1" spc="-39" kern="0" dirty="0">
                <a:solidFill>
                  <a:srgbClr val="2569ED">
                    <a:alpha val="99000"/>
                  </a:srgbClr>
                </a:solidFill>
                <a:latin typeface="Manrope" pitchFamily="34" charset="0"/>
                <a:ea typeface="Manrope" pitchFamily="34" charset="-122"/>
                <a:cs typeface="Manrope" pitchFamily="34" charset="-120"/>
              </a:rPr>
              <a:t>Fine-Tuning BERT</a:t>
            </a:r>
            <a:endParaRPr lang="en-US" sz="2625" dirty="0"/>
          </a:p>
        </p:txBody>
      </p:sp>
      <p:sp>
        <p:nvSpPr>
          <p:cNvPr id="15" name="Text 10"/>
          <p:cNvSpPr/>
          <p:nvPr/>
        </p:nvSpPr>
        <p:spPr>
          <a:xfrm>
            <a:off x="8743950" y="4865968"/>
            <a:ext cx="552450" cy="171450"/>
          </a:xfrm>
          <a:prstGeom prst="rect">
            <a:avLst/>
          </a:prstGeom>
          <a:noFill/>
          <a:ln/>
        </p:spPr>
        <p:txBody>
          <a:bodyPr wrap="square" rtlCol="0" anchor="ctr"/>
          <a:lstStyle/>
          <a:p>
            <a:pPr algn="r" indent="0" marL="0">
              <a:lnSpc>
                <a:spcPts val="1350"/>
              </a:lnSpc>
              <a:buNone/>
            </a:pPr>
            <a:r>
              <a:rPr lang="en-US" sz="900" spc="-13" kern="0" dirty="0">
                <a:solidFill>
                  <a:srgbClr val="FAFBFF">
                    <a:alpha val="99000"/>
                  </a:srgbClr>
                </a:solidFill>
                <a:latin typeface="Manrope" pitchFamily="34" charset="0"/>
                <a:ea typeface="Manrope" pitchFamily="34" charset="-122"/>
                <a:cs typeface="Manrope" pitchFamily="34" charset="-120"/>
              </a:rPr>
              <a:t>11</a:t>
            </a:r>
            <a:endParaRPr lang="en-US" sz="900" dirty="0"/>
          </a:p>
        </p:txBody>
      </p:sp>
      <p:sp>
        <p:nvSpPr>
          <p:cNvPr id="16" name="Text 11"/>
          <p:cNvSpPr/>
          <p:nvPr/>
        </p:nvSpPr>
        <p:spPr>
          <a:xfrm>
            <a:off x="414338" y="1114425"/>
            <a:ext cx="3981450" cy="200025"/>
          </a:xfrm>
          <a:prstGeom prst="rect">
            <a:avLst/>
          </a:prstGeom>
          <a:noFill/>
          <a:ln/>
        </p:spPr>
        <p:txBody>
          <a:bodyPr wrap="square" rtlCol="0" anchor="ctr"/>
          <a:lstStyle/>
          <a:p>
            <a:pPr algn="l" indent="0" marL="0">
              <a:lnSpc>
                <a:spcPts val="1560"/>
              </a:lnSpc>
              <a:buNone/>
            </a:pPr>
            <a:r>
              <a:rPr lang="en-US" sz="1200" b="1" spc="-18" kern="0" dirty="0">
                <a:solidFill>
                  <a:srgbClr val="000614">
                    <a:alpha val="99000"/>
                  </a:srgbClr>
                </a:solidFill>
                <a:latin typeface="Manrope" pitchFamily="34" charset="0"/>
                <a:ea typeface="Manrope" pitchFamily="34" charset="-122"/>
                <a:cs typeface="Manrope" pitchFamily="34" charset="-120"/>
              </a:rPr>
              <a:t>Phương Pháp (Methodology)</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AFBFF"/>
        </a:solidFill>
      </p:bgPr>
    </p:bg>
    <p:spTree>
      <p:nvGrpSpPr>
        <p:cNvPr id="1" name=""/>
        <p:cNvGrpSpPr/>
        <p:nvPr/>
      </p:nvGrpSpPr>
      <p:grpSpPr>
        <a:xfrm>
          <a:off x="0" y="0"/>
          <a:ext cx="0" cy="0"/>
          <a:chOff x="0" y="0"/>
          <a:chExt cx="0" cy="0"/>
        </a:xfrm>
      </p:grpSpPr>
      <p:sp>
        <p:nvSpPr>
          <p:cNvPr id="3" name="Shape 0"/>
          <p:cNvSpPr/>
          <p:nvPr/>
        </p:nvSpPr>
        <p:spPr>
          <a:xfrm>
            <a:off x="304800" y="4848225"/>
            <a:ext cx="8534400" cy="206935"/>
          </a:xfrm>
          <a:prstGeom prst="rect">
            <a:avLst/>
          </a:prstGeom>
          <a:noFill/>
          <a:ln/>
        </p:spPr>
      </p:sp>
      <p:sp>
        <p:nvSpPr>
          <p:cNvPr id="4" name="Shape 1"/>
          <p:cNvSpPr/>
          <p:nvPr/>
        </p:nvSpPr>
        <p:spPr>
          <a:xfrm>
            <a:off x="304800" y="4866799"/>
            <a:ext cx="148590" cy="148590"/>
          </a:xfrm>
          <a:prstGeom prst="ellipse">
            <a:avLst/>
          </a:prstGeom>
          <a:solidFill>
            <a:srgbClr val="FAFBFF"/>
          </a:solidFill>
          <a:ln/>
        </p:spPr>
      </p:sp>
      <p:sp>
        <p:nvSpPr>
          <p:cNvPr id="5" name="Shape 2"/>
          <p:cNvSpPr/>
          <p:nvPr/>
        </p:nvSpPr>
        <p:spPr>
          <a:xfrm>
            <a:off x="453386" y="4848225"/>
            <a:ext cx="206935" cy="206935"/>
          </a:xfrm>
          <a:prstGeom prst="triangle">
            <a:avLst/>
          </a:prstGeom>
          <a:solidFill>
            <a:srgbClr val="FAFBFF"/>
          </a:solidFill>
          <a:ln/>
        </p:spPr>
      </p:sp>
      <p:sp>
        <p:nvSpPr>
          <p:cNvPr id="6" name="Shape 3"/>
          <p:cNvSpPr/>
          <p:nvPr/>
        </p:nvSpPr>
        <p:spPr>
          <a:xfrm>
            <a:off x="663894" y="4872990"/>
            <a:ext cx="136208" cy="136208"/>
          </a:xfrm>
          <a:prstGeom prst="roundRect">
            <a:avLst/>
          </a:prstGeom>
          <a:solidFill>
            <a:srgbClr val="FAFBFF"/>
          </a:solidFill>
          <a:ln/>
        </p:spPr>
      </p:sp>
      <p:pic>
        <p:nvPicPr>
          <p:cNvPr id="7" name="Image 0" descr="preencoded.png">    </p:cNvPr>
          <p:cNvPicPr>
            <a:picLocks noChangeAspect="1"/>
          </p:cNvPicPr>
          <p:nvPr/>
        </p:nvPicPr>
        <p:blipFill>
          <a:blip r:embed="rId1"/>
          <a:stretch>
            <a:fillRect/>
          </a:stretch>
        </p:blipFill>
        <p:spPr>
          <a:xfrm>
            <a:off x="6115050" y="2171700"/>
            <a:ext cx="2114550" cy="400050"/>
          </a:xfrm>
          <a:prstGeom prst="rect">
            <a:avLst/>
          </a:prstGeom>
        </p:spPr>
      </p:pic>
      <p:pic>
        <p:nvPicPr>
          <p:cNvPr id="8" name="Image 1" descr="preencoded.png">    </p:cNvPr>
          <p:cNvPicPr>
            <a:picLocks noChangeAspect="1"/>
          </p:cNvPicPr>
          <p:nvPr/>
        </p:nvPicPr>
        <p:blipFill>
          <a:blip r:embed="rId2"/>
          <a:stretch>
            <a:fillRect/>
          </a:stretch>
        </p:blipFill>
        <p:spPr>
          <a:xfrm>
            <a:off x="0" y="4762500"/>
            <a:ext cx="9144000" cy="381000"/>
          </a:xfrm>
          <a:prstGeom prst="rect">
            <a:avLst/>
          </a:prstGeom>
        </p:spPr>
      </p:pic>
      <p:pic>
        <p:nvPicPr>
          <p:cNvPr id="9" name="Image 2" descr="preencoded.png">    </p:cNvPr>
          <p:cNvPicPr>
            <a:picLocks noChangeAspect="1"/>
          </p:cNvPicPr>
          <p:nvPr/>
        </p:nvPicPr>
        <p:blipFill>
          <a:blip r:embed="rId3"/>
          <a:stretch>
            <a:fillRect/>
          </a:stretch>
        </p:blipFill>
        <p:spPr>
          <a:xfrm>
            <a:off x="6348413" y="1357313"/>
            <a:ext cx="1647825" cy="371475"/>
          </a:xfrm>
          <a:prstGeom prst="rect">
            <a:avLst/>
          </a:prstGeom>
        </p:spPr>
      </p:pic>
      <p:pic>
        <p:nvPicPr>
          <p:cNvPr id="10" name="Image 3" descr="preencoded.png">    </p:cNvPr>
          <p:cNvPicPr>
            <a:picLocks noChangeAspect="1"/>
          </p:cNvPicPr>
          <p:nvPr/>
        </p:nvPicPr>
        <p:blipFill>
          <a:blip r:embed="rId4"/>
          <a:stretch>
            <a:fillRect/>
          </a:stretch>
        </p:blipFill>
        <p:spPr>
          <a:xfrm>
            <a:off x="6272213" y="3043238"/>
            <a:ext cx="1362075" cy="247650"/>
          </a:xfrm>
          <a:prstGeom prst="rect">
            <a:avLst/>
          </a:prstGeom>
        </p:spPr>
      </p:pic>
      <p:pic>
        <p:nvPicPr>
          <p:cNvPr id="11" name="Image 4" descr="preencoded.png">    </p:cNvPr>
          <p:cNvPicPr>
            <a:picLocks noChangeAspect="1"/>
          </p:cNvPicPr>
          <p:nvPr/>
        </p:nvPicPr>
        <p:blipFill>
          <a:blip r:embed="rId5"/>
          <a:stretch>
            <a:fillRect/>
          </a:stretch>
        </p:blipFill>
        <p:spPr>
          <a:xfrm>
            <a:off x="5210175" y="3271838"/>
            <a:ext cx="183896" cy="247650"/>
          </a:xfrm>
          <a:prstGeom prst="rect">
            <a:avLst/>
          </a:prstGeom>
        </p:spPr>
      </p:pic>
      <p:pic>
        <p:nvPicPr>
          <p:cNvPr id="12" name="Image 5" descr="preencoded.png">    </p:cNvPr>
          <p:cNvPicPr>
            <a:picLocks noChangeAspect="1"/>
          </p:cNvPicPr>
          <p:nvPr/>
        </p:nvPicPr>
        <p:blipFill>
          <a:blip r:embed="rId6"/>
          <a:stretch>
            <a:fillRect/>
          </a:stretch>
        </p:blipFill>
        <p:spPr>
          <a:xfrm>
            <a:off x="5638800" y="1771650"/>
            <a:ext cx="100013" cy="219075"/>
          </a:xfrm>
          <a:prstGeom prst="rect">
            <a:avLst/>
          </a:prstGeom>
        </p:spPr>
      </p:pic>
      <p:sp>
        <p:nvSpPr>
          <p:cNvPr id="13" name="Text 4"/>
          <p:cNvSpPr/>
          <p:nvPr/>
        </p:nvSpPr>
        <p:spPr>
          <a:xfrm>
            <a:off x="5076825" y="1066800"/>
            <a:ext cx="4205288" cy="400050"/>
          </a:xfrm>
          <a:prstGeom prst="rect">
            <a:avLst/>
          </a:prstGeom>
          <a:noFill/>
          <a:ln/>
        </p:spPr>
        <p:txBody>
          <a:bodyPr wrap="square" rtlCol="0" anchor="ctr"/>
          <a:lstStyle/>
          <a:p>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Các tham số của mô hình được chia thành các nhóm tương ứng với từng tầng:</a:t>
            </a:r>
            <a:endParaRPr lang="en-US" sz="1050" dirty="0"/>
          </a:p>
        </p:txBody>
      </p:sp>
      <p:sp>
        <p:nvSpPr>
          <p:cNvPr id="14" name="Text 5"/>
          <p:cNvSpPr/>
          <p:nvPr/>
        </p:nvSpPr>
        <p:spPr>
          <a:xfrm>
            <a:off x="5076825" y="2814638"/>
            <a:ext cx="4205288" cy="400050"/>
          </a:xfrm>
          <a:prstGeom prst="rect">
            <a:avLst/>
          </a:prstGeom>
          <a:noFill/>
          <a:ln/>
        </p:spPr>
        <p:txBody>
          <a:bodyPr wrap="square" rtlCol="0" anchor="ctr"/>
          <a:lstStyle/>
          <a:p>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Các tham số của mô hình được chia thành các nhóm tương ứng với từng tầng:</a:t>
            </a:r>
            <a:endParaRPr lang="en-US" sz="1050" dirty="0"/>
          </a:p>
        </p:txBody>
      </p:sp>
      <p:sp>
        <p:nvSpPr>
          <p:cNvPr id="15" name="Text 6"/>
          <p:cNvSpPr/>
          <p:nvPr/>
        </p:nvSpPr>
        <p:spPr>
          <a:xfrm>
            <a:off x="5395913" y="3319463"/>
            <a:ext cx="4205288" cy="200025"/>
          </a:xfrm>
          <a:prstGeom prst="rect">
            <a:avLst/>
          </a:prstGeom>
          <a:noFill/>
          <a:ln/>
        </p:spPr>
        <p:txBody>
          <a:bodyPr wrap="square" rtlCol="0" anchor="ctr"/>
          <a:lstStyle/>
          <a:p>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là hệ số suy giảm (decay factor)</a:t>
            </a:r>
            <a:endParaRPr lang="en-US" sz="1050" dirty="0"/>
          </a:p>
        </p:txBody>
      </p:sp>
      <p:sp>
        <p:nvSpPr>
          <p:cNvPr id="16" name="Text 7"/>
          <p:cNvSpPr/>
          <p:nvPr/>
        </p:nvSpPr>
        <p:spPr>
          <a:xfrm>
            <a:off x="5076825" y="1771650"/>
            <a:ext cx="4205288" cy="400050"/>
          </a:xfrm>
          <a:prstGeom prst="rect">
            <a:avLst/>
          </a:prstGeom>
          <a:noFill/>
          <a:ln/>
        </p:spPr>
        <p:txBody>
          <a:bodyPr wrap="square" rtlCol="0" anchor="ctr"/>
          <a:lstStyle/>
          <a:p>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Trong đó      là tập tham số của tầng thứ l trong BERT. Việc cập nhật tham số tại bước thời gian t được thực hiện như sau:</a:t>
            </a:r>
            <a:endParaRPr lang="en-US" sz="1050" dirty="0"/>
          </a:p>
        </p:txBody>
      </p:sp>
      <p:sp>
        <p:nvSpPr>
          <p:cNvPr id="17" name="Text 8"/>
          <p:cNvSpPr/>
          <p:nvPr/>
        </p:nvSpPr>
        <p:spPr>
          <a:xfrm>
            <a:off x="300038" y="209550"/>
            <a:ext cx="3676650" cy="419100"/>
          </a:xfrm>
          <a:prstGeom prst="rect">
            <a:avLst/>
          </a:prstGeom>
          <a:noFill/>
          <a:ln/>
        </p:spPr>
        <p:txBody>
          <a:bodyPr wrap="square" rtlCol="0" anchor="ctr"/>
          <a:lstStyle/>
          <a:p>
            <a:pPr algn="l" marL="342900" indent="-342900">
              <a:lnSpc>
                <a:spcPts val="3281"/>
              </a:lnSpc>
              <a:buSzPct val="100000"/>
              <a:buFont typeface="+mj-lt"/>
              <a:buAutoNum type="arabicPeriod" startAt="1"/>
            </a:pPr>
            <a:r>
              <a:rPr lang="en-US" sz="2625" b="1" spc="-39" kern="0" dirty="0">
                <a:solidFill>
                  <a:srgbClr val="2569ED">
                    <a:alpha val="99000"/>
                  </a:srgbClr>
                </a:solidFill>
                <a:latin typeface="Manrope" pitchFamily="34" charset="0"/>
                <a:ea typeface="Manrope" pitchFamily="34" charset="-122"/>
                <a:cs typeface="Manrope" pitchFamily="34" charset="-120"/>
              </a:rPr>
              <a:t>Fine-Tuning BERT</a:t>
            </a:r>
            <a:endParaRPr lang="en-US" sz="2625" dirty="0"/>
          </a:p>
        </p:txBody>
      </p:sp>
      <p:sp>
        <p:nvSpPr>
          <p:cNvPr id="18" name="Text 9"/>
          <p:cNvSpPr/>
          <p:nvPr/>
        </p:nvSpPr>
        <p:spPr>
          <a:xfrm>
            <a:off x="8724900" y="4865968"/>
            <a:ext cx="571500" cy="171450"/>
          </a:xfrm>
          <a:prstGeom prst="rect">
            <a:avLst/>
          </a:prstGeom>
          <a:noFill/>
          <a:ln/>
        </p:spPr>
        <p:txBody>
          <a:bodyPr wrap="square" rtlCol="0" anchor="ctr"/>
          <a:lstStyle/>
          <a:p>
            <a:pPr algn="r" indent="0" marL="0">
              <a:lnSpc>
                <a:spcPts val="1350"/>
              </a:lnSpc>
              <a:buNone/>
            </a:pPr>
            <a:r>
              <a:rPr lang="en-US" sz="900" spc="-13" kern="0" dirty="0">
                <a:solidFill>
                  <a:srgbClr val="FAFBFF">
                    <a:alpha val="99000"/>
                  </a:srgbClr>
                </a:solidFill>
                <a:latin typeface="Manrope" pitchFamily="34" charset="0"/>
                <a:ea typeface="Manrope" pitchFamily="34" charset="-122"/>
                <a:cs typeface="Manrope" pitchFamily="34" charset="-120"/>
              </a:rPr>
              <a:t>12</a:t>
            </a:r>
            <a:endParaRPr lang="en-US" sz="900" dirty="0"/>
          </a:p>
        </p:txBody>
      </p:sp>
      <p:sp>
        <p:nvSpPr>
          <p:cNvPr id="19" name="Text 10"/>
          <p:cNvSpPr/>
          <p:nvPr/>
        </p:nvSpPr>
        <p:spPr>
          <a:xfrm>
            <a:off x="5076825" y="823913"/>
            <a:ext cx="3981450" cy="200025"/>
          </a:xfrm>
          <a:prstGeom prst="rect">
            <a:avLst/>
          </a:prstGeom>
          <a:noFill/>
          <a:ln/>
        </p:spPr>
        <p:txBody>
          <a:bodyPr wrap="square" rtlCol="0" anchor="ctr"/>
          <a:lstStyle/>
          <a:p>
            <a:pPr algn="l" indent="0" marL="0">
              <a:lnSpc>
                <a:spcPts val="1560"/>
              </a:lnSpc>
              <a:buNone/>
            </a:pPr>
            <a:r>
              <a:rPr lang="en-US" sz="1200" b="1" spc="-18" kern="0" dirty="0">
                <a:solidFill>
                  <a:srgbClr val="000614">
                    <a:alpha val="99000"/>
                  </a:srgbClr>
                </a:solidFill>
                <a:latin typeface="Manrope" pitchFamily="34" charset="0"/>
                <a:ea typeface="Manrope" pitchFamily="34" charset="-122"/>
                <a:cs typeface="Manrope" pitchFamily="34" charset="-120"/>
              </a:rPr>
              <a:t>Cập nhật tham số với learning rate</a:t>
            </a:r>
            <a:endParaRPr lang="en-US" sz="1200" dirty="0"/>
          </a:p>
        </p:txBody>
      </p:sp>
      <p:sp>
        <p:nvSpPr>
          <p:cNvPr id="20" name="Text 11"/>
          <p:cNvSpPr/>
          <p:nvPr/>
        </p:nvSpPr>
        <p:spPr>
          <a:xfrm>
            <a:off x="5076825" y="2571750"/>
            <a:ext cx="3981450" cy="200025"/>
          </a:xfrm>
          <a:prstGeom prst="rect">
            <a:avLst/>
          </a:prstGeom>
          <a:noFill/>
          <a:ln/>
        </p:spPr>
        <p:txBody>
          <a:bodyPr wrap="square" rtlCol="0" anchor="ctr"/>
          <a:lstStyle/>
          <a:p>
            <a:pPr algn="l" indent="0" marL="0">
              <a:lnSpc>
                <a:spcPts val="1560"/>
              </a:lnSpc>
              <a:buNone/>
            </a:pPr>
            <a:r>
              <a:rPr lang="en-US" sz="1200" b="1" spc="-18" kern="0" dirty="0">
                <a:solidFill>
                  <a:srgbClr val="000614">
                    <a:alpha val="99000"/>
                  </a:srgbClr>
                </a:solidFill>
                <a:latin typeface="Manrope" pitchFamily="34" charset="0"/>
                <a:ea typeface="Manrope" pitchFamily="34" charset="-122"/>
                <a:cs typeface="Manrope" pitchFamily="34" charset="-120"/>
              </a:rPr>
              <a:t>Thiết lập learning rate theo tầng</a:t>
            </a:r>
            <a:endParaRPr lang="en-US" sz="1200" dirty="0"/>
          </a:p>
        </p:txBody>
      </p:sp>
      <p:sp>
        <p:nvSpPr>
          <p:cNvPr id="21" name="Text 12"/>
          <p:cNvSpPr/>
          <p:nvPr/>
        </p:nvSpPr>
        <p:spPr>
          <a:xfrm>
            <a:off x="342900" y="757238"/>
            <a:ext cx="2614613" cy="200025"/>
          </a:xfrm>
          <a:prstGeom prst="rect">
            <a:avLst/>
          </a:prstGeom>
          <a:noFill/>
          <a:ln/>
        </p:spPr>
        <p:txBody>
          <a:bodyPr wrap="square" rtlCol="0" anchor="ctr"/>
          <a:lstStyle/>
          <a:p>
            <a:pPr algn="l" indent="0" marL="0">
              <a:lnSpc>
                <a:spcPts val="1560"/>
              </a:lnSpc>
              <a:buNone/>
            </a:pPr>
            <a:r>
              <a:rPr lang="en-US" sz="1200" b="1" spc="-18" kern="0" dirty="0">
                <a:solidFill>
                  <a:srgbClr val="000614">
                    <a:alpha val="99000"/>
                  </a:srgbClr>
                </a:solidFill>
                <a:latin typeface="Manrope" pitchFamily="34" charset="0"/>
                <a:ea typeface="Manrope" pitchFamily="34" charset="-122"/>
                <a:cs typeface="Manrope" pitchFamily="34" charset="-120"/>
              </a:rPr>
              <a:t>Chiến Lược Fine-Tuning</a:t>
            </a:r>
            <a:endParaRPr lang="en-US" sz="1200" dirty="0"/>
          </a:p>
        </p:txBody>
      </p:sp>
      <p:sp>
        <p:nvSpPr>
          <p:cNvPr id="22" name="Text 13"/>
          <p:cNvSpPr/>
          <p:nvPr/>
        </p:nvSpPr>
        <p:spPr>
          <a:xfrm>
            <a:off x="304800" y="1519238"/>
            <a:ext cx="4786313" cy="200025"/>
          </a:xfrm>
          <a:prstGeom prst="rect">
            <a:avLst/>
          </a:prstGeom>
          <a:noFill/>
          <a:ln/>
        </p:spPr>
        <p:txBody>
          <a:bodyPr wrap="square" rtlCol="0" anchor="ctr"/>
          <a:lstStyle/>
          <a:p>
            <a:pPr algn="l" marL="342900" indent="-342900">
              <a:lnSpc>
                <a:spcPts val="1575"/>
              </a:lnSpc>
              <a:buSzPct val="100000"/>
              <a:buFont typeface="+mj-lt"/>
              <a:buAutoNum type="arabicPeriod" startAt="1"/>
            </a:pPr>
            <a:r>
              <a:rPr lang="en-US" sz="1050" b="1" spc="-16" kern="0" dirty="0">
                <a:solidFill>
                  <a:srgbClr val="000614">
                    <a:alpha val="99000"/>
                  </a:srgbClr>
                </a:solidFill>
                <a:latin typeface="Manrope" pitchFamily="34" charset="0"/>
                <a:ea typeface="Manrope" pitchFamily="34" charset="-122"/>
                <a:cs typeface="Manrope" pitchFamily="34" charset="-120"/>
              </a:rPr>
              <a:t>Tiền xử lý văn bản dài</a:t>
            </a:r>
            <a:endParaRPr lang="en-US" sz="1050" dirty="0"/>
          </a:p>
        </p:txBody>
      </p:sp>
      <p:sp>
        <p:nvSpPr>
          <p:cNvPr id="23" name="Text 14"/>
          <p:cNvSpPr/>
          <p:nvPr/>
        </p:nvSpPr>
        <p:spPr>
          <a:xfrm>
            <a:off x="304800" y="1838325"/>
            <a:ext cx="4786313" cy="800100"/>
          </a:xfrm>
          <a:prstGeom prst="rect">
            <a:avLst/>
          </a:prstGeom>
          <a:noFill/>
          <a:ln/>
        </p:spPr>
        <p:txBody>
          <a:bodyPr wrap="square" rtlCol="0" anchor="ctr"/>
          <a:lstStyle/>
          <a:p>
            <a:pPr algn="l" marL="342900" indent="-342900">
              <a:lnSpc>
                <a:spcPts val="1575"/>
              </a:lnSpc>
              <a:buSzPct val="100000"/>
              <a:buFont typeface="+mj-lt"/>
              <a:buAutoNum type="arabicPeriod" startAt="1"/>
            </a:pPr>
            <a:r>
              <a:rPr lang="en-US" sz="1050" b="1" spc="-16" kern="0" dirty="0">
                <a:solidFill>
                  <a:srgbClr val="000614">
                    <a:alpha val="99000"/>
                  </a:srgbClr>
                </a:solidFill>
                <a:latin typeface="Manrope" pitchFamily="34" charset="0"/>
                <a:ea typeface="Manrope" pitchFamily="34" charset="-122"/>
                <a:cs typeface="Manrope" pitchFamily="34" charset="-120"/>
              </a:rPr>
              <a:t>Chọn tầng mạng:</a:t>
            </a:r>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 </a:t>
            </a:r>
            <a:endParaRPr lang="en-US" sz="1050" dirty="0"/>
          </a:p>
          <a:p>
            <a:pPr algn="l" marL="342900" indent="-342900">
              <a:lnSpc>
                <a:spcPts val="1575"/>
              </a:lnSpc>
              <a:buSzPct val="100000"/>
              <a:buChar char="•"/>
            </a:pPr>
            <a:r>
              <a:rPr lang="en-US" sz="1050" spc="-16" kern="0" dirty="0">
                <a:solidFill>
                  <a:srgbClr val="000614">
                    <a:alpha val="99000"/>
                  </a:srgbClr>
                </a:solidFill>
                <a:latin typeface="Manrope" pitchFamily="34" charset="0"/>
                <a:ea typeface="Manrope" pitchFamily="34" charset="-122"/>
                <a:cs typeface="Manrope" pitchFamily="34" charset="-120"/>
              </a:rPr>
              <a:t>một tầng embedding</a:t>
            </a:r>
            <a:endParaRPr lang="en-US" sz="1050" dirty="0"/>
          </a:p>
          <a:p>
            <a:pPr algn="l" marL="342900" indent="-342900">
              <a:lnSpc>
                <a:spcPts val="1575"/>
              </a:lnSpc>
              <a:buSzPct val="100000"/>
              <a:buChar char="•"/>
            </a:pPr>
            <a:r>
              <a:rPr lang="en-US" sz="1050" spc="-16" kern="0" dirty="0">
                <a:solidFill>
                  <a:srgbClr val="000614">
                    <a:alpha val="99000"/>
                  </a:srgbClr>
                </a:solidFill>
                <a:latin typeface="Manrope" pitchFamily="34" charset="0"/>
                <a:ea typeface="Manrope" pitchFamily="34" charset="-122"/>
                <a:cs typeface="Manrope" pitchFamily="34" charset="-120"/>
              </a:rPr>
              <a:t>một encoder với 12 tầng Transformer</a:t>
            </a:r>
            <a:endParaRPr lang="en-US" sz="1050" dirty="0"/>
          </a:p>
          <a:p>
            <a:pPr algn="l" marL="342900" indent="-342900">
              <a:lnSpc>
                <a:spcPts val="1575"/>
              </a:lnSpc>
              <a:buSzPct val="100000"/>
              <a:buChar char="•"/>
            </a:pPr>
            <a:r>
              <a:rPr lang="en-US" sz="1050" spc="-16" kern="0" dirty="0">
                <a:solidFill>
                  <a:srgbClr val="000614">
                    <a:alpha val="99000"/>
                  </a:srgbClr>
                </a:solidFill>
                <a:latin typeface="Manrope" pitchFamily="34" charset="0"/>
                <a:ea typeface="Manrope" pitchFamily="34" charset="-122"/>
                <a:cs typeface="Manrope" pitchFamily="34" charset="-120"/>
              </a:rPr>
              <a:t>một tầng pooling</a:t>
            </a:r>
            <a:endParaRPr lang="en-US" sz="1050" dirty="0"/>
          </a:p>
        </p:txBody>
      </p:sp>
      <p:sp>
        <p:nvSpPr>
          <p:cNvPr id="24" name="Text 15"/>
          <p:cNvSpPr/>
          <p:nvPr/>
        </p:nvSpPr>
        <p:spPr>
          <a:xfrm>
            <a:off x="304800" y="2757488"/>
            <a:ext cx="4672013" cy="200025"/>
          </a:xfrm>
          <a:prstGeom prst="rect">
            <a:avLst/>
          </a:prstGeom>
          <a:noFill/>
          <a:ln/>
        </p:spPr>
        <p:txBody>
          <a:bodyPr wrap="square" rtlCol="0" anchor="ctr"/>
          <a:lstStyle/>
          <a:p>
            <a:pPr algn="l" marL="342900" indent="-342900">
              <a:lnSpc>
                <a:spcPts val="1575"/>
              </a:lnSpc>
              <a:buSzPct val="100000"/>
              <a:buFont typeface="+mj-lt"/>
              <a:buAutoNum type="arabicPeriod" startAt="1"/>
            </a:pPr>
            <a:r>
              <a:rPr lang="en-US" sz="1050" b="1" spc="-16" kern="0" dirty="0">
                <a:solidFill>
                  <a:srgbClr val="000614">
                    <a:alpha val="99000"/>
                  </a:srgbClr>
                </a:solidFill>
                <a:latin typeface="Manrope" pitchFamily="34" charset="0"/>
                <a:ea typeface="Manrope" pitchFamily="34" charset="-122"/>
                <a:cs typeface="Manrope" pitchFamily="34" charset="-120"/>
              </a:rPr>
              <a:t>Vấn đề overfitting (quá khớp)</a:t>
            </a:r>
            <a:endParaRPr lang="en-US" sz="1050" dirty="0"/>
          </a:p>
        </p:txBody>
      </p:sp>
      <p:sp>
        <p:nvSpPr>
          <p:cNvPr id="25" name="Text 16"/>
          <p:cNvSpPr/>
          <p:nvPr/>
        </p:nvSpPr>
        <p:spPr>
          <a:xfrm>
            <a:off x="342900" y="1038225"/>
            <a:ext cx="4895850" cy="400050"/>
          </a:xfrm>
          <a:prstGeom prst="rect">
            <a:avLst/>
          </a:prstGeom>
          <a:noFill/>
          <a:ln/>
        </p:spPr>
        <p:txBody>
          <a:bodyPr wrap="square" rtlCol="0" anchor="ctr"/>
          <a:lstStyle/>
          <a:p>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Để điều chỉnh BERT cho một tác vụ cụ thể, chúng ta cần xem xét một số yếu tố quan trọng:</a:t>
            </a:r>
            <a:endParaRPr lang="en-US" sz="10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AFBFF"/>
        </a:solidFill>
      </p:bgPr>
    </p:bg>
    <p:spTree>
      <p:nvGrpSpPr>
        <p:cNvPr id="1" name=""/>
        <p:cNvGrpSpPr/>
        <p:nvPr/>
      </p:nvGrpSpPr>
      <p:grpSpPr>
        <a:xfrm>
          <a:off x="0" y="0"/>
          <a:ext cx="0" cy="0"/>
          <a:chOff x="0" y="0"/>
          <a:chExt cx="0" cy="0"/>
        </a:xfrm>
      </p:grpSpPr>
      <p:sp>
        <p:nvSpPr>
          <p:cNvPr id="3" name="Shape 0"/>
          <p:cNvSpPr/>
          <p:nvPr/>
        </p:nvSpPr>
        <p:spPr>
          <a:xfrm>
            <a:off x="304800" y="4848225"/>
            <a:ext cx="8534400" cy="206935"/>
          </a:xfrm>
          <a:prstGeom prst="rect">
            <a:avLst/>
          </a:prstGeom>
          <a:noFill/>
          <a:ln/>
        </p:spPr>
      </p:sp>
      <p:sp>
        <p:nvSpPr>
          <p:cNvPr id="4" name="Shape 1"/>
          <p:cNvSpPr/>
          <p:nvPr/>
        </p:nvSpPr>
        <p:spPr>
          <a:xfrm>
            <a:off x="304800" y="4866799"/>
            <a:ext cx="148590" cy="148590"/>
          </a:xfrm>
          <a:prstGeom prst="ellipse">
            <a:avLst/>
          </a:prstGeom>
          <a:solidFill>
            <a:srgbClr val="FAFBFF"/>
          </a:solidFill>
          <a:ln/>
        </p:spPr>
      </p:sp>
      <p:sp>
        <p:nvSpPr>
          <p:cNvPr id="5" name="Shape 2"/>
          <p:cNvSpPr/>
          <p:nvPr/>
        </p:nvSpPr>
        <p:spPr>
          <a:xfrm>
            <a:off x="453386" y="4848225"/>
            <a:ext cx="206935" cy="206935"/>
          </a:xfrm>
          <a:prstGeom prst="triangle">
            <a:avLst/>
          </a:prstGeom>
          <a:solidFill>
            <a:srgbClr val="FAFBFF"/>
          </a:solidFill>
          <a:ln/>
        </p:spPr>
      </p:sp>
      <p:sp>
        <p:nvSpPr>
          <p:cNvPr id="6" name="Shape 3"/>
          <p:cNvSpPr/>
          <p:nvPr/>
        </p:nvSpPr>
        <p:spPr>
          <a:xfrm>
            <a:off x="663894" y="4872990"/>
            <a:ext cx="136208" cy="136208"/>
          </a:xfrm>
          <a:prstGeom prst="roundRect">
            <a:avLst/>
          </a:prstGeom>
          <a:solidFill>
            <a:srgbClr val="FAFBFF"/>
          </a:solidFill>
          <a:ln/>
        </p:spPr>
      </p:sp>
      <p:pic>
        <p:nvPicPr>
          <p:cNvPr id="7" name="Image 0" descr="preencoded.png">    </p:cNvPr>
          <p:cNvPicPr>
            <a:picLocks noChangeAspect="1"/>
          </p:cNvPicPr>
          <p:nvPr/>
        </p:nvPicPr>
        <p:blipFill>
          <a:blip r:embed="rId1"/>
          <a:stretch>
            <a:fillRect/>
          </a:stretch>
        </p:blipFill>
        <p:spPr>
          <a:xfrm>
            <a:off x="0" y="4762500"/>
            <a:ext cx="9144000" cy="381000"/>
          </a:xfrm>
          <a:prstGeom prst="rect">
            <a:avLst/>
          </a:prstGeom>
        </p:spPr>
      </p:pic>
      <p:sp>
        <p:nvSpPr>
          <p:cNvPr id="8" name="Text 4"/>
          <p:cNvSpPr/>
          <p:nvPr/>
        </p:nvSpPr>
        <p:spPr>
          <a:xfrm>
            <a:off x="4572000" y="1100138"/>
            <a:ext cx="3981450" cy="200025"/>
          </a:xfrm>
          <a:prstGeom prst="rect">
            <a:avLst/>
          </a:prstGeom>
          <a:noFill/>
          <a:ln/>
        </p:spPr>
        <p:txBody>
          <a:bodyPr wrap="square" rtlCol="0" anchor="ctr"/>
          <a:lstStyle/>
          <a:p>
            <a:pPr algn="l" indent="0" marL="0">
              <a:lnSpc>
                <a:spcPts val="1560"/>
              </a:lnSpc>
              <a:buNone/>
            </a:pPr>
            <a:r>
              <a:rPr lang="en-US" sz="1200" b="1" spc="-18" kern="0" dirty="0">
                <a:solidFill>
                  <a:srgbClr val="000614">
                    <a:alpha val="99000"/>
                  </a:srgbClr>
                </a:solidFill>
                <a:latin typeface="Manrope" pitchFamily="34" charset="0"/>
                <a:ea typeface="Manrope" pitchFamily="34" charset="-122"/>
                <a:cs typeface="Manrope" pitchFamily="34" charset="-120"/>
              </a:rPr>
              <a:t>Multi-Task Fine-Tuning</a:t>
            </a:r>
            <a:endParaRPr lang="en-US" sz="1200" dirty="0"/>
          </a:p>
        </p:txBody>
      </p:sp>
      <p:sp>
        <p:nvSpPr>
          <p:cNvPr id="9" name="Text 5"/>
          <p:cNvSpPr/>
          <p:nvPr/>
        </p:nvSpPr>
        <p:spPr>
          <a:xfrm>
            <a:off x="4572000" y="1928813"/>
            <a:ext cx="3981450" cy="171450"/>
          </a:xfrm>
          <a:prstGeom prst="rect">
            <a:avLst/>
          </a:prstGeom>
          <a:noFill/>
          <a:ln/>
        </p:spPr>
        <p:txBody>
          <a:bodyPr wrap="square" rtlCol="0" anchor="ctr"/>
          <a:lstStyle/>
          <a:p>
            <a:pPr algn="l" indent="0" marL="0">
              <a:lnSpc>
                <a:spcPts val="1365"/>
              </a:lnSpc>
              <a:buNone/>
            </a:pPr>
            <a:r>
              <a:rPr lang="en-US" sz="1050" b="1" spc="-16" kern="0" dirty="0">
                <a:solidFill>
                  <a:srgbClr val="000614">
                    <a:alpha val="99000"/>
                  </a:srgbClr>
                </a:solidFill>
                <a:latin typeface="Manrope" pitchFamily="34" charset="0"/>
                <a:ea typeface="Manrope" pitchFamily="34" charset="-122"/>
                <a:cs typeface="Manrope" pitchFamily="34" charset="-120"/>
              </a:rPr>
              <a:t>Cách thực hiện</a:t>
            </a:r>
            <a:endParaRPr lang="en-US" sz="1050" dirty="0"/>
          </a:p>
        </p:txBody>
      </p:sp>
      <p:sp>
        <p:nvSpPr>
          <p:cNvPr id="10" name="Text 6"/>
          <p:cNvSpPr/>
          <p:nvPr/>
        </p:nvSpPr>
        <p:spPr>
          <a:xfrm>
            <a:off x="452438" y="1457325"/>
            <a:ext cx="4786313" cy="200025"/>
          </a:xfrm>
          <a:prstGeom prst="rect">
            <a:avLst/>
          </a:prstGeom>
          <a:noFill/>
          <a:ln/>
        </p:spPr>
        <p:txBody>
          <a:bodyPr wrap="square" rtlCol="0" anchor="ctr"/>
          <a:lstStyle/>
          <a:p>
            <a:pPr algn="l" marL="342900" indent="-342900">
              <a:lnSpc>
                <a:spcPts val="1575"/>
              </a:lnSpc>
              <a:buSzPct val="100000"/>
              <a:buFont typeface="+mj-lt"/>
              <a:buAutoNum type="arabicPeriod" startAt="1"/>
            </a:pPr>
            <a:r>
              <a:rPr lang="en-US" sz="1050" b="1" spc="-16" kern="0" dirty="0">
                <a:solidFill>
                  <a:srgbClr val="000614">
                    <a:alpha val="99000"/>
                  </a:srgbClr>
                </a:solidFill>
                <a:latin typeface="Manrope" pitchFamily="34" charset="0"/>
                <a:ea typeface="Manrope" pitchFamily="34" charset="-122"/>
                <a:cs typeface="Manrope" pitchFamily="34" charset="-120"/>
              </a:rPr>
              <a:t>Pre-training Trong Tác Vụ (Within-task pre-training)</a:t>
            </a:r>
            <a:endParaRPr lang="en-US" sz="1050" dirty="0"/>
          </a:p>
        </p:txBody>
      </p:sp>
      <p:sp>
        <p:nvSpPr>
          <p:cNvPr id="11" name="Text 7"/>
          <p:cNvSpPr/>
          <p:nvPr/>
        </p:nvSpPr>
        <p:spPr>
          <a:xfrm>
            <a:off x="452438" y="1743075"/>
            <a:ext cx="4672013" cy="200025"/>
          </a:xfrm>
          <a:prstGeom prst="rect">
            <a:avLst/>
          </a:prstGeom>
          <a:noFill/>
          <a:ln/>
        </p:spPr>
        <p:txBody>
          <a:bodyPr wrap="square" rtlCol="0" anchor="ctr"/>
          <a:lstStyle/>
          <a:p>
            <a:pPr algn="l" marL="342900" indent="-342900">
              <a:lnSpc>
                <a:spcPts val="1575"/>
              </a:lnSpc>
              <a:buSzPct val="100000"/>
              <a:buFont typeface="+mj-lt"/>
              <a:buAutoNum type="arabicPeriod" startAt="1"/>
            </a:pPr>
            <a:r>
              <a:rPr lang="en-US" sz="1050" b="1" spc="-16" kern="0" dirty="0">
                <a:solidFill>
                  <a:srgbClr val="000614">
                    <a:alpha val="99000"/>
                  </a:srgbClr>
                </a:solidFill>
                <a:latin typeface="Manrope" pitchFamily="34" charset="0"/>
                <a:ea typeface="Manrope" pitchFamily="34" charset="-122"/>
                <a:cs typeface="Manrope" pitchFamily="34" charset="-120"/>
              </a:rPr>
              <a:t>Pre-training Cùng Miền (In-domain pre-training)</a:t>
            </a:r>
            <a:endParaRPr lang="en-US" sz="1050" dirty="0"/>
          </a:p>
        </p:txBody>
      </p:sp>
      <p:sp>
        <p:nvSpPr>
          <p:cNvPr id="12" name="Text 8"/>
          <p:cNvSpPr/>
          <p:nvPr/>
        </p:nvSpPr>
        <p:spPr>
          <a:xfrm>
            <a:off x="452438" y="2057400"/>
            <a:ext cx="4672013" cy="200025"/>
          </a:xfrm>
          <a:prstGeom prst="rect">
            <a:avLst/>
          </a:prstGeom>
          <a:noFill/>
          <a:ln/>
        </p:spPr>
        <p:txBody>
          <a:bodyPr wrap="square" rtlCol="0" anchor="ctr"/>
          <a:lstStyle/>
          <a:p>
            <a:pPr algn="l" marL="342900" indent="-342900">
              <a:lnSpc>
                <a:spcPts val="1575"/>
              </a:lnSpc>
              <a:buSzPct val="100000"/>
              <a:buFont typeface="+mj-lt"/>
              <a:buAutoNum type="arabicPeriod" startAt="1"/>
            </a:pPr>
            <a:r>
              <a:rPr lang="en-US" sz="1050" b="1" spc="-16" kern="0" dirty="0">
                <a:solidFill>
                  <a:srgbClr val="000614">
                    <a:alpha val="99000"/>
                  </a:srgbClr>
                </a:solidFill>
                <a:latin typeface="Manrope" pitchFamily="34" charset="0"/>
                <a:ea typeface="Manrope" pitchFamily="34" charset="-122"/>
                <a:cs typeface="Manrope" pitchFamily="34" charset="-120"/>
              </a:rPr>
              <a:t>Pre-training Khác Miền (Cross-domain pre-training)</a:t>
            </a:r>
            <a:endParaRPr lang="en-US" sz="1050" dirty="0"/>
          </a:p>
        </p:txBody>
      </p:sp>
      <p:sp>
        <p:nvSpPr>
          <p:cNvPr id="13" name="Text 9"/>
          <p:cNvSpPr/>
          <p:nvPr/>
        </p:nvSpPr>
        <p:spPr>
          <a:xfrm>
            <a:off x="4510088" y="1371600"/>
            <a:ext cx="4205288" cy="400050"/>
          </a:xfrm>
          <a:prstGeom prst="rect">
            <a:avLst/>
          </a:prstGeom>
          <a:noFill/>
          <a:ln/>
        </p:spPr>
        <p:txBody>
          <a:bodyPr wrap="square" rtlCol="0" anchor="ctr"/>
          <a:lstStyle/>
          <a:p>
            <a:pPr algn="l" marL="342900" indent="-342900">
              <a:lnSpc>
                <a:spcPts val="1575"/>
              </a:lnSpc>
              <a:buSzPct val="100000"/>
              <a:buChar char="•"/>
            </a:pPr>
            <a:r>
              <a:rPr lang="en-US" sz="1050" b="1" spc="-16" kern="0" dirty="0">
                <a:solidFill>
                  <a:srgbClr val="000614">
                    <a:alpha val="99000"/>
                  </a:srgbClr>
                </a:solidFill>
                <a:latin typeface="Manrope" pitchFamily="34" charset="0"/>
                <a:ea typeface="Manrope" pitchFamily="34" charset="-122"/>
                <a:cs typeface="Manrope" pitchFamily="34" charset="-120"/>
              </a:rPr>
              <a:t>Học đa nhiệm (Multi-task Learning) </a:t>
            </a:r>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là một cách hiệu quả để </a:t>
            </a:r>
            <a:pPr algn="l" indent="0" marL="0">
              <a:lnSpc>
                <a:spcPts val="1575"/>
              </a:lnSpc>
              <a:buNone/>
            </a:pPr>
            <a:r>
              <a:rPr lang="en-US" sz="1050" b="1" spc="-16" kern="0" dirty="0">
                <a:solidFill>
                  <a:srgbClr val="000614">
                    <a:alpha val="99000"/>
                  </a:srgbClr>
                </a:solidFill>
                <a:latin typeface="Manrope" pitchFamily="34" charset="0"/>
                <a:ea typeface="Manrope" pitchFamily="34" charset="-122"/>
                <a:cs typeface="Manrope" pitchFamily="34" charset="-120"/>
              </a:rPr>
              <a:t>chia sẻ tri thức</a:t>
            </a:r>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 giữa các tác vụ huấn luyện có liên quan. </a:t>
            </a:r>
            <a:endParaRPr lang="en-US" sz="1050" dirty="0"/>
          </a:p>
        </p:txBody>
      </p:sp>
      <p:sp>
        <p:nvSpPr>
          <p:cNvPr id="14" name="Text 10"/>
          <p:cNvSpPr/>
          <p:nvPr/>
        </p:nvSpPr>
        <p:spPr>
          <a:xfrm>
            <a:off x="4572000" y="2171700"/>
            <a:ext cx="4205288" cy="1000125"/>
          </a:xfrm>
          <a:prstGeom prst="rect">
            <a:avLst/>
          </a:prstGeom>
          <a:noFill/>
          <a:ln/>
        </p:spPr>
        <p:txBody>
          <a:bodyPr wrap="square" rtlCol="0" anchor="ctr"/>
          <a:lstStyle/>
          <a:p>
            <a:pPr algn="l" marL="342900" indent="-342900">
              <a:lnSpc>
                <a:spcPts val="1575"/>
              </a:lnSpc>
              <a:buSzPct val="100000"/>
              <a:buChar char="•"/>
            </a:pPr>
            <a:r>
              <a:rPr lang="en-US" sz="1050" spc="-16" kern="0" dirty="0">
                <a:solidFill>
                  <a:srgbClr val="000614">
                    <a:alpha val="99000"/>
                  </a:srgbClr>
                </a:solidFill>
                <a:latin typeface="Manrope" pitchFamily="34" charset="0"/>
                <a:ea typeface="Manrope" pitchFamily="34" charset="-122"/>
                <a:cs typeface="Manrope" pitchFamily="34" charset="-120"/>
              </a:rPr>
              <a:t>Các tác vụ sử dụng chung các tầng BERT và tầng embedding.</a:t>
            </a:r>
            <a:endParaRPr lang="en-US" sz="1050" dirty="0"/>
          </a:p>
          <a:p>
            <a:pPr algn="l" marL="342900" indent="-342900">
              <a:lnSpc>
                <a:spcPts val="1575"/>
              </a:lnSpc>
              <a:buSzPct val="100000"/>
              <a:buChar char="•"/>
            </a:pPr>
            <a:r>
              <a:rPr lang="en-US" sz="1050" spc="-16" kern="0" dirty="0">
                <a:solidFill>
                  <a:srgbClr val="000614">
                    <a:alpha val="99000"/>
                  </a:srgbClr>
                </a:solidFill>
                <a:latin typeface="Manrope" pitchFamily="34" charset="0"/>
                <a:ea typeface="Manrope" pitchFamily="34" charset="-122"/>
                <a:cs typeface="Manrope" pitchFamily="34" charset="-120"/>
              </a:rPr>
              <a:t>Chỉ tầng phân loại cuối cùng (classifier layer) là riêng biệt cho từng tác vụ. Tức là mỗi tác vụ có một bộ phân loại riêng.</a:t>
            </a:r>
            <a:endParaRPr lang="en-US" sz="1050" dirty="0"/>
          </a:p>
        </p:txBody>
      </p:sp>
      <p:sp>
        <p:nvSpPr>
          <p:cNvPr id="15" name="Text 11"/>
          <p:cNvSpPr/>
          <p:nvPr/>
        </p:nvSpPr>
        <p:spPr>
          <a:xfrm>
            <a:off x="452438" y="1143000"/>
            <a:ext cx="4514850" cy="228600"/>
          </a:xfrm>
          <a:prstGeom prst="rect">
            <a:avLst/>
          </a:prstGeom>
          <a:noFill/>
          <a:ln/>
        </p:spPr>
        <p:txBody>
          <a:bodyPr wrap="square" rtlCol="0" anchor="ctr"/>
          <a:lstStyle/>
          <a:p>
            <a:pPr algn="l" indent="0" marL="0">
              <a:lnSpc>
                <a:spcPts val="1800"/>
              </a:lnSpc>
              <a:buNone/>
            </a:pPr>
            <a:r>
              <a:rPr lang="en-US" sz="1200" b="1" spc="-18" kern="0" dirty="0">
                <a:solidFill>
                  <a:srgbClr val="000614">
                    <a:alpha val="99000"/>
                  </a:srgbClr>
                </a:solidFill>
                <a:latin typeface="Manrope" pitchFamily="34" charset="0"/>
                <a:ea typeface="Manrope" pitchFamily="34" charset="-122"/>
                <a:cs typeface="Manrope" pitchFamily="34" charset="-120"/>
              </a:rPr>
              <a:t>Further Pre-training</a:t>
            </a:r>
            <a:endParaRPr lang="en-US" sz="1200" dirty="0"/>
          </a:p>
        </p:txBody>
      </p:sp>
      <p:sp>
        <p:nvSpPr>
          <p:cNvPr id="16" name="Text 12"/>
          <p:cNvSpPr/>
          <p:nvPr/>
        </p:nvSpPr>
        <p:spPr>
          <a:xfrm>
            <a:off x="300038" y="209550"/>
            <a:ext cx="3676650" cy="419100"/>
          </a:xfrm>
          <a:prstGeom prst="rect">
            <a:avLst/>
          </a:prstGeom>
          <a:noFill/>
          <a:ln/>
        </p:spPr>
        <p:txBody>
          <a:bodyPr wrap="square" rtlCol="0" anchor="ctr"/>
          <a:lstStyle/>
          <a:p>
            <a:pPr algn="l" marL="342900" indent="-342900">
              <a:lnSpc>
                <a:spcPts val="3281"/>
              </a:lnSpc>
              <a:buSzPct val="100000"/>
              <a:buFont typeface="+mj-lt"/>
              <a:buAutoNum type="arabicPeriod" startAt="1"/>
            </a:pPr>
            <a:r>
              <a:rPr lang="en-US" sz="2625" b="1" spc="-39" kern="0" dirty="0">
                <a:solidFill>
                  <a:srgbClr val="2569ED">
                    <a:alpha val="99000"/>
                  </a:srgbClr>
                </a:solidFill>
                <a:latin typeface="Manrope" pitchFamily="34" charset="0"/>
                <a:ea typeface="Manrope" pitchFamily="34" charset="-122"/>
                <a:cs typeface="Manrope" pitchFamily="34" charset="-120"/>
              </a:rPr>
              <a:t>Fine-Tuning BERT</a:t>
            </a:r>
            <a:endParaRPr lang="en-US" sz="2625" dirty="0"/>
          </a:p>
        </p:txBody>
      </p:sp>
      <p:sp>
        <p:nvSpPr>
          <p:cNvPr id="17" name="Text 13"/>
          <p:cNvSpPr/>
          <p:nvPr/>
        </p:nvSpPr>
        <p:spPr>
          <a:xfrm>
            <a:off x="8729663" y="4865968"/>
            <a:ext cx="566738" cy="171450"/>
          </a:xfrm>
          <a:prstGeom prst="rect">
            <a:avLst/>
          </a:prstGeom>
          <a:noFill/>
          <a:ln/>
        </p:spPr>
        <p:txBody>
          <a:bodyPr wrap="square" rtlCol="0" anchor="ctr"/>
          <a:lstStyle/>
          <a:p>
            <a:pPr algn="r" indent="0" marL="0">
              <a:lnSpc>
                <a:spcPts val="1350"/>
              </a:lnSpc>
              <a:buNone/>
            </a:pPr>
            <a:r>
              <a:rPr lang="en-US" sz="900" spc="-13" kern="0" dirty="0">
                <a:solidFill>
                  <a:srgbClr val="FAFBFF">
                    <a:alpha val="99000"/>
                  </a:srgbClr>
                </a:solidFill>
                <a:latin typeface="Manrope" pitchFamily="34" charset="0"/>
                <a:ea typeface="Manrope" pitchFamily="34" charset="-122"/>
                <a:cs typeface="Manrope" pitchFamily="34" charset="-120"/>
              </a:rPr>
              <a:t>13</a:t>
            </a:r>
            <a:endParaRPr lang="en-US" sz="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AFBFF"/>
        </a:solidFill>
      </p:bgPr>
    </p:bg>
    <p:spTree>
      <p:nvGrpSpPr>
        <p:cNvPr id="1" name=""/>
        <p:cNvGrpSpPr/>
        <p:nvPr/>
      </p:nvGrpSpPr>
      <p:grpSpPr>
        <a:xfrm>
          <a:off x="0" y="0"/>
          <a:ext cx="0" cy="0"/>
          <a:chOff x="0" y="0"/>
          <a:chExt cx="0" cy="0"/>
        </a:xfrm>
      </p:grpSpPr>
      <p:sp>
        <p:nvSpPr>
          <p:cNvPr id="3" name="Shape 0"/>
          <p:cNvSpPr/>
          <p:nvPr/>
        </p:nvSpPr>
        <p:spPr>
          <a:xfrm>
            <a:off x="304800" y="4848225"/>
            <a:ext cx="8534400" cy="206935"/>
          </a:xfrm>
          <a:prstGeom prst="rect">
            <a:avLst/>
          </a:prstGeom>
          <a:noFill/>
          <a:ln/>
        </p:spPr>
      </p:sp>
      <p:sp>
        <p:nvSpPr>
          <p:cNvPr id="4" name="Shape 1"/>
          <p:cNvSpPr/>
          <p:nvPr/>
        </p:nvSpPr>
        <p:spPr>
          <a:xfrm>
            <a:off x="304800" y="4866799"/>
            <a:ext cx="148590" cy="148590"/>
          </a:xfrm>
          <a:prstGeom prst="ellipse">
            <a:avLst/>
          </a:prstGeom>
          <a:solidFill>
            <a:srgbClr val="FAFBFF"/>
          </a:solidFill>
          <a:ln/>
        </p:spPr>
      </p:sp>
      <p:sp>
        <p:nvSpPr>
          <p:cNvPr id="5" name="Shape 2"/>
          <p:cNvSpPr/>
          <p:nvPr/>
        </p:nvSpPr>
        <p:spPr>
          <a:xfrm>
            <a:off x="453386" y="4848225"/>
            <a:ext cx="206935" cy="206935"/>
          </a:xfrm>
          <a:prstGeom prst="triangle">
            <a:avLst/>
          </a:prstGeom>
          <a:solidFill>
            <a:srgbClr val="FAFBFF"/>
          </a:solidFill>
          <a:ln/>
        </p:spPr>
      </p:sp>
      <p:sp>
        <p:nvSpPr>
          <p:cNvPr id="6" name="Shape 3"/>
          <p:cNvSpPr/>
          <p:nvPr/>
        </p:nvSpPr>
        <p:spPr>
          <a:xfrm>
            <a:off x="663894" y="4872990"/>
            <a:ext cx="136208" cy="136208"/>
          </a:xfrm>
          <a:prstGeom prst="roundRect">
            <a:avLst/>
          </a:prstGeom>
          <a:solidFill>
            <a:srgbClr val="FAFBFF"/>
          </a:solidFill>
          <a:ln/>
        </p:spPr>
      </p:sp>
      <p:pic>
        <p:nvPicPr>
          <p:cNvPr id="7" name="Image 0" descr="preencoded.png">    </p:cNvPr>
          <p:cNvPicPr>
            <a:picLocks noChangeAspect="1"/>
          </p:cNvPicPr>
          <p:nvPr/>
        </p:nvPicPr>
        <p:blipFill>
          <a:blip r:embed="rId1"/>
          <a:stretch>
            <a:fillRect/>
          </a:stretch>
        </p:blipFill>
        <p:spPr>
          <a:xfrm>
            <a:off x="0" y="4762500"/>
            <a:ext cx="9144000" cy="381000"/>
          </a:xfrm>
          <a:prstGeom prst="rect">
            <a:avLst/>
          </a:prstGeom>
        </p:spPr>
      </p:pic>
      <p:pic>
        <p:nvPicPr>
          <p:cNvPr id="8" name="Image 1" descr="preencoded.png">    </p:cNvPr>
          <p:cNvPicPr>
            <a:picLocks noChangeAspect="1"/>
          </p:cNvPicPr>
          <p:nvPr/>
        </p:nvPicPr>
        <p:blipFill>
          <a:blip r:embed="rId2"/>
          <a:stretch>
            <a:fillRect/>
          </a:stretch>
        </p:blipFill>
        <p:spPr>
          <a:xfrm>
            <a:off x="1414463" y="1624013"/>
            <a:ext cx="6315075" cy="2505075"/>
          </a:xfrm>
          <a:prstGeom prst="rect">
            <a:avLst/>
          </a:prstGeom>
        </p:spPr>
      </p:pic>
      <p:sp>
        <p:nvSpPr>
          <p:cNvPr id="9" name="Text 4"/>
          <p:cNvSpPr/>
          <p:nvPr/>
        </p:nvSpPr>
        <p:spPr>
          <a:xfrm>
            <a:off x="300038" y="271463"/>
            <a:ext cx="2033587" cy="419100"/>
          </a:xfrm>
          <a:prstGeom prst="rect">
            <a:avLst/>
          </a:prstGeom>
          <a:noFill/>
          <a:ln/>
        </p:spPr>
        <p:txBody>
          <a:bodyPr wrap="square" rtlCol="0" anchor="ctr"/>
          <a:lstStyle/>
          <a:p>
            <a:pPr algn="l" marL="342900" indent="-342900">
              <a:lnSpc>
                <a:spcPts val="3281"/>
              </a:lnSpc>
              <a:buSzPct val="100000"/>
              <a:buFont typeface="+mj-lt"/>
              <a:buAutoNum type="arabicPeriod" startAt="1"/>
            </a:pPr>
            <a:r>
              <a:rPr lang="en-US" sz="2625" b="1" spc="-39" kern="0" dirty="0">
                <a:solidFill>
                  <a:srgbClr val="2569ED">
                    <a:alpha val="99000"/>
                  </a:srgbClr>
                </a:solidFill>
                <a:latin typeface="Manrope" pitchFamily="34" charset="0"/>
                <a:ea typeface="Manrope" pitchFamily="34" charset="-122"/>
                <a:cs typeface="Manrope" pitchFamily="34" charset="-120"/>
              </a:rPr>
              <a:t>Dữ liệu</a:t>
            </a:r>
            <a:endParaRPr lang="en-US" sz="2625" dirty="0"/>
          </a:p>
        </p:txBody>
      </p:sp>
      <p:sp>
        <p:nvSpPr>
          <p:cNvPr id="10" name="Text 5"/>
          <p:cNvSpPr/>
          <p:nvPr/>
        </p:nvSpPr>
        <p:spPr>
          <a:xfrm>
            <a:off x="452438" y="985838"/>
            <a:ext cx="7891463" cy="514350"/>
          </a:xfrm>
          <a:prstGeom prst="rect">
            <a:avLst/>
          </a:prstGeom>
          <a:noFill/>
          <a:ln/>
        </p:spPr>
        <p:txBody>
          <a:bodyPr wrap="square" rtlCol="0" anchor="ctr"/>
          <a:lstStyle/>
          <a:p>
            <a:pPr algn="l" indent="0" marL="0">
              <a:lnSpc>
                <a:spcPts val="1365"/>
              </a:lnSpc>
              <a:buNone/>
            </a:pPr>
            <a:r>
              <a:rPr lang="en-US" sz="1050" b="1" spc="-16" kern="0" dirty="0">
                <a:solidFill>
                  <a:srgbClr val="000000">
                    <a:alpha val="99000"/>
                  </a:srgbClr>
                </a:solidFill>
                <a:latin typeface="Manrope" pitchFamily="34" charset="0"/>
                <a:ea typeface="Manrope" pitchFamily="34" charset="-122"/>
                <a:cs typeface="Manrope" pitchFamily="34" charset="-120"/>
              </a:rPr>
              <a:t>Dữ liệu được sử dụng để huấn luyện và đánh giá mô hình phân loại được thu thập và xây dựng bởi Xiang Zhang, và đã được sử dụng trong nghiên cứu về Mạng Nơ-ron Tích Chập Cấp Độ Ký Tự cho Phân Loại Văn Bản, được công bố ở Hội thảo về Các hệ thống Nơ-ron xử lý thông tin (NIPS) năm 2015. </a:t>
            </a:r>
            <a:endParaRPr lang="en-US" sz="1050" dirty="0"/>
          </a:p>
        </p:txBody>
      </p:sp>
      <p:sp>
        <p:nvSpPr>
          <p:cNvPr id="11" name="Text 6"/>
          <p:cNvSpPr/>
          <p:nvPr/>
        </p:nvSpPr>
        <p:spPr>
          <a:xfrm>
            <a:off x="8724900" y="4865968"/>
            <a:ext cx="571500" cy="171450"/>
          </a:xfrm>
          <a:prstGeom prst="rect">
            <a:avLst/>
          </a:prstGeom>
          <a:noFill/>
          <a:ln/>
        </p:spPr>
        <p:txBody>
          <a:bodyPr wrap="square" rtlCol="0" anchor="ctr"/>
          <a:lstStyle/>
          <a:p>
            <a:pPr algn="r" indent="0" marL="0">
              <a:lnSpc>
                <a:spcPts val="1350"/>
              </a:lnSpc>
              <a:buNone/>
            </a:pPr>
            <a:r>
              <a:rPr lang="en-US" sz="900" spc="-13" kern="0" dirty="0">
                <a:solidFill>
                  <a:srgbClr val="FAFBFF">
                    <a:alpha val="99000"/>
                  </a:srgbClr>
                </a:solidFill>
                <a:latin typeface="Manrope" pitchFamily="34" charset="0"/>
                <a:ea typeface="Manrope" pitchFamily="34" charset="-122"/>
                <a:cs typeface="Manrope" pitchFamily="34" charset="-120"/>
              </a:rPr>
              <a:t>14</a:t>
            </a:r>
            <a:endParaRPr lang="en-US" sz="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AFBFF"/>
        </a:solidFill>
      </p:bgPr>
    </p:bg>
    <p:spTree>
      <p:nvGrpSpPr>
        <p:cNvPr id="1" name=""/>
        <p:cNvGrpSpPr/>
        <p:nvPr/>
      </p:nvGrpSpPr>
      <p:grpSpPr>
        <a:xfrm>
          <a:off x="0" y="0"/>
          <a:ext cx="0" cy="0"/>
          <a:chOff x="0" y="0"/>
          <a:chExt cx="0" cy="0"/>
        </a:xfrm>
      </p:grpSpPr>
      <p:sp>
        <p:nvSpPr>
          <p:cNvPr id="3" name="Shape 0"/>
          <p:cNvSpPr/>
          <p:nvPr/>
        </p:nvSpPr>
        <p:spPr>
          <a:xfrm>
            <a:off x="304800" y="4848225"/>
            <a:ext cx="8534400" cy="206935"/>
          </a:xfrm>
          <a:prstGeom prst="rect">
            <a:avLst/>
          </a:prstGeom>
          <a:noFill/>
          <a:ln/>
        </p:spPr>
      </p:sp>
      <p:sp>
        <p:nvSpPr>
          <p:cNvPr id="4" name="Shape 1"/>
          <p:cNvSpPr/>
          <p:nvPr/>
        </p:nvSpPr>
        <p:spPr>
          <a:xfrm>
            <a:off x="304800" y="4866799"/>
            <a:ext cx="148590" cy="148590"/>
          </a:xfrm>
          <a:prstGeom prst="ellipse">
            <a:avLst/>
          </a:prstGeom>
          <a:solidFill>
            <a:srgbClr val="FAFBFF"/>
          </a:solidFill>
          <a:ln/>
        </p:spPr>
      </p:sp>
      <p:sp>
        <p:nvSpPr>
          <p:cNvPr id="5" name="Shape 2"/>
          <p:cNvSpPr/>
          <p:nvPr/>
        </p:nvSpPr>
        <p:spPr>
          <a:xfrm>
            <a:off x="453386" y="4848225"/>
            <a:ext cx="206935" cy="206935"/>
          </a:xfrm>
          <a:prstGeom prst="triangle">
            <a:avLst/>
          </a:prstGeom>
          <a:solidFill>
            <a:srgbClr val="FAFBFF"/>
          </a:solidFill>
          <a:ln/>
        </p:spPr>
      </p:sp>
      <p:sp>
        <p:nvSpPr>
          <p:cNvPr id="6" name="Shape 3"/>
          <p:cNvSpPr/>
          <p:nvPr/>
        </p:nvSpPr>
        <p:spPr>
          <a:xfrm>
            <a:off x="663894" y="4872990"/>
            <a:ext cx="136208" cy="136208"/>
          </a:xfrm>
          <a:prstGeom prst="roundRect">
            <a:avLst/>
          </a:prstGeom>
          <a:solidFill>
            <a:srgbClr val="FAFBFF"/>
          </a:solidFill>
          <a:ln/>
        </p:spPr>
      </p:sp>
      <p:pic>
        <p:nvPicPr>
          <p:cNvPr id="7" name="Image 0" descr="preencoded.png">    </p:cNvPr>
          <p:cNvPicPr>
            <a:picLocks noChangeAspect="1"/>
          </p:cNvPicPr>
          <p:nvPr/>
        </p:nvPicPr>
        <p:blipFill>
          <a:blip r:embed="rId1"/>
          <a:stretch>
            <a:fillRect/>
          </a:stretch>
        </p:blipFill>
        <p:spPr>
          <a:xfrm>
            <a:off x="4705350" y="700088"/>
            <a:ext cx="3976687" cy="3100388"/>
          </a:xfrm>
          <a:prstGeom prst="rect">
            <a:avLst/>
          </a:prstGeom>
        </p:spPr>
      </p:pic>
      <p:pic>
        <p:nvPicPr>
          <p:cNvPr id="8" name="Image 1" descr="preencoded.png">    </p:cNvPr>
          <p:cNvPicPr>
            <a:picLocks noChangeAspect="1"/>
          </p:cNvPicPr>
          <p:nvPr/>
        </p:nvPicPr>
        <p:blipFill>
          <a:blip r:embed="rId2"/>
          <a:stretch>
            <a:fillRect/>
          </a:stretch>
        </p:blipFill>
        <p:spPr>
          <a:xfrm>
            <a:off x="0" y="4762500"/>
            <a:ext cx="9144000" cy="381000"/>
          </a:xfrm>
          <a:prstGeom prst="rect">
            <a:avLst/>
          </a:prstGeom>
        </p:spPr>
      </p:pic>
      <p:sp>
        <p:nvSpPr>
          <p:cNvPr id="9" name="Text 4"/>
          <p:cNvSpPr/>
          <p:nvPr/>
        </p:nvSpPr>
        <p:spPr>
          <a:xfrm>
            <a:off x="342900" y="881063"/>
            <a:ext cx="4371975" cy="200025"/>
          </a:xfrm>
          <a:prstGeom prst="rect">
            <a:avLst/>
          </a:prstGeom>
          <a:noFill/>
          <a:ln/>
        </p:spPr>
        <p:txBody>
          <a:bodyPr wrap="square" rtlCol="0" anchor="ctr"/>
          <a:lstStyle/>
          <a:p>
            <a:pPr algn="l" indent="0" marL="0">
              <a:lnSpc>
                <a:spcPts val="1560"/>
              </a:lnSpc>
              <a:buNone/>
            </a:pPr>
            <a:r>
              <a:rPr lang="en-US" sz="1200" b="1" spc="-18" kern="0" dirty="0">
                <a:solidFill>
                  <a:srgbClr val="000614">
                    <a:alpha val="99000"/>
                  </a:srgbClr>
                </a:solidFill>
                <a:latin typeface="Manrope" pitchFamily="34" charset="0"/>
                <a:ea typeface="Manrope" pitchFamily="34" charset="-122"/>
                <a:cs typeface="Manrope" pitchFamily="34" charset="-120"/>
              </a:rPr>
              <a:t>Amazon Review Polarity</a:t>
            </a:r>
            <a:endParaRPr lang="en-US" sz="1200" dirty="0"/>
          </a:p>
        </p:txBody>
      </p:sp>
      <p:sp>
        <p:nvSpPr>
          <p:cNvPr id="10" name="Text 5"/>
          <p:cNvSpPr/>
          <p:nvPr/>
        </p:nvSpPr>
        <p:spPr>
          <a:xfrm>
            <a:off x="304800" y="1300163"/>
            <a:ext cx="4371975" cy="1600200"/>
          </a:xfrm>
          <a:prstGeom prst="rect">
            <a:avLst/>
          </a:prstGeom>
          <a:noFill/>
          <a:ln/>
        </p:spPr>
        <p:txBody>
          <a:bodyPr wrap="square" rtlCol="0" anchor="ctr"/>
          <a:lstStyle/>
          <a:p>
            <a:pPr algn="l" marL="342900" indent="-342900">
              <a:lnSpc>
                <a:spcPts val="1800"/>
              </a:lnSpc>
              <a:buSzPct val="100000"/>
              <a:buChar char="•"/>
            </a:pPr>
            <a:r>
              <a:rPr lang="en-US" sz="1200" spc="-18" kern="0" dirty="0">
                <a:solidFill>
                  <a:srgbClr val="000614">
                    <a:alpha val="99000"/>
                  </a:srgbClr>
                </a:solidFill>
                <a:latin typeface="Manrope" pitchFamily="34" charset="0"/>
                <a:ea typeface="Manrope" pitchFamily="34" charset="-122"/>
                <a:cs typeface="Manrope" pitchFamily="34" charset="-120"/>
              </a:rPr>
              <a:t>Dữ liệu được xây dựng bằng việc lấy các đánh giá 1 sao và 2 sao là tiêu cực (label 1), 4 sao và 5 sao là tích cực (label 2). Các đánh giá 3 sao được lược bỏ. </a:t>
            </a:r>
            <a:endParaRPr lang="en-US" sz="1200" dirty="0"/>
          </a:p>
          <a:p>
            <a:pPr algn="l" marL="342900" indent="-342900">
              <a:lnSpc>
                <a:spcPts val="1800"/>
              </a:lnSpc>
              <a:buSzPct val="100000"/>
              <a:buChar char="•"/>
            </a:pPr>
            <a:r>
              <a:rPr lang="en-US" sz="1200" spc="-18" kern="0" dirty="0">
                <a:solidFill>
                  <a:srgbClr val="000614">
                    <a:alpha val="99000"/>
                  </a:srgbClr>
                </a:solidFill>
                <a:latin typeface="Manrope" pitchFamily="34" charset="0"/>
                <a:ea typeface="Manrope" pitchFamily="34" charset="-122"/>
                <a:cs typeface="Manrope" pitchFamily="34" charset="-120"/>
              </a:rPr>
              <a:t>Mỗi label sẽ có 1.8 triệu mẫu huấn luyện và 200,000 mẫu kiểm tra tương ứng. </a:t>
            </a:r>
            <a:endParaRPr lang="en-US" sz="1200" dirty="0"/>
          </a:p>
          <a:p>
            <a:pPr algn="l" marL="342900" indent="-342900">
              <a:lnSpc>
                <a:spcPts val="1800"/>
              </a:lnSpc>
              <a:buSzPct val="100000"/>
              <a:buChar char="•"/>
            </a:pPr>
            <a:r>
              <a:rPr lang="en-US" sz="1200" spc="-18" kern="0" dirty="0">
                <a:solidFill>
                  <a:srgbClr val="000614">
                    <a:alpha val="99000"/>
                  </a:srgbClr>
                </a:solidFill>
                <a:latin typeface="Manrope" pitchFamily="34" charset="0"/>
                <a:ea typeface="Manrope" pitchFamily="34" charset="-122"/>
                <a:cs typeface="Manrope" pitchFamily="34" charset="-120"/>
              </a:rPr>
              <a:t>Dữ liệu được lưu dưới dạng .csv và bao gồm 3 cột: Class Index (cột label), Review Title, Review Text.</a:t>
            </a:r>
            <a:endParaRPr lang="en-US" sz="1200" dirty="0"/>
          </a:p>
        </p:txBody>
      </p:sp>
      <p:sp>
        <p:nvSpPr>
          <p:cNvPr id="11" name="Text 6"/>
          <p:cNvSpPr/>
          <p:nvPr/>
        </p:nvSpPr>
        <p:spPr>
          <a:xfrm>
            <a:off x="300038" y="271463"/>
            <a:ext cx="2033587" cy="419100"/>
          </a:xfrm>
          <a:prstGeom prst="rect">
            <a:avLst/>
          </a:prstGeom>
          <a:noFill/>
          <a:ln/>
        </p:spPr>
        <p:txBody>
          <a:bodyPr wrap="square" rtlCol="0" anchor="ctr"/>
          <a:lstStyle/>
          <a:p>
            <a:pPr algn="l" marL="342900" indent="-342900">
              <a:lnSpc>
                <a:spcPts val="3281"/>
              </a:lnSpc>
              <a:buSzPct val="100000"/>
              <a:buFont typeface="+mj-lt"/>
              <a:buAutoNum type="arabicPeriod" startAt="1"/>
            </a:pPr>
            <a:r>
              <a:rPr lang="en-US" sz="2625" b="1" spc="-39" kern="0" dirty="0">
                <a:solidFill>
                  <a:srgbClr val="2569ED">
                    <a:alpha val="99000"/>
                  </a:srgbClr>
                </a:solidFill>
                <a:latin typeface="Manrope" pitchFamily="34" charset="0"/>
                <a:ea typeface="Manrope" pitchFamily="34" charset="-122"/>
                <a:cs typeface="Manrope" pitchFamily="34" charset="-120"/>
              </a:rPr>
              <a:t>Dữ liệu</a:t>
            </a:r>
            <a:endParaRPr lang="en-US" sz="2625" dirty="0"/>
          </a:p>
        </p:txBody>
      </p:sp>
      <p:sp>
        <p:nvSpPr>
          <p:cNvPr id="12" name="Text 7"/>
          <p:cNvSpPr/>
          <p:nvPr/>
        </p:nvSpPr>
        <p:spPr>
          <a:xfrm>
            <a:off x="8724900" y="4865968"/>
            <a:ext cx="571500" cy="171450"/>
          </a:xfrm>
          <a:prstGeom prst="rect">
            <a:avLst/>
          </a:prstGeom>
          <a:noFill/>
          <a:ln/>
        </p:spPr>
        <p:txBody>
          <a:bodyPr wrap="square" rtlCol="0" anchor="ctr"/>
          <a:lstStyle/>
          <a:p>
            <a:pPr algn="r" indent="0" marL="0">
              <a:lnSpc>
                <a:spcPts val="1350"/>
              </a:lnSpc>
              <a:buNone/>
            </a:pPr>
            <a:r>
              <a:rPr lang="en-US" sz="900" spc="-13" kern="0" dirty="0">
                <a:solidFill>
                  <a:srgbClr val="FAFBFF">
                    <a:alpha val="99000"/>
                  </a:srgbClr>
                </a:solidFill>
                <a:latin typeface="Manrope" pitchFamily="34" charset="0"/>
                <a:ea typeface="Manrope" pitchFamily="34" charset="-122"/>
                <a:cs typeface="Manrope" pitchFamily="34" charset="-120"/>
              </a:rPr>
              <a:t>15</a:t>
            </a:r>
            <a:endParaRPr lang="en-US" sz="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AFBFF"/>
        </a:solidFill>
      </p:bgPr>
    </p:bg>
    <p:spTree>
      <p:nvGrpSpPr>
        <p:cNvPr id="1" name=""/>
        <p:cNvGrpSpPr/>
        <p:nvPr/>
      </p:nvGrpSpPr>
      <p:grpSpPr>
        <a:xfrm>
          <a:off x="0" y="0"/>
          <a:ext cx="0" cy="0"/>
          <a:chOff x="0" y="0"/>
          <a:chExt cx="0" cy="0"/>
        </a:xfrm>
      </p:grpSpPr>
      <p:sp>
        <p:nvSpPr>
          <p:cNvPr id="3" name="Shape 0"/>
          <p:cNvSpPr/>
          <p:nvPr/>
        </p:nvSpPr>
        <p:spPr>
          <a:xfrm>
            <a:off x="304800" y="4848225"/>
            <a:ext cx="8534400" cy="206935"/>
          </a:xfrm>
          <a:prstGeom prst="rect">
            <a:avLst/>
          </a:prstGeom>
          <a:noFill/>
          <a:ln/>
        </p:spPr>
      </p:sp>
      <p:sp>
        <p:nvSpPr>
          <p:cNvPr id="4" name="Shape 1"/>
          <p:cNvSpPr/>
          <p:nvPr/>
        </p:nvSpPr>
        <p:spPr>
          <a:xfrm>
            <a:off x="304800" y="4866799"/>
            <a:ext cx="148590" cy="148590"/>
          </a:xfrm>
          <a:prstGeom prst="ellipse">
            <a:avLst/>
          </a:prstGeom>
          <a:solidFill>
            <a:srgbClr val="FAFBFF"/>
          </a:solidFill>
          <a:ln/>
        </p:spPr>
      </p:sp>
      <p:sp>
        <p:nvSpPr>
          <p:cNvPr id="5" name="Shape 2"/>
          <p:cNvSpPr/>
          <p:nvPr/>
        </p:nvSpPr>
        <p:spPr>
          <a:xfrm>
            <a:off x="453386" y="4848225"/>
            <a:ext cx="206935" cy="206935"/>
          </a:xfrm>
          <a:prstGeom prst="triangle">
            <a:avLst/>
          </a:prstGeom>
          <a:solidFill>
            <a:srgbClr val="FAFBFF"/>
          </a:solidFill>
          <a:ln/>
        </p:spPr>
      </p:sp>
      <p:sp>
        <p:nvSpPr>
          <p:cNvPr id="6" name="Shape 3"/>
          <p:cNvSpPr/>
          <p:nvPr/>
        </p:nvSpPr>
        <p:spPr>
          <a:xfrm>
            <a:off x="663885" y="4872990"/>
            <a:ext cx="136208" cy="136208"/>
          </a:xfrm>
          <a:prstGeom prst="roundRect">
            <a:avLst/>
          </a:prstGeom>
          <a:solidFill>
            <a:srgbClr val="FAFBFF"/>
          </a:solidFill>
          <a:ln/>
        </p:spPr>
      </p:sp>
      <p:pic>
        <p:nvPicPr>
          <p:cNvPr id="7" name="Image 0" descr="preencoded.png">    </p:cNvPr>
          <p:cNvPicPr>
            <a:picLocks noChangeAspect="1"/>
          </p:cNvPicPr>
          <p:nvPr/>
        </p:nvPicPr>
        <p:blipFill>
          <a:blip r:embed="rId1"/>
          <a:stretch>
            <a:fillRect/>
          </a:stretch>
        </p:blipFill>
        <p:spPr>
          <a:xfrm>
            <a:off x="4710113" y="995363"/>
            <a:ext cx="3948112" cy="2252663"/>
          </a:xfrm>
          <a:prstGeom prst="rect">
            <a:avLst/>
          </a:prstGeom>
        </p:spPr>
      </p:pic>
      <p:pic>
        <p:nvPicPr>
          <p:cNvPr id="8" name="Image 1" descr="preencoded.png">    </p:cNvPr>
          <p:cNvPicPr>
            <a:picLocks noChangeAspect="1"/>
          </p:cNvPicPr>
          <p:nvPr/>
        </p:nvPicPr>
        <p:blipFill>
          <a:blip r:embed="rId2"/>
          <a:stretch>
            <a:fillRect/>
          </a:stretch>
        </p:blipFill>
        <p:spPr>
          <a:xfrm>
            <a:off x="0" y="4762500"/>
            <a:ext cx="9144000" cy="381000"/>
          </a:xfrm>
          <a:prstGeom prst="rect">
            <a:avLst/>
          </a:prstGeom>
        </p:spPr>
      </p:pic>
      <p:sp>
        <p:nvSpPr>
          <p:cNvPr id="9" name="Text 4"/>
          <p:cNvSpPr/>
          <p:nvPr/>
        </p:nvSpPr>
        <p:spPr>
          <a:xfrm>
            <a:off x="452438" y="895350"/>
            <a:ext cx="3957638" cy="200025"/>
          </a:xfrm>
          <a:prstGeom prst="rect">
            <a:avLst/>
          </a:prstGeom>
          <a:noFill/>
          <a:ln/>
        </p:spPr>
        <p:txBody>
          <a:bodyPr wrap="square" rtlCol="0" anchor="ctr"/>
          <a:lstStyle/>
          <a:p>
            <a:pPr algn="l" indent="0" marL="0">
              <a:lnSpc>
                <a:spcPts val="1560"/>
              </a:lnSpc>
              <a:buNone/>
            </a:pPr>
            <a:r>
              <a:rPr lang="en-US" sz="1200" b="1" spc="-18" kern="0" dirty="0">
                <a:solidFill>
                  <a:srgbClr val="000614">
                    <a:alpha val="99000"/>
                  </a:srgbClr>
                </a:solidFill>
                <a:latin typeface="Manrope" pitchFamily="34" charset="0"/>
                <a:ea typeface="Manrope" pitchFamily="34" charset="-122"/>
                <a:cs typeface="Manrope" pitchFamily="34" charset="-120"/>
              </a:rPr>
              <a:t>Yahoo Answers</a:t>
            </a:r>
            <a:endParaRPr lang="en-US" sz="1200" dirty="0"/>
          </a:p>
        </p:txBody>
      </p:sp>
      <p:sp>
        <p:nvSpPr>
          <p:cNvPr id="10" name="Text 5"/>
          <p:cNvSpPr/>
          <p:nvPr/>
        </p:nvSpPr>
        <p:spPr>
          <a:xfrm>
            <a:off x="304800" y="1195388"/>
            <a:ext cx="4600575" cy="2743200"/>
          </a:xfrm>
          <a:prstGeom prst="rect">
            <a:avLst/>
          </a:prstGeom>
          <a:noFill/>
          <a:ln/>
        </p:spPr>
        <p:txBody>
          <a:bodyPr wrap="square" rtlCol="0" anchor="ctr"/>
          <a:lstStyle/>
          <a:p>
            <a:pPr algn="l" marL="342900" indent="-342900">
              <a:lnSpc>
                <a:spcPts val="1800"/>
              </a:lnSpc>
              <a:buSzPct val="100000"/>
              <a:buChar char="•"/>
            </a:pPr>
            <a:r>
              <a:rPr lang="en-US" sz="1200" spc="-18" kern="0" dirty="0">
                <a:solidFill>
                  <a:srgbClr val="000614">
                    <a:alpha val="99000"/>
                  </a:srgbClr>
                </a:solidFill>
                <a:latin typeface="Manrope" pitchFamily="34" charset="0"/>
                <a:ea typeface="Manrope" pitchFamily="34" charset="-122"/>
                <a:cs typeface="Manrope" pitchFamily="34" charset="-120"/>
              </a:rPr>
              <a:t>Dữ liệu được xây dựng với việc sử dụng 10 chủ đề chính: Văn hóa và Xã hội; Khoa học và Toán học; Sức khỏe; Giáo dục và  Tham chiếu; Máy tính và Internet; Thể thao; Kinh doanh và Tài chính; Giải trí và Âm nhạc; Gia đình và các Mối quan hệ; Chính trị. </a:t>
            </a:r>
            <a:endParaRPr lang="en-US" sz="1200" dirty="0"/>
          </a:p>
          <a:p>
            <a:pPr algn="l" marL="342900" indent="-342900">
              <a:lnSpc>
                <a:spcPts val="1800"/>
              </a:lnSpc>
              <a:buSzPct val="100000"/>
              <a:buChar char="•"/>
            </a:pPr>
            <a:r>
              <a:rPr lang="en-US" sz="1200" spc="-18" kern="0" dirty="0">
                <a:solidFill>
                  <a:srgbClr val="000614">
                    <a:alpha val="99000"/>
                  </a:srgbClr>
                </a:solidFill>
                <a:latin typeface="Manrope" pitchFamily="34" charset="0"/>
                <a:ea typeface="Manrope" pitchFamily="34" charset="-122"/>
                <a:cs typeface="Manrope" pitchFamily="34" charset="-120"/>
              </a:rPr>
              <a:t>Mỗi chủ đề bao gồm 140,000 mẫu huấn luyện và 6,000 mẫu kiểm tra tương ứng. </a:t>
            </a:r>
            <a:endParaRPr lang="en-US" sz="1200" dirty="0"/>
          </a:p>
          <a:p>
            <a:pPr algn="l" marL="342900" indent="-342900">
              <a:lnSpc>
                <a:spcPts val="1800"/>
              </a:lnSpc>
              <a:buSzPct val="100000"/>
              <a:buChar char="•"/>
            </a:pPr>
            <a:r>
              <a:rPr lang="en-US" sz="1200" spc="-18" kern="0" dirty="0">
                <a:solidFill>
                  <a:srgbClr val="000614">
                    <a:alpha val="99000"/>
                  </a:srgbClr>
                </a:solidFill>
                <a:latin typeface="Manrope" pitchFamily="34" charset="0"/>
                <a:ea typeface="Manrope" pitchFamily="34" charset="-122"/>
                <a:cs typeface="Manrope" pitchFamily="34" charset="-120"/>
              </a:rPr>
              <a:t>Dữ liệu về câu trả lời: Chỉ lấy những câu trả lời hay nhất và bám sát với chủ đề. </a:t>
            </a:r>
            <a:endParaRPr lang="en-US" sz="1200" dirty="0"/>
          </a:p>
          <a:p>
            <a:pPr algn="l" marL="342900" indent="-342900">
              <a:lnSpc>
                <a:spcPts val="1800"/>
              </a:lnSpc>
              <a:buSzPct val="100000"/>
              <a:buChar char="•"/>
            </a:pPr>
            <a:r>
              <a:rPr lang="en-US" sz="1200" spc="-18" kern="0" dirty="0">
                <a:solidFill>
                  <a:srgbClr val="000614">
                    <a:alpha val="99000"/>
                  </a:srgbClr>
                </a:solidFill>
                <a:latin typeface="Manrope" pitchFamily="34" charset="0"/>
                <a:ea typeface="Manrope" pitchFamily="34" charset="-122"/>
                <a:cs typeface="Manrope" pitchFamily="34" charset="-120"/>
              </a:rPr>
              <a:t>Dữ liệu được lưu dưới dạng .csv và bao gồm 4 cột: Class Index (cột label), Question Title, Question Content, Best Answer. </a:t>
            </a:r>
            <a:endParaRPr lang="en-US" sz="1200" dirty="0"/>
          </a:p>
        </p:txBody>
      </p:sp>
      <p:sp>
        <p:nvSpPr>
          <p:cNvPr id="11" name="Text 6"/>
          <p:cNvSpPr/>
          <p:nvPr/>
        </p:nvSpPr>
        <p:spPr>
          <a:xfrm>
            <a:off x="300038" y="271463"/>
            <a:ext cx="2033587" cy="419100"/>
          </a:xfrm>
          <a:prstGeom prst="rect">
            <a:avLst/>
          </a:prstGeom>
          <a:noFill/>
          <a:ln/>
        </p:spPr>
        <p:txBody>
          <a:bodyPr wrap="square" rtlCol="0" anchor="ctr"/>
          <a:lstStyle/>
          <a:p>
            <a:pPr algn="l" marL="342900" indent="-342900">
              <a:lnSpc>
                <a:spcPts val="3281"/>
              </a:lnSpc>
              <a:buSzPct val="100000"/>
              <a:buFont typeface="+mj-lt"/>
              <a:buAutoNum type="arabicPeriod" startAt="1"/>
            </a:pPr>
            <a:r>
              <a:rPr lang="en-US" sz="2625" b="1" spc="-39" kern="0" dirty="0">
                <a:solidFill>
                  <a:srgbClr val="2569ED">
                    <a:alpha val="99000"/>
                  </a:srgbClr>
                </a:solidFill>
                <a:latin typeface="Manrope" pitchFamily="34" charset="0"/>
                <a:ea typeface="Manrope" pitchFamily="34" charset="-122"/>
                <a:cs typeface="Manrope" pitchFamily="34" charset="-120"/>
              </a:rPr>
              <a:t>Dữ liệu</a:t>
            </a:r>
            <a:endParaRPr lang="en-US" sz="2625" dirty="0"/>
          </a:p>
        </p:txBody>
      </p:sp>
      <p:sp>
        <p:nvSpPr>
          <p:cNvPr id="12" name="Text 7"/>
          <p:cNvSpPr/>
          <p:nvPr/>
        </p:nvSpPr>
        <p:spPr>
          <a:xfrm>
            <a:off x="8720138" y="4865968"/>
            <a:ext cx="576263" cy="171450"/>
          </a:xfrm>
          <a:prstGeom prst="rect">
            <a:avLst/>
          </a:prstGeom>
          <a:noFill/>
          <a:ln/>
        </p:spPr>
        <p:txBody>
          <a:bodyPr wrap="square" rtlCol="0" anchor="ctr"/>
          <a:lstStyle/>
          <a:p>
            <a:pPr algn="r" indent="0" marL="0">
              <a:lnSpc>
                <a:spcPts val="1350"/>
              </a:lnSpc>
              <a:buNone/>
            </a:pPr>
            <a:r>
              <a:rPr lang="en-US" sz="900" spc="-13" kern="0" dirty="0">
                <a:solidFill>
                  <a:srgbClr val="FAFBFF">
                    <a:alpha val="99000"/>
                  </a:srgbClr>
                </a:solidFill>
                <a:latin typeface="Manrope" pitchFamily="34" charset="0"/>
                <a:ea typeface="Manrope" pitchFamily="34" charset="-122"/>
                <a:cs typeface="Manrope" pitchFamily="34" charset="-120"/>
              </a:rPr>
              <a:t>16</a:t>
            </a:r>
            <a:endParaRPr lang="en-US" sz="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AFBFF"/>
        </a:solidFill>
      </p:bgPr>
    </p:bg>
    <p:spTree>
      <p:nvGrpSpPr>
        <p:cNvPr id="1" name=""/>
        <p:cNvGrpSpPr/>
        <p:nvPr/>
      </p:nvGrpSpPr>
      <p:grpSpPr>
        <a:xfrm>
          <a:off x="0" y="0"/>
          <a:ext cx="0" cy="0"/>
          <a:chOff x="0" y="0"/>
          <a:chExt cx="0" cy="0"/>
        </a:xfrm>
      </p:grpSpPr>
      <p:sp>
        <p:nvSpPr>
          <p:cNvPr id="3" name="Shape 0"/>
          <p:cNvSpPr/>
          <p:nvPr/>
        </p:nvSpPr>
        <p:spPr>
          <a:xfrm>
            <a:off x="0" y="4762500"/>
            <a:ext cx="9144000" cy="381000"/>
          </a:xfrm>
          <a:prstGeom prst="rect">
            <a:avLst/>
          </a:prstGeom>
          <a:solidFill>
            <a:srgbClr val="000614"/>
          </a:solidFill>
          <a:ln/>
        </p:spPr>
      </p:sp>
      <p:sp>
        <p:nvSpPr>
          <p:cNvPr id="4" name="Shape 1"/>
          <p:cNvSpPr/>
          <p:nvPr/>
        </p:nvSpPr>
        <p:spPr>
          <a:xfrm>
            <a:off x="304800" y="4848225"/>
            <a:ext cx="8534400" cy="206935"/>
          </a:xfrm>
          <a:prstGeom prst="rect">
            <a:avLst/>
          </a:prstGeom>
          <a:noFill/>
          <a:ln/>
        </p:spPr>
      </p:sp>
      <p:sp>
        <p:nvSpPr>
          <p:cNvPr id="5" name="Shape 2"/>
          <p:cNvSpPr/>
          <p:nvPr/>
        </p:nvSpPr>
        <p:spPr>
          <a:xfrm>
            <a:off x="342900" y="1347788"/>
            <a:ext cx="4629150" cy="2800350"/>
          </a:xfrm>
          <a:prstGeom prst="rect">
            <a:avLst/>
          </a:prstGeom>
          <a:noFill/>
          <a:ln/>
        </p:spPr>
      </p:sp>
      <p:sp>
        <p:nvSpPr>
          <p:cNvPr id="6" name="Shape 3"/>
          <p:cNvSpPr/>
          <p:nvPr/>
        </p:nvSpPr>
        <p:spPr>
          <a:xfrm>
            <a:off x="304800" y="4866799"/>
            <a:ext cx="148590" cy="148590"/>
          </a:xfrm>
          <a:prstGeom prst="ellipse">
            <a:avLst/>
          </a:prstGeom>
          <a:solidFill>
            <a:srgbClr val="FAFBFF"/>
          </a:solidFill>
          <a:ln/>
        </p:spPr>
      </p:sp>
      <p:sp>
        <p:nvSpPr>
          <p:cNvPr id="7" name="Shape 4"/>
          <p:cNvSpPr/>
          <p:nvPr/>
        </p:nvSpPr>
        <p:spPr>
          <a:xfrm>
            <a:off x="453386" y="4848225"/>
            <a:ext cx="206935" cy="206935"/>
          </a:xfrm>
          <a:prstGeom prst="triangle">
            <a:avLst/>
          </a:prstGeom>
          <a:solidFill>
            <a:srgbClr val="FAFBFF"/>
          </a:solidFill>
          <a:ln/>
        </p:spPr>
      </p:sp>
      <p:sp>
        <p:nvSpPr>
          <p:cNvPr id="8" name="Shape 5"/>
          <p:cNvSpPr/>
          <p:nvPr/>
        </p:nvSpPr>
        <p:spPr>
          <a:xfrm>
            <a:off x="663885" y="4872990"/>
            <a:ext cx="136208" cy="136208"/>
          </a:xfrm>
          <a:prstGeom prst="roundRect">
            <a:avLst/>
          </a:prstGeom>
          <a:solidFill>
            <a:srgbClr val="FAFBFF"/>
          </a:solidFill>
          <a:ln/>
        </p:spPr>
      </p:sp>
      <p:pic>
        <p:nvPicPr>
          <p:cNvPr id="9" name="Image 0" descr="preencoded.png">    </p:cNvPr>
          <p:cNvPicPr>
            <a:picLocks noChangeAspect="1"/>
          </p:cNvPicPr>
          <p:nvPr/>
        </p:nvPicPr>
        <p:blipFill>
          <a:blip r:embed="rId1"/>
          <a:stretch>
            <a:fillRect/>
          </a:stretch>
        </p:blipFill>
        <p:spPr>
          <a:xfrm>
            <a:off x="5086350" y="1347788"/>
            <a:ext cx="3752850" cy="1152525"/>
          </a:xfrm>
          <a:prstGeom prst="rect">
            <a:avLst/>
          </a:prstGeom>
        </p:spPr>
      </p:pic>
      <p:sp>
        <p:nvSpPr>
          <p:cNvPr id="10" name="Text 6"/>
          <p:cNvSpPr/>
          <p:nvPr/>
        </p:nvSpPr>
        <p:spPr>
          <a:xfrm>
            <a:off x="342900" y="342900"/>
            <a:ext cx="1538288" cy="285750"/>
          </a:xfrm>
          <a:prstGeom prst="rect">
            <a:avLst/>
          </a:prstGeom>
          <a:noFill/>
          <a:ln/>
        </p:spPr>
        <p:txBody>
          <a:bodyPr wrap="square" rtlCol="0" anchor="ctr"/>
          <a:lstStyle/>
          <a:p>
            <a:pPr algn="l" marL="342900" indent="-342900">
              <a:lnSpc>
                <a:spcPts val="2250"/>
              </a:lnSpc>
              <a:buSzPct val="100000"/>
              <a:buFont typeface="+mj-lt"/>
              <a:buAutoNum type="arabicPeriod" startAt="1"/>
            </a:pPr>
            <a:r>
              <a:rPr lang="en-US" sz="1800" b="1" spc="-27" kern="0" dirty="0">
                <a:solidFill>
                  <a:srgbClr val="2569ED">
                    <a:alpha val="99000"/>
                  </a:srgbClr>
                </a:solidFill>
                <a:latin typeface="Manrope" pitchFamily="34" charset="0"/>
                <a:ea typeface="Manrope" pitchFamily="34" charset="-122"/>
                <a:cs typeface="Manrope" pitchFamily="34" charset="-120"/>
              </a:rPr>
              <a:t>Dữ liệu</a:t>
            </a:r>
            <a:endParaRPr lang="en-US" sz="1800" dirty="0"/>
          </a:p>
        </p:txBody>
      </p:sp>
      <p:sp>
        <p:nvSpPr>
          <p:cNvPr id="11" name="Text 7"/>
          <p:cNvSpPr/>
          <p:nvPr/>
        </p:nvSpPr>
        <p:spPr>
          <a:xfrm>
            <a:off x="342900" y="923925"/>
            <a:ext cx="5086350" cy="209550"/>
          </a:xfrm>
          <a:prstGeom prst="rect">
            <a:avLst/>
          </a:prstGeom>
          <a:noFill/>
          <a:ln/>
        </p:spPr>
        <p:txBody>
          <a:bodyPr wrap="square" rtlCol="0" anchor="ctr"/>
          <a:lstStyle/>
          <a:p>
            <a:pPr algn="l" indent="0" marL="0">
              <a:lnSpc>
                <a:spcPts val="1641"/>
              </a:lnSpc>
              <a:buNone/>
            </a:pPr>
            <a:r>
              <a:rPr lang="en-US" sz="1313" b="1" spc="-20" kern="0" dirty="0">
                <a:solidFill>
                  <a:srgbClr val="000000">
                    <a:alpha val="99000"/>
                  </a:srgbClr>
                </a:solidFill>
                <a:latin typeface="Manrope" pitchFamily="34" charset="0"/>
                <a:ea typeface="Manrope" pitchFamily="34" charset="-122"/>
                <a:cs typeface="Manrope" pitchFamily="34" charset="-120"/>
              </a:rPr>
              <a:t>Dữ liệu tiền huấn luyện: Wikipedia tiếng Anh (20220301)</a:t>
            </a:r>
            <a:endParaRPr lang="en-US" sz="1313" dirty="0"/>
          </a:p>
        </p:txBody>
      </p:sp>
      <p:sp>
        <p:nvSpPr>
          <p:cNvPr id="12" name="Text 8"/>
          <p:cNvSpPr/>
          <p:nvPr/>
        </p:nvSpPr>
        <p:spPr>
          <a:xfrm>
            <a:off x="342900" y="1347788"/>
            <a:ext cx="4957763" cy="2800350"/>
          </a:xfrm>
          <a:prstGeom prst="rect">
            <a:avLst/>
          </a:prstGeom>
          <a:noFill/>
          <a:ln/>
        </p:spPr>
        <p:txBody>
          <a:bodyPr wrap="square" rtlCol="0" anchor="ctr"/>
          <a:lstStyle/>
          <a:p>
            <a:pPr algn="l" marL="342900" indent="-342900">
              <a:lnSpc>
                <a:spcPts val="1575"/>
              </a:lnSpc>
              <a:buSzPct val="100000"/>
              <a:buChar char="•"/>
            </a:pPr>
            <a:r>
              <a:rPr lang="en-US" sz="1050" spc="-16" kern="0" dirty="0">
                <a:solidFill>
                  <a:srgbClr val="000614">
                    <a:alpha val="99000"/>
                  </a:srgbClr>
                </a:solidFill>
                <a:latin typeface="Manrope" pitchFamily="34" charset="0"/>
                <a:ea typeface="Manrope" pitchFamily="34" charset="-122"/>
                <a:cs typeface="Manrope" pitchFamily="34" charset="-120"/>
              </a:rPr>
              <a:t>Tập Wikipedia tiếng Anh phiên bản tháng 3 năm 2022, được cung cấp thông qua nền tảng Hugging Face. </a:t>
            </a:r>
            <a:endParaRPr lang="en-US" sz="1050" dirty="0"/>
          </a:p>
          <a:p>
            <a:pPr algn="l" marL="342900" indent="-342900">
              <a:lnSpc>
                <a:spcPts val="1575"/>
              </a:lnSpc>
              <a:buSzPct val="100000"/>
              <a:buChar char="•"/>
            </a:pPr>
            <a:r>
              <a:rPr lang="en-US" sz="1050" spc="-16" kern="0" dirty="0">
                <a:solidFill>
                  <a:srgbClr val="000614">
                    <a:alpha val="99000"/>
                  </a:srgbClr>
                </a:solidFill>
                <a:latin typeface="Manrope" pitchFamily="34" charset="0"/>
                <a:ea typeface="Manrope" pitchFamily="34" charset="-122"/>
                <a:cs typeface="Manrope" pitchFamily="34" charset="-120"/>
              </a:rPr>
              <a:t>Bản trích xuất đã được xử lý trước, bao gồm nội dung văn bản thuần từ các bài viết trên Wikipedia, loại bỏ các thẻ đánh dấu định dạng, hình ảnh, và siêu liên kết, giúp thuận tiện cho việc sử dụng trong huấn luyện mô hình ngôn ngữ.</a:t>
            </a:r>
            <a:endParaRPr lang="en-US" sz="1050" dirty="0"/>
          </a:p>
          <a:p>
            <a:pPr algn="l" marL="342900" indent="-342900">
              <a:lnSpc>
                <a:spcPts val="1575"/>
              </a:lnSpc>
              <a:buSzPct val="100000"/>
              <a:buChar char="•"/>
            </a:pPr>
            <a:r>
              <a:rPr lang="en-US" sz="1050" spc="-16" kern="0" dirty="0">
                <a:solidFill>
                  <a:srgbClr val="000614">
                    <a:alpha val="99000"/>
                  </a:srgbClr>
                </a:solidFill>
                <a:latin typeface="Manrope" pitchFamily="34" charset="0"/>
                <a:ea typeface="Manrope" pitchFamily="34" charset="-122"/>
                <a:cs typeface="Manrope" pitchFamily="34" charset="-120"/>
              </a:rPr>
              <a:t>Bao gồm hơn 6 triệu bài viết với độ dài và chủ đề phong phú, phản ánh đa dạng các lĩnh vực từ khoa học, công nghệ đến văn hóa và xã hội. </a:t>
            </a:r>
            <a:endParaRPr lang="en-US" sz="1050" dirty="0"/>
          </a:p>
          <a:p>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Nhóm sử dụng tập dữ liệu này để tiền huấn luyện mô hình Transformer với mục tiêu Masked Language Modeling (MLM). </a:t>
            </a:r>
            <a:endParaRPr lang="en-US" sz="1050" dirty="0"/>
          </a:p>
          <a:p>
            <a:pPr algn="l" indent="0" marL="0">
              <a:lnSpc>
                <a:spcPts val="1575"/>
              </a:lnSpc>
              <a:buNone/>
            </a:pPr>
            <a:r>
              <a:rPr lang="en-US" sz="1050" spc="-16" kern="0" dirty="0">
                <a:solidFill>
                  <a:srgbClr val="000614">
                    <a:alpha val="99000"/>
                  </a:srgbClr>
                </a:solidFill>
                <a:latin typeface="Manrope" pitchFamily="34" charset="0"/>
                <a:ea typeface="Manrope" pitchFamily="34" charset="-122"/>
                <a:cs typeface="Manrope" pitchFamily="34" charset="-120"/>
              </a:rPr>
              <a:t>=&gt; Đây là bước quan trọng nhằm giúp mô hình học được các đặc trưng ngôn ngữ tổng quát trước khi chuyển sang giai đoạn tinh chỉnh cho các tác vụ cụ thể như phân tích cảm xúc và phân loại chủ đề.</a:t>
            </a:r>
            <a:endParaRPr lang="en-US" sz="1050" dirty="0"/>
          </a:p>
        </p:txBody>
      </p:sp>
      <p:sp>
        <p:nvSpPr>
          <p:cNvPr id="13" name="Text 9"/>
          <p:cNvSpPr/>
          <p:nvPr/>
        </p:nvSpPr>
        <p:spPr>
          <a:xfrm>
            <a:off x="8734425" y="4865968"/>
            <a:ext cx="561975" cy="171450"/>
          </a:xfrm>
          <a:prstGeom prst="rect">
            <a:avLst/>
          </a:prstGeom>
          <a:noFill/>
          <a:ln/>
        </p:spPr>
        <p:txBody>
          <a:bodyPr wrap="square" rtlCol="0" anchor="ctr"/>
          <a:lstStyle/>
          <a:p>
            <a:pPr algn="r" indent="0" marL="0">
              <a:lnSpc>
                <a:spcPts val="1350"/>
              </a:lnSpc>
              <a:buNone/>
            </a:pPr>
            <a:r>
              <a:rPr lang="en-US" sz="900" spc="-13" kern="0" dirty="0">
                <a:solidFill>
                  <a:srgbClr val="FAFBFF">
                    <a:alpha val="99000"/>
                  </a:srgbClr>
                </a:solidFill>
                <a:latin typeface="Manrope" pitchFamily="34" charset="0"/>
                <a:ea typeface="Manrope" pitchFamily="34" charset="-122"/>
                <a:cs typeface="Manrope" pitchFamily="34" charset="-120"/>
              </a:rPr>
              <a:t>17</a:t>
            </a:r>
            <a:endParaRPr lang="en-US" sz="9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AFBFF"/>
        </a:solidFill>
      </p:bgPr>
    </p:bg>
    <p:spTree>
      <p:nvGrpSpPr>
        <p:cNvPr id="1" name=""/>
        <p:cNvGrpSpPr/>
        <p:nvPr/>
      </p:nvGrpSpPr>
      <p:grpSpPr>
        <a:xfrm>
          <a:off x="0" y="0"/>
          <a:ext cx="0" cy="0"/>
          <a:chOff x="0" y="0"/>
          <a:chExt cx="0" cy="0"/>
        </a:xfrm>
      </p:grpSpPr>
      <p:sp>
        <p:nvSpPr>
          <p:cNvPr id="3" name="Shape 0"/>
          <p:cNvSpPr/>
          <p:nvPr/>
        </p:nvSpPr>
        <p:spPr>
          <a:xfrm>
            <a:off x="0" y="4762500"/>
            <a:ext cx="9144000" cy="381000"/>
          </a:xfrm>
          <a:prstGeom prst="rect">
            <a:avLst/>
          </a:prstGeom>
          <a:solidFill>
            <a:srgbClr val="000614"/>
          </a:solidFill>
          <a:ln/>
        </p:spPr>
      </p:sp>
      <p:sp>
        <p:nvSpPr>
          <p:cNvPr id="4" name="Shape 1"/>
          <p:cNvSpPr/>
          <p:nvPr/>
        </p:nvSpPr>
        <p:spPr>
          <a:xfrm>
            <a:off x="304800" y="4848225"/>
            <a:ext cx="8534400" cy="206935"/>
          </a:xfrm>
          <a:prstGeom prst="rect">
            <a:avLst/>
          </a:prstGeom>
          <a:noFill/>
          <a:ln/>
        </p:spPr>
      </p:sp>
      <p:sp>
        <p:nvSpPr>
          <p:cNvPr id="5" name="Shape 2"/>
          <p:cNvSpPr/>
          <p:nvPr/>
        </p:nvSpPr>
        <p:spPr>
          <a:xfrm>
            <a:off x="304800" y="4866799"/>
            <a:ext cx="148590" cy="148590"/>
          </a:xfrm>
          <a:prstGeom prst="ellipse">
            <a:avLst/>
          </a:prstGeom>
          <a:solidFill>
            <a:srgbClr val="FAFBFF"/>
          </a:solidFill>
          <a:ln/>
        </p:spPr>
      </p:sp>
      <p:sp>
        <p:nvSpPr>
          <p:cNvPr id="6" name="Shape 3"/>
          <p:cNvSpPr/>
          <p:nvPr/>
        </p:nvSpPr>
        <p:spPr>
          <a:xfrm>
            <a:off x="453386" y="4848225"/>
            <a:ext cx="206935" cy="206935"/>
          </a:xfrm>
          <a:prstGeom prst="triangle">
            <a:avLst/>
          </a:prstGeom>
          <a:solidFill>
            <a:srgbClr val="FAFBFF"/>
          </a:solidFill>
          <a:ln/>
        </p:spPr>
      </p:sp>
      <p:sp>
        <p:nvSpPr>
          <p:cNvPr id="7" name="Shape 4"/>
          <p:cNvSpPr/>
          <p:nvPr/>
        </p:nvSpPr>
        <p:spPr>
          <a:xfrm>
            <a:off x="663885" y="4872990"/>
            <a:ext cx="136208" cy="136208"/>
          </a:xfrm>
          <a:prstGeom prst="roundRect">
            <a:avLst/>
          </a:prstGeom>
          <a:solidFill>
            <a:srgbClr val="FAFBFF"/>
          </a:solidFill>
          <a:ln/>
        </p:spPr>
      </p:sp>
      <p:sp>
        <p:nvSpPr>
          <p:cNvPr id="8" name="Text 5"/>
          <p:cNvSpPr/>
          <p:nvPr/>
        </p:nvSpPr>
        <p:spPr>
          <a:xfrm>
            <a:off x="342900" y="342900"/>
            <a:ext cx="2695575" cy="419100"/>
          </a:xfrm>
          <a:prstGeom prst="rect">
            <a:avLst/>
          </a:prstGeom>
          <a:noFill/>
          <a:ln/>
        </p:spPr>
        <p:txBody>
          <a:bodyPr wrap="square" rtlCol="0" anchor="ctr"/>
          <a:lstStyle/>
          <a:p>
            <a:pPr algn="l" marL="342900" indent="-342900">
              <a:lnSpc>
                <a:spcPts val="3281"/>
              </a:lnSpc>
              <a:buSzPct val="100000"/>
              <a:buFont typeface="+mj-lt"/>
              <a:buAutoNum type="arabicPeriod" startAt="1"/>
            </a:pPr>
            <a:r>
              <a:rPr lang="en-US" sz="2625" b="1" spc="-39" kern="0" dirty="0">
                <a:solidFill>
                  <a:srgbClr val="2569ED">
                    <a:alpha val="99000"/>
                  </a:srgbClr>
                </a:solidFill>
                <a:latin typeface="Manrope" pitchFamily="34" charset="0"/>
                <a:ea typeface="Manrope" pitchFamily="34" charset="-122"/>
                <a:cs typeface="Manrope" pitchFamily="34" charset="-120"/>
              </a:rPr>
              <a:t>Thí nghiệm</a:t>
            </a:r>
            <a:endParaRPr lang="en-US" sz="2625" dirty="0"/>
          </a:p>
        </p:txBody>
      </p:sp>
      <p:sp>
        <p:nvSpPr>
          <p:cNvPr id="9" name="Text 6"/>
          <p:cNvSpPr/>
          <p:nvPr/>
        </p:nvSpPr>
        <p:spPr>
          <a:xfrm>
            <a:off x="557213" y="1138238"/>
            <a:ext cx="3376613" cy="2314575"/>
          </a:xfrm>
          <a:prstGeom prst="rect">
            <a:avLst/>
          </a:prstGeom>
          <a:noFill/>
          <a:ln/>
        </p:spPr>
        <p:txBody>
          <a:bodyPr wrap="square" rtlCol="0" anchor="ctr"/>
          <a:lstStyle/>
          <a:p>
            <a:pPr algn="l" indent="0" marL="0">
              <a:lnSpc>
                <a:spcPts val="2025"/>
              </a:lnSpc>
              <a:buNone/>
            </a:pPr>
            <a:r>
              <a:rPr lang="en-US" sz="1350" spc="-20" kern="0" dirty="0">
                <a:solidFill>
                  <a:srgbClr val="000000">
                    <a:alpha val="99000"/>
                  </a:srgbClr>
                </a:solidFill>
                <a:latin typeface="Manrope" pitchFamily="34" charset="0"/>
                <a:ea typeface="Manrope" pitchFamily="34" charset="-122"/>
                <a:cs typeface="Manrope" pitchFamily="34" charset="-120"/>
              </a:rPr>
              <a:t>Mô hình được cấu hình với</a:t>
            </a:r>
            <a:pPr algn="l" indent="0" marL="0">
              <a:lnSpc>
                <a:spcPts val="2025"/>
              </a:lnSpc>
              <a:buNone/>
            </a:pPr>
            <a:r>
              <a:rPr lang="en-US" sz="1350" spc="-20" kern="0" dirty="0">
                <a:solidFill>
                  <a:srgbClr val="000000">
                    <a:alpha val="99000"/>
                  </a:srgbClr>
                </a:solidFill>
                <a:latin typeface="Manrope" pitchFamily="34" charset="0"/>
                <a:ea typeface="Manrope" pitchFamily="34" charset="-122"/>
                <a:cs typeface="Manrope" pitchFamily="34" charset="-120"/>
              </a:rPr>
              <a:t>:</a:t>
            </a:r>
            <a:pPr algn="l" indent="0" marL="0">
              <a:lnSpc>
                <a:spcPts val="2025"/>
              </a:lnSpc>
              <a:buNone/>
            </a:pPr>
            <a:r>
              <a:rPr lang="en-US" sz="1350" spc="-20" kern="0" dirty="0">
                <a:solidFill>
                  <a:srgbClr val="000000">
                    <a:alpha val="99000"/>
                  </a:srgbClr>
                </a:solidFill>
                <a:latin typeface="Manrope" pitchFamily="34" charset="0"/>
                <a:ea typeface="Manrope" pitchFamily="34" charset="-122"/>
                <a:cs typeface="Manrope" pitchFamily="34" charset="-120"/>
              </a:rPr>
              <a:t> </a:t>
            </a:r>
            <a:endParaRPr lang="en-US" sz="1350" dirty="0"/>
          </a:p>
          <a:p>
            <a:pPr algn="l" marL="342900" indent="-342900">
              <a:lnSpc>
                <a:spcPts val="2025"/>
              </a:lnSpc>
              <a:buSzPct val="100000"/>
              <a:buChar char="•"/>
            </a:pPr>
            <a:r>
              <a:rPr lang="en-US" sz="1350" spc="-20" kern="0" dirty="0">
                <a:solidFill>
                  <a:srgbClr val="000000">
                    <a:alpha val="99000"/>
                  </a:srgbClr>
                </a:solidFill>
                <a:latin typeface="Manrope" pitchFamily="34" charset="0"/>
                <a:ea typeface="Manrope" pitchFamily="34" charset="-122"/>
                <a:cs typeface="Manrope" pitchFamily="34" charset="-120"/>
              </a:rPr>
              <a:t>batch_size = 32</a:t>
            </a:r>
            <a:endParaRPr lang="en-US" sz="1350" dirty="0"/>
          </a:p>
          <a:p>
            <a:pPr algn="l" marL="342900" indent="-342900">
              <a:lnSpc>
                <a:spcPts val="2025"/>
              </a:lnSpc>
              <a:buSzPct val="100000"/>
              <a:buChar char="•"/>
            </a:pPr>
            <a:r>
              <a:rPr lang="en-US" sz="1350" spc="-20" kern="0" dirty="0">
                <a:solidFill>
                  <a:srgbClr val="000000">
                    <a:alpha val="99000"/>
                  </a:srgbClr>
                </a:solidFill>
                <a:latin typeface="Manrope" pitchFamily="34" charset="0"/>
                <a:ea typeface="Manrope" pitchFamily="34" charset="-122"/>
                <a:cs typeface="Manrope" pitchFamily="34" charset="-120"/>
              </a:rPr>
              <a:t>hidden_size=256,             </a:t>
            </a:r>
            <a:endParaRPr lang="en-US" sz="1350" dirty="0"/>
          </a:p>
          <a:p>
            <a:pPr algn="l" marL="342900" indent="-342900">
              <a:lnSpc>
                <a:spcPts val="2025"/>
              </a:lnSpc>
              <a:buSzPct val="100000"/>
              <a:buChar char="•"/>
            </a:pPr>
            <a:r>
              <a:rPr lang="en-US" sz="1350" spc="-20" kern="0" dirty="0">
                <a:solidFill>
                  <a:srgbClr val="000000">
                    <a:alpha val="99000"/>
                  </a:srgbClr>
                </a:solidFill>
                <a:latin typeface="Manrope" pitchFamily="34" charset="0"/>
                <a:ea typeface="Manrope" pitchFamily="34" charset="-122"/>
                <a:cs typeface="Manrope" pitchFamily="34" charset="-120"/>
              </a:rPr>
              <a:t>num_hidden_layers=6,           </a:t>
            </a:r>
            <a:endParaRPr lang="en-US" sz="1350" dirty="0"/>
          </a:p>
          <a:p>
            <a:pPr algn="l" marL="342900" indent="-342900">
              <a:lnSpc>
                <a:spcPts val="2025"/>
              </a:lnSpc>
              <a:buSzPct val="100000"/>
              <a:buChar char="•"/>
            </a:pPr>
            <a:r>
              <a:rPr lang="en-US" sz="1350" spc="-20" kern="0" dirty="0">
                <a:solidFill>
                  <a:srgbClr val="000000">
                    <a:alpha val="99000"/>
                  </a:srgbClr>
                </a:solidFill>
                <a:latin typeface="Manrope" pitchFamily="34" charset="0"/>
                <a:ea typeface="Manrope" pitchFamily="34" charset="-122"/>
                <a:cs typeface="Manrope" pitchFamily="34" charset="-120"/>
              </a:rPr>
              <a:t>num_attention_heads=8,           </a:t>
            </a:r>
            <a:endParaRPr lang="en-US" sz="1350" dirty="0"/>
          </a:p>
          <a:p>
            <a:pPr algn="l" marL="342900" indent="-342900">
              <a:lnSpc>
                <a:spcPts val="2025"/>
              </a:lnSpc>
              <a:buSzPct val="100000"/>
              <a:buChar char="•"/>
            </a:pPr>
            <a:r>
              <a:rPr lang="en-US" sz="1350" spc="-20" kern="0" dirty="0">
                <a:solidFill>
                  <a:srgbClr val="000000">
                    <a:alpha val="99000"/>
                  </a:srgbClr>
                </a:solidFill>
                <a:latin typeface="Manrope" pitchFamily="34" charset="0"/>
                <a:ea typeface="Manrope" pitchFamily="34" charset="-122"/>
                <a:cs typeface="Manrope" pitchFamily="34" charset="-120"/>
              </a:rPr>
              <a:t>intermediate_size=1024,           </a:t>
            </a:r>
            <a:endParaRPr lang="en-US" sz="1350" dirty="0"/>
          </a:p>
          <a:p>
            <a:pPr algn="l" marL="342900" indent="-342900">
              <a:lnSpc>
                <a:spcPts val="2025"/>
              </a:lnSpc>
              <a:buSzPct val="100000"/>
              <a:buChar char="•"/>
            </a:pPr>
            <a:r>
              <a:rPr lang="en-US" sz="1350" spc="-20" kern="0" dirty="0">
                <a:solidFill>
                  <a:srgbClr val="000000">
                    <a:alpha val="99000"/>
                  </a:srgbClr>
                </a:solidFill>
                <a:latin typeface="Manrope" pitchFamily="34" charset="0"/>
                <a:ea typeface="Manrope" pitchFamily="34" charset="-122"/>
                <a:cs typeface="Manrope" pitchFamily="34" charset="-120"/>
              </a:rPr>
              <a:t>max_position_embeddings=512</a:t>
            </a:r>
            <a:endParaRPr lang="en-US" sz="1350" dirty="0"/>
          </a:p>
          <a:p>
            <a:pPr algn="l" marL="342900" indent="-342900">
              <a:lnSpc>
                <a:spcPts val="2025"/>
              </a:lnSpc>
              <a:buSzPct val="100000"/>
              <a:buChar char="•"/>
            </a:pPr>
            <a:r>
              <a:rPr lang="en-US" sz="1350" spc="-20" kern="0" dirty="0">
                <a:solidFill>
                  <a:srgbClr val="000000">
                    <a:alpha val="99000"/>
                  </a:srgbClr>
                </a:solidFill>
                <a:latin typeface="Manrope" pitchFamily="34" charset="0"/>
                <a:ea typeface="Manrope" pitchFamily="34" charset="-122"/>
                <a:cs typeface="Manrope" pitchFamily="34" charset="-120"/>
              </a:rPr>
              <a:t>Mô hình tối ưu: Adam với lr=2e-5     </a:t>
            </a:r>
            <a:pPr algn="l" indent="0" marL="0">
              <a:lnSpc>
                <a:spcPts val="2025"/>
              </a:lnSpc>
              <a:buNone/>
            </a:pPr>
            <a:r>
              <a:rPr lang="en-US" sz="1350" spc="-20" kern="0" dirty="0">
                <a:solidFill>
                  <a:srgbClr val="000000">
                    <a:alpha val="99000"/>
                  </a:srgbClr>
                </a:solidFill>
                <a:latin typeface="Manrope" pitchFamily="34" charset="0"/>
                <a:ea typeface="Manrope" pitchFamily="34" charset="-122"/>
                <a:cs typeface="Manrope" pitchFamily="34" charset="-120"/>
              </a:rPr>
              <a:t> </a:t>
            </a:r>
            <a:endParaRPr lang="en-US" sz="1350" dirty="0"/>
          </a:p>
        </p:txBody>
      </p:sp>
      <p:sp>
        <p:nvSpPr>
          <p:cNvPr id="10" name="Text 7"/>
          <p:cNvSpPr/>
          <p:nvPr/>
        </p:nvSpPr>
        <p:spPr>
          <a:xfrm>
            <a:off x="452438" y="928688"/>
            <a:ext cx="552450" cy="419100"/>
          </a:xfrm>
          <a:prstGeom prst="rect">
            <a:avLst/>
          </a:prstGeom>
          <a:noFill/>
          <a:ln/>
        </p:spPr>
        <p:txBody>
          <a:bodyPr wrap="square" rtlCol="0" anchor="ctr"/>
          <a:lstStyle/>
          <a:p>
            <a:pPr algn="l" indent="0" marL="0">
              <a:lnSpc>
                <a:spcPts val="1634"/>
              </a:lnSpc>
              <a:buNone/>
            </a:pPr>
            <a:r>
              <a:rPr lang="en-US" sz="1350" spc="-20" kern="0" dirty="0">
                <a:solidFill>
                  <a:srgbClr val="000000">
                    <a:alpha val="99000"/>
                  </a:srgbClr>
                </a:solidFill>
                <a:latin typeface="Inter" pitchFamily="34" charset="0"/>
                <a:ea typeface="Inter" pitchFamily="34" charset="-122"/>
                <a:cs typeface="Inter" pitchFamily="34" charset="-120"/>
              </a:rPr>
              <a:t>   </a:t>
            </a:r>
            <a:endParaRPr lang="en-US" sz="1350" dirty="0"/>
          </a:p>
        </p:txBody>
      </p:sp>
      <p:sp>
        <p:nvSpPr>
          <p:cNvPr id="11" name="Text 8"/>
          <p:cNvSpPr/>
          <p:nvPr/>
        </p:nvSpPr>
        <p:spPr>
          <a:xfrm>
            <a:off x="8724900" y="4865968"/>
            <a:ext cx="571500" cy="171450"/>
          </a:xfrm>
          <a:prstGeom prst="rect">
            <a:avLst/>
          </a:prstGeom>
          <a:noFill/>
          <a:ln/>
        </p:spPr>
        <p:txBody>
          <a:bodyPr wrap="square" rtlCol="0" anchor="ctr"/>
          <a:lstStyle/>
          <a:p>
            <a:pPr algn="r" indent="0" marL="0">
              <a:lnSpc>
                <a:spcPts val="1350"/>
              </a:lnSpc>
              <a:buNone/>
            </a:pPr>
            <a:r>
              <a:rPr lang="en-US" sz="900" spc="-13" kern="0" dirty="0">
                <a:solidFill>
                  <a:srgbClr val="FAFBFF">
                    <a:alpha val="99000"/>
                  </a:srgbClr>
                </a:solidFill>
                <a:latin typeface="Manrope" pitchFamily="34" charset="0"/>
                <a:ea typeface="Manrope" pitchFamily="34" charset="-122"/>
                <a:cs typeface="Manrope" pitchFamily="34" charset="-120"/>
              </a:rPr>
              <a:t>18</a:t>
            </a:r>
            <a:endParaRPr lang="en-US" sz="9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AFBFF"/>
        </a:solidFill>
      </p:bgPr>
    </p:bg>
    <p:spTree>
      <p:nvGrpSpPr>
        <p:cNvPr id="1" name=""/>
        <p:cNvGrpSpPr/>
        <p:nvPr/>
      </p:nvGrpSpPr>
      <p:grpSpPr>
        <a:xfrm>
          <a:off x="0" y="0"/>
          <a:ext cx="0" cy="0"/>
          <a:chOff x="0" y="0"/>
          <a:chExt cx="0" cy="0"/>
        </a:xfrm>
      </p:grpSpPr>
      <p:sp>
        <p:nvSpPr>
          <p:cNvPr id="3" name="Shape 0"/>
          <p:cNvSpPr/>
          <p:nvPr/>
        </p:nvSpPr>
        <p:spPr>
          <a:xfrm>
            <a:off x="0" y="4762500"/>
            <a:ext cx="9144000" cy="381000"/>
          </a:xfrm>
          <a:prstGeom prst="rect">
            <a:avLst/>
          </a:prstGeom>
          <a:solidFill>
            <a:srgbClr val="000614"/>
          </a:solidFill>
          <a:ln/>
        </p:spPr>
      </p:sp>
      <p:sp>
        <p:nvSpPr>
          <p:cNvPr id="4" name="Shape 1"/>
          <p:cNvSpPr/>
          <p:nvPr/>
        </p:nvSpPr>
        <p:spPr>
          <a:xfrm>
            <a:off x="304800" y="4848225"/>
            <a:ext cx="8534400" cy="206935"/>
          </a:xfrm>
          <a:prstGeom prst="rect">
            <a:avLst/>
          </a:prstGeom>
          <a:noFill/>
          <a:ln/>
        </p:spPr>
      </p:sp>
      <p:sp>
        <p:nvSpPr>
          <p:cNvPr id="5" name="Shape 2"/>
          <p:cNvSpPr/>
          <p:nvPr/>
        </p:nvSpPr>
        <p:spPr>
          <a:xfrm>
            <a:off x="304800" y="4866799"/>
            <a:ext cx="148590" cy="148590"/>
          </a:xfrm>
          <a:prstGeom prst="ellipse">
            <a:avLst/>
          </a:prstGeom>
          <a:solidFill>
            <a:srgbClr val="FAFBFF"/>
          </a:solidFill>
          <a:ln/>
        </p:spPr>
      </p:sp>
      <p:sp>
        <p:nvSpPr>
          <p:cNvPr id="6" name="Shape 3"/>
          <p:cNvSpPr/>
          <p:nvPr/>
        </p:nvSpPr>
        <p:spPr>
          <a:xfrm>
            <a:off x="453386" y="4848225"/>
            <a:ext cx="206935" cy="206935"/>
          </a:xfrm>
          <a:prstGeom prst="triangle">
            <a:avLst/>
          </a:prstGeom>
          <a:solidFill>
            <a:srgbClr val="FAFBFF"/>
          </a:solidFill>
          <a:ln/>
        </p:spPr>
      </p:sp>
      <p:sp>
        <p:nvSpPr>
          <p:cNvPr id="7" name="Shape 4"/>
          <p:cNvSpPr/>
          <p:nvPr/>
        </p:nvSpPr>
        <p:spPr>
          <a:xfrm>
            <a:off x="663885" y="4872990"/>
            <a:ext cx="136208" cy="136208"/>
          </a:xfrm>
          <a:prstGeom prst="roundRect">
            <a:avLst/>
          </a:prstGeom>
          <a:solidFill>
            <a:srgbClr val="FAFBFF"/>
          </a:solidFill>
          <a:ln/>
        </p:spPr>
      </p:sp>
      <p:pic>
        <p:nvPicPr>
          <p:cNvPr id="8" name="Image 0" descr="preencoded.png">    </p:cNvPr>
          <p:cNvPicPr>
            <a:picLocks noChangeAspect="1"/>
          </p:cNvPicPr>
          <p:nvPr/>
        </p:nvPicPr>
        <p:blipFill>
          <a:blip r:embed="rId1"/>
          <a:stretch>
            <a:fillRect/>
          </a:stretch>
        </p:blipFill>
        <p:spPr>
          <a:xfrm>
            <a:off x="557213" y="1543050"/>
            <a:ext cx="4567238" cy="2057400"/>
          </a:xfrm>
          <a:prstGeom prst="rect">
            <a:avLst/>
          </a:prstGeom>
        </p:spPr>
      </p:pic>
      <p:pic>
        <p:nvPicPr>
          <p:cNvPr id="9" name="Image 1" descr="preencoded.png">    </p:cNvPr>
          <p:cNvPicPr>
            <a:picLocks noChangeAspect="1"/>
          </p:cNvPicPr>
          <p:nvPr/>
        </p:nvPicPr>
        <p:blipFill>
          <a:blip r:embed="rId2"/>
          <a:stretch>
            <a:fillRect/>
          </a:stretch>
        </p:blipFill>
        <p:spPr>
          <a:xfrm>
            <a:off x="5743575" y="2147888"/>
            <a:ext cx="2486025" cy="842963"/>
          </a:xfrm>
          <a:prstGeom prst="rect">
            <a:avLst/>
          </a:prstGeom>
        </p:spPr>
      </p:pic>
      <p:sp>
        <p:nvSpPr>
          <p:cNvPr id="10" name="Text 5"/>
          <p:cNvSpPr/>
          <p:nvPr/>
        </p:nvSpPr>
        <p:spPr>
          <a:xfrm>
            <a:off x="342900" y="342900"/>
            <a:ext cx="1614488" cy="285750"/>
          </a:xfrm>
          <a:prstGeom prst="rect">
            <a:avLst/>
          </a:prstGeom>
          <a:noFill/>
          <a:ln/>
        </p:spPr>
        <p:txBody>
          <a:bodyPr wrap="square" rtlCol="0" anchor="ctr"/>
          <a:lstStyle/>
          <a:p>
            <a:pPr algn="l" marL="342900" indent="-342900">
              <a:lnSpc>
                <a:spcPts val="2250"/>
              </a:lnSpc>
              <a:buSzPct val="100000"/>
              <a:buFont typeface="+mj-lt"/>
              <a:buAutoNum type="arabicPeriod" startAt="1"/>
            </a:pPr>
            <a:r>
              <a:rPr lang="en-US" sz="1800" b="1" spc="-27" kern="0" dirty="0">
                <a:solidFill>
                  <a:srgbClr val="2569ED">
                    <a:alpha val="99000"/>
                  </a:srgbClr>
                </a:solidFill>
                <a:latin typeface="Manrope" pitchFamily="34" charset="0"/>
                <a:ea typeface="Manrope" pitchFamily="34" charset="-122"/>
                <a:cs typeface="Manrope" pitchFamily="34" charset="-120"/>
              </a:rPr>
              <a:t>Kết quả </a:t>
            </a:r>
            <a:endParaRPr lang="en-US" sz="1800" dirty="0"/>
          </a:p>
        </p:txBody>
      </p:sp>
      <p:sp>
        <p:nvSpPr>
          <p:cNvPr id="11" name="Text 6"/>
          <p:cNvSpPr/>
          <p:nvPr/>
        </p:nvSpPr>
        <p:spPr>
          <a:xfrm>
            <a:off x="557213" y="876300"/>
            <a:ext cx="2347913" cy="419100"/>
          </a:xfrm>
          <a:prstGeom prst="rect">
            <a:avLst/>
          </a:prstGeom>
          <a:noFill/>
          <a:ln/>
        </p:spPr>
        <p:txBody>
          <a:bodyPr wrap="square" rtlCol="0" anchor="ctr"/>
          <a:lstStyle/>
          <a:p>
            <a:pPr algn="l" marL="342900" indent="-342900">
              <a:lnSpc>
                <a:spcPts val="1634"/>
              </a:lnSpc>
              <a:buSzPct val="100000"/>
              <a:buChar char="•"/>
            </a:pPr>
            <a:r>
              <a:rPr lang="en-US" sz="1350" spc="-20" kern="0" dirty="0">
                <a:solidFill>
                  <a:srgbClr val="000000">
                    <a:alpha val="99000"/>
                  </a:srgbClr>
                </a:solidFill>
                <a:latin typeface="Inter" pitchFamily="34" charset="0"/>
                <a:ea typeface="Inter" pitchFamily="34" charset="-122"/>
                <a:cs typeface="Inter" pitchFamily="34" charset="-120"/>
              </a:rPr>
              <a:t>Sentiment Analysis:   </a:t>
            </a:r>
            <a:endParaRPr lang="en-US" sz="1350" dirty="0"/>
          </a:p>
        </p:txBody>
      </p:sp>
      <p:sp>
        <p:nvSpPr>
          <p:cNvPr id="12" name="Text 7"/>
          <p:cNvSpPr/>
          <p:nvPr/>
        </p:nvSpPr>
        <p:spPr>
          <a:xfrm>
            <a:off x="8720138" y="4865968"/>
            <a:ext cx="576263" cy="171450"/>
          </a:xfrm>
          <a:prstGeom prst="rect">
            <a:avLst/>
          </a:prstGeom>
          <a:noFill/>
          <a:ln/>
        </p:spPr>
        <p:txBody>
          <a:bodyPr wrap="square" rtlCol="0" anchor="ctr"/>
          <a:lstStyle/>
          <a:p>
            <a:pPr algn="r" indent="0" marL="0">
              <a:lnSpc>
                <a:spcPts val="1350"/>
              </a:lnSpc>
              <a:buNone/>
            </a:pPr>
            <a:r>
              <a:rPr lang="en-US" sz="900" spc="-13" kern="0" dirty="0">
                <a:solidFill>
                  <a:srgbClr val="FAFBFF">
                    <a:alpha val="99000"/>
                  </a:srgbClr>
                </a:solidFill>
                <a:latin typeface="Manrope" pitchFamily="34" charset="0"/>
                <a:ea typeface="Manrope" pitchFamily="34" charset="-122"/>
                <a:cs typeface="Manrope" pitchFamily="34" charset="-120"/>
              </a:rPr>
              <a:t>19</a:t>
            </a:r>
            <a:endParaRPr lang="en-US"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AFBFF"/>
        </a:solidFill>
      </p:bgPr>
    </p:bg>
    <p:spTree>
      <p:nvGrpSpPr>
        <p:cNvPr id="1" name=""/>
        <p:cNvGrpSpPr/>
        <p:nvPr/>
      </p:nvGrpSpPr>
      <p:grpSpPr>
        <a:xfrm>
          <a:off x="0" y="0"/>
          <a:ext cx="0" cy="0"/>
          <a:chOff x="0" y="0"/>
          <a:chExt cx="0" cy="0"/>
        </a:xfrm>
      </p:grpSpPr>
      <p:sp>
        <p:nvSpPr>
          <p:cNvPr id="3" name="Shape 0"/>
          <p:cNvSpPr/>
          <p:nvPr/>
        </p:nvSpPr>
        <p:spPr>
          <a:xfrm>
            <a:off x="0" y="1476375"/>
            <a:ext cx="4572000" cy="2190750"/>
          </a:xfrm>
          <a:prstGeom prst="rect">
            <a:avLst/>
          </a:prstGeom>
          <a:noFill/>
          <a:ln/>
        </p:spPr>
      </p:sp>
      <p:sp>
        <p:nvSpPr>
          <p:cNvPr id="4" name="Shape 1"/>
          <p:cNvSpPr/>
          <p:nvPr/>
        </p:nvSpPr>
        <p:spPr>
          <a:xfrm>
            <a:off x="304800" y="4848225"/>
            <a:ext cx="8534400" cy="206935"/>
          </a:xfrm>
          <a:prstGeom prst="rect">
            <a:avLst/>
          </a:prstGeom>
          <a:noFill/>
          <a:ln/>
        </p:spPr>
      </p:sp>
      <p:sp>
        <p:nvSpPr>
          <p:cNvPr id="5" name="Shape 2"/>
          <p:cNvSpPr/>
          <p:nvPr/>
        </p:nvSpPr>
        <p:spPr>
          <a:xfrm>
            <a:off x="4572000" y="1476375"/>
            <a:ext cx="4572000" cy="1824038"/>
          </a:xfrm>
          <a:prstGeom prst="rect">
            <a:avLst/>
          </a:prstGeom>
          <a:noFill/>
          <a:ln/>
        </p:spPr>
      </p:sp>
      <p:sp>
        <p:nvSpPr>
          <p:cNvPr id="6" name="Shape 3"/>
          <p:cNvSpPr/>
          <p:nvPr/>
        </p:nvSpPr>
        <p:spPr>
          <a:xfrm>
            <a:off x="4572000" y="1476375"/>
            <a:ext cx="4572000" cy="481012"/>
          </a:xfrm>
          <a:prstGeom prst="rect">
            <a:avLst/>
          </a:prstGeom>
          <a:noFill/>
          <a:ln/>
        </p:spPr>
      </p:sp>
      <p:sp>
        <p:nvSpPr>
          <p:cNvPr id="7" name="Shape 4"/>
          <p:cNvSpPr/>
          <p:nvPr/>
        </p:nvSpPr>
        <p:spPr>
          <a:xfrm>
            <a:off x="4572000" y="2109788"/>
            <a:ext cx="4572000" cy="481012"/>
          </a:xfrm>
          <a:prstGeom prst="rect">
            <a:avLst/>
          </a:prstGeom>
          <a:noFill/>
          <a:ln/>
        </p:spPr>
      </p:sp>
      <p:sp>
        <p:nvSpPr>
          <p:cNvPr id="8" name="Shape 5"/>
          <p:cNvSpPr/>
          <p:nvPr/>
        </p:nvSpPr>
        <p:spPr>
          <a:xfrm>
            <a:off x="4572000" y="2743200"/>
            <a:ext cx="4843463" cy="481012"/>
          </a:xfrm>
          <a:prstGeom prst="rect">
            <a:avLst/>
          </a:prstGeom>
          <a:noFill/>
          <a:ln/>
        </p:spPr>
      </p:sp>
      <p:sp>
        <p:nvSpPr>
          <p:cNvPr id="9" name="Shape 6"/>
          <p:cNvSpPr/>
          <p:nvPr/>
        </p:nvSpPr>
        <p:spPr>
          <a:xfrm>
            <a:off x="304800" y="4866799"/>
            <a:ext cx="148590" cy="148590"/>
          </a:xfrm>
          <a:prstGeom prst="ellipse">
            <a:avLst/>
          </a:prstGeom>
          <a:solidFill>
            <a:srgbClr val="FAFBFF"/>
          </a:solidFill>
          <a:ln/>
        </p:spPr>
      </p:sp>
      <p:sp>
        <p:nvSpPr>
          <p:cNvPr id="10" name="Shape 7"/>
          <p:cNvSpPr/>
          <p:nvPr/>
        </p:nvSpPr>
        <p:spPr>
          <a:xfrm>
            <a:off x="453390" y="4848225"/>
            <a:ext cx="206935" cy="206935"/>
          </a:xfrm>
          <a:prstGeom prst="triangle">
            <a:avLst/>
          </a:prstGeom>
          <a:solidFill>
            <a:srgbClr val="FAFBFF"/>
          </a:solidFill>
          <a:ln/>
        </p:spPr>
      </p:sp>
      <p:sp>
        <p:nvSpPr>
          <p:cNvPr id="11" name="Shape 8"/>
          <p:cNvSpPr/>
          <p:nvPr/>
        </p:nvSpPr>
        <p:spPr>
          <a:xfrm>
            <a:off x="663892" y="4872990"/>
            <a:ext cx="136208" cy="136208"/>
          </a:xfrm>
          <a:prstGeom prst="roundRect">
            <a:avLst/>
          </a:prstGeom>
          <a:solidFill>
            <a:srgbClr val="FAFBFF"/>
          </a:solidFill>
          <a:ln/>
        </p:spPr>
      </p:sp>
      <p:sp>
        <p:nvSpPr>
          <p:cNvPr id="12" name="Shape 9"/>
          <p:cNvSpPr/>
          <p:nvPr/>
        </p:nvSpPr>
        <p:spPr>
          <a:xfrm>
            <a:off x="0" y="1476375"/>
            <a:ext cx="4843463" cy="481012"/>
          </a:xfrm>
          <a:prstGeom prst="rect">
            <a:avLst/>
          </a:prstGeom>
          <a:noFill/>
          <a:ln/>
        </p:spPr>
      </p:sp>
      <p:sp>
        <p:nvSpPr>
          <p:cNvPr id="13" name="Shape 10"/>
          <p:cNvSpPr/>
          <p:nvPr/>
        </p:nvSpPr>
        <p:spPr>
          <a:xfrm>
            <a:off x="0" y="2109788"/>
            <a:ext cx="4572000" cy="481012"/>
          </a:xfrm>
          <a:prstGeom prst="rect">
            <a:avLst/>
          </a:prstGeom>
          <a:noFill/>
          <a:ln/>
        </p:spPr>
      </p:sp>
      <p:sp>
        <p:nvSpPr>
          <p:cNvPr id="14" name="Shape 11"/>
          <p:cNvSpPr/>
          <p:nvPr/>
        </p:nvSpPr>
        <p:spPr>
          <a:xfrm>
            <a:off x="0" y="2743200"/>
            <a:ext cx="4572000" cy="481012"/>
          </a:xfrm>
          <a:prstGeom prst="rect">
            <a:avLst/>
          </a:prstGeom>
          <a:noFill/>
          <a:ln/>
        </p:spPr>
      </p:sp>
      <p:pic>
        <p:nvPicPr>
          <p:cNvPr id="15" name="Image 0" descr="preencoded.png">    </p:cNvPr>
          <p:cNvPicPr>
            <a:picLocks noChangeAspect="1"/>
          </p:cNvPicPr>
          <p:nvPr/>
        </p:nvPicPr>
        <p:blipFill>
          <a:blip r:embed="rId1"/>
          <a:stretch>
            <a:fillRect/>
          </a:stretch>
        </p:blipFill>
        <p:spPr>
          <a:xfrm>
            <a:off x="0" y="4762500"/>
            <a:ext cx="9144000" cy="381000"/>
          </a:xfrm>
          <a:prstGeom prst="rect">
            <a:avLst/>
          </a:prstGeom>
        </p:spPr>
      </p:pic>
      <p:pic>
        <p:nvPicPr>
          <p:cNvPr id="16" name="Image 1" descr="preencoded.png">    </p:cNvPr>
          <p:cNvPicPr>
            <a:picLocks noChangeAspect="1"/>
          </p:cNvPicPr>
          <p:nvPr/>
        </p:nvPicPr>
        <p:blipFill>
          <a:blip r:embed="rId2"/>
          <a:stretch>
            <a:fillRect/>
          </a:stretch>
        </p:blipFill>
        <p:spPr>
          <a:xfrm>
            <a:off x="4572000" y="2033588"/>
            <a:ext cx="4572000" cy="4763"/>
          </a:xfrm>
          <a:prstGeom prst="rect">
            <a:avLst/>
          </a:prstGeom>
        </p:spPr>
      </p:pic>
      <p:pic>
        <p:nvPicPr>
          <p:cNvPr id="17" name="Image 2" descr="preencoded.png">    </p:cNvPr>
          <p:cNvPicPr>
            <a:picLocks noChangeAspect="1"/>
          </p:cNvPicPr>
          <p:nvPr/>
        </p:nvPicPr>
        <p:blipFill>
          <a:blip r:embed="rId3"/>
          <a:stretch>
            <a:fillRect/>
          </a:stretch>
        </p:blipFill>
        <p:spPr>
          <a:xfrm>
            <a:off x="4572000" y="2667000"/>
            <a:ext cx="4572000" cy="4763"/>
          </a:xfrm>
          <a:prstGeom prst="rect">
            <a:avLst/>
          </a:prstGeom>
        </p:spPr>
      </p:pic>
      <p:pic>
        <p:nvPicPr>
          <p:cNvPr id="18" name="Image 3" descr="preencoded.png">    </p:cNvPr>
          <p:cNvPicPr>
            <a:picLocks noChangeAspect="1"/>
          </p:cNvPicPr>
          <p:nvPr/>
        </p:nvPicPr>
        <p:blipFill>
          <a:blip r:embed="rId4"/>
          <a:stretch>
            <a:fillRect/>
          </a:stretch>
        </p:blipFill>
        <p:spPr>
          <a:xfrm>
            <a:off x="4572000" y="3300413"/>
            <a:ext cx="4572000" cy="4763"/>
          </a:xfrm>
          <a:prstGeom prst="rect">
            <a:avLst/>
          </a:prstGeom>
        </p:spPr>
      </p:pic>
      <p:pic>
        <p:nvPicPr>
          <p:cNvPr id="19" name="Image 4" descr="preencoded.png">    </p:cNvPr>
          <p:cNvPicPr>
            <a:picLocks noChangeAspect="1"/>
          </p:cNvPicPr>
          <p:nvPr/>
        </p:nvPicPr>
        <p:blipFill>
          <a:blip r:embed="rId5"/>
          <a:stretch>
            <a:fillRect/>
          </a:stretch>
        </p:blipFill>
        <p:spPr>
          <a:xfrm>
            <a:off x="0" y="2033588"/>
            <a:ext cx="4572000" cy="4763"/>
          </a:xfrm>
          <a:prstGeom prst="rect">
            <a:avLst/>
          </a:prstGeom>
        </p:spPr>
      </p:pic>
      <p:pic>
        <p:nvPicPr>
          <p:cNvPr id="20" name="Image 5" descr="preencoded.png">    </p:cNvPr>
          <p:cNvPicPr>
            <a:picLocks noChangeAspect="1"/>
          </p:cNvPicPr>
          <p:nvPr/>
        </p:nvPicPr>
        <p:blipFill>
          <a:blip r:embed="rId6"/>
          <a:stretch>
            <a:fillRect/>
          </a:stretch>
        </p:blipFill>
        <p:spPr>
          <a:xfrm>
            <a:off x="0" y="2667000"/>
            <a:ext cx="4572000" cy="4763"/>
          </a:xfrm>
          <a:prstGeom prst="rect">
            <a:avLst/>
          </a:prstGeom>
        </p:spPr>
      </p:pic>
      <p:pic>
        <p:nvPicPr>
          <p:cNvPr id="21" name="Image 6" descr="preencoded.png">    </p:cNvPr>
          <p:cNvPicPr>
            <a:picLocks noChangeAspect="1"/>
          </p:cNvPicPr>
          <p:nvPr/>
        </p:nvPicPr>
        <p:blipFill>
          <a:blip r:embed="rId7"/>
          <a:stretch>
            <a:fillRect/>
          </a:stretch>
        </p:blipFill>
        <p:spPr>
          <a:xfrm>
            <a:off x="0" y="3300413"/>
            <a:ext cx="4572000" cy="4763"/>
          </a:xfrm>
          <a:prstGeom prst="rect">
            <a:avLst/>
          </a:prstGeom>
        </p:spPr>
      </p:pic>
      <p:sp>
        <p:nvSpPr>
          <p:cNvPr id="22" name="Text 12"/>
          <p:cNvSpPr/>
          <p:nvPr/>
        </p:nvSpPr>
        <p:spPr>
          <a:xfrm>
            <a:off x="381000" y="323850"/>
            <a:ext cx="1857375" cy="419100"/>
          </a:xfrm>
          <a:prstGeom prst="rect">
            <a:avLst/>
          </a:prstGeom>
          <a:noFill/>
          <a:ln/>
        </p:spPr>
        <p:txBody>
          <a:bodyPr wrap="square" rtlCol="0" anchor="ctr"/>
          <a:lstStyle/>
          <a:p>
            <a:pPr algn="l" indent="0" marL="0">
              <a:lnSpc>
                <a:spcPts val="3281"/>
              </a:lnSpc>
              <a:buNone/>
            </a:pPr>
            <a:r>
              <a:rPr lang="en-US" sz="2625" b="1" spc="-39" kern="0" dirty="0">
                <a:solidFill>
                  <a:srgbClr val="2569ED">
                    <a:alpha val="99000"/>
                  </a:srgbClr>
                </a:solidFill>
                <a:latin typeface="Manrope" pitchFamily="34" charset="0"/>
                <a:ea typeface="Manrope" pitchFamily="34" charset="-122"/>
                <a:cs typeface="Manrope" pitchFamily="34" charset="-120"/>
              </a:rPr>
              <a:t>Nội dung</a:t>
            </a:r>
            <a:endParaRPr lang="en-US" sz="2625" dirty="0"/>
          </a:p>
        </p:txBody>
      </p:sp>
      <p:sp>
        <p:nvSpPr>
          <p:cNvPr id="23" name="Text 13"/>
          <p:cNvSpPr/>
          <p:nvPr/>
        </p:nvSpPr>
        <p:spPr>
          <a:xfrm>
            <a:off x="4572000" y="2800350"/>
            <a:ext cx="933450" cy="366713"/>
          </a:xfrm>
          <a:prstGeom prst="rect">
            <a:avLst/>
          </a:prstGeom>
          <a:noFill/>
          <a:ln/>
        </p:spPr>
        <p:txBody>
          <a:bodyPr wrap="square" rtlCol="0" anchor="ctr"/>
          <a:lstStyle/>
          <a:p>
            <a:pPr algn="ctr" indent="0" marL="0">
              <a:lnSpc>
                <a:spcPts val="2880"/>
              </a:lnSpc>
              <a:buNone/>
            </a:pPr>
            <a:r>
              <a:rPr lang="en-US" sz="2400" b="1" spc="-36" kern="0" dirty="0">
                <a:solidFill>
                  <a:srgbClr val="2569ED">
                    <a:alpha val="99000"/>
                  </a:srgbClr>
                </a:solidFill>
                <a:latin typeface="Manrope" pitchFamily="34" charset="0"/>
                <a:ea typeface="Manrope" pitchFamily="34" charset="-122"/>
                <a:cs typeface="Manrope" pitchFamily="34" charset="-120"/>
              </a:rPr>
              <a:t>6</a:t>
            </a:r>
            <a:endParaRPr lang="en-US" sz="2400" dirty="0"/>
          </a:p>
        </p:txBody>
      </p:sp>
      <p:sp>
        <p:nvSpPr>
          <p:cNvPr id="24" name="Text 14"/>
          <p:cNvSpPr/>
          <p:nvPr/>
        </p:nvSpPr>
        <p:spPr>
          <a:xfrm>
            <a:off x="5124450" y="2800350"/>
            <a:ext cx="4748213" cy="366713"/>
          </a:xfrm>
          <a:prstGeom prst="rect">
            <a:avLst/>
          </a:prstGeom>
          <a:noFill/>
          <a:ln/>
        </p:spPr>
        <p:txBody>
          <a:bodyPr wrap="square" rtlCol="0" anchor="ctr"/>
          <a:lstStyle/>
          <a:p>
            <a:pPr algn="l" indent="0" marL="0">
              <a:lnSpc>
                <a:spcPts val="2880"/>
              </a:lnSpc>
              <a:buNone/>
            </a:pPr>
            <a:r>
              <a:rPr lang="en-US" sz="2400" b="1" spc="-36" kern="0" dirty="0">
                <a:solidFill>
                  <a:srgbClr val="000614">
                    <a:alpha val="99000"/>
                  </a:srgbClr>
                </a:solidFill>
                <a:latin typeface="Manrope" pitchFamily="34" charset="0"/>
                <a:ea typeface="Manrope" pitchFamily="34" charset="-122"/>
                <a:cs typeface="Manrope" pitchFamily="34" charset="-120"/>
              </a:rPr>
              <a:t>Kết quả</a:t>
            </a:r>
            <a:endParaRPr lang="en-US" sz="2400" dirty="0"/>
          </a:p>
        </p:txBody>
      </p:sp>
      <p:sp>
        <p:nvSpPr>
          <p:cNvPr id="25" name="Text 15"/>
          <p:cNvSpPr/>
          <p:nvPr/>
        </p:nvSpPr>
        <p:spPr>
          <a:xfrm>
            <a:off x="4572000" y="2166938"/>
            <a:ext cx="933450" cy="366713"/>
          </a:xfrm>
          <a:prstGeom prst="rect">
            <a:avLst/>
          </a:prstGeom>
          <a:noFill/>
          <a:ln/>
        </p:spPr>
        <p:txBody>
          <a:bodyPr wrap="square" rtlCol="0" anchor="ctr"/>
          <a:lstStyle/>
          <a:p>
            <a:pPr algn="ctr" indent="0" marL="0">
              <a:lnSpc>
                <a:spcPts val="2880"/>
              </a:lnSpc>
              <a:buNone/>
            </a:pPr>
            <a:r>
              <a:rPr lang="en-US" sz="2400" b="1" spc="-36" kern="0" dirty="0">
                <a:solidFill>
                  <a:srgbClr val="2569ED">
                    <a:alpha val="99000"/>
                  </a:srgbClr>
                </a:solidFill>
                <a:latin typeface="Manrope" pitchFamily="34" charset="0"/>
                <a:ea typeface="Manrope" pitchFamily="34" charset="-122"/>
                <a:cs typeface="Manrope" pitchFamily="34" charset="-120"/>
              </a:rPr>
              <a:t>5</a:t>
            </a:r>
            <a:endParaRPr lang="en-US" sz="2400" dirty="0"/>
          </a:p>
        </p:txBody>
      </p:sp>
      <p:sp>
        <p:nvSpPr>
          <p:cNvPr id="26" name="Text 16"/>
          <p:cNvSpPr/>
          <p:nvPr/>
        </p:nvSpPr>
        <p:spPr>
          <a:xfrm>
            <a:off x="5124450" y="2166938"/>
            <a:ext cx="5429250" cy="366713"/>
          </a:xfrm>
          <a:prstGeom prst="rect">
            <a:avLst/>
          </a:prstGeom>
          <a:noFill/>
          <a:ln/>
        </p:spPr>
        <p:txBody>
          <a:bodyPr wrap="square" rtlCol="0" anchor="ctr"/>
          <a:lstStyle/>
          <a:p>
            <a:pPr algn="l" indent="0" marL="0">
              <a:lnSpc>
                <a:spcPts val="2880"/>
              </a:lnSpc>
              <a:buNone/>
            </a:pPr>
            <a:r>
              <a:rPr lang="en-US" sz="2400" b="1" spc="-36" kern="0" dirty="0">
                <a:solidFill>
                  <a:srgbClr val="000614">
                    <a:alpha val="99000"/>
                  </a:srgbClr>
                </a:solidFill>
                <a:latin typeface="Manrope" pitchFamily="34" charset="0"/>
                <a:ea typeface="Manrope" pitchFamily="34" charset="-122"/>
                <a:cs typeface="Manrope" pitchFamily="34" charset="-120"/>
              </a:rPr>
              <a:t>Thí nghiệm</a:t>
            </a:r>
            <a:endParaRPr lang="en-US" sz="2400" dirty="0"/>
          </a:p>
        </p:txBody>
      </p:sp>
      <p:sp>
        <p:nvSpPr>
          <p:cNvPr id="27" name="Text 17"/>
          <p:cNvSpPr/>
          <p:nvPr/>
        </p:nvSpPr>
        <p:spPr>
          <a:xfrm>
            <a:off x="4572000" y="1533525"/>
            <a:ext cx="933450" cy="366713"/>
          </a:xfrm>
          <a:prstGeom prst="rect">
            <a:avLst/>
          </a:prstGeom>
          <a:noFill/>
          <a:ln/>
        </p:spPr>
        <p:txBody>
          <a:bodyPr wrap="square" rtlCol="0" anchor="ctr"/>
          <a:lstStyle/>
          <a:p>
            <a:pPr algn="ctr" indent="0" marL="0">
              <a:lnSpc>
                <a:spcPts val="2880"/>
              </a:lnSpc>
              <a:buNone/>
            </a:pPr>
            <a:r>
              <a:rPr lang="en-US" sz="2400" b="1" spc="-36" kern="0" dirty="0">
                <a:solidFill>
                  <a:srgbClr val="2569ED">
                    <a:alpha val="99000"/>
                  </a:srgbClr>
                </a:solidFill>
                <a:latin typeface="Manrope" pitchFamily="34" charset="0"/>
                <a:ea typeface="Manrope" pitchFamily="34" charset="-122"/>
                <a:cs typeface="Manrope" pitchFamily="34" charset="-120"/>
              </a:rPr>
              <a:t>4</a:t>
            </a:r>
            <a:endParaRPr lang="en-US" sz="2400" dirty="0"/>
          </a:p>
        </p:txBody>
      </p:sp>
      <p:sp>
        <p:nvSpPr>
          <p:cNvPr id="28" name="Text 18"/>
          <p:cNvSpPr/>
          <p:nvPr/>
        </p:nvSpPr>
        <p:spPr>
          <a:xfrm>
            <a:off x="5124450" y="1533525"/>
            <a:ext cx="4748213" cy="366713"/>
          </a:xfrm>
          <a:prstGeom prst="rect">
            <a:avLst/>
          </a:prstGeom>
          <a:noFill/>
          <a:ln/>
        </p:spPr>
        <p:txBody>
          <a:bodyPr wrap="square" rtlCol="0" anchor="ctr"/>
          <a:lstStyle/>
          <a:p>
            <a:pPr algn="l" indent="0" marL="0">
              <a:lnSpc>
                <a:spcPts val="2880"/>
              </a:lnSpc>
              <a:buNone/>
            </a:pPr>
            <a:r>
              <a:rPr lang="en-US" sz="2400" b="1" spc="-36" kern="0" dirty="0">
                <a:solidFill>
                  <a:srgbClr val="000614">
                    <a:alpha val="99000"/>
                  </a:srgbClr>
                </a:solidFill>
                <a:latin typeface="Manrope" pitchFamily="34" charset="0"/>
                <a:ea typeface="Manrope" pitchFamily="34" charset="-122"/>
                <a:cs typeface="Manrope" pitchFamily="34" charset="-120"/>
              </a:rPr>
              <a:t>Dữ liệu</a:t>
            </a:r>
            <a:endParaRPr lang="en-US" sz="2400" dirty="0"/>
          </a:p>
        </p:txBody>
      </p:sp>
      <p:sp>
        <p:nvSpPr>
          <p:cNvPr id="29" name="Text 19"/>
          <p:cNvSpPr/>
          <p:nvPr/>
        </p:nvSpPr>
        <p:spPr>
          <a:xfrm>
            <a:off x="8772525" y="4865968"/>
            <a:ext cx="523875" cy="171450"/>
          </a:xfrm>
          <a:prstGeom prst="rect">
            <a:avLst/>
          </a:prstGeom>
          <a:noFill/>
          <a:ln/>
        </p:spPr>
        <p:txBody>
          <a:bodyPr wrap="square" rtlCol="0" anchor="ctr"/>
          <a:lstStyle/>
          <a:p>
            <a:pPr algn="r" indent="0" marL="0">
              <a:lnSpc>
                <a:spcPts val="1350"/>
              </a:lnSpc>
              <a:buNone/>
            </a:pPr>
            <a:r>
              <a:rPr lang="en-US" sz="900" spc="-13" kern="0" dirty="0">
                <a:solidFill>
                  <a:srgbClr val="FAFBFF">
                    <a:alpha val="99000"/>
                  </a:srgbClr>
                </a:solidFill>
                <a:latin typeface="Manrope" pitchFamily="34" charset="0"/>
                <a:ea typeface="Manrope" pitchFamily="34" charset="-122"/>
                <a:cs typeface="Manrope" pitchFamily="34" charset="-120"/>
              </a:rPr>
              <a:t>2</a:t>
            </a:r>
            <a:endParaRPr lang="en-US" sz="900" dirty="0"/>
          </a:p>
        </p:txBody>
      </p:sp>
      <p:sp>
        <p:nvSpPr>
          <p:cNvPr id="30" name="Text 20"/>
          <p:cNvSpPr/>
          <p:nvPr/>
        </p:nvSpPr>
        <p:spPr>
          <a:xfrm>
            <a:off x="0" y="2800350"/>
            <a:ext cx="933450" cy="366713"/>
          </a:xfrm>
          <a:prstGeom prst="rect">
            <a:avLst/>
          </a:prstGeom>
          <a:noFill/>
          <a:ln/>
        </p:spPr>
        <p:txBody>
          <a:bodyPr wrap="square" rtlCol="0" anchor="ctr"/>
          <a:lstStyle/>
          <a:p>
            <a:pPr algn="ctr" indent="0" marL="0">
              <a:lnSpc>
                <a:spcPts val="2880"/>
              </a:lnSpc>
              <a:buNone/>
            </a:pPr>
            <a:r>
              <a:rPr lang="en-US" sz="2400" b="1" spc="-36" kern="0" dirty="0">
                <a:solidFill>
                  <a:srgbClr val="2569ED">
                    <a:alpha val="99000"/>
                  </a:srgbClr>
                </a:solidFill>
                <a:latin typeface="Manrope" pitchFamily="34" charset="0"/>
                <a:ea typeface="Manrope" pitchFamily="34" charset="-122"/>
                <a:cs typeface="Manrope" pitchFamily="34" charset="-120"/>
              </a:rPr>
              <a:t>3</a:t>
            </a:r>
            <a:endParaRPr lang="en-US" sz="2400" dirty="0"/>
          </a:p>
        </p:txBody>
      </p:sp>
      <p:sp>
        <p:nvSpPr>
          <p:cNvPr id="31" name="Text 21"/>
          <p:cNvSpPr/>
          <p:nvPr/>
        </p:nvSpPr>
        <p:spPr>
          <a:xfrm>
            <a:off x="552450" y="2800350"/>
            <a:ext cx="4476750" cy="366713"/>
          </a:xfrm>
          <a:prstGeom prst="rect">
            <a:avLst/>
          </a:prstGeom>
          <a:noFill/>
          <a:ln/>
        </p:spPr>
        <p:txBody>
          <a:bodyPr wrap="square" rtlCol="0" anchor="ctr"/>
          <a:lstStyle/>
          <a:p>
            <a:pPr algn="l" indent="0" marL="0">
              <a:lnSpc>
                <a:spcPts val="2880"/>
              </a:lnSpc>
              <a:buNone/>
            </a:pPr>
            <a:r>
              <a:rPr lang="en-US" sz="2400" b="1" spc="-36" kern="0" dirty="0">
                <a:solidFill>
                  <a:srgbClr val="000614">
                    <a:alpha val="99000"/>
                  </a:srgbClr>
                </a:solidFill>
                <a:latin typeface="Manrope" pitchFamily="34" charset="0"/>
                <a:ea typeface="Manrope" pitchFamily="34" charset="-122"/>
                <a:cs typeface="Manrope" pitchFamily="34" charset="-120"/>
              </a:rPr>
              <a:t>Fine-Tuning BERT</a:t>
            </a:r>
            <a:endParaRPr lang="en-US" sz="2400" dirty="0"/>
          </a:p>
        </p:txBody>
      </p:sp>
      <p:sp>
        <p:nvSpPr>
          <p:cNvPr id="32" name="Text 22"/>
          <p:cNvSpPr/>
          <p:nvPr/>
        </p:nvSpPr>
        <p:spPr>
          <a:xfrm>
            <a:off x="0" y="2166938"/>
            <a:ext cx="933450" cy="366713"/>
          </a:xfrm>
          <a:prstGeom prst="rect">
            <a:avLst/>
          </a:prstGeom>
          <a:noFill/>
          <a:ln/>
        </p:spPr>
        <p:txBody>
          <a:bodyPr wrap="square" rtlCol="0" anchor="ctr"/>
          <a:lstStyle/>
          <a:p>
            <a:pPr algn="ctr" indent="0" marL="0">
              <a:lnSpc>
                <a:spcPts val="2880"/>
              </a:lnSpc>
              <a:buNone/>
            </a:pPr>
            <a:r>
              <a:rPr lang="en-US" sz="2400" b="1" spc="-36" kern="0" dirty="0">
                <a:solidFill>
                  <a:srgbClr val="2569ED">
                    <a:alpha val="99000"/>
                  </a:srgbClr>
                </a:solidFill>
                <a:latin typeface="Manrope" pitchFamily="34" charset="0"/>
                <a:ea typeface="Manrope" pitchFamily="34" charset="-122"/>
                <a:cs typeface="Manrope" pitchFamily="34" charset="-120"/>
              </a:rPr>
              <a:t>2</a:t>
            </a:r>
            <a:endParaRPr lang="en-US" sz="2400" dirty="0"/>
          </a:p>
        </p:txBody>
      </p:sp>
      <p:sp>
        <p:nvSpPr>
          <p:cNvPr id="33" name="Text 23"/>
          <p:cNvSpPr/>
          <p:nvPr/>
        </p:nvSpPr>
        <p:spPr>
          <a:xfrm>
            <a:off x="552450" y="2166938"/>
            <a:ext cx="5429250" cy="366713"/>
          </a:xfrm>
          <a:prstGeom prst="rect">
            <a:avLst/>
          </a:prstGeom>
          <a:noFill/>
          <a:ln/>
        </p:spPr>
        <p:txBody>
          <a:bodyPr wrap="square" rtlCol="0" anchor="ctr"/>
          <a:lstStyle/>
          <a:p>
            <a:pPr algn="l" indent="0" marL="0">
              <a:lnSpc>
                <a:spcPts val="2880"/>
              </a:lnSpc>
              <a:buNone/>
            </a:pPr>
            <a:r>
              <a:rPr lang="en-US" sz="2400" b="1" spc="-36" kern="0" dirty="0">
                <a:solidFill>
                  <a:srgbClr val="000614">
                    <a:alpha val="99000"/>
                  </a:srgbClr>
                </a:solidFill>
                <a:latin typeface="Manrope" pitchFamily="34" charset="0"/>
                <a:ea typeface="Manrope" pitchFamily="34" charset="-122"/>
                <a:cs typeface="Manrope" pitchFamily="34" charset="-120"/>
              </a:rPr>
              <a:t>Pre-training BERT</a:t>
            </a:r>
            <a:endParaRPr lang="en-US" sz="2400" dirty="0"/>
          </a:p>
        </p:txBody>
      </p:sp>
      <p:sp>
        <p:nvSpPr>
          <p:cNvPr id="34" name="Text 24"/>
          <p:cNvSpPr/>
          <p:nvPr/>
        </p:nvSpPr>
        <p:spPr>
          <a:xfrm>
            <a:off x="0" y="1533525"/>
            <a:ext cx="933450" cy="366713"/>
          </a:xfrm>
          <a:prstGeom prst="rect">
            <a:avLst/>
          </a:prstGeom>
          <a:noFill/>
          <a:ln/>
        </p:spPr>
        <p:txBody>
          <a:bodyPr wrap="square" rtlCol="0" anchor="ctr"/>
          <a:lstStyle/>
          <a:p>
            <a:pPr algn="ctr" indent="0" marL="0">
              <a:lnSpc>
                <a:spcPts val="2880"/>
              </a:lnSpc>
              <a:buNone/>
            </a:pPr>
            <a:r>
              <a:rPr lang="en-US" sz="2400" b="1" spc="-36" kern="0" dirty="0">
                <a:solidFill>
                  <a:srgbClr val="2569ED">
                    <a:alpha val="99000"/>
                  </a:srgbClr>
                </a:solidFill>
                <a:latin typeface="Manrope" pitchFamily="34" charset="0"/>
                <a:ea typeface="Manrope" pitchFamily="34" charset="-122"/>
                <a:cs typeface="Manrope" pitchFamily="34" charset="-120"/>
              </a:rPr>
              <a:t>1</a:t>
            </a:r>
            <a:endParaRPr lang="en-US" sz="2400" dirty="0"/>
          </a:p>
        </p:txBody>
      </p:sp>
      <p:sp>
        <p:nvSpPr>
          <p:cNvPr id="35" name="Text 25"/>
          <p:cNvSpPr/>
          <p:nvPr/>
        </p:nvSpPr>
        <p:spPr>
          <a:xfrm>
            <a:off x="552450" y="1533525"/>
            <a:ext cx="4748213" cy="366713"/>
          </a:xfrm>
          <a:prstGeom prst="rect">
            <a:avLst/>
          </a:prstGeom>
          <a:noFill/>
          <a:ln/>
        </p:spPr>
        <p:txBody>
          <a:bodyPr wrap="square" rtlCol="0" anchor="ctr"/>
          <a:lstStyle/>
          <a:p>
            <a:pPr algn="l" indent="0" marL="0">
              <a:lnSpc>
                <a:spcPts val="2880"/>
              </a:lnSpc>
              <a:buNone/>
            </a:pPr>
            <a:r>
              <a:rPr lang="en-US" sz="2400" b="1" spc="-36" kern="0" dirty="0">
                <a:solidFill>
                  <a:srgbClr val="000614">
                    <a:alpha val="99000"/>
                  </a:srgbClr>
                </a:solidFill>
                <a:latin typeface="Manrope" pitchFamily="34" charset="0"/>
                <a:ea typeface="Manrope" pitchFamily="34" charset="-122"/>
                <a:cs typeface="Manrope" pitchFamily="34" charset="-120"/>
              </a:rPr>
              <a:t>Giới thiệu chung</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AFBFF"/>
        </a:solidFill>
      </p:bgPr>
    </p:bg>
    <p:spTree>
      <p:nvGrpSpPr>
        <p:cNvPr id="1" name=""/>
        <p:cNvGrpSpPr/>
        <p:nvPr/>
      </p:nvGrpSpPr>
      <p:grpSpPr>
        <a:xfrm>
          <a:off x="0" y="0"/>
          <a:ext cx="0" cy="0"/>
          <a:chOff x="0" y="0"/>
          <a:chExt cx="0" cy="0"/>
        </a:xfrm>
      </p:grpSpPr>
      <p:sp>
        <p:nvSpPr>
          <p:cNvPr id="3" name="Shape 0"/>
          <p:cNvSpPr/>
          <p:nvPr/>
        </p:nvSpPr>
        <p:spPr>
          <a:xfrm>
            <a:off x="304800" y="4848225"/>
            <a:ext cx="8534400" cy="206935"/>
          </a:xfrm>
          <a:prstGeom prst="rect">
            <a:avLst/>
          </a:prstGeom>
          <a:noFill/>
          <a:ln/>
        </p:spPr>
      </p:sp>
      <p:sp>
        <p:nvSpPr>
          <p:cNvPr id="4" name="Shape 1"/>
          <p:cNvSpPr/>
          <p:nvPr/>
        </p:nvSpPr>
        <p:spPr>
          <a:xfrm>
            <a:off x="304800" y="4866799"/>
            <a:ext cx="148590" cy="148590"/>
          </a:xfrm>
          <a:prstGeom prst="ellipse">
            <a:avLst/>
          </a:prstGeom>
          <a:solidFill>
            <a:srgbClr val="FAFBFF"/>
          </a:solidFill>
          <a:ln/>
        </p:spPr>
      </p:sp>
      <p:sp>
        <p:nvSpPr>
          <p:cNvPr id="5" name="Shape 2"/>
          <p:cNvSpPr/>
          <p:nvPr/>
        </p:nvSpPr>
        <p:spPr>
          <a:xfrm>
            <a:off x="453386" y="4848225"/>
            <a:ext cx="206935" cy="206935"/>
          </a:xfrm>
          <a:prstGeom prst="triangle">
            <a:avLst/>
          </a:prstGeom>
          <a:solidFill>
            <a:srgbClr val="FAFBFF"/>
          </a:solidFill>
          <a:ln/>
        </p:spPr>
      </p:sp>
      <p:sp>
        <p:nvSpPr>
          <p:cNvPr id="6" name="Shape 3"/>
          <p:cNvSpPr/>
          <p:nvPr/>
        </p:nvSpPr>
        <p:spPr>
          <a:xfrm>
            <a:off x="663885" y="4872990"/>
            <a:ext cx="136208" cy="136208"/>
          </a:xfrm>
          <a:prstGeom prst="roundRect">
            <a:avLst/>
          </a:prstGeom>
          <a:solidFill>
            <a:srgbClr val="FAFBFF"/>
          </a:solidFill>
          <a:ln/>
        </p:spPr>
      </p:sp>
      <p:pic>
        <p:nvPicPr>
          <p:cNvPr id="7" name="Image 0" descr="preencoded.png">    </p:cNvPr>
          <p:cNvPicPr>
            <a:picLocks noChangeAspect="1"/>
          </p:cNvPicPr>
          <p:nvPr/>
        </p:nvPicPr>
        <p:blipFill>
          <a:blip r:embed="rId1"/>
          <a:stretch>
            <a:fillRect/>
          </a:stretch>
        </p:blipFill>
        <p:spPr>
          <a:xfrm>
            <a:off x="0" y="4762500"/>
            <a:ext cx="9144000" cy="381000"/>
          </a:xfrm>
          <a:prstGeom prst="rect">
            <a:avLst/>
          </a:prstGeom>
        </p:spPr>
      </p:pic>
      <p:pic>
        <p:nvPicPr>
          <p:cNvPr id="8" name="Image 1" descr="preencoded.png">    </p:cNvPr>
          <p:cNvPicPr>
            <a:picLocks noChangeAspect="1"/>
          </p:cNvPicPr>
          <p:nvPr/>
        </p:nvPicPr>
        <p:blipFill>
          <a:blip r:embed="rId2"/>
          <a:stretch>
            <a:fillRect/>
          </a:stretch>
        </p:blipFill>
        <p:spPr>
          <a:xfrm>
            <a:off x="304800" y="1333500"/>
            <a:ext cx="3810000" cy="2857500"/>
          </a:xfrm>
          <a:prstGeom prst="rect">
            <a:avLst/>
          </a:prstGeom>
        </p:spPr>
      </p:pic>
      <p:pic>
        <p:nvPicPr>
          <p:cNvPr id="9" name="Image 2" descr="preencoded.png">    </p:cNvPr>
          <p:cNvPicPr>
            <a:picLocks noChangeAspect="1"/>
          </p:cNvPicPr>
          <p:nvPr/>
        </p:nvPicPr>
        <p:blipFill>
          <a:blip r:embed="rId3"/>
          <a:stretch>
            <a:fillRect/>
          </a:stretch>
        </p:blipFill>
        <p:spPr>
          <a:xfrm>
            <a:off x="4114800" y="609600"/>
            <a:ext cx="4762500" cy="1905000"/>
          </a:xfrm>
          <a:prstGeom prst="rect">
            <a:avLst/>
          </a:prstGeom>
        </p:spPr>
      </p:pic>
      <p:pic>
        <p:nvPicPr>
          <p:cNvPr id="10" name="Image 3" descr="preencoded.png">    </p:cNvPr>
          <p:cNvPicPr>
            <a:picLocks noChangeAspect="1"/>
          </p:cNvPicPr>
          <p:nvPr/>
        </p:nvPicPr>
        <p:blipFill>
          <a:blip r:embed="rId4"/>
          <a:stretch>
            <a:fillRect/>
          </a:stretch>
        </p:blipFill>
        <p:spPr>
          <a:xfrm>
            <a:off x="4114800" y="2571750"/>
            <a:ext cx="3752850" cy="1962150"/>
          </a:xfrm>
          <a:prstGeom prst="rect">
            <a:avLst/>
          </a:prstGeom>
        </p:spPr>
      </p:pic>
      <p:sp>
        <p:nvSpPr>
          <p:cNvPr id="11" name="Text 4"/>
          <p:cNvSpPr/>
          <p:nvPr/>
        </p:nvSpPr>
        <p:spPr>
          <a:xfrm>
            <a:off x="304800" y="971550"/>
            <a:ext cx="3452813" cy="247650"/>
          </a:xfrm>
          <a:prstGeom prst="rect">
            <a:avLst/>
          </a:prstGeom>
          <a:noFill/>
          <a:ln/>
        </p:spPr>
        <p:txBody>
          <a:bodyPr wrap="square" rtlCol="0" anchor="ctr"/>
          <a:lstStyle/>
          <a:p>
            <a:pPr algn="l" indent="0" marL="0">
              <a:lnSpc>
                <a:spcPts val="1950"/>
              </a:lnSpc>
              <a:buNone/>
            </a:pPr>
            <a:r>
              <a:rPr lang="en-US" sz="1500" b="1" spc="-22" kern="0" dirty="0">
                <a:solidFill>
                  <a:srgbClr val="000614">
                    <a:alpha val="99000"/>
                  </a:srgbClr>
                </a:solidFill>
                <a:latin typeface="Manrope" pitchFamily="34" charset="0"/>
                <a:ea typeface="Manrope" pitchFamily="34" charset="-122"/>
                <a:cs typeface="Manrope" pitchFamily="34" charset="-120"/>
              </a:rPr>
              <a:t>Topic classification</a:t>
            </a:r>
            <a:endParaRPr lang="en-US" sz="1500" dirty="0"/>
          </a:p>
        </p:txBody>
      </p:sp>
      <p:sp>
        <p:nvSpPr>
          <p:cNvPr id="12" name="Text 5"/>
          <p:cNvSpPr/>
          <p:nvPr/>
        </p:nvSpPr>
        <p:spPr>
          <a:xfrm>
            <a:off x="342900" y="342900"/>
            <a:ext cx="2143125" cy="419100"/>
          </a:xfrm>
          <a:prstGeom prst="rect">
            <a:avLst/>
          </a:prstGeom>
          <a:noFill/>
          <a:ln/>
        </p:spPr>
        <p:txBody>
          <a:bodyPr wrap="square" rtlCol="0" anchor="ctr"/>
          <a:lstStyle/>
          <a:p>
            <a:pPr algn="l" marL="342900" indent="-342900">
              <a:lnSpc>
                <a:spcPts val="3281"/>
              </a:lnSpc>
              <a:buSzPct val="100000"/>
              <a:buFont typeface="+mj-lt"/>
              <a:buAutoNum type="arabicPeriod" startAt="1"/>
            </a:pPr>
            <a:r>
              <a:rPr lang="en-US" sz="2625" b="1" spc="-39" kern="0" dirty="0">
                <a:solidFill>
                  <a:srgbClr val="2569ED">
                    <a:alpha val="99000"/>
                  </a:srgbClr>
                </a:solidFill>
                <a:latin typeface="Manrope" pitchFamily="34" charset="0"/>
                <a:ea typeface="Manrope" pitchFamily="34" charset="-122"/>
                <a:cs typeface="Manrope" pitchFamily="34" charset="-120"/>
              </a:rPr>
              <a:t>Kết quả </a:t>
            </a:r>
            <a:endParaRPr lang="en-US" sz="2625" dirty="0"/>
          </a:p>
        </p:txBody>
      </p:sp>
      <p:sp>
        <p:nvSpPr>
          <p:cNvPr id="13" name="Text 6"/>
          <p:cNvSpPr/>
          <p:nvPr/>
        </p:nvSpPr>
        <p:spPr>
          <a:xfrm>
            <a:off x="8705850" y="4865968"/>
            <a:ext cx="590550" cy="171450"/>
          </a:xfrm>
          <a:prstGeom prst="rect">
            <a:avLst/>
          </a:prstGeom>
          <a:noFill/>
          <a:ln/>
        </p:spPr>
        <p:txBody>
          <a:bodyPr wrap="square" rtlCol="0" anchor="ctr"/>
          <a:lstStyle/>
          <a:p>
            <a:pPr algn="r" indent="0" marL="0">
              <a:lnSpc>
                <a:spcPts val="1350"/>
              </a:lnSpc>
              <a:buNone/>
            </a:pPr>
            <a:r>
              <a:rPr lang="en-US" sz="900" spc="-13" kern="0" dirty="0">
                <a:solidFill>
                  <a:srgbClr val="FAFBFF">
                    <a:alpha val="99000"/>
                  </a:srgbClr>
                </a:solidFill>
                <a:latin typeface="Manrope" pitchFamily="34" charset="0"/>
                <a:ea typeface="Manrope" pitchFamily="34" charset="-122"/>
                <a:cs typeface="Manrope" pitchFamily="34" charset="-120"/>
              </a:rPr>
              <a:t>22</a:t>
            </a:r>
            <a:endParaRPr lang="en-US" sz="9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AFBFF"/>
        </a:solidFill>
      </p:bgPr>
    </p:bg>
    <p:spTree>
      <p:nvGrpSpPr>
        <p:cNvPr id="1" name=""/>
        <p:cNvGrpSpPr/>
        <p:nvPr/>
      </p:nvGrpSpPr>
      <p:grpSpPr>
        <a:xfrm>
          <a:off x="0" y="0"/>
          <a:ext cx="0" cy="0"/>
          <a:chOff x="0" y="0"/>
          <a:chExt cx="0" cy="0"/>
        </a:xfrm>
      </p:grpSpPr>
      <p:sp>
        <p:nvSpPr>
          <p:cNvPr id="3" name="Shape 0"/>
          <p:cNvSpPr/>
          <p:nvPr/>
        </p:nvSpPr>
        <p:spPr>
          <a:xfrm>
            <a:off x="0" y="4762500"/>
            <a:ext cx="9144000" cy="381000"/>
          </a:xfrm>
          <a:prstGeom prst="rect">
            <a:avLst/>
          </a:prstGeom>
          <a:solidFill>
            <a:srgbClr val="000614"/>
          </a:solidFill>
          <a:ln/>
        </p:spPr>
      </p:sp>
      <p:sp>
        <p:nvSpPr>
          <p:cNvPr id="4" name="Shape 1"/>
          <p:cNvSpPr/>
          <p:nvPr/>
        </p:nvSpPr>
        <p:spPr>
          <a:xfrm>
            <a:off x="304800" y="4848225"/>
            <a:ext cx="8534400" cy="206935"/>
          </a:xfrm>
          <a:prstGeom prst="rect">
            <a:avLst/>
          </a:prstGeom>
          <a:noFill/>
          <a:ln/>
        </p:spPr>
      </p:sp>
      <p:sp>
        <p:nvSpPr>
          <p:cNvPr id="5" name="Shape 2"/>
          <p:cNvSpPr/>
          <p:nvPr/>
        </p:nvSpPr>
        <p:spPr>
          <a:xfrm>
            <a:off x="304800" y="4866799"/>
            <a:ext cx="148590" cy="148590"/>
          </a:xfrm>
          <a:prstGeom prst="ellipse">
            <a:avLst/>
          </a:prstGeom>
          <a:solidFill>
            <a:srgbClr val="FAFBFF"/>
          </a:solidFill>
          <a:ln/>
        </p:spPr>
      </p:sp>
      <p:sp>
        <p:nvSpPr>
          <p:cNvPr id="6" name="Shape 3"/>
          <p:cNvSpPr/>
          <p:nvPr/>
        </p:nvSpPr>
        <p:spPr>
          <a:xfrm>
            <a:off x="453390" y="4848225"/>
            <a:ext cx="206935" cy="206935"/>
          </a:xfrm>
          <a:prstGeom prst="triangle">
            <a:avLst/>
          </a:prstGeom>
          <a:solidFill>
            <a:srgbClr val="FAFBFF"/>
          </a:solidFill>
          <a:ln/>
        </p:spPr>
      </p:sp>
      <p:sp>
        <p:nvSpPr>
          <p:cNvPr id="7" name="Shape 4"/>
          <p:cNvSpPr/>
          <p:nvPr/>
        </p:nvSpPr>
        <p:spPr>
          <a:xfrm>
            <a:off x="663892" y="4872990"/>
            <a:ext cx="136208" cy="136208"/>
          </a:xfrm>
          <a:prstGeom prst="roundRect">
            <a:avLst/>
          </a:prstGeom>
          <a:solidFill>
            <a:srgbClr val="FAFBFF"/>
          </a:solidFill>
          <a:ln/>
        </p:spPr>
      </p:sp>
      <p:sp>
        <p:nvSpPr>
          <p:cNvPr id="8" name="Text 5"/>
          <p:cNvSpPr/>
          <p:nvPr/>
        </p:nvSpPr>
        <p:spPr>
          <a:xfrm>
            <a:off x="452438" y="619125"/>
            <a:ext cx="3981450" cy="247650"/>
          </a:xfrm>
          <a:prstGeom prst="rect">
            <a:avLst/>
          </a:prstGeom>
          <a:noFill/>
          <a:ln/>
        </p:spPr>
        <p:txBody>
          <a:bodyPr wrap="square" rtlCol="0" anchor="ctr"/>
          <a:lstStyle/>
          <a:p>
            <a:pPr algn="l" indent="0" marL="0">
              <a:lnSpc>
                <a:spcPts val="1950"/>
              </a:lnSpc>
              <a:buNone/>
            </a:pPr>
            <a:r>
              <a:rPr lang="en-US" sz="1500" b="1" spc="-22" kern="0" dirty="0">
                <a:solidFill>
                  <a:srgbClr val="000614">
                    <a:alpha val="99000"/>
                  </a:srgbClr>
                </a:solidFill>
                <a:latin typeface="Manrope" pitchFamily="34" charset="0"/>
                <a:ea typeface="Manrope" pitchFamily="34" charset="-122"/>
                <a:cs typeface="Manrope" pitchFamily="34" charset="-120"/>
              </a:rPr>
              <a:t>Kết luận</a:t>
            </a:r>
            <a:endParaRPr lang="en-US" sz="1500" dirty="0"/>
          </a:p>
        </p:txBody>
      </p:sp>
      <p:sp>
        <p:nvSpPr>
          <p:cNvPr id="9" name="Text 6"/>
          <p:cNvSpPr/>
          <p:nvPr/>
        </p:nvSpPr>
        <p:spPr>
          <a:xfrm>
            <a:off x="452438" y="1000125"/>
            <a:ext cx="8348663" cy="3143250"/>
          </a:xfrm>
          <a:prstGeom prst="rect">
            <a:avLst/>
          </a:prstGeom>
          <a:noFill/>
          <a:ln/>
        </p:spPr>
        <p:txBody>
          <a:bodyPr wrap="square" rtlCol="0" anchor="ctr"/>
          <a:lstStyle/>
          <a:p>
            <a:pPr algn="l" indent="0" marL="0">
              <a:lnSpc>
                <a:spcPts val="1641"/>
              </a:lnSpc>
              <a:buNone/>
            </a:pPr>
            <a:r>
              <a:rPr lang="en-US" sz="1313" spc="-20" kern="0" dirty="0">
                <a:solidFill>
                  <a:srgbClr val="000000">
                    <a:alpha val="99000"/>
                  </a:srgbClr>
                </a:solidFill>
                <a:latin typeface="Manrope" pitchFamily="34" charset="0"/>
                <a:ea typeface="Manrope" pitchFamily="34" charset="-122"/>
                <a:cs typeface="Manrope" pitchFamily="34" charset="-120"/>
              </a:rPr>
              <a:t>Nhóm đã thực hiện nghiên cứu quá trình fine-tuning mô hình BERT cho hai tác vụ quan trọng trong xử lý ngôn ngữ tự nhiên: phân tích cảm xúc và phân loại chủ đề. Dựa trên hai bài báo nền tảng, nhóm đã tái hiện lại các thí nghiệm và xác nhận hiệu quả mạnh mẽ của BERT trong việc hiểu ngữ nghĩa và cấu trúc ngữ cảnh.</a:t>
            </a:r>
            <a:endParaRPr lang="en-US" sz="1313" dirty="0"/>
          </a:p>
          <a:p>
            <a:pPr algn="l" indent="0" marL="0">
              <a:lnSpc>
                <a:spcPts val="1641"/>
              </a:lnSpc>
              <a:buNone/>
            </a:pPr>
            <a:r>
              <a:rPr lang="en-US" sz="1313" spc="-20" kern="0" dirty="0">
                <a:solidFill>
                  <a:srgbClr val="000000">
                    <a:alpha val="99000"/>
                  </a:srgbClr>
                </a:solidFill>
                <a:latin typeface="Manrope" pitchFamily="34" charset="0"/>
                <a:ea typeface="Manrope" pitchFamily="34" charset="-122"/>
                <a:cs typeface="Manrope" pitchFamily="34" charset="-120"/>
              </a:rPr>
              <a:t>Việc đạt được kết quả cao trên cả hai tập dữ liệu chứng minh rằng fine-tuning BERT là một phương pháp hiệu quả, không chỉ trong môi trường ban đầu của nghiên cứu mà còn có thể áp dụng linh hoạt cho các bài toán phân loại văn bản khác nhau.</a:t>
            </a:r>
            <a:endParaRPr lang="en-US" sz="1313" dirty="0"/>
          </a:p>
          <a:p>
            <a:pPr algn="l" indent="0" marL="0">
              <a:lnSpc>
                <a:spcPts val="1641"/>
              </a:lnSpc>
              <a:buNone/>
            </a:pPr>
            <a:r>
              <a:rPr lang="en-US" sz="1313" spc="-20" kern="0" dirty="0">
                <a:solidFill>
                  <a:srgbClr val="000000">
                    <a:alpha val="99000"/>
                  </a:srgbClr>
                </a:solidFill>
                <a:latin typeface="Manrope" pitchFamily="34" charset="0"/>
                <a:ea typeface="Manrope" pitchFamily="34" charset="-122"/>
                <a:cs typeface="Manrope" pitchFamily="34" charset="-120"/>
              </a:rPr>
              <a:t>Trong tương lai, nhóm nghiên cứu dự định mở rộng nghiên cứu sang các mô hình ngôn ngữ đa ngôn ngữ (như mBERT hoặc XLM-R) và áp dụng cho các tập dữ liệu tiếng Việt, nhằm đánh giá mức độ thích nghi của mô hình với ngôn ngữ không phải tiếng Anh.</a:t>
            </a:r>
            <a:endParaRPr lang="en-US" sz="1313" dirty="0"/>
          </a:p>
          <a:p>
            <a:pPr algn="l" indent="0" marL="0">
              <a:lnSpc>
                <a:spcPts val="1641"/>
              </a:lnSpc>
              <a:buNone/>
            </a:pPr>
            <a:r>
              <a:rPr lang="en-US" sz="1313" spc="-20" kern="0" dirty="0">
                <a:solidFill>
                  <a:srgbClr val="000000">
                    <a:alpha val="99000"/>
                  </a:srgbClr>
                </a:solidFill>
                <a:latin typeface="Manrope" pitchFamily="34" charset="0"/>
                <a:ea typeface="Manrope" pitchFamily="34" charset="-122"/>
                <a:cs typeface="Manrope" pitchFamily="34" charset="-120"/>
              </a:rPr>
              <a:t>Kết quả cho thấy mô hình BERT fine-tuned đạt độ chính xác cao ở cả hai tác vụ, gần tương đương hoặc cao hơn một chút so với kết quả được báo cáo trong nghiên cứu gốc. Điều này xác nhận tính khả tái lập của phương pháp và khả năng tổng quát hóa tốt của mô hình.</a:t>
            </a:r>
            <a:endParaRPr lang="en-US" sz="1313" dirty="0"/>
          </a:p>
        </p:txBody>
      </p:sp>
      <p:sp>
        <p:nvSpPr>
          <p:cNvPr id="10" name="Text 7"/>
          <p:cNvSpPr/>
          <p:nvPr/>
        </p:nvSpPr>
        <p:spPr>
          <a:xfrm>
            <a:off x="8705850" y="4865967"/>
            <a:ext cx="590550" cy="171450"/>
          </a:xfrm>
          <a:prstGeom prst="rect">
            <a:avLst/>
          </a:prstGeom>
          <a:noFill/>
          <a:ln/>
        </p:spPr>
        <p:txBody>
          <a:bodyPr wrap="square" rtlCol="0" anchor="ctr"/>
          <a:lstStyle/>
          <a:p>
            <a:pPr algn="r" indent="0" marL="0">
              <a:lnSpc>
                <a:spcPts val="1350"/>
              </a:lnSpc>
              <a:buNone/>
            </a:pPr>
            <a:r>
              <a:rPr lang="en-US" sz="900" spc="-13" kern="0" dirty="0">
                <a:solidFill>
                  <a:srgbClr val="FAFBFF">
                    <a:alpha val="99000"/>
                  </a:srgbClr>
                </a:solidFill>
                <a:latin typeface="Manrope" pitchFamily="34" charset="0"/>
                <a:ea typeface="Manrope" pitchFamily="34" charset="-122"/>
                <a:cs typeface="Manrope" pitchFamily="34" charset="-120"/>
              </a:rPr>
              <a:t>23</a:t>
            </a:r>
            <a:endParaRPr lang="en-US" sz="9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AFBFF"/>
        </a:solidFill>
      </p:bgPr>
    </p:bg>
    <p:spTree>
      <p:nvGrpSpPr>
        <p:cNvPr id="1" name=""/>
        <p:cNvGrpSpPr/>
        <p:nvPr/>
      </p:nvGrpSpPr>
      <p:grpSpPr>
        <a:xfrm>
          <a:off x="0" y="0"/>
          <a:ext cx="0" cy="0"/>
          <a:chOff x="0" y="0"/>
          <a:chExt cx="0" cy="0"/>
        </a:xfrm>
      </p:grpSpPr>
      <p:sp>
        <p:nvSpPr>
          <p:cNvPr id="3" name="Shape 0"/>
          <p:cNvSpPr/>
          <p:nvPr/>
        </p:nvSpPr>
        <p:spPr>
          <a:xfrm>
            <a:off x="4291013" y="2811770"/>
            <a:ext cx="167566" cy="167566"/>
          </a:xfrm>
          <a:prstGeom prst="ellipse">
            <a:avLst/>
          </a:prstGeom>
          <a:solidFill>
            <a:srgbClr val="00CEFF"/>
          </a:solidFill>
          <a:ln/>
        </p:spPr>
      </p:sp>
      <p:sp>
        <p:nvSpPr>
          <p:cNvPr id="4" name="Shape 1"/>
          <p:cNvSpPr/>
          <p:nvPr/>
        </p:nvSpPr>
        <p:spPr>
          <a:xfrm>
            <a:off x="4458574" y="2790825"/>
            <a:ext cx="233362" cy="233362"/>
          </a:xfrm>
          <a:prstGeom prst="triangle">
            <a:avLst/>
          </a:prstGeom>
          <a:solidFill>
            <a:srgbClr val="2569ED"/>
          </a:solidFill>
          <a:ln/>
        </p:spPr>
      </p:sp>
      <p:sp>
        <p:nvSpPr>
          <p:cNvPr id="5" name="Shape 2"/>
          <p:cNvSpPr/>
          <p:nvPr/>
        </p:nvSpPr>
        <p:spPr>
          <a:xfrm>
            <a:off x="4695965" y="2818752"/>
            <a:ext cx="153603" cy="153603"/>
          </a:xfrm>
          <a:prstGeom prst="roundRect">
            <a:avLst/>
          </a:prstGeom>
          <a:solidFill>
            <a:srgbClr val="EDB842"/>
          </a:solidFill>
          <a:ln/>
        </p:spPr>
      </p:sp>
      <p:sp>
        <p:nvSpPr>
          <p:cNvPr id="6" name="Text 3"/>
          <p:cNvSpPr/>
          <p:nvPr/>
        </p:nvSpPr>
        <p:spPr>
          <a:xfrm>
            <a:off x="3395663" y="2124075"/>
            <a:ext cx="2809875" cy="547688"/>
          </a:xfrm>
          <a:prstGeom prst="rect">
            <a:avLst/>
          </a:prstGeom>
          <a:noFill/>
          <a:ln/>
        </p:spPr>
        <p:txBody>
          <a:bodyPr wrap="square" rtlCol="0" anchor="ctr"/>
          <a:lstStyle/>
          <a:p>
            <a:pPr algn="ctr" indent="0" marL="0">
              <a:lnSpc>
                <a:spcPts val="4320"/>
              </a:lnSpc>
              <a:buNone/>
            </a:pPr>
            <a:r>
              <a:rPr lang="en-US" sz="3600" b="1" spc="-72" kern="0" dirty="0">
                <a:solidFill>
                  <a:srgbClr val="2569ED">
                    <a:alpha val="99000"/>
                  </a:srgbClr>
                </a:solidFill>
                <a:latin typeface="Manrope" pitchFamily="34" charset="0"/>
                <a:ea typeface="Manrope" pitchFamily="34" charset="-122"/>
                <a:cs typeface="Manrope" pitchFamily="34" charset="-120"/>
              </a:rPr>
              <a:t>Thank you!</a:t>
            </a: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AFBFF"/>
        </a:solidFill>
      </p:bgPr>
    </p:bg>
    <p:spTree>
      <p:nvGrpSpPr>
        <p:cNvPr id="1" name=""/>
        <p:cNvGrpSpPr/>
        <p:nvPr/>
      </p:nvGrpSpPr>
      <p:grpSpPr>
        <a:xfrm>
          <a:off x="0" y="0"/>
          <a:ext cx="0" cy="0"/>
          <a:chOff x="0" y="0"/>
          <a:chExt cx="0" cy="0"/>
        </a:xfrm>
      </p:grpSpPr>
      <p:sp>
        <p:nvSpPr>
          <p:cNvPr id="3" name="Shape 0"/>
          <p:cNvSpPr/>
          <p:nvPr/>
        </p:nvSpPr>
        <p:spPr>
          <a:xfrm>
            <a:off x="304800" y="4848225"/>
            <a:ext cx="8534400" cy="206935"/>
          </a:xfrm>
          <a:prstGeom prst="rect">
            <a:avLst/>
          </a:prstGeom>
          <a:noFill/>
          <a:ln/>
        </p:spPr>
      </p:sp>
      <p:sp>
        <p:nvSpPr>
          <p:cNvPr id="4" name="Shape 1"/>
          <p:cNvSpPr/>
          <p:nvPr/>
        </p:nvSpPr>
        <p:spPr>
          <a:xfrm>
            <a:off x="304800" y="4866799"/>
            <a:ext cx="148590" cy="148590"/>
          </a:xfrm>
          <a:prstGeom prst="ellipse">
            <a:avLst/>
          </a:prstGeom>
          <a:solidFill>
            <a:srgbClr val="FAFBFF"/>
          </a:solidFill>
          <a:ln/>
        </p:spPr>
      </p:sp>
      <p:sp>
        <p:nvSpPr>
          <p:cNvPr id="5" name="Shape 2"/>
          <p:cNvSpPr/>
          <p:nvPr/>
        </p:nvSpPr>
        <p:spPr>
          <a:xfrm>
            <a:off x="453391" y="4848225"/>
            <a:ext cx="206935" cy="206935"/>
          </a:xfrm>
          <a:prstGeom prst="triangle">
            <a:avLst/>
          </a:prstGeom>
          <a:solidFill>
            <a:srgbClr val="FAFBFF"/>
          </a:solidFill>
          <a:ln/>
        </p:spPr>
      </p:sp>
      <p:sp>
        <p:nvSpPr>
          <p:cNvPr id="6" name="Shape 3"/>
          <p:cNvSpPr/>
          <p:nvPr/>
        </p:nvSpPr>
        <p:spPr>
          <a:xfrm>
            <a:off x="663892" y="4872990"/>
            <a:ext cx="136208" cy="136208"/>
          </a:xfrm>
          <a:prstGeom prst="roundRect">
            <a:avLst/>
          </a:prstGeom>
          <a:solidFill>
            <a:srgbClr val="FAFBFF"/>
          </a:solidFill>
          <a:ln/>
        </p:spPr>
      </p:sp>
      <p:pic>
        <p:nvPicPr>
          <p:cNvPr id="7" name="Image 0" descr="preencoded.png">    </p:cNvPr>
          <p:cNvPicPr>
            <a:picLocks noChangeAspect="1"/>
          </p:cNvPicPr>
          <p:nvPr/>
        </p:nvPicPr>
        <p:blipFill>
          <a:blip r:embed="rId1"/>
          <a:stretch>
            <a:fillRect/>
          </a:stretch>
        </p:blipFill>
        <p:spPr>
          <a:xfrm>
            <a:off x="0" y="4762500"/>
            <a:ext cx="9144000" cy="381000"/>
          </a:xfrm>
          <a:prstGeom prst="rect">
            <a:avLst/>
          </a:prstGeom>
        </p:spPr>
      </p:pic>
      <p:pic>
        <p:nvPicPr>
          <p:cNvPr id="8" name="Image 1" descr="preencoded.png">    </p:cNvPr>
          <p:cNvPicPr>
            <a:picLocks noChangeAspect="1"/>
          </p:cNvPicPr>
          <p:nvPr/>
        </p:nvPicPr>
        <p:blipFill>
          <a:blip r:embed="rId2"/>
          <a:stretch>
            <a:fillRect/>
          </a:stretch>
        </p:blipFill>
        <p:spPr>
          <a:xfrm>
            <a:off x="4138613" y="1257300"/>
            <a:ext cx="4857750" cy="1866900"/>
          </a:xfrm>
          <a:prstGeom prst="rect">
            <a:avLst/>
          </a:prstGeom>
        </p:spPr>
      </p:pic>
      <p:sp>
        <p:nvSpPr>
          <p:cNvPr id="9" name="Text 4"/>
          <p:cNvSpPr/>
          <p:nvPr/>
        </p:nvSpPr>
        <p:spPr>
          <a:xfrm>
            <a:off x="233362" y="271463"/>
            <a:ext cx="3533775" cy="419100"/>
          </a:xfrm>
          <a:prstGeom prst="rect">
            <a:avLst/>
          </a:prstGeom>
          <a:noFill/>
          <a:ln/>
        </p:spPr>
        <p:txBody>
          <a:bodyPr wrap="square" rtlCol="0" anchor="ctr"/>
          <a:lstStyle/>
          <a:p>
            <a:pPr algn="l" marL="342900" indent="-342900">
              <a:lnSpc>
                <a:spcPts val="3281"/>
              </a:lnSpc>
              <a:buSzPct val="100000"/>
              <a:buFont typeface="+mj-lt"/>
              <a:buAutoNum type="arabicPeriod" startAt="1"/>
            </a:pPr>
            <a:r>
              <a:rPr lang="en-US" sz="2625" b="1" spc="-39" kern="0" dirty="0">
                <a:solidFill>
                  <a:srgbClr val="2569ED">
                    <a:alpha val="99000"/>
                  </a:srgbClr>
                </a:solidFill>
                <a:latin typeface="Manrope" pitchFamily="34" charset="0"/>
                <a:ea typeface="Manrope" pitchFamily="34" charset="-122"/>
                <a:cs typeface="Manrope" pitchFamily="34" charset="-120"/>
              </a:rPr>
              <a:t>Giới thiệu chung</a:t>
            </a:r>
            <a:endParaRPr lang="en-US" sz="2625" dirty="0"/>
          </a:p>
        </p:txBody>
      </p:sp>
      <p:sp>
        <p:nvSpPr>
          <p:cNvPr id="10" name="Text 5"/>
          <p:cNvSpPr/>
          <p:nvPr/>
        </p:nvSpPr>
        <p:spPr>
          <a:xfrm>
            <a:off x="381000" y="1085850"/>
            <a:ext cx="3967162" cy="2786063"/>
          </a:xfrm>
          <a:prstGeom prst="rect">
            <a:avLst/>
          </a:prstGeom>
          <a:noFill/>
          <a:ln/>
        </p:spPr>
        <p:txBody>
          <a:bodyPr wrap="square" rtlCol="0" anchor="ctr"/>
          <a:lstStyle/>
          <a:p>
            <a:pPr algn="l" marL="342900" indent="-342900">
              <a:lnSpc>
                <a:spcPts val="1688"/>
              </a:lnSpc>
              <a:buSzPct val="100000"/>
              <a:buChar char="•"/>
            </a:pPr>
            <a:r>
              <a:rPr lang="en-US" sz="1350" spc="-20" kern="0" dirty="0">
                <a:solidFill>
                  <a:srgbClr val="000000">
                    <a:alpha val="99000"/>
                  </a:srgbClr>
                </a:solidFill>
                <a:latin typeface="Manrope" pitchFamily="34" charset="0"/>
                <a:ea typeface="Manrope" pitchFamily="34" charset="-122"/>
                <a:cs typeface="Manrope" pitchFamily="34" charset="-120"/>
              </a:rPr>
              <a:t>Vấn đề cần giải  quyết: sentiment analysis và topic classification.</a:t>
            </a:r>
            <a:endParaRPr lang="en-US" sz="1350" dirty="0"/>
          </a:p>
          <a:p>
            <a:pPr algn="l" marL="342900" indent="-342900">
              <a:lnSpc>
                <a:spcPts val="1688"/>
              </a:lnSpc>
              <a:buSzPct val="100000"/>
              <a:buChar char="•"/>
            </a:pPr>
            <a:r>
              <a:rPr lang="en-US" sz="1350" spc="-20" kern="0" dirty="0">
                <a:solidFill>
                  <a:srgbClr val="000000">
                    <a:alpha val="99000"/>
                  </a:srgbClr>
                </a:solidFill>
                <a:latin typeface="Manrope" pitchFamily="34" charset="0"/>
                <a:ea typeface="Manrope" pitchFamily="34" charset="-122"/>
                <a:cs typeface="Manrope" pitchFamily="34" charset="-120"/>
              </a:rPr>
              <a:t>Tài liệu tham khảo:</a:t>
            </a:r>
            <a:endParaRPr lang="en-US" sz="1350" dirty="0"/>
          </a:p>
          <a:p>
            <a:pPr algn="l" lvl="2" marL="1028700" indent="-342900">
              <a:lnSpc>
                <a:spcPts val="1688"/>
              </a:lnSpc>
              <a:buSzPct val="100000"/>
              <a:buChar char="•"/>
            </a:pPr>
            <a:r>
              <a:rPr lang="en-US" sz="1350" spc="-20" kern="0" dirty="0">
                <a:solidFill>
                  <a:srgbClr val="000000">
                    <a:alpha val="99000"/>
                  </a:srgbClr>
                </a:solidFill>
                <a:latin typeface="Manrope" pitchFamily="34" charset="0"/>
                <a:ea typeface="Manrope" pitchFamily="34" charset="-122"/>
                <a:cs typeface="Manrope" pitchFamily="34" charset="-120"/>
              </a:rPr>
              <a:t>BERT: Pre-training of Deep Bidirectional Transformers for Language Understanding  </a:t>
            </a:r>
            <a:endParaRPr lang="en-US" sz="1350" dirty="0"/>
          </a:p>
          <a:p>
            <a:pPr algn="l" lvl="2" marL="1028700" indent="-342900">
              <a:lnSpc>
                <a:spcPts val="1688"/>
              </a:lnSpc>
              <a:buSzPct val="100000"/>
              <a:buChar char="•"/>
            </a:pPr>
            <a:r>
              <a:rPr lang="en-US" sz="1350" spc="-20" kern="0" dirty="0">
                <a:solidFill>
                  <a:srgbClr val="000000">
                    <a:alpha val="99000"/>
                  </a:srgbClr>
                </a:solidFill>
                <a:latin typeface="Manrope" pitchFamily="34" charset="0"/>
                <a:ea typeface="Manrope" pitchFamily="34" charset="-122"/>
                <a:cs typeface="Manrope" pitchFamily="34" charset="-120"/>
              </a:rPr>
              <a:t>How to Fine-Tune BERT for Text Classification?  </a:t>
            </a:r>
            <a:endParaRPr lang="en-US" sz="1350" dirty="0"/>
          </a:p>
          <a:p>
            <a:pPr algn="l" marL="342900" indent="-342900">
              <a:lnSpc>
                <a:spcPts val="1688"/>
              </a:lnSpc>
              <a:buSzPct val="100000"/>
              <a:buChar char="•"/>
            </a:pPr>
            <a:r>
              <a:rPr lang="en-US" sz="1350" spc="-20" kern="0" dirty="0">
                <a:solidFill>
                  <a:srgbClr val="000000">
                    <a:alpha val="99000"/>
                  </a:srgbClr>
                </a:solidFill>
                <a:latin typeface="Manrope" pitchFamily="34" charset="0"/>
                <a:ea typeface="Manrope" pitchFamily="34" charset="-122"/>
                <a:cs typeface="Manrope" pitchFamily="34" charset="-120"/>
              </a:rPr>
              <a:t>Mục tiêu: nghiên cứu và xây dựng pre-traning, từ đó fine-tuning cho các tác vụ xử lý ngôn ngữ tự nhiên.</a:t>
            </a:r>
            <a:endParaRPr lang="en-US" sz="1350" dirty="0"/>
          </a:p>
          <a:p>
            <a:pPr algn="l" marL="342900" indent="-342900">
              <a:lnSpc>
                <a:spcPts val="1688"/>
              </a:lnSpc>
              <a:buSzPct val="100000"/>
              <a:buChar char="•"/>
            </a:pPr>
            <a:r>
              <a:rPr lang="en-US" sz="1350" spc="-20" kern="0" dirty="0">
                <a:solidFill>
                  <a:srgbClr val="000000">
                    <a:alpha val="99000"/>
                  </a:srgbClr>
                </a:solidFill>
                <a:latin typeface="Manrope" pitchFamily="34" charset="0"/>
                <a:ea typeface="Manrope" pitchFamily="34" charset="-122"/>
                <a:cs typeface="Manrope" pitchFamily="34" charset="-120"/>
              </a:rPr>
              <a:t>Khái niệm về BERT  </a:t>
            </a:r>
            <a:endParaRPr lang="en-US" sz="1350" dirty="0"/>
          </a:p>
        </p:txBody>
      </p:sp>
      <p:sp>
        <p:nvSpPr>
          <p:cNvPr id="11" name="Text 6"/>
          <p:cNvSpPr/>
          <p:nvPr/>
        </p:nvSpPr>
        <p:spPr>
          <a:xfrm>
            <a:off x="8772525" y="4865968"/>
            <a:ext cx="523875" cy="171450"/>
          </a:xfrm>
          <a:prstGeom prst="rect">
            <a:avLst/>
          </a:prstGeom>
          <a:noFill/>
          <a:ln/>
        </p:spPr>
        <p:txBody>
          <a:bodyPr wrap="square" rtlCol="0" anchor="ctr"/>
          <a:lstStyle/>
          <a:p>
            <a:pPr algn="r" indent="0" marL="0">
              <a:lnSpc>
                <a:spcPts val="1350"/>
              </a:lnSpc>
              <a:buNone/>
            </a:pPr>
            <a:r>
              <a:rPr lang="en-US" sz="900" spc="-13" kern="0" dirty="0">
                <a:solidFill>
                  <a:srgbClr val="FAFBFF">
                    <a:alpha val="99000"/>
                  </a:srgbClr>
                </a:solidFill>
                <a:latin typeface="Manrope" pitchFamily="34" charset="0"/>
                <a:ea typeface="Manrope" pitchFamily="34" charset="-122"/>
                <a:cs typeface="Manrope" pitchFamily="34" charset="-120"/>
              </a:rPr>
              <a:t>3</a:t>
            </a:r>
            <a:endParaRPr lang="en-US" sz="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AFBFF"/>
        </a:solidFill>
      </p:bgPr>
    </p:bg>
    <p:spTree>
      <p:nvGrpSpPr>
        <p:cNvPr id="1" name=""/>
        <p:cNvGrpSpPr/>
        <p:nvPr/>
      </p:nvGrpSpPr>
      <p:grpSpPr>
        <a:xfrm>
          <a:off x="0" y="0"/>
          <a:ext cx="0" cy="0"/>
          <a:chOff x="0" y="0"/>
          <a:chExt cx="0" cy="0"/>
        </a:xfrm>
      </p:grpSpPr>
      <p:sp>
        <p:nvSpPr>
          <p:cNvPr id="3" name="Shape 0"/>
          <p:cNvSpPr/>
          <p:nvPr/>
        </p:nvSpPr>
        <p:spPr>
          <a:xfrm>
            <a:off x="304800" y="4848225"/>
            <a:ext cx="8534400" cy="206935"/>
          </a:xfrm>
          <a:prstGeom prst="rect">
            <a:avLst/>
          </a:prstGeom>
          <a:noFill/>
          <a:ln/>
        </p:spPr>
      </p:sp>
      <p:sp>
        <p:nvSpPr>
          <p:cNvPr id="4" name="Shape 1"/>
          <p:cNvSpPr/>
          <p:nvPr/>
        </p:nvSpPr>
        <p:spPr>
          <a:xfrm>
            <a:off x="304800" y="4866799"/>
            <a:ext cx="148590" cy="148590"/>
          </a:xfrm>
          <a:prstGeom prst="ellipse">
            <a:avLst/>
          </a:prstGeom>
          <a:solidFill>
            <a:srgbClr val="FAFBFF"/>
          </a:solidFill>
          <a:ln/>
        </p:spPr>
      </p:sp>
      <p:sp>
        <p:nvSpPr>
          <p:cNvPr id="5" name="Shape 2"/>
          <p:cNvSpPr/>
          <p:nvPr/>
        </p:nvSpPr>
        <p:spPr>
          <a:xfrm>
            <a:off x="453391" y="4848225"/>
            <a:ext cx="206935" cy="206935"/>
          </a:xfrm>
          <a:prstGeom prst="triangle">
            <a:avLst/>
          </a:prstGeom>
          <a:solidFill>
            <a:srgbClr val="FAFBFF"/>
          </a:solidFill>
          <a:ln/>
        </p:spPr>
      </p:sp>
      <p:sp>
        <p:nvSpPr>
          <p:cNvPr id="6" name="Shape 3"/>
          <p:cNvSpPr/>
          <p:nvPr/>
        </p:nvSpPr>
        <p:spPr>
          <a:xfrm>
            <a:off x="663892" y="4872990"/>
            <a:ext cx="136208" cy="136208"/>
          </a:xfrm>
          <a:prstGeom prst="roundRect">
            <a:avLst/>
          </a:prstGeom>
          <a:solidFill>
            <a:srgbClr val="FAFBFF"/>
          </a:solidFill>
          <a:ln/>
        </p:spPr>
      </p:sp>
      <p:pic>
        <p:nvPicPr>
          <p:cNvPr id="7" name="Image 0" descr="preencoded.png">    </p:cNvPr>
          <p:cNvPicPr>
            <a:picLocks noChangeAspect="1"/>
          </p:cNvPicPr>
          <p:nvPr/>
        </p:nvPicPr>
        <p:blipFill>
          <a:blip r:embed="rId1"/>
          <a:stretch>
            <a:fillRect/>
          </a:stretch>
        </p:blipFill>
        <p:spPr>
          <a:xfrm>
            <a:off x="0" y="4762500"/>
            <a:ext cx="9144000" cy="381000"/>
          </a:xfrm>
          <a:prstGeom prst="rect">
            <a:avLst/>
          </a:prstGeom>
        </p:spPr>
      </p:pic>
      <p:sp>
        <p:nvSpPr>
          <p:cNvPr id="8" name="Text 4"/>
          <p:cNvSpPr/>
          <p:nvPr/>
        </p:nvSpPr>
        <p:spPr>
          <a:xfrm>
            <a:off x="342900" y="342900"/>
            <a:ext cx="3733800" cy="419100"/>
          </a:xfrm>
          <a:prstGeom prst="rect">
            <a:avLst/>
          </a:prstGeom>
          <a:noFill/>
          <a:ln/>
        </p:spPr>
        <p:txBody>
          <a:bodyPr wrap="square" rtlCol="0" anchor="ctr"/>
          <a:lstStyle/>
          <a:p>
            <a:pPr algn="l" marL="342900" indent="-342900">
              <a:lnSpc>
                <a:spcPts val="3281"/>
              </a:lnSpc>
              <a:buSzPct val="100000"/>
              <a:buFont typeface="+mj-lt"/>
              <a:buAutoNum type="arabicPeriod" startAt="1"/>
            </a:pPr>
            <a:r>
              <a:rPr lang="en-US" sz="2625" b="1" spc="-39" kern="0" dirty="0">
                <a:solidFill>
                  <a:srgbClr val="2569ED">
                    <a:alpha val="99000"/>
                  </a:srgbClr>
                </a:solidFill>
                <a:latin typeface="Manrope" pitchFamily="34" charset="0"/>
                <a:ea typeface="Manrope" pitchFamily="34" charset="-122"/>
                <a:cs typeface="Manrope" pitchFamily="34" charset="-120"/>
              </a:rPr>
              <a:t>Pre-training BERT</a:t>
            </a:r>
            <a:endParaRPr lang="en-US" sz="2625" dirty="0"/>
          </a:p>
        </p:txBody>
      </p:sp>
      <p:sp>
        <p:nvSpPr>
          <p:cNvPr id="9" name="Text 5"/>
          <p:cNvSpPr/>
          <p:nvPr/>
        </p:nvSpPr>
        <p:spPr>
          <a:xfrm>
            <a:off x="342900" y="947737"/>
            <a:ext cx="7900988" cy="1466850"/>
          </a:xfrm>
          <a:prstGeom prst="rect">
            <a:avLst/>
          </a:prstGeom>
          <a:noFill/>
          <a:ln/>
        </p:spPr>
        <p:txBody>
          <a:bodyPr wrap="square" rtlCol="0" anchor="ctr"/>
          <a:lstStyle/>
          <a:p>
            <a:pPr algn="l" marL="342900" indent="-342900">
              <a:lnSpc>
                <a:spcPts val="1634"/>
              </a:lnSpc>
              <a:buSzPct val="100000"/>
              <a:buChar char="•"/>
            </a:pPr>
            <a:r>
              <a:rPr lang="en-US" sz="1350" spc="-20" kern="0" dirty="0">
                <a:solidFill>
                  <a:srgbClr val="000000">
                    <a:alpha val="99000"/>
                  </a:srgbClr>
                </a:solidFill>
                <a:latin typeface="Inter" pitchFamily="34" charset="0"/>
                <a:ea typeface="Inter" pitchFamily="34" charset="-122"/>
                <a:cs typeface="Inter" pitchFamily="34" charset="-120"/>
              </a:rPr>
              <a:t>Pre - traning (tiền huấn luyện mô hình ngôn ngữ).</a:t>
            </a:r>
            <a:endParaRPr lang="en-US" sz="1350" dirty="0"/>
          </a:p>
          <a:p>
            <a:pPr algn="l" marL="342900" indent="-342900">
              <a:lnSpc>
                <a:spcPts val="1634"/>
              </a:lnSpc>
              <a:buSzPct val="100000"/>
              <a:buChar char="•"/>
            </a:pPr>
            <a:r>
              <a:rPr lang="en-US" sz="1350" spc="-20" kern="0" dirty="0">
                <a:solidFill>
                  <a:srgbClr val="000000">
                    <a:alpha val="99000"/>
                  </a:srgbClr>
                </a:solidFill>
                <a:latin typeface="Inter" pitchFamily="34" charset="0"/>
                <a:ea typeface="Inter" pitchFamily="34" charset="-122"/>
                <a:cs typeface="Inter" pitchFamily="34" charset="-120"/>
              </a:rPr>
              <a:t>BERT (Bidirectional Encoder Representations from Transformers): Biểu diễn bộ mã hóa hai chiều từ Transformers.</a:t>
            </a:r>
            <a:endParaRPr lang="en-US" sz="1350" dirty="0"/>
          </a:p>
          <a:p>
            <a:pPr algn="l" marL="342900" indent="-342900">
              <a:lnSpc>
                <a:spcPts val="1634"/>
              </a:lnSpc>
              <a:buSzPct val="100000"/>
              <a:buChar char="•"/>
            </a:pPr>
            <a:r>
              <a:rPr lang="en-US" sz="1350" spc="-20" kern="0" dirty="0">
                <a:solidFill>
                  <a:srgbClr val="000000">
                    <a:alpha val="99000"/>
                  </a:srgbClr>
                </a:solidFill>
                <a:latin typeface="Inter" pitchFamily="34" charset="0"/>
                <a:ea typeface="Inter" pitchFamily="34" charset="-122"/>
                <a:cs typeface="Inter" pitchFamily="34" charset="-120"/>
              </a:rPr>
              <a:t>BERT đơn giản về mặt khái niệm và mạnh mẽ về mặt thực nghiệm. Nó đạt kết quả tốt nhất mới trên 11 tác vụ xử lý ngôn ngữ tự nhiên. </a:t>
            </a:r>
            <a:endParaRPr lang="en-US" sz="1350" dirty="0"/>
          </a:p>
          <a:p>
            <a:pPr algn="l" marL="342900" indent="-342900">
              <a:lnSpc>
                <a:spcPts val="1634"/>
              </a:lnSpc>
              <a:buSzPct val="100000"/>
              <a:buChar char="•"/>
            </a:pPr>
            <a:r>
              <a:rPr lang="en-US" sz="1350" spc="-20" kern="0" dirty="0">
                <a:solidFill>
                  <a:srgbClr val="000000">
                    <a:alpha val="99000"/>
                  </a:srgbClr>
                </a:solidFill>
                <a:latin typeface="Inter" pitchFamily="34" charset="0"/>
                <a:ea typeface="Inter" pitchFamily="34" charset="-122"/>
                <a:cs typeface="Inter" pitchFamily="34" charset="-120"/>
              </a:rPr>
              <a:t>Ý tưởng: MLM (Masked Language Model) và NSP (Next Sentence Prediction).</a:t>
            </a:r>
            <a:endParaRPr lang="en-US" sz="1350" dirty="0"/>
          </a:p>
        </p:txBody>
      </p:sp>
      <p:sp>
        <p:nvSpPr>
          <p:cNvPr id="10" name="Text 6"/>
          <p:cNvSpPr/>
          <p:nvPr/>
        </p:nvSpPr>
        <p:spPr>
          <a:xfrm>
            <a:off x="8767763" y="4865968"/>
            <a:ext cx="528638" cy="171450"/>
          </a:xfrm>
          <a:prstGeom prst="rect">
            <a:avLst/>
          </a:prstGeom>
          <a:noFill/>
          <a:ln/>
        </p:spPr>
        <p:txBody>
          <a:bodyPr wrap="square" rtlCol="0" anchor="ctr"/>
          <a:lstStyle/>
          <a:p>
            <a:pPr algn="r" indent="0" marL="0">
              <a:lnSpc>
                <a:spcPts val="1350"/>
              </a:lnSpc>
              <a:buNone/>
            </a:pPr>
            <a:r>
              <a:rPr lang="en-US" sz="900" spc="-13" kern="0" dirty="0">
                <a:solidFill>
                  <a:srgbClr val="FAFBFF">
                    <a:alpha val="99000"/>
                  </a:srgbClr>
                </a:solidFill>
                <a:latin typeface="Manrope" pitchFamily="34" charset="0"/>
                <a:ea typeface="Manrope" pitchFamily="34" charset="-122"/>
                <a:cs typeface="Manrope" pitchFamily="34" charset="-120"/>
              </a:rPr>
              <a:t>4</a:t>
            </a:r>
            <a:endParaRPr lang="en-US"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AFBFF"/>
        </a:solidFill>
      </p:bgPr>
    </p:bg>
    <p:spTree>
      <p:nvGrpSpPr>
        <p:cNvPr id="1" name=""/>
        <p:cNvGrpSpPr/>
        <p:nvPr/>
      </p:nvGrpSpPr>
      <p:grpSpPr>
        <a:xfrm>
          <a:off x="0" y="0"/>
          <a:ext cx="0" cy="0"/>
          <a:chOff x="0" y="0"/>
          <a:chExt cx="0" cy="0"/>
        </a:xfrm>
      </p:grpSpPr>
      <p:sp>
        <p:nvSpPr>
          <p:cNvPr id="3" name="Shape 0"/>
          <p:cNvSpPr/>
          <p:nvPr/>
        </p:nvSpPr>
        <p:spPr>
          <a:xfrm>
            <a:off x="304800" y="4848225"/>
            <a:ext cx="8534400" cy="206935"/>
          </a:xfrm>
          <a:prstGeom prst="rect">
            <a:avLst/>
          </a:prstGeom>
          <a:noFill/>
          <a:ln/>
        </p:spPr>
      </p:sp>
      <p:sp>
        <p:nvSpPr>
          <p:cNvPr id="4" name="Shape 1"/>
          <p:cNvSpPr/>
          <p:nvPr/>
        </p:nvSpPr>
        <p:spPr>
          <a:xfrm>
            <a:off x="304800" y="4866799"/>
            <a:ext cx="148590" cy="148590"/>
          </a:xfrm>
          <a:prstGeom prst="ellipse">
            <a:avLst/>
          </a:prstGeom>
          <a:solidFill>
            <a:srgbClr val="FAFBFF"/>
          </a:solidFill>
          <a:ln/>
        </p:spPr>
      </p:sp>
      <p:sp>
        <p:nvSpPr>
          <p:cNvPr id="5" name="Shape 2"/>
          <p:cNvSpPr/>
          <p:nvPr/>
        </p:nvSpPr>
        <p:spPr>
          <a:xfrm>
            <a:off x="453391" y="4848225"/>
            <a:ext cx="206935" cy="206935"/>
          </a:xfrm>
          <a:prstGeom prst="triangle">
            <a:avLst/>
          </a:prstGeom>
          <a:solidFill>
            <a:srgbClr val="FAFBFF"/>
          </a:solidFill>
          <a:ln/>
        </p:spPr>
      </p:sp>
      <p:sp>
        <p:nvSpPr>
          <p:cNvPr id="6" name="Shape 3"/>
          <p:cNvSpPr/>
          <p:nvPr/>
        </p:nvSpPr>
        <p:spPr>
          <a:xfrm>
            <a:off x="663894" y="4872990"/>
            <a:ext cx="136208" cy="136208"/>
          </a:xfrm>
          <a:prstGeom prst="roundRect">
            <a:avLst/>
          </a:prstGeom>
          <a:solidFill>
            <a:srgbClr val="FAFBFF"/>
          </a:solidFill>
          <a:ln/>
        </p:spPr>
      </p:sp>
      <p:pic>
        <p:nvPicPr>
          <p:cNvPr id="7" name="Image 0" descr="preencoded.png">    </p:cNvPr>
          <p:cNvPicPr>
            <a:picLocks noChangeAspect="1"/>
          </p:cNvPicPr>
          <p:nvPr/>
        </p:nvPicPr>
        <p:blipFill>
          <a:blip r:embed="rId1"/>
          <a:stretch>
            <a:fillRect/>
          </a:stretch>
        </p:blipFill>
        <p:spPr>
          <a:xfrm>
            <a:off x="0" y="4762500"/>
            <a:ext cx="9144000" cy="381000"/>
          </a:xfrm>
          <a:prstGeom prst="rect">
            <a:avLst/>
          </a:prstGeom>
        </p:spPr>
      </p:pic>
      <p:pic>
        <p:nvPicPr>
          <p:cNvPr id="8" name="Image 1" descr="preencoded.png">    </p:cNvPr>
          <p:cNvPicPr>
            <a:picLocks noChangeAspect="1"/>
          </p:cNvPicPr>
          <p:nvPr/>
        </p:nvPicPr>
        <p:blipFill>
          <a:blip r:embed="rId2"/>
          <a:stretch>
            <a:fillRect/>
          </a:stretch>
        </p:blipFill>
        <p:spPr>
          <a:xfrm>
            <a:off x="738188" y="1100138"/>
            <a:ext cx="7662863" cy="2943225"/>
          </a:xfrm>
          <a:prstGeom prst="rect">
            <a:avLst/>
          </a:prstGeom>
        </p:spPr>
      </p:pic>
      <p:sp>
        <p:nvSpPr>
          <p:cNvPr id="9" name="Text 4"/>
          <p:cNvSpPr/>
          <p:nvPr/>
        </p:nvSpPr>
        <p:spPr>
          <a:xfrm>
            <a:off x="304800" y="271463"/>
            <a:ext cx="3733800" cy="419100"/>
          </a:xfrm>
          <a:prstGeom prst="rect">
            <a:avLst/>
          </a:prstGeom>
          <a:noFill/>
          <a:ln/>
        </p:spPr>
        <p:txBody>
          <a:bodyPr wrap="square" rtlCol="0" anchor="ctr"/>
          <a:lstStyle/>
          <a:p>
            <a:pPr algn="l" marL="342900" indent="-342900">
              <a:lnSpc>
                <a:spcPts val="3281"/>
              </a:lnSpc>
              <a:buSzPct val="100000"/>
              <a:buFont typeface="+mj-lt"/>
              <a:buAutoNum type="arabicPeriod" startAt="1"/>
            </a:pPr>
            <a:r>
              <a:rPr lang="en-US" sz="2625" b="1" spc="-39" kern="0" dirty="0">
                <a:solidFill>
                  <a:srgbClr val="2569ED">
                    <a:alpha val="99000"/>
                  </a:srgbClr>
                </a:solidFill>
                <a:latin typeface="Manrope" pitchFamily="34" charset="0"/>
                <a:ea typeface="Manrope" pitchFamily="34" charset="-122"/>
                <a:cs typeface="Manrope" pitchFamily="34" charset="-120"/>
              </a:rPr>
              <a:t>Pre-training BERT</a:t>
            </a:r>
            <a:endParaRPr lang="en-US" sz="2625" dirty="0"/>
          </a:p>
        </p:txBody>
      </p:sp>
      <p:sp>
        <p:nvSpPr>
          <p:cNvPr id="10" name="Text 5"/>
          <p:cNvSpPr/>
          <p:nvPr/>
        </p:nvSpPr>
        <p:spPr>
          <a:xfrm>
            <a:off x="8772525" y="4865968"/>
            <a:ext cx="523875" cy="171450"/>
          </a:xfrm>
          <a:prstGeom prst="rect">
            <a:avLst/>
          </a:prstGeom>
          <a:noFill/>
          <a:ln/>
        </p:spPr>
        <p:txBody>
          <a:bodyPr wrap="square" rtlCol="0" anchor="ctr"/>
          <a:lstStyle/>
          <a:p>
            <a:pPr algn="r" indent="0" marL="0">
              <a:lnSpc>
                <a:spcPts val="1350"/>
              </a:lnSpc>
              <a:buNone/>
            </a:pPr>
            <a:r>
              <a:rPr lang="en-US" sz="900" spc="-13" kern="0" dirty="0">
                <a:solidFill>
                  <a:srgbClr val="FAFBFF">
                    <a:alpha val="99000"/>
                  </a:srgbClr>
                </a:solidFill>
                <a:latin typeface="Manrope" pitchFamily="34" charset="0"/>
                <a:ea typeface="Manrope" pitchFamily="34" charset="-122"/>
                <a:cs typeface="Manrope" pitchFamily="34" charset="-120"/>
              </a:rPr>
              <a:t>5</a:t>
            </a:r>
            <a:endParaRPr lang="en-US" sz="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AFBFF"/>
        </a:solidFill>
      </p:bgPr>
    </p:bg>
    <p:spTree>
      <p:nvGrpSpPr>
        <p:cNvPr id="1" name=""/>
        <p:cNvGrpSpPr/>
        <p:nvPr/>
      </p:nvGrpSpPr>
      <p:grpSpPr>
        <a:xfrm>
          <a:off x="0" y="0"/>
          <a:ext cx="0" cy="0"/>
          <a:chOff x="0" y="0"/>
          <a:chExt cx="0" cy="0"/>
        </a:xfrm>
      </p:grpSpPr>
      <p:sp>
        <p:nvSpPr>
          <p:cNvPr id="2" name="Shape 0"/>
          <p:cNvSpPr/>
          <p:nvPr/>
        </p:nvSpPr>
        <p:spPr>
          <a:xfrm>
            <a:off x="0" y="4762500"/>
            <a:ext cx="9144000" cy="381000"/>
          </a:xfrm>
          <a:prstGeom prst="rect">
            <a:avLst/>
          </a:prstGeom>
          <a:solidFill>
            <a:srgbClr val="000614"/>
          </a:solidFill>
          <a:ln/>
        </p:spPr>
      </p:sp>
      <p:sp>
        <p:nvSpPr>
          <p:cNvPr id="3" name="Shape 1"/>
          <p:cNvSpPr/>
          <p:nvPr/>
        </p:nvSpPr>
        <p:spPr>
          <a:xfrm>
            <a:off x="304800" y="4848225"/>
            <a:ext cx="8534400" cy="206935"/>
          </a:xfrm>
          <a:prstGeom prst="rect">
            <a:avLst/>
          </a:prstGeom>
          <a:noFill/>
          <a:ln/>
        </p:spPr>
      </p:sp>
      <p:sp>
        <p:nvSpPr>
          <p:cNvPr id="4" name="Shape 2"/>
          <p:cNvSpPr/>
          <p:nvPr/>
        </p:nvSpPr>
        <p:spPr>
          <a:xfrm>
            <a:off x="304800" y="4866799"/>
            <a:ext cx="148590" cy="148590"/>
          </a:xfrm>
          <a:prstGeom prst="ellipse">
            <a:avLst/>
          </a:prstGeom>
          <a:solidFill>
            <a:srgbClr val="FAFBFF"/>
          </a:solidFill>
          <a:ln/>
        </p:spPr>
      </p:sp>
      <p:sp>
        <p:nvSpPr>
          <p:cNvPr id="5" name="Shape 3"/>
          <p:cNvSpPr/>
          <p:nvPr/>
        </p:nvSpPr>
        <p:spPr>
          <a:xfrm>
            <a:off x="453391" y="4848225"/>
            <a:ext cx="206935" cy="206935"/>
          </a:xfrm>
          <a:prstGeom prst="triangle">
            <a:avLst/>
          </a:prstGeom>
          <a:solidFill>
            <a:srgbClr val="FAFBFF"/>
          </a:solidFill>
          <a:ln/>
        </p:spPr>
      </p:sp>
      <p:sp>
        <p:nvSpPr>
          <p:cNvPr id="6" name="Shape 4"/>
          <p:cNvSpPr/>
          <p:nvPr/>
        </p:nvSpPr>
        <p:spPr>
          <a:xfrm>
            <a:off x="663894" y="4872990"/>
            <a:ext cx="136208" cy="136208"/>
          </a:xfrm>
          <a:prstGeom prst="roundRect">
            <a:avLst/>
          </a:prstGeom>
          <a:solidFill>
            <a:srgbClr val="FAFBFF"/>
          </a:solidFill>
          <a:ln/>
        </p:spPr>
      </p:sp>
      <p:pic>
        <p:nvPicPr>
          <p:cNvPr id="7" name="Image 0" descr="preencoded.png">    </p:cNvPr>
          <p:cNvPicPr>
            <a:picLocks noChangeAspect="1"/>
          </p:cNvPicPr>
          <p:nvPr/>
        </p:nvPicPr>
        <p:blipFill>
          <a:blip r:embed="rId1"/>
          <a:stretch>
            <a:fillRect/>
          </a:stretch>
        </p:blipFill>
        <p:spPr>
          <a:xfrm>
            <a:off x="623888" y="1376363"/>
            <a:ext cx="7891463" cy="2386013"/>
          </a:xfrm>
          <a:prstGeom prst="rect">
            <a:avLst/>
          </a:prstGeom>
        </p:spPr>
      </p:pic>
      <p:sp>
        <p:nvSpPr>
          <p:cNvPr id="8" name="Text 5"/>
          <p:cNvSpPr/>
          <p:nvPr/>
        </p:nvSpPr>
        <p:spPr>
          <a:xfrm>
            <a:off x="295275" y="271463"/>
            <a:ext cx="3733800" cy="419100"/>
          </a:xfrm>
          <a:prstGeom prst="rect">
            <a:avLst/>
          </a:prstGeom>
          <a:noFill/>
          <a:ln/>
        </p:spPr>
        <p:txBody>
          <a:bodyPr wrap="square" rtlCol="0" anchor="ctr"/>
          <a:lstStyle/>
          <a:p>
            <a:pPr algn="l" marL="342900" indent="-342900">
              <a:lnSpc>
                <a:spcPts val="3281"/>
              </a:lnSpc>
              <a:buSzPct val="100000"/>
              <a:buFont typeface="+mj-lt"/>
              <a:buAutoNum type="arabicPeriod" startAt="1"/>
            </a:pPr>
            <a:r>
              <a:rPr lang="en-US" sz="2625" b="1" spc="-39" kern="0" dirty="0">
                <a:solidFill>
                  <a:srgbClr val="2569ED">
                    <a:alpha val="99000"/>
                  </a:srgbClr>
                </a:solidFill>
                <a:latin typeface="Manrope" pitchFamily="34" charset="0"/>
                <a:ea typeface="Manrope" pitchFamily="34" charset="-122"/>
                <a:cs typeface="Manrope" pitchFamily="34" charset="-120"/>
              </a:rPr>
              <a:t>Pre-training BERT</a:t>
            </a:r>
            <a:endParaRPr lang="en-US" sz="2625" dirty="0"/>
          </a:p>
        </p:txBody>
      </p:sp>
      <p:sp>
        <p:nvSpPr>
          <p:cNvPr id="9" name="Text 6"/>
          <p:cNvSpPr/>
          <p:nvPr/>
        </p:nvSpPr>
        <p:spPr>
          <a:xfrm>
            <a:off x="8767763" y="4865968"/>
            <a:ext cx="528638" cy="171450"/>
          </a:xfrm>
          <a:prstGeom prst="rect">
            <a:avLst/>
          </a:prstGeom>
          <a:noFill/>
          <a:ln/>
        </p:spPr>
        <p:txBody>
          <a:bodyPr wrap="square" rtlCol="0" anchor="ctr"/>
          <a:lstStyle/>
          <a:p>
            <a:pPr algn="r" indent="0" marL="0">
              <a:lnSpc>
                <a:spcPts val="1350"/>
              </a:lnSpc>
              <a:buNone/>
            </a:pPr>
            <a:r>
              <a:rPr lang="en-US" sz="900" spc="-13" kern="0" dirty="0">
                <a:solidFill>
                  <a:srgbClr val="FAFBFF">
                    <a:alpha val="99000"/>
                  </a:srgbClr>
                </a:solidFill>
                <a:latin typeface="Manrope" pitchFamily="34" charset="0"/>
                <a:ea typeface="Manrope" pitchFamily="34" charset="-122"/>
                <a:cs typeface="Manrope" pitchFamily="34" charset="-120"/>
              </a:rPr>
              <a:t>6</a:t>
            </a:r>
            <a:endParaRPr lang="en-US" sz="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AFBFF"/>
        </a:solidFill>
      </p:bgPr>
    </p:bg>
    <p:spTree>
      <p:nvGrpSpPr>
        <p:cNvPr id="1" name=""/>
        <p:cNvGrpSpPr/>
        <p:nvPr/>
      </p:nvGrpSpPr>
      <p:grpSpPr>
        <a:xfrm>
          <a:off x="0" y="0"/>
          <a:ext cx="0" cy="0"/>
          <a:chOff x="0" y="0"/>
          <a:chExt cx="0" cy="0"/>
        </a:xfrm>
      </p:grpSpPr>
      <p:sp>
        <p:nvSpPr>
          <p:cNvPr id="2" name="Shape 0"/>
          <p:cNvSpPr/>
          <p:nvPr/>
        </p:nvSpPr>
        <p:spPr>
          <a:xfrm>
            <a:off x="0" y="4762500"/>
            <a:ext cx="9144000" cy="381000"/>
          </a:xfrm>
          <a:prstGeom prst="rect">
            <a:avLst/>
          </a:prstGeom>
          <a:solidFill>
            <a:srgbClr val="000614"/>
          </a:solidFill>
          <a:ln/>
        </p:spPr>
      </p:sp>
      <p:sp>
        <p:nvSpPr>
          <p:cNvPr id="3" name="Shape 1"/>
          <p:cNvSpPr/>
          <p:nvPr/>
        </p:nvSpPr>
        <p:spPr>
          <a:xfrm>
            <a:off x="304800" y="4848225"/>
            <a:ext cx="8534400" cy="206935"/>
          </a:xfrm>
          <a:prstGeom prst="rect">
            <a:avLst/>
          </a:prstGeom>
          <a:noFill/>
          <a:ln/>
        </p:spPr>
      </p:sp>
      <p:sp>
        <p:nvSpPr>
          <p:cNvPr id="4" name="Shape 2"/>
          <p:cNvSpPr/>
          <p:nvPr/>
        </p:nvSpPr>
        <p:spPr>
          <a:xfrm>
            <a:off x="304800" y="4866799"/>
            <a:ext cx="148590" cy="148590"/>
          </a:xfrm>
          <a:prstGeom prst="ellipse">
            <a:avLst/>
          </a:prstGeom>
          <a:solidFill>
            <a:srgbClr val="FAFBFF"/>
          </a:solidFill>
          <a:ln/>
        </p:spPr>
      </p:sp>
      <p:sp>
        <p:nvSpPr>
          <p:cNvPr id="5" name="Shape 3"/>
          <p:cNvSpPr/>
          <p:nvPr/>
        </p:nvSpPr>
        <p:spPr>
          <a:xfrm>
            <a:off x="453391" y="4848225"/>
            <a:ext cx="206935" cy="206935"/>
          </a:xfrm>
          <a:prstGeom prst="triangle">
            <a:avLst/>
          </a:prstGeom>
          <a:solidFill>
            <a:srgbClr val="FAFBFF"/>
          </a:solidFill>
          <a:ln/>
        </p:spPr>
      </p:sp>
      <p:sp>
        <p:nvSpPr>
          <p:cNvPr id="6" name="Shape 4"/>
          <p:cNvSpPr/>
          <p:nvPr/>
        </p:nvSpPr>
        <p:spPr>
          <a:xfrm>
            <a:off x="663894" y="4872990"/>
            <a:ext cx="136208" cy="136208"/>
          </a:xfrm>
          <a:prstGeom prst="roundRect">
            <a:avLst/>
          </a:prstGeom>
          <a:solidFill>
            <a:srgbClr val="FAFBFF"/>
          </a:solidFill>
          <a:ln/>
        </p:spPr>
      </p:sp>
      <p:pic>
        <p:nvPicPr>
          <p:cNvPr id="7" name="Image 0" descr="preencoded.png">    </p:cNvPr>
          <p:cNvPicPr>
            <a:picLocks noChangeAspect="1"/>
          </p:cNvPicPr>
          <p:nvPr/>
        </p:nvPicPr>
        <p:blipFill>
          <a:blip r:embed="rId1"/>
          <a:stretch>
            <a:fillRect/>
          </a:stretch>
        </p:blipFill>
        <p:spPr>
          <a:xfrm>
            <a:off x="1609725" y="876300"/>
            <a:ext cx="5919788" cy="3657600"/>
          </a:xfrm>
          <a:prstGeom prst="rect">
            <a:avLst/>
          </a:prstGeom>
        </p:spPr>
      </p:pic>
      <p:sp>
        <p:nvSpPr>
          <p:cNvPr id="8" name="Text 5"/>
          <p:cNvSpPr/>
          <p:nvPr/>
        </p:nvSpPr>
        <p:spPr>
          <a:xfrm>
            <a:off x="304800" y="271463"/>
            <a:ext cx="3733800" cy="419100"/>
          </a:xfrm>
          <a:prstGeom prst="rect">
            <a:avLst/>
          </a:prstGeom>
          <a:noFill/>
          <a:ln/>
        </p:spPr>
        <p:txBody>
          <a:bodyPr wrap="square" rtlCol="0" anchor="ctr"/>
          <a:lstStyle/>
          <a:p>
            <a:pPr algn="l" marL="342900" indent="-342900">
              <a:lnSpc>
                <a:spcPts val="3281"/>
              </a:lnSpc>
              <a:buSzPct val="100000"/>
              <a:buFont typeface="+mj-lt"/>
              <a:buAutoNum type="arabicPeriod" startAt="1"/>
            </a:pPr>
            <a:r>
              <a:rPr lang="en-US" sz="2625" b="1" spc="-39" kern="0" dirty="0">
                <a:solidFill>
                  <a:srgbClr val="2569ED">
                    <a:alpha val="99000"/>
                  </a:srgbClr>
                </a:solidFill>
                <a:latin typeface="Manrope" pitchFamily="34" charset="0"/>
                <a:ea typeface="Manrope" pitchFamily="34" charset="-122"/>
                <a:cs typeface="Manrope" pitchFamily="34" charset="-120"/>
              </a:rPr>
              <a:t>Pre-training BERT</a:t>
            </a:r>
            <a:endParaRPr lang="en-US" sz="2625" dirty="0"/>
          </a:p>
        </p:txBody>
      </p:sp>
      <p:sp>
        <p:nvSpPr>
          <p:cNvPr id="9" name="Text 6"/>
          <p:cNvSpPr/>
          <p:nvPr/>
        </p:nvSpPr>
        <p:spPr>
          <a:xfrm>
            <a:off x="8777288" y="4865968"/>
            <a:ext cx="519113" cy="171450"/>
          </a:xfrm>
          <a:prstGeom prst="rect">
            <a:avLst/>
          </a:prstGeom>
          <a:noFill/>
          <a:ln/>
        </p:spPr>
        <p:txBody>
          <a:bodyPr wrap="square" rtlCol="0" anchor="ctr"/>
          <a:lstStyle/>
          <a:p>
            <a:pPr algn="r" indent="0" marL="0">
              <a:lnSpc>
                <a:spcPts val="1350"/>
              </a:lnSpc>
              <a:buNone/>
            </a:pPr>
            <a:r>
              <a:rPr lang="en-US" sz="900" spc="-13" kern="0" dirty="0">
                <a:solidFill>
                  <a:srgbClr val="FAFBFF">
                    <a:alpha val="99000"/>
                  </a:srgbClr>
                </a:solidFill>
                <a:latin typeface="Manrope" pitchFamily="34" charset="0"/>
                <a:ea typeface="Manrope" pitchFamily="34" charset="-122"/>
                <a:cs typeface="Manrope" pitchFamily="34" charset="-120"/>
              </a:rPr>
              <a:t>7</a:t>
            </a:r>
            <a:endParaRPr lang="en-US" sz="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AFBFF"/>
        </a:solidFill>
      </p:bgPr>
    </p:bg>
    <p:spTree>
      <p:nvGrpSpPr>
        <p:cNvPr id="1" name=""/>
        <p:cNvGrpSpPr/>
        <p:nvPr/>
      </p:nvGrpSpPr>
      <p:grpSpPr>
        <a:xfrm>
          <a:off x="0" y="0"/>
          <a:ext cx="0" cy="0"/>
          <a:chOff x="0" y="0"/>
          <a:chExt cx="0" cy="0"/>
        </a:xfrm>
      </p:grpSpPr>
      <p:sp>
        <p:nvSpPr>
          <p:cNvPr id="2" name="Shape 0"/>
          <p:cNvSpPr/>
          <p:nvPr/>
        </p:nvSpPr>
        <p:spPr>
          <a:xfrm>
            <a:off x="0" y="4762500"/>
            <a:ext cx="9144000" cy="381000"/>
          </a:xfrm>
          <a:prstGeom prst="rect">
            <a:avLst/>
          </a:prstGeom>
          <a:solidFill>
            <a:srgbClr val="000614"/>
          </a:solidFill>
          <a:ln/>
        </p:spPr>
      </p:sp>
      <p:sp>
        <p:nvSpPr>
          <p:cNvPr id="3" name="Shape 1"/>
          <p:cNvSpPr/>
          <p:nvPr/>
        </p:nvSpPr>
        <p:spPr>
          <a:xfrm>
            <a:off x="304800" y="4848225"/>
            <a:ext cx="8534400" cy="206935"/>
          </a:xfrm>
          <a:prstGeom prst="rect">
            <a:avLst/>
          </a:prstGeom>
          <a:noFill/>
          <a:ln/>
        </p:spPr>
      </p:sp>
      <p:sp>
        <p:nvSpPr>
          <p:cNvPr id="4" name="Shape 2"/>
          <p:cNvSpPr/>
          <p:nvPr/>
        </p:nvSpPr>
        <p:spPr>
          <a:xfrm>
            <a:off x="304800" y="4866799"/>
            <a:ext cx="148590" cy="148590"/>
          </a:xfrm>
          <a:prstGeom prst="ellipse">
            <a:avLst/>
          </a:prstGeom>
          <a:solidFill>
            <a:srgbClr val="FAFBFF"/>
          </a:solidFill>
          <a:ln/>
        </p:spPr>
      </p:sp>
      <p:sp>
        <p:nvSpPr>
          <p:cNvPr id="5" name="Shape 3"/>
          <p:cNvSpPr/>
          <p:nvPr/>
        </p:nvSpPr>
        <p:spPr>
          <a:xfrm>
            <a:off x="453391" y="4848225"/>
            <a:ext cx="206935" cy="206935"/>
          </a:xfrm>
          <a:prstGeom prst="triangle">
            <a:avLst/>
          </a:prstGeom>
          <a:solidFill>
            <a:srgbClr val="FAFBFF"/>
          </a:solidFill>
          <a:ln/>
        </p:spPr>
      </p:sp>
      <p:sp>
        <p:nvSpPr>
          <p:cNvPr id="6" name="Shape 4"/>
          <p:cNvSpPr/>
          <p:nvPr/>
        </p:nvSpPr>
        <p:spPr>
          <a:xfrm>
            <a:off x="663894" y="4872990"/>
            <a:ext cx="136208" cy="136208"/>
          </a:xfrm>
          <a:prstGeom prst="roundRect">
            <a:avLst/>
          </a:prstGeom>
          <a:solidFill>
            <a:srgbClr val="FAFBFF"/>
          </a:solidFill>
          <a:ln/>
        </p:spPr>
      </p:sp>
      <p:pic>
        <p:nvPicPr>
          <p:cNvPr id="7" name="Image 0" descr="preencoded.png">    </p:cNvPr>
          <p:cNvPicPr>
            <a:picLocks noChangeAspect="1"/>
          </p:cNvPicPr>
          <p:nvPr/>
        </p:nvPicPr>
        <p:blipFill>
          <a:blip r:embed="rId1"/>
          <a:stretch>
            <a:fillRect/>
          </a:stretch>
        </p:blipFill>
        <p:spPr>
          <a:xfrm>
            <a:off x="2590800" y="628650"/>
            <a:ext cx="4257675" cy="3924300"/>
          </a:xfrm>
          <a:prstGeom prst="rect">
            <a:avLst/>
          </a:prstGeom>
        </p:spPr>
      </p:pic>
      <p:sp>
        <p:nvSpPr>
          <p:cNvPr id="8" name="Text 5"/>
          <p:cNvSpPr/>
          <p:nvPr/>
        </p:nvSpPr>
        <p:spPr>
          <a:xfrm>
            <a:off x="304800" y="271463"/>
            <a:ext cx="3733800" cy="419100"/>
          </a:xfrm>
          <a:prstGeom prst="rect">
            <a:avLst/>
          </a:prstGeom>
          <a:noFill/>
          <a:ln/>
        </p:spPr>
        <p:txBody>
          <a:bodyPr wrap="square" rtlCol="0" anchor="ctr"/>
          <a:lstStyle/>
          <a:p>
            <a:pPr algn="l" marL="342900" indent="-342900">
              <a:lnSpc>
                <a:spcPts val="3281"/>
              </a:lnSpc>
              <a:buSzPct val="100000"/>
              <a:buFont typeface="+mj-lt"/>
              <a:buAutoNum type="arabicPeriod" startAt="1"/>
            </a:pPr>
            <a:r>
              <a:rPr lang="en-US" sz="2625" b="1" spc="-39" kern="0" dirty="0">
                <a:solidFill>
                  <a:srgbClr val="2569ED">
                    <a:alpha val="99000"/>
                  </a:srgbClr>
                </a:solidFill>
                <a:latin typeface="Manrope" pitchFamily="34" charset="0"/>
                <a:ea typeface="Manrope" pitchFamily="34" charset="-122"/>
                <a:cs typeface="Manrope" pitchFamily="34" charset="-120"/>
              </a:rPr>
              <a:t>Pre-training BERT</a:t>
            </a:r>
            <a:endParaRPr lang="en-US" sz="2625" dirty="0"/>
          </a:p>
        </p:txBody>
      </p:sp>
      <p:sp>
        <p:nvSpPr>
          <p:cNvPr id="9" name="Text 6"/>
          <p:cNvSpPr/>
          <p:nvPr/>
        </p:nvSpPr>
        <p:spPr>
          <a:xfrm>
            <a:off x="8767763" y="4865968"/>
            <a:ext cx="528638" cy="171450"/>
          </a:xfrm>
          <a:prstGeom prst="rect">
            <a:avLst/>
          </a:prstGeom>
          <a:noFill/>
          <a:ln/>
        </p:spPr>
        <p:txBody>
          <a:bodyPr wrap="square" rtlCol="0" anchor="ctr"/>
          <a:lstStyle/>
          <a:p>
            <a:pPr algn="r" indent="0" marL="0">
              <a:lnSpc>
                <a:spcPts val="1350"/>
              </a:lnSpc>
              <a:buNone/>
            </a:pPr>
            <a:r>
              <a:rPr lang="en-US" sz="900" spc="-13" kern="0" dirty="0">
                <a:solidFill>
                  <a:srgbClr val="FAFBFF">
                    <a:alpha val="99000"/>
                  </a:srgbClr>
                </a:solidFill>
                <a:latin typeface="Manrope" pitchFamily="34" charset="0"/>
                <a:ea typeface="Manrope" pitchFamily="34" charset="-122"/>
                <a:cs typeface="Manrope" pitchFamily="34" charset="-120"/>
              </a:rPr>
              <a:t>8</a:t>
            </a:r>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AFBFF"/>
        </a:solidFill>
      </p:bgPr>
    </p:bg>
    <p:spTree>
      <p:nvGrpSpPr>
        <p:cNvPr id="1" name=""/>
        <p:cNvGrpSpPr/>
        <p:nvPr/>
      </p:nvGrpSpPr>
      <p:grpSpPr>
        <a:xfrm>
          <a:off x="0" y="0"/>
          <a:ext cx="0" cy="0"/>
          <a:chOff x="0" y="0"/>
          <a:chExt cx="0" cy="0"/>
        </a:xfrm>
      </p:grpSpPr>
      <p:sp>
        <p:nvSpPr>
          <p:cNvPr id="2" name="Shape 0"/>
          <p:cNvSpPr/>
          <p:nvPr/>
        </p:nvSpPr>
        <p:spPr>
          <a:xfrm>
            <a:off x="0" y="4762500"/>
            <a:ext cx="9144000" cy="381000"/>
          </a:xfrm>
          <a:prstGeom prst="rect">
            <a:avLst/>
          </a:prstGeom>
          <a:solidFill>
            <a:srgbClr val="000614"/>
          </a:solidFill>
          <a:ln/>
        </p:spPr>
      </p:sp>
      <p:sp>
        <p:nvSpPr>
          <p:cNvPr id="3" name="Shape 1"/>
          <p:cNvSpPr/>
          <p:nvPr/>
        </p:nvSpPr>
        <p:spPr>
          <a:xfrm>
            <a:off x="304800" y="4848225"/>
            <a:ext cx="8534400" cy="206935"/>
          </a:xfrm>
          <a:prstGeom prst="rect">
            <a:avLst/>
          </a:prstGeom>
          <a:noFill/>
          <a:ln/>
        </p:spPr>
      </p:sp>
      <p:sp>
        <p:nvSpPr>
          <p:cNvPr id="4" name="Shape 2"/>
          <p:cNvSpPr/>
          <p:nvPr/>
        </p:nvSpPr>
        <p:spPr>
          <a:xfrm>
            <a:off x="304800" y="4866799"/>
            <a:ext cx="148590" cy="148590"/>
          </a:xfrm>
          <a:prstGeom prst="ellipse">
            <a:avLst/>
          </a:prstGeom>
          <a:solidFill>
            <a:srgbClr val="FAFBFF"/>
          </a:solidFill>
          <a:ln/>
        </p:spPr>
      </p:sp>
      <p:sp>
        <p:nvSpPr>
          <p:cNvPr id="5" name="Shape 3"/>
          <p:cNvSpPr/>
          <p:nvPr/>
        </p:nvSpPr>
        <p:spPr>
          <a:xfrm>
            <a:off x="453386" y="4848225"/>
            <a:ext cx="206935" cy="206935"/>
          </a:xfrm>
          <a:prstGeom prst="triangle">
            <a:avLst/>
          </a:prstGeom>
          <a:solidFill>
            <a:srgbClr val="FAFBFF"/>
          </a:solidFill>
          <a:ln/>
        </p:spPr>
      </p:sp>
      <p:sp>
        <p:nvSpPr>
          <p:cNvPr id="6" name="Shape 4"/>
          <p:cNvSpPr/>
          <p:nvPr/>
        </p:nvSpPr>
        <p:spPr>
          <a:xfrm>
            <a:off x="663894" y="4872990"/>
            <a:ext cx="136208" cy="136208"/>
          </a:xfrm>
          <a:prstGeom prst="roundRect">
            <a:avLst/>
          </a:prstGeom>
          <a:solidFill>
            <a:srgbClr val="FAFBFF"/>
          </a:solidFill>
          <a:ln/>
        </p:spPr>
      </p:sp>
      <p:pic>
        <p:nvPicPr>
          <p:cNvPr id="7" name="Image 0" descr="preencoded.png">    </p:cNvPr>
          <p:cNvPicPr>
            <a:picLocks noChangeAspect="1"/>
          </p:cNvPicPr>
          <p:nvPr/>
        </p:nvPicPr>
        <p:blipFill>
          <a:blip r:embed="rId1"/>
          <a:stretch>
            <a:fillRect/>
          </a:stretch>
        </p:blipFill>
        <p:spPr>
          <a:xfrm>
            <a:off x="738188" y="1100138"/>
            <a:ext cx="7662863" cy="2943225"/>
          </a:xfrm>
          <a:prstGeom prst="rect">
            <a:avLst/>
          </a:prstGeom>
        </p:spPr>
      </p:pic>
      <p:sp>
        <p:nvSpPr>
          <p:cNvPr id="8" name="Text 5"/>
          <p:cNvSpPr/>
          <p:nvPr/>
        </p:nvSpPr>
        <p:spPr>
          <a:xfrm>
            <a:off x="304800" y="271463"/>
            <a:ext cx="3733800" cy="419100"/>
          </a:xfrm>
          <a:prstGeom prst="rect">
            <a:avLst/>
          </a:prstGeom>
          <a:noFill/>
          <a:ln/>
        </p:spPr>
        <p:txBody>
          <a:bodyPr wrap="square" rtlCol="0" anchor="ctr"/>
          <a:lstStyle/>
          <a:p>
            <a:pPr algn="l" marL="342900" indent="-342900">
              <a:lnSpc>
                <a:spcPts val="3281"/>
              </a:lnSpc>
              <a:buSzPct val="100000"/>
              <a:buFont typeface="+mj-lt"/>
              <a:buAutoNum type="arabicPeriod" startAt="1"/>
            </a:pPr>
            <a:r>
              <a:rPr lang="en-US" sz="2625" b="1" spc="-39" kern="0" dirty="0">
                <a:solidFill>
                  <a:srgbClr val="2569ED">
                    <a:alpha val="99000"/>
                  </a:srgbClr>
                </a:solidFill>
                <a:latin typeface="Manrope" pitchFamily="34" charset="0"/>
                <a:ea typeface="Manrope" pitchFamily="34" charset="-122"/>
                <a:cs typeface="Manrope" pitchFamily="34" charset="-120"/>
              </a:rPr>
              <a:t>Pre-training BERT</a:t>
            </a:r>
            <a:endParaRPr lang="en-US" sz="2625" dirty="0"/>
          </a:p>
        </p:txBody>
      </p:sp>
      <p:sp>
        <p:nvSpPr>
          <p:cNvPr id="9" name="Text 6"/>
          <p:cNvSpPr/>
          <p:nvPr/>
        </p:nvSpPr>
        <p:spPr>
          <a:xfrm>
            <a:off x="8767763" y="4865968"/>
            <a:ext cx="528638" cy="171450"/>
          </a:xfrm>
          <a:prstGeom prst="rect">
            <a:avLst/>
          </a:prstGeom>
          <a:noFill/>
          <a:ln/>
        </p:spPr>
        <p:txBody>
          <a:bodyPr wrap="square" rtlCol="0" anchor="ctr"/>
          <a:lstStyle/>
          <a:p>
            <a:pPr algn="r" indent="0" marL="0">
              <a:lnSpc>
                <a:spcPts val="1350"/>
              </a:lnSpc>
              <a:buNone/>
            </a:pPr>
            <a:r>
              <a:rPr lang="en-US" sz="900" spc="-13" kern="0" dirty="0">
                <a:solidFill>
                  <a:srgbClr val="FAFBFF">
                    <a:alpha val="99000"/>
                  </a:srgbClr>
                </a:solidFill>
                <a:latin typeface="Manrope" pitchFamily="34" charset="0"/>
                <a:ea typeface="Manrope" pitchFamily="34" charset="-122"/>
                <a:cs typeface="Manrope" pitchFamily="34" charset="-120"/>
              </a:rPr>
              <a:t>9</a:t>
            </a:r>
            <a:endParaRPr lang="en-US" sz="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2025-06-12T14:57:36Z</dcterms:created>
  <dcterms:modified xsi:type="dcterms:W3CDTF">2025-06-12T14:57:36Z</dcterms:modified>
</cp:coreProperties>
</file>