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 id="272" r:id="rId18"/>
    <p:sldId id="273" r:id="rId19"/>
    <p:sldId id="274" r:id="rId20"/>
    <p:sldId id="275" r:id="rId21"/>
    <p:sldId id="276" r:id="rId22"/>
    <p:sldId id="277" r:id="rId23"/>
    <p:sldId id="278" r:id="rId24"/>
    <p:sldId id="279" r:id="rId25"/>
    <p:sldId id="280" r:id="rId26"/>
    <p:sldId id="281" r:id="rId27"/>
    <p:sldId id="283" r:id="rId28"/>
    <p:sldId id="284" r:id="rId29"/>
    <p:sldId id="286" r:id="rId30"/>
    <p:sldId id="287" r:id="rId31"/>
    <p:sldId id="288" r:id="rId32"/>
    <p:sldId id="289" r:id="rId33"/>
    <p:sldId id="290" r:id="rId34"/>
    <p:sldId id="291" r:id="rId35"/>
    <p:sldId id="292" r:id="rId36"/>
    <p:sldId id="293" r:id="rId37"/>
    <p:sldId id="294" r:id="rId38"/>
    <p:sldId id="295" r:id="rId39"/>
    <p:sldId id="296"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Kiểu Trung bình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250" autoAdjust="0"/>
    <p:restoredTop sz="94660"/>
  </p:normalViewPr>
  <p:slideViewPr>
    <p:cSldViewPr snapToGrid="0">
      <p:cViewPr varScale="1">
        <p:scale>
          <a:sx n="63" d="100"/>
          <a:sy n="63" d="100"/>
        </p:scale>
        <p:origin x="48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25C66F-395D-4F5F-B844-D798C8F27DFF}" type="datetimeFigureOut">
              <a:rPr lang="en-US" smtClean="0"/>
              <a:t>10/5/2024</a:t>
            </a:fld>
            <a:endParaRPr lang="en-US"/>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1141EC-16CA-4418-9BCA-A13921FC8454}" type="slidenum">
              <a:rPr lang="en-US" smtClean="0"/>
              <a:t>‹#›</a:t>
            </a:fld>
            <a:endParaRPr lang="en-US"/>
          </a:p>
        </p:txBody>
      </p:sp>
    </p:spTree>
    <p:extLst>
      <p:ext uri="{BB962C8B-B14F-4D97-AF65-F5344CB8AC3E}">
        <p14:creationId xmlns:p14="http://schemas.microsoft.com/office/powerpoint/2010/main" val="1874901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b="1" cap="all" spc="800" baseline="0">
                <a:latin typeface="+mj-lt"/>
                <a:ea typeface="Source Sans Pro SemiBold" panose="020B0603030403020204" pitchFamily="34" charset="0"/>
              </a:defRPr>
            </a:lvl1pPr>
          </a:lstStyle>
          <a:p>
            <a:r>
              <a:rPr lang="vi-VN"/>
              <a:t>Bấm để sửa kiểu tiêu đề Bản cái</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endParaRPr lang="en-US" dirty="0"/>
          </a:p>
        </p:txBody>
      </p:sp>
      <p:grpSp>
        <p:nvGrpSpPr>
          <p:cNvPr id="7" name="Graphic 185"/>
          <p:cNvGrpSpPr/>
          <p:nvPr/>
        </p:nvGrpSpPr>
        <p:grpSpPr>
          <a:xfrm>
            <a:off x="10999563" y="5987064"/>
            <a:ext cx="1054467" cy="469689"/>
            <a:chOff x="9841624" y="4115729"/>
            <a:chExt cx="602170" cy="268223"/>
          </a:xfrm>
          <a:solidFill>
            <a:schemeClr val="tx1"/>
          </a:solidFill>
        </p:grpSpPr>
        <p:sp>
          <p:nvSpPr>
            <p:cNvPr id="8" name="Freeform: Shape 7"/>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p:cNvSpPr>
            <a:spLocks noGrp="1"/>
          </p:cNvSpPr>
          <p:nvPr>
            <p:ph type="dt" sz="half" idx="10"/>
          </p:nvPr>
        </p:nvSpPr>
        <p:spPr/>
        <p:txBody>
          <a:bodyPr/>
          <a:lstStyle/>
          <a:p>
            <a:fld id="{97BFF81C-1FCB-4DBA-8044-F1A0FCFD45A6}" type="datetime1">
              <a:rPr lang="en-US" smtClean="0"/>
              <a:t>10/5/2024</a:t>
            </a:fld>
            <a:endParaRPr lang="en-US" dirty="0"/>
          </a:p>
        </p:txBody>
      </p:sp>
      <p:sp>
        <p:nvSpPr>
          <p:cNvPr id="5" name="Footer Placeholder 4"/>
          <p:cNvSpPr>
            <a:spLocks noGrp="1"/>
          </p:cNvSpPr>
          <p:nvPr>
            <p:ph type="ftr" sz="quarter" idx="11"/>
          </p:nvPr>
        </p:nvSpPr>
        <p:spPr/>
        <p:txBody>
          <a:bodyPr/>
          <a:lstStyle/>
          <a:p>
            <a:r>
              <a:rPr lang="en-US" dirty="0"/>
              <a:t>Sample Footer Text</a:t>
            </a:r>
          </a:p>
        </p:txBody>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Vertical Text Placeholder 2"/>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grpSp>
        <p:nvGrpSpPr>
          <p:cNvPr id="7" name="Graphic 185"/>
          <p:cNvGrpSpPr/>
          <p:nvPr/>
        </p:nvGrpSpPr>
        <p:grpSpPr>
          <a:xfrm>
            <a:off x="10999563" y="5987064"/>
            <a:ext cx="1054467" cy="469689"/>
            <a:chOff x="9841624" y="4115729"/>
            <a:chExt cx="602170" cy="268223"/>
          </a:xfrm>
          <a:solidFill>
            <a:schemeClr val="tx1"/>
          </a:solidFill>
        </p:grpSpPr>
        <p:sp>
          <p:nvSpPr>
            <p:cNvPr id="8" name="Freeform: Shape 7"/>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p:cNvSpPr>
            <a:spLocks noGrp="1"/>
          </p:cNvSpPr>
          <p:nvPr>
            <p:ph type="dt" sz="half" idx="10"/>
          </p:nvPr>
        </p:nvSpPr>
        <p:spPr/>
        <p:txBody>
          <a:bodyPr/>
          <a:lstStyle/>
          <a:p>
            <a:fld id="{FB9092B3-2D87-4CDF-B84B-C46E5F5D31F7}" type="datetime1">
              <a:rPr lang="en-US" smtClean="0"/>
              <a:t>10/5/2024</a:t>
            </a:fld>
            <a:endParaRPr lang="en-US" dirty="0"/>
          </a:p>
        </p:txBody>
      </p:sp>
      <p:sp>
        <p:nvSpPr>
          <p:cNvPr id="5" name="Footer Placeholder 4"/>
          <p:cNvSpPr>
            <a:spLocks noGrp="1"/>
          </p:cNvSpPr>
          <p:nvPr>
            <p:ph type="ftr" sz="quarter" idx="11"/>
          </p:nvPr>
        </p:nvSpPr>
        <p:spPr/>
        <p:txBody>
          <a:bodyPr/>
          <a:lstStyle/>
          <a:p>
            <a:r>
              <a:rPr lang="en-US" dirty="0"/>
              <a:t>Sample Footer Text</a:t>
            </a:r>
          </a:p>
        </p:txBody>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vi-VN"/>
              <a:t>Bấm để sửa kiểu tiêu đề Bản cái</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grpSp>
        <p:nvGrpSpPr>
          <p:cNvPr id="7" name="Graphic 185"/>
          <p:cNvGrpSpPr/>
          <p:nvPr/>
        </p:nvGrpSpPr>
        <p:grpSpPr>
          <a:xfrm>
            <a:off x="10999563" y="5987064"/>
            <a:ext cx="1054467" cy="469689"/>
            <a:chOff x="9841624" y="4115729"/>
            <a:chExt cx="602170" cy="268223"/>
          </a:xfrm>
          <a:solidFill>
            <a:schemeClr val="tx1"/>
          </a:solidFill>
        </p:grpSpPr>
        <p:sp>
          <p:nvSpPr>
            <p:cNvPr id="8" name="Freeform: Shape 7"/>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p:cNvSpPr>
            <a:spLocks noGrp="1"/>
          </p:cNvSpPr>
          <p:nvPr>
            <p:ph type="dt" sz="half" idx="10"/>
          </p:nvPr>
        </p:nvSpPr>
        <p:spPr/>
        <p:txBody>
          <a:bodyPr/>
          <a:lstStyle/>
          <a:p>
            <a:fld id="{3D769E57-47B1-47B0-B526-3153E4B1E729}" type="datetime1">
              <a:rPr lang="en-US" smtClean="0"/>
              <a:t>10/5/2024</a:t>
            </a:fld>
            <a:endParaRPr lang="en-US" dirty="0"/>
          </a:p>
        </p:txBody>
      </p:sp>
      <p:sp>
        <p:nvSpPr>
          <p:cNvPr id="5" name="Footer Placeholder 4"/>
          <p:cNvSpPr>
            <a:spLocks noGrp="1"/>
          </p:cNvSpPr>
          <p:nvPr>
            <p:ph type="ftr" sz="quarter" idx="11"/>
          </p:nvPr>
        </p:nvSpPr>
        <p:spPr/>
        <p:txBody>
          <a:bodyPr/>
          <a:lstStyle/>
          <a:p>
            <a:r>
              <a:rPr lang="en-US" dirty="0"/>
              <a:t>Sample Footer Text</a:t>
            </a:r>
          </a:p>
        </p:txBody>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grpSp>
        <p:nvGrpSpPr>
          <p:cNvPr id="8" name="Graphic 185"/>
          <p:cNvGrpSpPr/>
          <p:nvPr/>
        </p:nvGrpSpPr>
        <p:grpSpPr>
          <a:xfrm>
            <a:off x="10999563" y="5987064"/>
            <a:ext cx="1054467" cy="469689"/>
            <a:chOff x="9841624" y="4115729"/>
            <a:chExt cx="602170" cy="268223"/>
          </a:xfrm>
          <a:solidFill>
            <a:schemeClr val="tx1"/>
          </a:solidFill>
        </p:grpSpPr>
        <p:sp>
          <p:nvSpPr>
            <p:cNvPr id="9" name="Freeform: Shape 8"/>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p:cNvSpPr>
            <a:spLocks noGrp="1"/>
          </p:cNvSpPr>
          <p:nvPr>
            <p:ph type="dt" sz="half" idx="10"/>
          </p:nvPr>
        </p:nvSpPr>
        <p:spPr/>
        <p:txBody>
          <a:bodyPr/>
          <a:lstStyle/>
          <a:p>
            <a:fld id="{5A87773D-8987-489A-A650-3D6F7D5C7C38}" type="datetime1">
              <a:rPr lang="en-US" smtClean="0"/>
              <a:t>10/5/2024</a:t>
            </a:fld>
            <a:endParaRPr lang="en-US" dirty="0"/>
          </a:p>
        </p:txBody>
      </p:sp>
      <p:sp>
        <p:nvSpPr>
          <p:cNvPr id="5" name="Footer Placeholder 4"/>
          <p:cNvSpPr>
            <a:spLocks noGrp="1"/>
          </p:cNvSpPr>
          <p:nvPr>
            <p:ph type="ftr" sz="quarter" idx="11"/>
          </p:nvPr>
        </p:nvSpPr>
        <p:spPr/>
        <p:txBody>
          <a:bodyPr/>
          <a:lstStyle/>
          <a:p>
            <a:r>
              <a:rPr lang="en-US" dirty="0"/>
              <a:t>Sample Footer Text</a:t>
            </a:r>
          </a:p>
        </p:txBody>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grpSp>
        <p:nvGrpSpPr>
          <p:cNvPr id="7" name="Graphic 185"/>
          <p:cNvGrpSpPr/>
          <p:nvPr/>
        </p:nvGrpSpPr>
        <p:grpSpPr>
          <a:xfrm>
            <a:off x="10999563" y="5987064"/>
            <a:ext cx="1054467" cy="469689"/>
            <a:chOff x="9841624" y="4115729"/>
            <a:chExt cx="602170" cy="268223"/>
          </a:xfrm>
          <a:solidFill>
            <a:schemeClr val="tx1"/>
          </a:solidFill>
        </p:grpSpPr>
        <p:sp>
          <p:nvSpPr>
            <p:cNvPr id="8" name="Freeform: Shape 7"/>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p:cNvSpPr>
            <a:spLocks noGrp="1"/>
          </p:cNvSpPr>
          <p:nvPr>
            <p:ph type="dt" sz="half" idx="10"/>
          </p:nvPr>
        </p:nvSpPr>
        <p:spPr/>
        <p:txBody>
          <a:bodyPr/>
          <a:lstStyle/>
          <a:p>
            <a:fld id="{97E150C1-1D78-4D80-810D-E9E86F6E88AB}" type="datetime1">
              <a:rPr lang="en-US" smtClean="0"/>
              <a:t>10/5/2024</a:t>
            </a:fld>
            <a:endParaRPr lang="en-US" dirty="0"/>
          </a:p>
        </p:txBody>
      </p:sp>
      <p:sp>
        <p:nvSpPr>
          <p:cNvPr id="5" name="Footer Placeholder 4"/>
          <p:cNvSpPr>
            <a:spLocks noGrp="1"/>
          </p:cNvSpPr>
          <p:nvPr>
            <p:ph type="ftr" sz="quarter" idx="11"/>
          </p:nvPr>
        </p:nvSpPr>
        <p:spPr/>
        <p:txBody>
          <a:bodyPr/>
          <a:lstStyle/>
          <a:p>
            <a:r>
              <a:rPr lang="en-US" dirty="0"/>
              <a:t>Sample Footer Text</a:t>
            </a:r>
          </a:p>
        </p:txBody>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grpSp>
        <p:nvGrpSpPr>
          <p:cNvPr id="8" name="Graphic 185"/>
          <p:cNvGrpSpPr/>
          <p:nvPr/>
        </p:nvGrpSpPr>
        <p:grpSpPr>
          <a:xfrm>
            <a:off x="10999563" y="5987064"/>
            <a:ext cx="1054467" cy="469689"/>
            <a:chOff x="9841624" y="4115729"/>
            <a:chExt cx="602170" cy="268223"/>
          </a:xfrm>
          <a:solidFill>
            <a:schemeClr val="tx1"/>
          </a:solidFill>
        </p:grpSpPr>
        <p:sp>
          <p:nvSpPr>
            <p:cNvPr id="9" name="Freeform: Shape 8"/>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p:cNvSpPr>
            <a:spLocks noGrp="1"/>
          </p:cNvSpPr>
          <p:nvPr>
            <p:ph type="dt" sz="half" idx="10"/>
          </p:nvPr>
        </p:nvSpPr>
        <p:spPr/>
        <p:txBody>
          <a:bodyPr/>
          <a:lstStyle/>
          <a:p>
            <a:fld id="{29E9CBD8-1588-4B6B-B74D-87480DDE94C0}" type="datetime1">
              <a:rPr lang="en-US" smtClean="0"/>
              <a:t>10/5/2024</a:t>
            </a:fld>
            <a:endParaRPr lang="en-US" dirty="0"/>
          </a:p>
        </p:txBody>
      </p:sp>
      <p:sp>
        <p:nvSpPr>
          <p:cNvPr id="6" name="Footer Placeholder 5"/>
          <p:cNvSpPr>
            <a:spLocks noGrp="1"/>
          </p:cNvSpPr>
          <p:nvPr>
            <p:ph type="ftr" sz="quarter" idx="11"/>
          </p:nvPr>
        </p:nvSpPr>
        <p:spPr/>
        <p:txBody>
          <a:bodyPr/>
          <a:lstStyle/>
          <a:p>
            <a:r>
              <a:rPr lang="en-US" dirty="0"/>
              <a:t>Sample Footer Text</a:t>
            </a:r>
          </a:p>
        </p:txBody>
      </p:sp>
      <p:sp>
        <p:nvSpPr>
          <p:cNvPr id="7" name="Slide Number Placeholder 6"/>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vi-VN"/>
              <a:t>Bấm để sửa kiểu tiêu đề Bản cái</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ontent Placeholder 3"/>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ontent Placeholder 5"/>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grpSp>
        <p:nvGrpSpPr>
          <p:cNvPr id="10" name="Graphic 185"/>
          <p:cNvGrpSpPr/>
          <p:nvPr/>
        </p:nvGrpSpPr>
        <p:grpSpPr>
          <a:xfrm>
            <a:off x="10999563" y="5987064"/>
            <a:ext cx="1054467" cy="469689"/>
            <a:chOff x="9841624" y="4115729"/>
            <a:chExt cx="602170" cy="268223"/>
          </a:xfrm>
          <a:solidFill>
            <a:schemeClr val="tx1"/>
          </a:solidFill>
        </p:grpSpPr>
        <p:sp>
          <p:nvSpPr>
            <p:cNvPr id="11" name="Freeform: Shape 10"/>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p:cNvSpPr>
            <a:spLocks noGrp="1"/>
          </p:cNvSpPr>
          <p:nvPr>
            <p:ph type="dt" sz="half" idx="10"/>
          </p:nvPr>
        </p:nvSpPr>
        <p:spPr/>
        <p:txBody>
          <a:bodyPr/>
          <a:lstStyle/>
          <a:p>
            <a:fld id="{AD794440-721C-4D75-BD4F-4CFB3D51CDCA}" type="datetime1">
              <a:rPr lang="en-US" smtClean="0"/>
              <a:t>10/5/2024</a:t>
            </a:fld>
            <a:endParaRPr lang="en-US" dirty="0"/>
          </a:p>
        </p:txBody>
      </p:sp>
      <p:sp>
        <p:nvSpPr>
          <p:cNvPr id="8" name="Footer Placeholder 7"/>
          <p:cNvSpPr>
            <a:spLocks noGrp="1"/>
          </p:cNvSpPr>
          <p:nvPr>
            <p:ph type="ftr" sz="quarter" idx="11"/>
          </p:nvPr>
        </p:nvSpPr>
        <p:spPr/>
        <p:txBody>
          <a:bodyPr/>
          <a:lstStyle/>
          <a:p>
            <a:r>
              <a:rPr lang="en-US" dirty="0"/>
              <a:t>Sample Footer Text</a:t>
            </a:r>
          </a:p>
        </p:txBody>
      </p:sp>
      <p:sp>
        <p:nvSpPr>
          <p:cNvPr id="9" name="Slide Number Placeholder 8"/>
          <p:cNvSpPr>
            <a:spLocks noGrp="1"/>
          </p:cNvSpPr>
          <p:nvPr>
            <p:ph type="sldNum" sz="quarter" idx="12"/>
          </p:nvPr>
        </p:nvSpPr>
        <p:spPr/>
        <p:txBody>
          <a:bodyPr/>
          <a:lstStyle/>
          <a:p>
            <a:fld id="{F3450C42-9A0B-4425-92C2-70FCF7C45734}" type="slidenum">
              <a:rPr lang="en-US" smtClean="0"/>
              <a:t>‹#›</a:t>
            </a:fld>
            <a:endParaRPr lang="en-US" dirty="0"/>
          </a:p>
        </p:txBody>
      </p:sp>
      <p:sp>
        <p:nvSpPr>
          <p:cNvPr id="17" name="Oval 16"/>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grpSp>
        <p:nvGrpSpPr>
          <p:cNvPr id="6" name="Graphic 185"/>
          <p:cNvGrpSpPr/>
          <p:nvPr/>
        </p:nvGrpSpPr>
        <p:grpSpPr>
          <a:xfrm>
            <a:off x="10999563" y="5987064"/>
            <a:ext cx="1054467" cy="469689"/>
            <a:chOff x="9841624" y="4115729"/>
            <a:chExt cx="602170" cy="268223"/>
          </a:xfrm>
          <a:solidFill>
            <a:schemeClr val="tx1"/>
          </a:solidFill>
        </p:grpSpPr>
        <p:sp>
          <p:nvSpPr>
            <p:cNvPr id="7" name="Freeform: Shape 6"/>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p:cNvSpPr>
            <a:spLocks noGrp="1"/>
          </p:cNvSpPr>
          <p:nvPr>
            <p:ph type="dt" sz="half" idx="10"/>
          </p:nvPr>
        </p:nvSpPr>
        <p:spPr/>
        <p:txBody>
          <a:bodyPr/>
          <a:lstStyle/>
          <a:p>
            <a:fld id="{B2701A64-483B-4532-94FB-D8F90CB6DEE0}" type="datetime1">
              <a:rPr lang="en-US" smtClean="0"/>
              <a:t>10/5/2024</a:t>
            </a:fld>
            <a:endParaRPr lang="en-US" dirty="0"/>
          </a:p>
        </p:txBody>
      </p:sp>
      <p:sp>
        <p:nvSpPr>
          <p:cNvPr id="4" name="Footer Placeholder 3"/>
          <p:cNvSpPr>
            <a:spLocks noGrp="1"/>
          </p:cNvSpPr>
          <p:nvPr>
            <p:ph type="ftr" sz="quarter" idx="11"/>
          </p:nvPr>
        </p:nvSpPr>
        <p:spPr/>
        <p:txBody>
          <a:bodyPr/>
          <a:lstStyle/>
          <a:p>
            <a:r>
              <a:rPr lang="en-US" dirty="0"/>
              <a:t>Sample Footer Text</a:t>
            </a:r>
          </a:p>
        </p:txBody>
      </p:sp>
      <p:sp>
        <p:nvSpPr>
          <p:cNvPr id="5" name="Slide Number Placeholder 4"/>
          <p:cNvSpPr>
            <a:spLocks noGrp="1"/>
          </p:cNvSpPr>
          <p:nvPr>
            <p:ph type="sldNum" sz="quarter" idx="12"/>
          </p:nvPr>
        </p:nvSpPr>
        <p:spPr/>
        <p:txBody>
          <a:bodyPr/>
          <a:lstStyle/>
          <a:p>
            <a:fld id="{F3450C42-9A0B-4425-92C2-70FCF7C45734}" type="slidenum">
              <a:rPr lang="en-US" smtClean="0"/>
              <a:t>‹#›</a:t>
            </a:fld>
            <a:endParaRPr lang="en-US" dirty="0"/>
          </a:p>
        </p:txBody>
      </p:sp>
      <p:sp>
        <p:nvSpPr>
          <p:cNvPr id="13" name="Oval 12"/>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grpSp>
        <p:nvGrpSpPr>
          <p:cNvPr id="5" name="Graphic 185"/>
          <p:cNvGrpSpPr/>
          <p:nvPr/>
        </p:nvGrpSpPr>
        <p:grpSpPr>
          <a:xfrm>
            <a:off x="10999563" y="5987064"/>
            <a:ext cx="1054467" cy="469689"/>
            <a:chOff x="9841624" y="4115729"/>
            <a:chExt cx="602170" cy="268223"/>
          </a:xfrm>
          <a:solidFill>
            <a:schemeClr val="tx1"/>
          </a:solidFill>
        </p:grpSpPr>
        <p:sp>
          <p:nvSpPr>
            <p:cNvPr id="6" name="Freeform: Shape 5"/>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p:cNvSpPr>
            <a:spLocks noGrp="1"/>
          </p:cNvSpPr>
          <p:nvPr>
            <p:ph type="dt" sz="half" idx="10"/>
          </p:nvPr>
        </p:nvSpPr>
        <p:spPr/>
        <p:txBody>
          <a:bodyPr/>
          <a:lstStyle/>
          <a:p>
            <a:fld id="{6F18FB39-20FB-4E2E-B861-45B709B9C3C5}" type="datetime1">
              <a:rPr lang="en-US" smtClean="0"/>
              <a:t>10/5/2024</a:t>
            </a:fld>
            <a:endParaRPr lang="en-US" dirty="0"/>
          </a:p>
        </p:txBody>
      </p:sp>
      <p:sp>
        <p:nvSpPr>
          <p:cNvPr id="3" name="Footer Placeholder 2"/>
          <p:cNvSpPr>
            <a:spLocks noGrp="1"/>
          </p:cNvSpPr>
          <p:nvPr>
            <p:ph type="ftr" sz="quarter" idx="11"/>
          </p:nvPr>
        </p:nvSpPr>
        <p:spPr/>
        <p:txBody>
          <a:bodyPr/>
          <a:lstStyle/>
          <a:p>
            <a:r>
              <a:rPr lang="en-US" dirty="0"/>
              <a:t>Sample Footer Text</a:t>
            </a:r>
          </a:p>
        </p:txBody>
      </p:sp>
      <p:sp>
        <p:nvSpPr>
          <p:cNvPr id="4" name="Slide Number Placeholder 3"/>
          <p:cNvSpPr>
            <a:spLocks noGrp="1"/>
          </p:cNvSpPr>
          <p:nvPr>
            <p:ph type="sldNum" sz="quarter" idx="12"/>
          </p:nvPr>
        </p:nvSpPr>
        <p:spPr/>
        <p:txBody>
          <a:bodyPr/>
          <a:lstStyle/>
          <a:p>
            <a:fld id="{F3450C42-9A0B-4425-92C2-70FCF7C45734}" type="slidenum">
              <a:rPr lang="en-US" smtClean="0"/>
              <a:t>‹#›</a:t>
            </a:fld>
            <a:endParaRPr lang="en-US" dirty="0"/>
          </a:p>
        </p:txBody>
      </p:sp>
      <p:sp>
        <p:nvSpPr>
          <p:cNvPr id="12" name="Oval 11"/>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grpSp>
        <p:nvGrpSpPr>
          <p:cNvPr id="8" name="Graphic 185"/>
          <p:cNvGrpSpPr/>
          <p:nvPr/>
        </p:nvGrpSpPr>
        <p:grpSpPr>
          <a:xfrm>
            <a:off x="10999563" y="5987064"/>
            <a:ext cx="1054467" cy="469689"/>
            <a:chOff x="9841624" y="4115729"/>
            <a:chExt cx="602170" cy="268223"/>
          </a:xfrm>
          <a:solidFill>
            <a:schemeClr val="tx1"/>
          </a:solidFill>
        </p:grpSpPr>
        <p:sp>
          <p:nvSpPr>
            <p:cNvPr id="9" name="Freeform: Shape 8"/>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p:cNvSpPr>
            <a:spLocks noGrp="1"/>
          </p:cNvSpPr>
          <p:nvPr>
            <p:ph type="dt" sz="half" idx="10"/>
          </p:nvPr>
        </p:nvSpPr>
        <p:spPr/>
        <p:txBody>
          <a:bodyPr/>
          <a:lstStyle/>
          <a:p>
            <a:fld id="{AC48AC19-8BD6-476C-9770-8884373BCF00}" type="datetime1">
              <a:rPr lang="en-US" smtClean="0"/>
              <a:t>10/5/2024</a:t>
            </a:fld>
            <a:endParaRPr lang="en-US"/>
          </a:p>
        </p:txBody>
      </p:sp>
      <p:sp>
        <p:nvSpPr>
          <p:cNvPr id="6" name="Footer Placeholder 5"/>
          <p:cNvSpPr>
            <a:spLocks noGrp="1"/>
          </p:cNvSpPr>
          <p:nvPr>
            <p:ph type="ftr" sz="quarter" idx="11"/>
          </p:nvPr>
        </p:nvSpPr>
        <p:spPr/>
        <p:txBody>
          <a:bodyPr/>
          <a:lstStyle/>
          <a:p>
            <a:r>
              <a:rPr lang="en-US" dirty="0"/>
              <a:t>Sample Footer Text</a:t>
            </a:r>
          </a:p>
        </p:txBody>
      </p:sp>
      <p:sp>
        <p:nvSpPr>
          <p:cNvPr id="7" name="Slide Number Placeholder 6"/>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a:t>Bấm biểu tượng để thêm hình ảnh</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grpSp>
        <p:nvGrpSpPr>
          <p:cNvPr id="8" name="Graphic 185"/>
          <p:cNvGrpSpPr/>
          <p:nvPr/>
        </p:nvGrpSpPr>
        <p:grpSpPr>
          <a:xfrm>
            <a:off x="10999563" y="5987064"/>
            <a:ext cx="1054467" cy="469689"/>
            <a:chOff x="9841624" y="4115729"/>
            <a:chExt cx="602170" cy="268223"/>
          </a:xfrm>
          <a:solidFill>
            <a:schemeClr val="tx1"/>
          </a:solidFill>
        </p:grpSpPr>
        <p:sp>
          <p:nvSpPr>
            <p:cNvPr id="9" name="Freeform: Shape 8"/>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p:cNvSpPr>
            <a:spLocks noGrp="1"/>
          </p:cNvSpPr>
          <p:nvPr>
            <p:ph type="dt" sz="half" idx="10"/>
          </p:nvPr>
        </p:nvSpPr>
        <p:spPr/>
        <p:txBody>
          <a:bodyPr/>
          <a:lstStyle/>
          <a:p>
            <a:fld id="{F3F68C53-8AD1-4F09-9486-FB3406B99CFA}" type="datetime1">
              <a:rPr lang="en-US" smtClean="0"/>
              <a:t>10/5/2024</a:t>
            </a:fld>
            <a:endParaRPr lang="en-US" dirty="0"/>
          </a:p>
        </p:txBody>
      </p:sp>
      <p:sp>
        <p:nvSpPr>
          <p:cNvPr id="6" name="Footer Placeholder 5"/>
          <p:cNvSpPr>
            <a:spLocks noGrp="1"/>
          </p:cNvSpPr>
          <p:nvPr>
            <p:ph type="ftr" sz="quarter" idx="11"/>
          </p:nvPr>
        </p:nvSpPr>
        <p:spPr/>
        <p:txBody>
          <a:bodyPr/>
          <a:lstStyle/>
          <a:p>
            <a:r>
              <a:rPr lang="en-US" dirty="0"/>
              <a:t>Sample Footer Text</a:t>
            </a:r>
          </a:p>
        </p:txBody>
      </p:sp>
      <p:sp>
        <p:nvSpPr>
          <p:cNvPr id="7" name="Slide Number Placeholder 6"/>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lIns="109728" tIns="109728" rIns="109728" bIns="91440" anchor="ctr"/>
          <a:lstStyle/>
          <a:p>
            <a:r>
              <a:rPr lang="vi-VN"/>
              <a:t>Bấm để sửa kiểu tiêu đề Bản cái</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lIns="109728" tIns="109728" rIns="109728" bIns="9144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BA543EDD-D0D2-447F-B24F-3717AF4B109D}" type="datetime1">
              <a:rPr lang="en-US" smtClean="0"/>
              <a:t>10/5/2024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lIns="109728" tIns="109728" rIns="109728" bIns="9144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114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4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4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4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4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4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 descr="Ảnh có chứa bầu trời, mây, màu xanh lam, ảnh chụp màn hình&#10;&#10;Mô tả được tạo tự động"/>
          <p:cNvPicPr>
            <a:picLocks noChangeAspect="1"/>
          </p:cNvPicPr>
          <p:nvPr/>
        </p:nvPicPr>
        <p:blipFill rotWithShape="1">
          <a:blip r:embed="rId2"/>
          <a:srcRect l="9311" r="5647" b="-2"/>
          <a:stretch>
            <a:fillRect/>
          </a:stretch>
        </p:blipFill>
        <p:spPr>
          <a:xfrm>
            <a:off x="1291634" y="1148747"/>
            <a:ext cx="4793260" cy="4227387"/>
          </a:xfrm>
          <a:prstGeom prst="rect">
            <a:avLst/>
          </a:prstGeom>
          <a:ln w="28575">
            <a:noFill/>
          </a:ln>
        </p:spPr>
      </p:pic>
      <p:grpSp>
        <p:nvGrpSpPr>
          <p:cNvPr id="46" name="Group 45"/>
          <p:cNvGrpSpPr>
            <a:grpSpLocks noGrp="1" noUngrp="1" noRot="1" noChangeAspect="1" noMove="1" noResize="1"/>
          </p:cNvGrpSpPr>
          <p:nvPr/>
        </p:nvGrpSpPr>
        <p:grpSpPr>
          <a:xfrm>
            <a:off x="6835096" y="657544"/>
            <a:ext cx="4843727" cy="5534144"/>
            <a:chOff x="1674895" y="1345036"/>
            <a:chExt cx="5428610" cy="4210939"/>
          </a:xfrm>
        </p:grpSpPr>
        <p:sp>
          <p:nvSpPr>
            <p:cNvPr id="47" name="Rectangle 46"/>
            <p:cNvSpPr/>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1674895" y="1345036"/>
              <a:ext cx="5428610" cy="4210939"/>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useBgFill="1">
        <p:nvSpPr>
          <p:cNvPr id="50" name="Rectangle 49"/>
          <p:cNvSpPr>
            <a:spLocks noGrp="1" noRot="1" noChangeAspect="1" noMove="1" noResize="1" noEditPoints="1" noAdjustHandles="1" noChangeArrowheads="1" noChangeShapeType="1" noTextEdit="1"/>
          </p:cNvSpPr>
          <p:nvPr/>
        </p:nvSpPr>
        <p:spPr>
          <a:xfrm>
            <a:off x="6688435" y="401247"/>
            <a:ext cx="4860256" cy="5669873"/>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p:cNvSpPr>
            <a:spLocks noGrp="1"/>
          </p:cNvSpPr>
          <p:nvPr>
            <p:ph type="ctrTitle"/>
          </p:nvPr>
        </p:nvSpPr>
        <p:spPr>
          <a:xfrm>
            <a:off x="7012305" y="584200"/>
            <a:ext cx="4203065" cy="3798570"/>
          </a:xfrm>
        </p:spPr>
        <p:txBody>
          <a:bodyPr>
            <a:normAutofit/>
          </a:bodyPr>
          <a:lstStyle/>
          <a:p>
            <a:r>
              <a:rPr lang="en-US"/>
              <a:t>Nhập môn lập trình</a:t>
            </a:r>
          </a:p>
        </p:txBody>
      </p:sp>
      <p:sp>
        <p:nvSpPr>
          <p:cNvPr id="3" name="Tiêu đề phụ 2"/>
          <p:cNvSpPr>
            <a:spLocks noGrp="1"/>
          </p:cNvSpPr>
          <p:nvPr>
            <p:ph type="subTitle" idx="1"/>
          </p:nvPr>
        </p:nvSpPr>
        <p:spPr>
          <a:xfrm>
            <a:off x="7012297" y="4475155"/>
            <a:ext cx="4203323" cy="1143291"/>
          </a:xfrm>
        </p:spPr>
        <p:txBody>
          <a:bodyPr>
            <a:normAutofit/>
          </a:bodyPr>
          <a:lstStyle/>
          <a:p>
            <a:r>
              <a:rPr lang="en-US"/>
              <a:t>Buổi 1</a:t>
            </a:r>
          </a:p>
        </p:txBody>
      </p:sp>
      <p:sp>
        <p:nvSpPr>
          <p:cNvPr id="52" name="Graphic 212"/>
          <p:cNvSpPr>
            <a:spLocks noGrp="1" noRot="1" noChangeAspect="1" noMove="1" noResize="1" noEditPoints="1" noAdjustHandles="1" noChangeArrowheads="1" noChangeShapeType="1" noTextEdit="1"/>
          </p:cNvSpPr>
          <p:nvPr/>
        </p:nvSpPr>
        <p:spPr>
          <a:xfrm>
            <a:off x="5090051" y="771024"/>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solidFill>
                <a:schemeClr val="lt1"/>
              </a:solidFill>
            </a:endParaRPr>
          </a:p>
        </p:txBody>
      </p:sp>
      <p:sp>
        <p:nvSpPr>
          <p:cNvPr id="54" name="Graphic 212"/>
          <p:cNvSpPr>
            <a:spLocks noGrp="1" noRot="1" noChangeAspect="1" noMove="1" noResize="1" noEditPoints="1" noAdjustHandles="1" noChangeArrowheads="1" noChangeShapeType="1" noTextEdit="1"/>
          </p:cNvSpPr>
          <p:nvPr/>
        </p:nvSpPr>
        <p:spPr>
          <a:xfrm>
            <a:off x="5090051" y="771024"/>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solidFill>
                <a:schemeClr val="lt1"/>
              </a:solidFill>
            </a:endParaRPr>
          </a:p>
        </p:txBody>
      </p:sp>
      <p:sp>
        <p:nvSpPr>
          <p:cNvPr id="56" name="Freeform: Shape 55"/>
          <p:cNvSpPr>
            <a:spLocks noGrp="1" noRot="1" noChangeAspect="1" noMove="1" noResize="1" noEditPoints="1" noAdjustHandles="1" noChangeArrowheads="1" noChangeShapeType="1" noTextEdit="1"/>
          </p:cNvSpPr>
          <p:nvPr/>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58" name="Freeform: Shape 57"/>
          <p:cNvSpPr>
            <a:spLocks noGrp="1" noRot="1" noChangeAspect="1" noMove="1" noResize="1" noEditPoints="1" noAdjustHandles="1" noChangeArrowheads="1" noChangeShapeType="1" noTextEdit="1"/>
          </p:cNvSpPr>
          <p:nvPr/>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60" name="Oval 59"/>
          <p:cNvSpPr>
            <a:spLocks noGrp="1" noRot="1" noChangeAspect="1" noMove="1" noResize="1" noEditPoints="1" noAdjustHandles="1" noChangeArrowheads="1" noChangeShapeType="1" noTextEdit="1"/>
          </p:cNvSpPr>
          <p:nvPr/>
        </p:nvSpPr>
        <p:spPr>
          <a:xfrm>
            <a:off x="1126512"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sp>
        <p:nvSpPr>
          <p:cNvPr id="62" name="Oval 61"/>
          <p:cNvSpPr>
            <a:spLocks noGrp="1" noRot="1" noChangeAspect="1" noMove="1" noResize="1" noEditPoints="1" noAdjustHandles="1" noChangeArrowheads="1" noChangeShapeType="1" noTextEdit="1"/>
          </p:cNvSpPr>
          <p:nvPr/>
        </p:nvSpPr>
        <p:spPr>
          <a:xfrm>
            <a:off x="1126512" y="4357092"/>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grpSp>
        <p:nvGrpSpPr>
          <p:cNvPr id="64" name="Graphic 185"/>
          <p:cNvGrpSpPr>
            <a:grpSpLocks noGrp="1" noUngrp="1" noRot="1" noChangeAspect="1" noMove="1" noResize="1"/>
          </p:cNvGrpSpPr>
          <p:nvPr/>
        </p:nvGrpSpPr>
        <p:grpSpPr>
          <a:xfrm>
            <a:off x="3959160" y="5987064"/>
            <a:ext cx="1054466" cy="469689"/>
            <a:chOff x="9841624" y="4115729"/>
            <a:chExt cx="602169" cy="268223"/>
          </a:xfrm>
          <a:solidFill>
            <a:schemeClr val="tx1"/>
          </a:solidFill>
        </p:grpSpPr>
        <p:sp>
          <p:nvSpPr>
            <p:cNvPr id="65" name="Freeform: Shape 64"/>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6" name="Freeform: Shape 65"/>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7" name="Freeform: Shape 66"/>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8" name="Freeform: Shape 67"/>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9" name="Freeform: Shape 68"/>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4DDEFFF1-A1F4-BD39-FED8-058B1D7DE959}"/>
              </a:ext>
            </a:extLst>
          </p:cNvPr>
          <p:cNvSpPr>
            <a:spLocks noGrp="1"/>
          </p:cNvSpPr>
          <p:nvPr>
            <p:ph type="title"/>
          </p:nvPr>
        </p:nvSpPr>
        <p:spPr>
          <a:xfrm>
            <a:off x="838199" y="1093788"/>
            <a:ext cx="10506455" cy="2967208"/>
          </a:xfrm>
        </p:spPr>
        <p:txBody>
          <a:bodyPr vert="horz" lIns="91440" tIns="45720" rIns="91440" bIns="45720" rtlCol="0" anchor="b">
            <a:normAutofit/>
          </a:bodyPr>
          <a:lstStyle/>
          <a:p>
            <a:pPr>
              <a:lnSpc>
                <a:spcPct val="90000"/>
              </a:lnSpc>
            </a:pPr>
            <a:r>
              <a:rPr lang="en-US" sz="8000" kern="1200">
                <a:solidFill>
                  <a:schemeClr val="tx1"/>
                </a:solidFill>
                <a:latin typeface="+mj-lt"/>
                <a:ea typeface="+mj-ea"/>
                <a:cs typeface="+mj-cs"/>
              </a:rPr>
              <a:t>Các thành phần cơ bản của C</a:t>
            </a:r>
          </a:p>
        </p:txBody>
      </p:sp>
      <p:sp>
        <p:nvSpPr>
          <p:cNvPr id="9" name="Rectangle 8">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 name="Rectangle 10">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6047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92918128-5B47-9508-E454-E3B8F133FE71}"/>
              </a:ext>
            </a:extLst>
          </p:cNvPr>
          <p:cNvSpPr>
            <a:spLocks noGrp="1"/>
          </p:cNvSpPr>
          <p:nvPr>
            <p:ph type="title"/>
          </p:nvPr>
        </p:nvSpPr>
        <p:spPr/>
        <p:txBody>
          <a:bodyPr/>
          <a:lstStyle/>
          <a:p>
            <a:r>
              <a:rPr lang="en-US"/>
              <a:t>Tập ký tự</a:t>
            </a:r>
          </a:p>
        </p:txBody>
      </p:sp>
      <p:sp>
        <p:nvSpPr>
          <p:cNvPr id="4" name="Chỗ dành sẵn cho Nội dung 3">
            <a:extLst>
              <a:ext uri="{FF2B5EF4-FFF2-40B4-BE49-F238E27FC236}">
                <a16:creationId xmlns:a16="http://schemas.microsoft.com/office/drawing/2014/main" id="{5FC33E98-4D16-2F76-BD07-253E6FC2001A}"/>
              </a:ext>
            </a:extLst>
          </p:cNvPr>
          <p:cNvSpPr>
            <a:spLocks noGrp="1"/>
          </p:cNvSpPr>
          <p:nvPr>
            <p:ph idx="1"/>
          </p:nvPr>
        </p:nvSpPr>
        <p:spPr/>
        <p:txBody>
          <a:bodyPr/>
          <a:lstStyle/>
          <a:p>
            <a:r>
              <a:rPr lang="en-US"/>
              <a:t>Bộ chữ cái (52 ký tự Latin: </a:t>
            </a:r>
            <a:r>
              <a:rPr lang="en-US" b="1">
                <a:solidFill>
                  <a:srgbClr val="0070C0"/>
                </a:solidFill>
              </a:rPr>
              <a:t>A, B, C, …, Z, a, b, c, …, z</a:t>
            </a:r>
            <a:r>
              <a:rPr lang="en-US"/>
              <a:t>)</a:t>
            </a:r>
          </a:p>
          <a:p>
            <a:r>
              <a:rPr lang="en-US"/>
              <a:t>10 chữ số thập phân (</a:t>
            </a:r>
            <a:r>
              <a:rPr lang="en-US" b="1">
                <a:solidFill>
                  <a:srgbClr val="0070C0"/>
                </a:solidFill>
              </a:rPr>
              <a:t>0, 1, 2, …, 9</a:t>
            </a:r>
            <a:r>
              <a:rPr lang="en-US"/>
              <a:t>)</a:t>
            </a:r>
          </a:p>
          <a:p>
            <a:r>
              <a:rPr lang="en-US"/>
              <a:t>Các ký hiệu toán học: </a:t>
            </a:r>
            <a:r>
              <a:rPr lang="en-US" sz="3000" b="1">
                <a:solidFill>
                  <a:srgbClr val="0070C0"/>
                </a:solidFill>
              </a:rPr>
              <a:t>+ - * / = ( ) </a:t>
            </a:r>
            <a:r>
              <a:rPr lang="en-US" sz="3000"/>
              <a:t>…</a:t>
            </a:r>
          </a:p>
          <a:p>
            <a:r>
              <a:rPr lang="en-US" sz="3000"/>
              <a:t>Các ký tự đặc biệt: </a:t>
            </a:r>
            <a:r>
              <a:rPr lang="en-US" sz="3000" b="1">
                <a:solidFill>
                  <a:srgbClr val="0070C0"/>
                </a:solidFill>
              </a:rPr>
              <a:t>, . ; : { } [ ] &amp; % # </a:t>
            </a:r>
            <a:r>
              <a:rPr lang="en-US" sz="3000"/>
              <a:t>…</a:t>
            </a:r>
          </a:p>
          <a:p>
            <a:r>
              <a:rPr lang="en-US" sz="3000"/>
              <a:t>Ký tự gạch nối _</a:t>
            </a:r>
          </a:p>
          <a:p>
            <a:r>
              <a:rPr lang="en-US" sz="3000"/>
              <a:t>Khoảng trắng (dấu cách)</a:t>
            </a:r>
          </a:p>
          <a:p>
            <a:endParaRPr lang="en-US" sz="3000" b="1">
              <a:solidFill>
                <a:srgbClr val="FF0000"/>
              </a:solidFill>
            </a:endParaRPr>
          </a:p>
          <a:p>
            <a:endParaRPr lang="en-US" sz="3000"/>
          </a:p>
        </p:txBody>
      </p:sp>
    </p:spTree>
    <p:extLst>
      <p:ext uri="{BB962C8B-B14F-4D97-AF65-F5344CB8AC3E}">
        <p14:creationId xmlns:p14="http://schemas.microsoft.com/office/powerpoint/2010/main" val="2501925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E542CE3-CB24-DB5B-CE2A-C8F224FD3CF8}"/>
              </a:ext>
            </a:extLst>
          </p:cNvPr>
          <p:cNvSpPr>
            <a:spLocks noGrp="1"/>
          </p:cNvSpPr>
          <p:nvPr>
            <p:ph type="title"/>
          </p:nvPr>
        </p:nvSpPr>
        <p:spPr/>
        <p:txBody>
          <a:bodyPr/>
          <a:lstStyle/>
          <a:p>
            <a:r>
              <a:rPr lang="en-US"/>
              <a:t>Từ khóa</a:t>
            </a:r>
          </a:p>
        </p:txBody>
      </p:sp>
      <p:sp>
        <p:nvSpPr>
          <p:cNvPr id="3" name="Chỗ dành sẵn cho Nội dung 2">
            <a:extLst>
              <a:ext uri="{FF2B5EF4-FFF2-40B4-BE49-F238E27FC236}">
                <a16:creationId xmlns:a16="http://schemas.microsoft.com/office/drawing/2014/main" id="{D8C39438-62A7-FB95-280F-14C31366FCBB}"/>
              </a:ext>
            </a:extLst>
          </p:cNvPr>
          <p:cNvSpPr>
            <a:spLocks noGrp="1"/>
          </p:cNvSpPr>
          <p:nvPr>
            <p:ph idx="1"/>
          </p:nvPr>
        </p:nvSpPr>
        <p:spPr/>
        <p:txBody>
          <a:bodyPr/>
          <a:lstStyle/>
          <a:p>
            <a:r>
              <a:rPr lang="en-US"/>
              <a:t>Là các từ dành riêng được định nghĩa trước.</a:t>
            </a:r>
          </a:p>
          <a:p>
            <a:r>
              <a:rPr lang="en-US"/>
              <a:t>Thường dùng để khai báo, định nghĩa các kiểu dữ liệu, các toán tử, các hàm và viết câu lệnh.</a:t>
            </a:r>
          </a:p>
          <a:p>
            <a:r>
              <a:rPr lang="en-US" b="1">
                <a:solidFill>
                  <a:srgbClr val="FF0000"/>
                </a:solidFill>
              </a:rPr>
              <a:t>Không thể sử dụng</a:t>
            </a:r>
            <a:r>
              <a:rPr lang="en-US"/>
              <a:t> từ khóa để đặt tên cho biến, hàm, tên chương trình con.</a:t>
            </a:r>
          </a:p>
          <a:p>
            <a:endParaRPr lang="en-US"/>
          </a:p>
        </p:txBody>
      </p:sp>
    </p:spTree>
    <p:extLst>
      <p:ext uri="{BB962C8B-B14F-4D97-AF65-F5344CB8AC3E}">
        <p14:creationId xmlns:p14="http://schemas.microsoft.com/office/powerpoint/2010/main" val="2622864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2BFFA04-22D5-F49F-14BF-C7B28BA21C12}"/>
              </a:ext>
            </a:extLst>
          </p:cNvPr>
          <p:cNvSpPr>
            <a:spLocks noGrp="1"/>
          </p:cNvSpPr>
          <p:nvPr>
            <p:ph type="title"/>
          </p:nvPr>
        </p:nvSpPr>
        <p:spPr/>
        <p:txBody>
          <a:bodyPr/>
          <a:lstStyle/>
          <a:p>
            <a:r>
              <a:rPr lang="en-US"/>
              <a:t>Từ khóa</a:t>
            </a:r>
          </a:p>
        </p:txBody>
      </p:sp>
      <p:sp>
        <p:nvSpPr>
          <p:cNvPr id="3" name="Chỗ dành sẵn cho Nội dung 2">
            <a:extLst>
              <a:ext uri="{FF2B5EF4-FFF2-40B4-BE49-F238E27FC236}">
                <a16:creationId xmlns:a16="http://schemas.microsoft.com/office/drawing/2014/main" id="{40479568-D0F1-A269-BD2A-72363DB6ECC6}"/>
              </a:ext>
            </a:extLst>
          </p:cNvPr>
          <p:cNvSpPr>
            <a:spLocks noGrp="1"/>
          </p:cNvSpPr>
          <p:nvPr>
            <p:ph idx="1"/>
          </p:nvPr>
        </p:nvSpPr>
        <p:spPr/>
        <p:txBody>
          <a:bodyPr/>
          <a:lstStyle/>
          <a:p>
            <a:r>
              <a:rPr lang="en-US"/>
              <a:t>Một số từ khóa thông dụng:</a:t>
            </a:r>
          </a:p>
          <a:p>
            <a:pPr lvl="1"/>
            <a:r>
              <a:rPr lang="en-US" sz="3000"/>
              <a:t>const, enum, signed, struct, typedef, unsigned…</a:t>
            </a:r>
          </a:p>
          <a:p>
            <a:pPr lvl="1"/>
            <a:r>
              <a:rPr lang="en-US" sz="3000"/>
              <a:t>char, double, float, int, long, short, void</a:t>
            </a:r>
          </a:p>
          <a:p>
            <a:pPr lvl="1"/>
            <a:r>
              <a:rPr lang="en-US" sz="3000"/>
              <a:t>case, default, else, if, switch</a:t>
            </a:r>
          </a:p>
          <a:p>
            <a:pPr lvl="1"/>
            <a:r>
              <a:rPr lang="en-US" sz="3000"/>
              <a:t>do, for, while</a:t>
            </a:r>
          </a:p>
          <a:p>
            <a:pPr lvl="1"/>
            <a:r>
              <a:rPr lang="en-US" sz="3000"/>
              <a:t>break, continue, goto, return</a:t>
            </a:r>
          </a:p>
        </p:txBody>
      </p:sp>
    </p:spTree>
    <p:extLst>
      <p:ext uri="{BB962C8B-B14F-4D97-AF65-F5344CB8AC3E}">
        <p14:creationId xmlns:p14="http://schemas.microsoft.com/office/powerpoint/2010/main" val="3604333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7B390DA-5B93-989D-BD6C-8607D485029B}"/>
              </a:ext>
            </a:extLst>
          </p:cNvPr>
          <p:cNvSpPr>
            <a:spLocks noGrp="1"/>
          </p:cNvSpPr>
          <p:nvPr>
            <p:ph type="title"/>
          </p:nvPr>
        </p:nvSpPr>
        <p:spPr/>
        <p:txBody>
          <a:bodyPr/>
          <a:lstStyle/>
          <a:p>
            <a:r>
              <a:rPr lang="en-US"/>
              <a:t>Tên/Định danh</a:t>
            </a:r>
          </a:p>
        </p:txBody>
      </p:sp>
      <p:sp>
        <p:nvSpPr>
          <p:cNvPr id="3" name="Chỗ dành sẵn cho Nội dung 2">
            <a:extLst>
              <a:ext uri="{FF2B5EF4-FFF2-40B4-BE49-F238E27FC236}">
                <a16:creationId xmlns:a16="http://schemas.microsoft.com/office/drawing/2014/main" id="{5A674AFB-7485-7AE9-D4BD-5820AD527168}"/>
              </a:ext>
            </a:extLst>
          </p:cNvPr>
          <p:cNvSpPr>
            <a:spLocks noGrp="1"/>
          </p:cNvSpPr>
          <p:nvPr>
            <p:ph idx="1"/>
          </p:nvPr>
        </p:nvSpPr>
        <p:spPr/>
        <p:txBody>
          <a:bodyPr/>
          <a:lstStyle/>
          <a:p>
            <a:r>
              <a:rPr lang="en-US"/>
              <a:t>Dùng để đặt cho </a:t>
            </a:r>
            <a:r>
              <a:rPr lang="en-US">
                <a:solidFill>
                  <a:srgbClr val="0070C0"/>
                </a:solidFill>
              </a:rPr>
              <a:t>hằng, biến, mảng, hàm, con trỏ </a:t>
            </a:r>
            <a:r>
              <a:rPr lang="en-US"/>
              <a:t>nhằm xác định các đại lượng khác nhau trong chương trình.</a:t>
            </a:r>
          </a:p>
          <a:p>
            <a:r>
              <a:rPr lang="en-US"/>
              <a:t>Tên không được trùng với các từ khóa.</a:t>
            </a:r>
          </a:p>
          <a:p>
            <a:r>
              <a:rPr lang="en-US"/>
              <a:t>Được tạo thành gồm các chữ cái, số, dấu gạch nối. Ký tự đầu tiên phải là chữ cái hoặc dấu gạch nối.</a:t>
            </a:r>
          </a:p>
          <a:p>
            <a:r>
              <a:rPr lang="en-US"/>
              <a:t>Thông thường, ta dùng chữ hoa để đặt tên cho các hằng và chữ thường cho các biến, hàm, cấu trúc.</a:t>
            </a:r>
          </a:p>
        </p:txBody>
      </p:sp>
    </p:spTree>
    <p:extLst>
      <p:ext uri="{BB962C8B-B14F-4D97-AF65-F5344CB8AC3E}">
        <p14:creationId xmlns:p14="http://schemas.microsoft.com/office/powerpoint/2010/main" val="4095165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8DFF741-0FC8-03F1-625B-7750A5C84F5C}"/>
              </a:ext>
            </a:extLst>
          </p:cNvPr>
          <p:cNvSpPr>
            <a:spLocks noGrp="1"/>
          </p:cNvSpPr>
          <p:nvPr>
            <p:ph type="title"/>
          </p:nvPr>
        </p:nvSpPr>
        <p:spPr/>
        <p:txBody>
          <a:bodyPr/>
          <a:lstStyle/>
          <a:p>
            <a:r>
              <a:rPr lang="en-US"/>
              <a:t>Tên/Định danh</a:t>
            </a:r>
          </a:p>
        </p:txBody>
      </p:sp>
      <p:sp>
        <p:nvSpPr>
          <p:cNvPr id="3" name="Chỗ dành sẵn cho Nội dung 2">
            <a:extLst>
              <a:ext uri="{FF2B5EF4-FFF2-40B4-BE49-F238E27FC236}">
                <a16:creationId xmlns:a16="http://schemas.microsoft.com/office/drawing/2014/main" id="{81D977FB-F8F9-265D-556E-33CC65994CD2}"/>
              </a:ext>
            </a:extLst>
          </p:cNvPr>
          <p:cNvSpPr>
            <a:spLocks noGrp="1"/>
          </p:cNvSpPr>
          <p:nvPr>
            <p:ph idx="1"/>
          </p:nvPr>
        </p:nvSpPr>
        <p:spPr/>
        <p:txBody>
          <a:bodyPr/>
          <a:lstStyle/>
          <a:p>
            <a:pPr marL="0" indent="0">
              <a:buNone/>
            </a:pPr>
            <a:r>
              <a:rPr lang="en-US"/>
              <a:t>Hãy chỉ ra những tên hợp lệ và không hợp lệ trong danh sách dưới:</a:t>
            </a:r>
          </a:p>
          <a:p>
            <a:pPr lvl="1"/>
            <a:r>
              <a:rPr lang="en-US" sz="2600"/>
              <a:t>TinhDienTich</a:t>
            </a:r>
          </a:p>
          <a:p>
            <a:pPr lvl="1"/>
            <a:r>
              <a:rPr lang="en-US" sz="2600"/>
              <a:t>3_BaiTap</a:t>
            </a:r>
          </a:p>
          <a:p>
            <a:pPr lvl="1"/>
            <a:r>
              <a:rPr lang="en-US" sz="2600"/>
              <a:t>Ban Kinh</a:t>
            </a:r>
          </a:p>
          <a:p>
            <a:pPr lvl="1"/>
            <a:r>
              <a:rPr lang="en-US" sz="2600"/>
              <a:t>chuvi</a:t>
            </a:r>
          </a:p>
          <a:p>
            <a:pPr lvl="1"/>
            <a:r>
              <a:rPr lang="en-US" sz="2600"/>
              <a:t>F(x)</a:t>
            </a:r>
          </a:p>
          <a:p>
            <a:pPr lvl="1"/>
            <a:r>
              <a:rPr lang="en-US" sz="2600"/>
              <a:t>do</a:t>
            </a:r>
          </a:p>
          <a:p>
            <a:pPr lvl="1"/>
            <a:r>
              <a:rPr lang="en-US" sz="2600"/>
              <a:t>Bai_Tap1</a:t>
            </a:r>
          </a:p>
        </p:txBody>
      </p:sp>
    </p:spTree>
    <p:extLst>
      <p:ext uri="{BB962C8B-B14F-4D97-AF65-F5344CB8AC3E}">
        <p14:creationId xmlns:p14="http://schemas.microsoft.com/office/powerpoint/2010/main" val="4087132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3">
            <a:extLst>
              <a:ext uri="{FF2B5EF4-FFF2-40B4-BE49-F238E27FC236}">
                <a16:creationId xmlns:a16="http://schemas.microsoft.com/office/drawing/2014/main" id="{4F20A9CA-833B-D842-9B9B-57F13993D684}"/>
              </a:ext>
            </a:extLst>
          </p:cNvPr>
          <p:cNvSpPr>
            <a:spLocks noGrp="1"/>
          </p:cNvSpPr>
          <p:nvPr>
            <p:ph type="title"/>
          </p:nvPr>
        </p:nvSpPr>
        <p:spPr/>
        <p:txBody>
          <a:bodyPr/>
          <a:lstStyle/>
          <a:p>
            <a:r>
              <a:rPr lang="en-US"/>
              <a:t>Tên/Định danh</a:t>
            </a:r>
          </a:p>
        </p:txBody>
      </p:sp>
      <p:sp>
        <p:nvSpPr>
          <p:cNvPr id="5" name="Chỗ dành sẵn cho Nội dung 4">
            <a:extLst>
              <a:ext uri="{FF2B5EF4-FFF2-40B4-BE49-F238E27FC236}">
                <a16:creationId xmlns:a16="http://schemas.microsoft.com/office/drawing/2014/main" id="{E338694D-9705-6343-E73A-09E2D3906C81}"/>
              </a:ext>
            </a:extLst>
          </p:cNvPr>
          <p:cNvSpPr>
            <a:spLocks noGrp="1"/>
          </p:cNvSpPr>
          <p:nvPr>
            <p:ph sz="half" idx="1"/>
          </p:nvPr>
        </p:nvSpPr>
        <p:spPr/>
        <p:txBody>
          <a:bodyPr/>
          <a:lstStyle/>
          <a:p>
            <a:r>
              <a:rPr lang="en-US"/>
              <a:t>Các tên hợp lệ:</a:t>
            </a:r>
          </a:p>
          <a:p>
            <a:pPr lvl="1"/>
            <a:r>
              <a:rPr lang="en-US" sz="2600">
                <a:solidFill>
                  <a:srgbClr val="00B050"/>
                </a:solidFill>
              </a:rPr>
              <a:t>TinhDienTich</a:t>
            </a:r>
          </a:p>
          <a:p>
            <a:pPr lvl="1"/>
            <a:r>
              <a:rPr lang="en-US" sz="2600">
                <a:solidFill>
                  <a:srgbClr val="00B050"/>
                </a:solidFill>
              </a:rPr>
              <a:t>chuvi</a:t>
            </a:r>
          </a:p>
          <a:p>
            <a:pPr lvl="1"/>
            <a:r>
              <a:rPr lang="en-US" sz="2600">
                <a:solidFill>
                  <a:srgbClr val="00B050"/>
                </a:solidFill>
              </a:rPr>
              <a:t>Bai_tap1</a:t>
            </a:r>
          </a:p>
          <a:p>
            <a:pPr lvl="1"/>
            <a:endParaRPr lang="en-US"/>
          </a:p>
        </p:txBody>
      </p:sp>
      <p:sp>
        <p:nvSpPr>
          <p:cNvPr id="6" name="Chỗ dành sẵn cho Nội dung 5">
            <a:extLst>
              <a:ext uri="{FF2B5EF4-FFF2-40B4-BE49-F238E27FC236}">
                <a16:creationId xmlns:a16="http://schemas.microsoft.com/office/drawing/2014/main" id="{3D6D1FC5-EC96-A0BC-1A0D-11748FCCE75B}"/>
              </a:ext>
            </a:extLst>
          </p:cNvPr>
          <p:cNvSpPr>
            <a:spLocks noGrp="1"/>
          </p:cNvSpPr>
          <p:nvPr>
            <p:ph sz="half" idx="2"/>
          </p:nvPr>
        </p:nvSpPr>
        <p:spPr/>
        <p:txBody>
          <a:bodyPr/>
          <a:lstStyle/>
          <a:p>
            <a:r>
              <a:rPr lang="en-US"/>
              <a:t>Các tên không hợp lệ:</a:t>
            </a:r>
          </a:p>
          <a:p>
            <a:pPr lvl="1"/>
            <a:r>
              <a:rPr lang="en-US" sz="2600">
                <a:solidFill>
                  <a:srgbClr val="FF0000"/>
                </a:solidFill>
              </a:rPr>
              <a:t>3_BaiTap</a:t>
            </a:r>
          </a:p>
          <a:p>
            <a:pPr lvl="1"/>
            <a:r>
              <a:rPr lang="en-US" sz="2600">
                <a:solidFill>
                  <a:srgbClr val="FF0000"/>
                </a:solidFill>
              </a:rPr>
              <a:t>Ban Kinh</a:t>
            </a:r>
          </a:p>
          <a:p>
            <a:pPr lvl="1"/>
            <a:r>
              <a:rPr lang="en-US" sz="2600">
                <a:solidFill>
                  <a:srgbClr val="FF0000"/>
                </a:solidFill>
              </a:rPr>
              <a:t>F(x)</a:t>
            </a:r>
          </a:p>
          <a:p>
            <a:pPr lvl="1"/>
            <a:r>
              <a:rPr lang="en-US" sz="2600">
                <a:solidFill>
                  <a:srgbClr val="FF0000"/>
                </a:solidFill>
              </a:rPr>
              <a:t>do</a:t>
            </a:r>
          </a:p>
          <a:p>
            <a:pPr lvl="1"/>
            <a:endParaRPr lang="en-US"/>
          </a:p>
        </p:txBody>
      </p:sp>
    </p:spTree>
    <p:extLst>
      <p:ext uri="{BB962C8B-B14F-4D97-AF65-F5344CB8AC3E}">
        <p14:creationId xmlns:p14="http://schemas.microsoft.com/office/powerpoint/2010/main" val="2939127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11B9036-A7E9-498F-8C67-47DAF10E176B}"/>
              </a:ext>
            </a:extLst>
          </p:cNvPr>
          <p:cNvSpPr>
            <a:spLocks noGrp="1"/>
          </p:cNvSpPr>
          <p:nvPr>
            <p:ph type="title"/>
          </p:nvPr>
        </p:nvSpPr>
        <p:spPr/>
        <p:txBody>
          <a:bodyPr/>
          <a:lstStyle/>
          <a:p>
            <a:r>
              <a:rPr lang="en-US"/>
              <a:t>Chú thích</a:t>
            </a:r>
          </a:p>
        </p:txBody>
      </p:sp>
      <p:sp>
        <p:nvSpPr>
          <p:cNvPr id="5" name="Chỗ dành sẵn cho Nội dung 4">
            <a:extLst>
              <a:ext uri="{FF2B5EF4-FFF2-40B4-BE49-F238E27FC236}">
                <a16:creationId xmlns:a16="http://schemas.microsoft.com/office/drawing/2014/main" id="{66A03684-8EFE-DE86-CC41-7BDA3B074AFF}"/>
              </a:ext>
            </a:extLst>
          </p:cNvPr>
          <p:cNvSpPr>
            <a:spLocks noGrp="1"/>
          </p:cNvSpPr>
          <p:nvPr>
            <p:ph idx="1"/>
          </p:nvPr>
        </p:nvSpPr>
        <p:spPr/>
        <p:txBody>
          <a:bodyPr/>
          <a:lstStyle/>
          <a:p>
            <a:r>
              <a:rPr lang="en-US"/>
              <a:t>Dùng để ghi chú vào một đoạn chương trình nào đó để dễ hiểu và dễ nhớ.</a:t>
            </a:r>
          </a:p>
          <a:p>
            <a:r>
              <a:rPr lang="en-US"/>
              <a:t>Nội dung chú thích phải được đặt trong cặp dấu </a:t>
            </a:r>
            <a:r>
              <a:rPr lang="en-US" b="1">
                <a:solidFill>
                  <a:srgbClr val="0070C0"/>
                </a:solidFill>
              </a:rPr>
              <a:t>/* */</a:t>
            </a:r>
            <a:r>
              <a:rPr lang="en-US" b="1"/>
              <a:t> </a:t>
            </a:r>
            <a:r>
              <a:rPr lang="en-US"/>
              <a:t>(dùng cho chú thích trên nhiều dòng), hoặc đặt sau cặp dấu </a:t>
            </a:r>
            <a:r>
              <a:rPr lang="en-US" b="1">
                <a:solidFill>
                  <a:srgbClr val="0070C0"/>
                </a:solidFill>
              </a:rPr>
              <a:t>//</a:t>
            </a:r>
            <a:r>
              <a:rPr lang="en-US"/>
              <a:t>.</a:t>
            </a:r>
          </a:p>
          <a:p>
            <a:r>
              <a:rPr lang="en-US"/>
              <a:t>Ví dụ: </a:t>
            </a:r>
          </a:p>
          <a:p>
            <a:pPr lvl="1"/>
            <a:r>
              <a:rPr lang="en-US">
                <a:solidFill>
                  <a:srgbClr val="00B050"/>
                </a:solidFill>
              </a:rPr>
              <a:t>/* Xin chao, toi la </a:t>
            </a:r>
          </a:p>
          <a:p>
            <a:pPr marL="457200" lvl="1" indent="0">
              <a:buNone/>
            </a:pPr>
            <a:r>
              <a:rPr lang="en-US">
                <a:solidFill>
                  <a:srgbClr val="00B050"/>
                </a:solidFill>
              </a:rPr>
              <a:t>	thanh vien cau lac bo tin hoc */</a:t>
            </a:r>
          </a:p>
          <a:p>
            <a:pPr lvl="1"/>
            <a:r>
              <a:rPr lang="en-US">
                <a:solidFill>
                  <a:srgbClr val="00B050"/>
                </a:solidFill>
              </a:rPr>
              <a:t>// Khoa Cong nghe thong tin</a:t>
            </a:r>
          </a:p>
        </p:txBody>
      </p:sp>
    </p:spTree>
    <p:extLst>
      <p:ext uri="{BB962C8B-B14F-4D97-AF65-F5344CB8AC3E}">
        <p14:creationId xmlns:p14="http://schemas.microsoft.com/office/powerpoint/2010/main" val="41756925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34369DC-1975-8F83-8056-AFF1D7D53721}"/>
              </a:ext>
            </a:extLst>
          </p:cNvPr>
          <p:cNvSpPr>
            <a:spLocks noGrp="1"/>
          </p:cNvSpPr>
          <p:nvPr>
            <p:ph type="title"/>
          </p:nvPr>
        </p:nvSpPr>
        <p:spPr/>
        <p:txBody>
          <a:bodyPr/>
          <a:lstStyle/>
          <a:p>
            <a:r>
              <a:rPr lang="en-US"/>
              <a:t>Cấu trúc chương trình C</a:t>
            </a:r>
          </a:p>
        </p:txBody>
      </p:sp>
      <p:sp>
        <p:nvSpPr>
          <p:cNvPr id="3" name="Chỗ dành sẵn cho Nội dung 2">
            <a:extLst>
              <a:ext uri="{FF2B5EF4-FFF2-40B4-BE49-F238E27FC236}">
                <a16:creationId xmlns:a16="http://schemas.microsoft.com/office/drawing/2014/main" id="{19FAA6F8-1BC4-0189-25C0-2E12978B3950}"/>
              </a:ext>
            </a:extLst>
          </p:cNvPr>
          <p:cNvSpPr>
            <a:spLocks noGrp="1"/>
          </p:cNvSpPr>
          <p:nvPr>
            <p:ph idx="1"/>
          </p:nvPr>
        </p:nvSpPr>
        <p:spPr/>
        <p:txBody>
          <a:bodyPr/>
          <a:lstStyle/>
          <a:p>
            <a:pPr marL="0" indent="0">
              <a:buNone/>
            </a:pPr>
            <a:r>
              <a:rPr lang="en-US">
                <a:latin typeface="Consolas" panose="020B0609020204030204" pitchFamily="49" charset="0"/>
              </a:rPr>
              <a:t>#include &lt;…&gt;	// Khai báo file tiêu đề</a:t>
            </a:r>
          </a:p>
          <a:p>
            <a:pPr marL="0" indent="0">
              <a:buNone/>
            </a:pPr>
            <a:r>
              <a:rPr lang="en-US">
                <a:latin typeface="Consolas" panose="020B0609020204030204" pitchFamily="49" charset="0"/>
              </a:rPr>
              <a:t>int x;		// Khai báo biến hàm</a:t>
            </a:r>
          </a:p>
          <a:p>
            <a:pPr marL="0" indent="0">
              <a:buNone/>
            </a:pPr>
            <a:r>
              <a:rPr lang="en-US">
                <a:latin typeface="Consolas" panose="020B0609020204030204" pitchFamily="49" charset="0"/>
              </a:rPr>
              <a:t>void Nhap();	// Khai báo hàm</a:t>
            </a:r>
          </a:p>
          <a:p>
            <a:pPr marL="0" indent="0">
              <a:buNone/>
            </a:pPr>
            <a:r>
              <a:rPr lang="en-US">
                <a:latin typeface="Consolas" panose="020B0609020204030204" pitchFamily="49" charset="0"/>
              </a:rPr>
              <a:t>int main()	// Hàm chính</a:t>
            </a:r>
          </a:p>
          <a:p>
            <a:pPr marL="0" indent="0">
              <a:buNone/>
            </a:pPr>
            <a:r>
              <a:rPr lang="en-US">
                <a:latin typeface="Consolas" panose="020B0609020204030204" pitchFamily="49" charset="0"/>
              </a:rPr>
              <a:t>{</a:t>
            </a:r>
          </a:p>
          <a:p>
            <a:pPr marL="0" indent="0">
              <a:buNone/>
            </a:pPr>
            <a:r>
              <a:rPr lang="en-US">
                <a:latin typeface="Consolas" panose="020B0609020204030204" pitchFamily="49" charset="0"/>
              </a:rPr>
              <a:t>	... // chứa các lệnh và thủ tục</a:t>
            </a:r>
          </a:p>
          <a:p>
            <a:pPr marL="0" indent="0">
              <a:buNone/>
            </a:pPr>
            <a:r>
              <a:rPr lang="en-US">
                <a:latin typeface="Consolas" panose="020B0609020204030204" pitchFamily="49" charset="0"/>
              </a:rPr>
              <a:t>}</a:t>
            </a:r>
          </a:p>
          <a:p>
            <a:pPr marL="0" indent="0">
              <a:buNone/>
            </a:pPr>
            <a:endParaRPr lang="en-US">
              <a:latin typeface="Consolas" panose="020B0609020204030204" pitchFamily="49" charset="0"/>
            </a:endParaRPr>
          </a:p>
        </p:txBody>
      </p:sp>
    </p:spTree>
    <p:extLst>
      <p:ext uri="{BB962C8B-B14F-4D97-AF65-F5344CB8AC3E}">
        <p14:creationId xmlns:p14="http://schemas.microsoft.com/office/powerpoint/2010/main" val="21539558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9B39D49-8FF6-43A8-EC41-E27B1CC31620}"/>
              </a:ext>
            </a:extLst>
          </p:cNvPr>
          <p:cNvSpPr>
            <a:spLocks noGrp="1"/>
          </p:cNvSpPr>
          <p:nvPr>
            <p:ph type="title"/>
          </p:nvPr>
        </p:nvSpPr>
        <p:spPr/>
        <p:txBody>
          <a:bodyPr/>
          <a:lstStyle/>
          <a:p>
            <a:r>
              <a:rPr lang="en-US"/>
              <a:t>Cấu trúc chương trình C (ví dụ)</a:t>
            </a:r>
          </a:p>
        </p:txBody>
      </p:sp>
      <p:sp>
        <p:nvSpPr>
          <p:cNvPr id="3" name="Chỗ dành sẵn cho Nội dung 2">
            <a:extLst>
              <a:ext uri="{FF2B5EF4-FFF2-40B4-BE49-F238E27FC236}">
                <a16:creationId xmlns:a16="http://schemas.microsoft.com/office/drawing/2014/main" id="{7B03C624-5322-09E8-DBF5-B2BD3D398FA1}"/>
              </a:ext>
            </a:extLst>
          </p:cNvPr>
          <p:cNvSpPr>
            <a:spLocks noGrp="1"/>
          </p:cNvSpPr>
          <p:nvPr>
            <p:ph idx="1"/>
          </p:nvPr>
        </p:nvSpPr>
        <p:spPr>
          <a:xfrm>
            <a:off x="838200" y="1358264"/>
            <a:ext cx="10515600" cy="5245736"/>
          </a:xfrm>
        </p:spPr>
        <p:txBody>
          <a:bodyPr/>
          <a:lstStyle/>
          <a:p>
            <a:pPr marL="0" indent="0">
              <a:buNone/>
            </a:pPr>
            <a:r>
              <a:rPr lang="en-US" sz="2500">
                <a:latin typeface="Consolas" panose="020B0609020204030204" pitchFamily="49" charset="0"/>
              </a:rPr>
              <a:t>#include &lt;stdio.h&gt;</a:t>
            </a:r>
          </a:p>
          <a:p>
            <a:pPr marL="0" indent="0">
              <a:buNone/>
            </a:pPr>
            <a:r>
              <a:rPr lang="en-US" sz="2500">
                <a:latin typeface="Consolas" panose="020B0609020204030204" pitchFamily="49" charset="0"/>
              </a:rPr>
              <a:t>int main()</a:t>
            </a:r>
          </a:p>
          <a:p>
            <a:pPr marL="0" indent="0">
              <a:buNone/>
            </a:pPr>
            <a:r>
              <a:rPr lang="en-US" sz="2500">
                <a:latin typeface="Consolas" panose="020B0609020204030204" pitchFamily="49" charset="0"/>
              </a:rPr>
              <a:t>{</a:t>
            </a:r>
          </a:p>
          <a:p>
            <a:pPr marL="0" indent="0">
              <a:buNone/>
            </a:pPr>
            <a:r>
              <a:rPr lang="en-US" sz="2500">
                <a:latin typeface="Consolas" panose="020B0609020204030204" pitchFamily="49" charset="0"/>
              </a:rPr>
              <a:t>	int a, b, tong;</a:t>
            </a:r>
          </a:p>
          <a:p>
            <a:pPr marL="0" indent="0">
              <a:buNone/>
            </a:pPr>
            <a:r>
              <a:rPr lang="en-US" sz="2500">
                <a:latin typeface="Consolas" panose="020B0609020204030204" pitchFamily="49" charset="0"/>
              </a:rPr>
              <a:t>	printf(“Nhap vao 2 so a va b: ”);</a:t>
            </a:r>
          </a:p>
          <a:p>
            <a:pPr marL="0" indent="0">
              <a:buNone/>
            </a:pPr>
            <a:r>
              <a:rPr lang="en-US" sz="2500">
                <a:latin typeface="Consolas" panose="020B0609020204030204" pitchFamily="49" charset="0"/>
              </a:rPr>
              <a:t>	scanf(“%d %d”, &amp;a, &amp;b);</a:t>
            </a:r>
          </a:p>
          <a:p>
            <a:pPr marL="0" indent="0">
              <a:buNone/>
            </a:pPr>
            <a:r>
              <a:rPr lang="en-US" sz="2500">
                <a:latin typeface="Consolas" panose="020B0609020204030204" pitchFamily="49" charset="0"/>
              </a:rPr>
              <a:t>	tong = a + b;</a:t>
            </a:r>
          </a:p>
          <a:p>
            <a:pPr marL="0" indent="0">
              <a:buNone/>
            </a:pPr>
            <a:r>
              <a:rPr lang="en-US" sz="2500">
                <a:latin typeface="Consolas" panose="020B0609020204030204" pitchFamily="49" charset="0"/>
              </a:rPr>
              <a:t>	printf(“Tong cua a cong b: %d”, tong);</a:t>
            </a:r>
          </a:p>
          <a:p>
            <a:pPr marL="0" indent="0">
              <a:buNone/>
            </a:pPr>
            <a:r>
              <a:rPr lang="en-US" sz="2500">
                <a:latin typeface="Consolas" panose="020B0609020204030204" pitchFamily="49" charset="0"/>
              </a:rPr>
              <a:t>}</a:t>
            </a:r>
          </a:p>
        </p:txBody>
      </p:sp>
    </p:spTree>
    <p:extLst>
      <p:ext uri="{BB962C8B-B14F-4D97-AF65-F5344CB8AC3E}">
        <p14:creationId xmlns:p14="http://schemas.microsoft.com/office/powerpoint/2010/main" val="29843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2" name="Group 11">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6" name="Freeform: Shape 15">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3" name="Group 12">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4" name="Freeform: Shape 13">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4" name="Tiêu đề 3">
            <a:extLst>
              <a:ext uri="{FF2B5EF4-FFF2-40B4-BE49-F238E27FC236}">
                <a16:creationId xmlns:a16="http://schemas.microsoft.com/office/drawing/2014/main" id="{A1689277-897E-2CD9-0B16-0DF9B12E8C4E}"/>
              </a:ext>
            </a:extLst>
          </p:cNvPr>
          <p:cNvSpPr>
            <a:spLocks noGrp="1"/>
          </p:cNvSpPr>
          <p:nvPr>
            <p:ph type="title"/>
          </p:nvPr>
        </p:nvSpPr>
        <p:spPr>
          <a:xfrm>
            <a:off x="838199" y="1120676"/>
            <a:ext cx="7021513" cy="2308324"/>
          </a:xfrm>
        </p:spPr>
        <p:txBody>
          <a:bodyPr vert="horz" lIns="91440" tIns="45720" rIns="91440" bIns="45720" rtlCol="0" anchor="b">
            <a:normAutofit/>
          </a:bodyPr>
          <a:lstStyle/>
          <a:p>
            <a:pPr>
              <a:lnSpc>
                <a:spcPct val="90000"/>
              </a:lnSpc>
            </a:pPr>
            <a:r>
              <a:rPr lang="en-US" sz="5600" kern="1200">
                <a:solidFill>
                  <a:schemeClr val="bg1"/>
                </a:solidFill>
                <a:latin typeface="+mj-lt"/>
                <a:ea typeface="+mj-ea"/>
                <a:cs typeface="+mj-cs"/>
              </a:rPr>
              <a:t>Giới thiệu tổng quan về lập trình C</a:t>
            </a:r>
          </a:p>
        </p:txBody>
      </p:sp>
    </p:spTree>
    <p:extLst>
      <p:ext uri="{BB962C8B-B14F-4D97-AF65-F5344CB8AC3E}">
        <p14:creationId xmlns:p14="http://schemas.microsoft.com/office/powerpoint/2010/main" val="2302677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êu đề 3">
            <a:extLst>
              <a:ext uri="{FF2B5EF4-FFF2-40B4-BE49-F238E27FC236}">
                <a16:creationId xmlns:a16="http://schemas.microsoft.com/office/drawing/2014/main" id="{FB063165-C6A4-C8CC-5C41-98E903F389CF}"/>
              </a:ext>
            </a:extLst>
          </p:cNvPr>
          <p:cNvSpPr>
            <a:spLocks noGrp="1"/>
          </p:cNvSpPr>
          <p:nvPr>
            <p:ph type="title"/>
          </p:nvPr>
        </p:nvSpPr>
        <p:spPr>
          <a:xfrm>
            <a:off x="838200" y="451381"/>
            <a:ext cx="10512552" cy="4066540"/>
          </a:xfrm>
        </p:spPr>
        <p:txBody>
          <a:bodyPr vert="horz" lIns="91440" tIns="45720" rIns="91440" bIns="45720" rtlCol="0" anchor="b">
            <a:normAutofit/>
          </a:bodyPr>
          <a:lstStyle/>
          <a:p>
            <a:pPr>
              <a:lnSpc>
                <a:spcPct val="90000"/>
              </a:lnSpc>
            </a:pPr>
            <a:r>
              <a:rPr lang="en-US" sz="6600" kern="1200">
                <a:solidFill>
                  <a:schemeClr val="tx1"/>
                </a:solidFill>
                <a:latin typeface="+mj-lt"/>
                <a:ea typeface="+mj-ea"/>
                <a:cs typeface="+mj-cs"/>
              </a:rPr>
              <a:t>Các kiểu dữ liệu cơ bản và phép toán</a:t>
            </a:r>
          </a:p>
        </p:txBody>
      </p:sp>
      <p:sp>
        <p:nvSpPr>
          <p:cNvPr id="11"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25602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5C0F1199-F15B-3A93-2F1D-96F104DFFC5F}"/>
              </a:ext>
            </a:extLst>
          </p:cNvPr>
          <p:cNvSpPr>
            <a:spLocks noGrp="1"/>
          </p:cNvSpPr>
          <p:nvPr>
            <p:ph type="title"/>
          </p:nvPr>
        </p:nvSpPr>
        <p:spPr>
          <a:xfrm>
            <a:off x="686834" y="1153572"/>
            <a:ext cx="3200400" cy="4461163"/>
          </a:xfrm>
        </p:spPr>
        <p:txBody>
          <a:bodyPr>
            <a:normAutofit/>
          </a:bodyPr>
          <a:lstStyle/>
          <a:p>
            <a:r>
              <a:rPr lang="en-US">
                <a:solidFill>
                  <a:srgbClr val="FFFFFF"/>
                </a:solidFill>
              </a:rPr>
              <a:t>Các kiểu dữ liệu cơ bản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hỗ dành sẵn cho Nội dung 2">
            <a:extLst>
              <a:ext uri="{FF2B5EF4-FFF2-40B4-BE49-F238E27FC236}">
                <a16:creationId xmlns:a16="http://schemas.microsoft.com/office/drawing/2014/main" id="{114099AD-C1D6-A053-571D-7CA17B47158F}"/>
              </a:ext>
            </a:extLst>
          </p:cNvPr>
          <p:cNvSpPr>
            <a:spLocks noGrp="1"/>
          </p:cNvSpPr>
          <p:nvPr>
            <p:ph idx="1"/>
          </p:nvPr>
        </p:nvSpPr>
        <p:spPr>
          <a:xfrm>
            <a:off x="4447308" y="591344"/>
            <a:ext cx="6906491" cy="5585619"/>
          </a:xfrm>
        </p:spPr>
        <p:txBody>
          <a:bodyPr anchor="ctr">
            <a:normAutofit/>
          </a:bodyPr>
          <a:lstStyle/>
          <a:p>
            <a:r>
              <a:rPr lang="en-US"/>
              <a:t>Ngôn ngữ C có 4 kiểu dữ liệu cơ bản sau:</a:t>
            </a:r>
          </a:p>
          <a:p>
            <a:pPr marL="0" indent="0">
              <a:buNone/>
            </a:pPr>
            <a:endParaRPr lang="en-US"/>
          </a:p>
          <a:p>
            <a:pPr lvl="1"/>
            <a:r>
              <a:rPr lang="en-US" sz="2500" b="1"/>
              <a:t>Kiểu số nguyên</a:t>
            </a:r>
            <a:r>
              <a:rPr lang="en-US" sz="2500"/>
              <a:t>: Giá trị của nó là các số nguyên như 1112, -2137, …</a:t>
            </a:r>
          </a:p>
          <a:p>
            <a:pPr lvl="1"/>
            <a:r>
              <a:rPr lang="en-US" sz="2500" b="1"/>
              <a:t>Kiểu số thực</a:t>
            </a:r>
            <a:r>
              <a:rPr lang="en-US" sz="2500"/>
              <a:t>: Giá trị của nó là các số thực như 20.04, -256.97, …</a:t>
            </a:r>
          </a:p>
          <a:p>
            <a:pPr lvl="1"/>
            <a:r>
              <a:rPr lang="en-US" sz="2500" b="1"/>
              <a:t>Kiểu luận lý (logic)</a:t>
            </a:r>
            <a:r>
              <a:rPr lang="en-US" sz="2500"/>
              <a:t>: giá trị có thể là đúng hoặc sai.</a:t>
            </a:r>
          </a:p>
          <a:p>
            <a:pPr lvl="1"/>
            <a:r>
              <a:rPr lang="en-US" sz="2500" b="1"/>
              <a:t>Kiểu ký tự</a:t>
            </a:r>
            <a:r>
              <a:rPr lang="en-US" sz="2500"/>
              <a:t>: gồm 256 ký tự trong bảng mã ASCII.</a:t>
            </a:r>
          </a:p>
        </p:txBody>
      </p:sp>
    </p:spTree>
    <p:extLst>
      <p:ext uri="{BB962C8B-B14F-4D97-AF65-F5344CB8AC3E}">
        <p14:creationId xmlns:p14="http://schemas.microsoft.com/office/powerpoint/2010/main" val="12545139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C65676FD-6672-0539-4EF1-57D9AD0A1C9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lnSpc>
                <a:spcPct val="90000"/>
              </a:lnSpc>
            </a:pPr>
            <a:r>
              <a:rPr lang="en-US" sz="3200" kern="1200">
                <a:solidFill>
                  <a:schemeClr val="bg1"/>
                </a:solidFill>
                <a:latin typeface="+mj-lt"/>
                <a:ea typeface="+mj-ea"/>
                <a:cs typeface="+mj-cs"/>
              </a:rPr>
              <a:t>Kiểu số nguyên</a:t>
            </a:r>
          </a:p>
        </p:txBody>
      </p:sp>
      <p:pic>
        <p:nvPicPr>
          <p:cNvPr id="5" name="Chỗ dành sẵn cho Nội dung 4" descr="Ảnh có chứa văn bản, Phông chữ, số, ảnh chụp màn hình&#10;&#10;Mô tả được tạo tự động">
            <a:extLst>
              <a:ext uri="{FF2B5EF4-FFF2-40B4-BE49-F238E27FC236}">
                <a16:creationId xmlns:a16="http://schemas.microsoft.com/office/drawing/2014/main" id="{B398D8F3-B852-5A25-5F9A-771FE3FB9F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2318354"/>
            <a:ext cx="11123990" cy="3107944"/>
          </a:xfrm>
          <a:prstGeom prst="rect">
            <a:avLst/>
          </a:prstGeom>
        </p:spPr>
      </p:pic>
    </p:spTree>
    <p:extLst>
      <p:ext uri="{BB962C8B-B14F-4D97-AF65-F5344CB8AC3E}">
        <p14:creationId xmlns:p14="http://schemas.microsoft.com/office/powerpoint/2010/main" val="36576688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C65676FD-6672-0539-4EF1-57D9AD0A1C9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lnSpc>
                <a:spcPct val="90000"/>
              </a:lnSpc>
            </a:pPr>
            <a:r>
              <a:rPr lang="en-US" sz="3200" kern="1200">
                <a:solidFill>
                  <a:schemeClr val="bg1"/>
                </a:solidFill>
                <a:latin typeface="+mj-lt"/>
                <a:ea typeface="+mj-ea"/>
                <a:cs typeface="+mj-cs"/>
              </a:rPr>
              <a:t>Kiểu số thực</a:t>
            </a:r>
          </a:p>
        </p:txBody>
      </p:sp>
      <p:pic>
        <p:nvPicPr>
          <p:cNvPr id="5" name="Chỗ dành sẵn cho Nội dung 4">
            <a:extLst>
              <a:ext uri="{FF2B5EF4-FFF2-40B4-BE49-F238E27FC236}">
                <a16:creationId xmlns:a16="http://schemas.microsoft.com/office/drawing/2014/main" id="{B398D8F3-B852-5A25-5F9A-771FE3FB9F5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56532" y="2318354"/>
            <a:ext cx="11297859" cy="3107944"/>
          </a:xfrm>
          <a:prstGeom prst="rect">
            <a:avLst/>
          </a:prstGeom>
        </p:spPr>
      </p:pic>
    </p:spTree>
    <p:extLst>
      <p:ext uri="{BB962C8B-B14F-4D97-AF65-F5344CB8AC3E}">
        <p14:creationId xmlns:p14="http://schemas.microsoft.com/office/powerpoint/2010/main" val="4262859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C65676FD-6672-0539-4EF1-57D9AD0A1C9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lnSpc>
                <a:spcPct val="90000"/>
              </a:lnSpc>
            </a:pPr>
            <a:r>
              <a:rPr lang="en-US" sz="3200" kern="1200">
                <a:solidFill>
                  <a:schemeClr val="bg1"/>
                </a:solidFill>
                <a:latin typeface="+mj-lt"/>
                <a:ea typeface="+mj-ea"/>
                <a:cs typeface="+mj-cs"/>
              </a:rPr>
              <a:t>Kiểu </a:t>
            </a:r>
            <a:r>
              <a:rPr lang="en-US" sz="3200">
                <a:solidFill>
                  <a:schemeClr val="bg1"/>
                </a:solidFill>
              </a:rPr>
              <a:t>luận lý (logic)</a:t>
            </a:r>
            <a:endParaRPr lang="en-US" sz="3200" kern="1200">
              <a:solidFill>
                <a:schemeClr val="bg1"/>
              </a:solidFill>
              <a:latin typeface="+mj-lt"/>
              <a:ea typeface="+mj-ea"/>
              <a:cs typeface="+mj-cs"/>
            </a:endParaRPr>
          </a:p>
        </p:txBody>
      </p:sp>
      <p:graphicFrame>
        <p:nvGraphicFramePr>
          <p:cNvPr id="7" name="Bảng 7">
            <a:extLst>
              <a:ext uri="{FF2B5EF4-FFF2-40B4-BE49-F238E27FC236}">
                <a16:creationId xmlns:a16="http://schemas.microsoft.com/office/drawing/2014/main" id="{739AF44F-E48C-04E2-486C-6B6A594D8ECC}"/>
              </a:ext>
            </a:extLst>
          </p:cNvPr>
          <p:cNvGraphicFramePr>
            <a:graphicFrameLocks noGrp="1"/>
          </p:cNvGraphicFramePr>
          <p:nvPr>
            <p:ph idx="1"/>
            <p:extLst>
              <p:ext uri="{D42A27DB-BD31-4B8C-83A1-F6EECF244321}">
                <p14:modId xmlns:p14="http://schemas.microsoft.com/office/powerpoint/2010/main" val="898034933"/>
              </p:ext>
            </p:extLst>
          </p:nvPr>
        </p:nvGraphicFramePr>
        <p:xfrm>
          <a:off x="838201" y="2689860"/>
          <a:ext cx="10515597" cy="1478280"/>
        </p:xfrm>
        <a:graphic>
          <a:graphicData uri="http://schemas.openxmlformats.org/drawingml/2006/table">
            <a:tbl>
              <a:tblPr firstRow="1" bandRow="1">
                <a:tableStyleId>{073A0DAA-6AF3-43AB-8588-CEC1D06C72B9}</a:tableStyleId>
              </a:tblPr>
              <a:tblGrid>
                <a:gridCol w="3505199">
                  <a:extLst>
                    <a:ext uri="{9D8B030D-6E8A-4147-A177-3AD203B41FA5}">
                      <a16:colId xmlns:a16="http://schemas.microsoft.com/office/drawing/2014/main" val="1496045851"/>
                    </a:ext>
                  </a:extLst>
                </a:gridCol>
                <a:gridCol w="3505199">
                  <a:extLst>
                    <a:ext uri="{9D8B030D-6E8A-4147-A177-3AD203B41FA5}">
                      <a16:colId xmlns:a16="http://schemas.microsoft.com/office/drawing/2014/main" val="1084490205"/>
                    </a:ext>
                  </a:extLst>
                </a:gridCol>
                <a:gridCol w="3505199">
                  <a:extLst>
                    <a:ext uri="{9D8B030D-6E8A-4147-A177-3AD203B41FA5}">
                      <a16:colId xmlns:a16="http://schemas.microsoft.com/office/drawing/2014/main" val="2388743098"/>
                    </a:ext>
                  </a:extLst>
                </a:gridCol>
              </a:tblGrid>
              <a:tr h="370840">
                <a:tc>
                  <a:txBody>
                    <a:bodyPr/>
                    <a:lstStyle/>
                    <a:p>
                      <a:pPr algn="ctr"/>
                      <a:r>
                        <a:rPr lang="en-US" sz="2500" b="1">
                          <a:solidFill>
                            <a:schemeClr val="tx1"/>
                          </a:solidFill>
                        </a:rPr>
                        <a:t>Kiểu dữ liệu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500" b="1">
                          <a:solidFill>
                            <a:schemeClr val="tx1"/>
                          </a:solidFill>
                        </a:rPr>
                        <a:t>Kích thước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500" b="1">
                          <a:solidFill>
                            <a:schemeClr val="tx1"/>
                          </a:solidFill>
                        </a:rPr>
                        <a:t>Giá trị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16330108"/>
                  </a:ext>
                </a:extLst>
              </a:tr>
              <a:tr h="370840">
                <a:tc>
                  <a:txBody>
                    <a:bodyPr/>
                    <a:lstStyle/>
                    <a:p>
                      <a:r>
                        <a:rPr lang="en-US" sz="3000"/>
                        <a:t>bool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000"/>
                        <a:t>1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000"/>
                        <a:t>False: giá trị 0</a:t>
                      </a:r>
                    </a:p>
                    <a:p>
                      <a:r>
                        <a:rPr lang="en-US" sz="3000"/>
                        <a:t>True: giá trị khác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17625589"/>
                  </a:ext>
                </a:extLst>
              </a:tr>
            </a:tbl>
          </a:graphicData>
        </a:graphic>
      </p:graphicFrame>
    </p:spTree>
    <p:extLst>
      <p:ext uri="{BB962C8B-B14F-4D97-AF65-F5344CB8AC3E}">
        <p14:creationId xmlns:p14="http://schemas.microsoft.com/office/powerpoint/2010/main" val="6977804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C65676FD-6672-0539-4EF1-57D9AD0A1C9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lnSpc>
                <a:spcPct val="90000"/>
              </a:lnSpc>
            </a:pPr>
            <a:r>
              <a:rPr lang="en-US" sz="3200" kern="1200">
                <a:solidFill>
                  <a:schemeClr val="bg1"/>
                </a:solidFill>
                <a:latin typeface="+mj-lt"/>
                <a:ea typeface="+mj-ea"/>
                <a:cs typeface="+mj-cs"/>
              </a:rPr>
              <a:t>Kiểu k</a:t>
            </a:r>
            <a:r>
              <a:rPr lang="en-US" sz="3200">
                <a:solidFill>
                  <a:schemeClr val="bg1"/>
                </a:solidFill>
              </a:rPr>
              <a:t>ý tự</a:t>
            </a:r>
            <a:endParaRPr lang="en-US" sz="3200" kern="1200">
              <a:solidFill>
                <a:schemeClr val="bg1"/>
              </a:solidFill>
              <a:latin typeface="+mj-lt"/>
              <a:ea typeface="+mj-ea"/>
              <a:cs typeface="+mj-cs"/>
            </a:endParaRPr>
          </a:p>
        </p:txBody>
      </p:sp>
      <p:graphicFrame>
        <p:nvGraphicFramePr>
          <p:cNvPr id="7" name="Bảng 7">
            <a:extLst>
              <a:ext uri="{FF2B5EF4-FFF2-40B4-BE49-F238E27FC236}">
                <a16:creationId xmlns:a16="http://schemas.microsoft.com/office/drawing/2014/main" id="{739AF44F-E48C-04E2-486C-6B6A594D8ECC}"/>
              </a:ext>
            </a:extLst>
          </p:cNvPr>
          <p:cNvGraphicFramePr>
            <a:graphicFrameLocks noGrp="1"/>
          </p:cNvGraphicFramePr>
          <p:nvPr>
            <p:ph idx="1"/>
            <p:extLst>
              <p:ext uri="{D42A27DB-BD31-4B8C-83A1-F6EECF244321}">
                <p14:modId xmlns:p14="http://schemas.microsoft.com/office/powerpoint/2010/main" val="4111549707"/>
              </p:ext>
            </p:extLst>
          </p:nvPr>
        </p:nvGraphicFramePr>
        <p:xfrm>
          <a:off x="838201" y="2415540"/>
          <a:ext cx="10515597" cy="2026920"/>
        </p:xfrm>
        <a:graphic>
          <a:graphicData uri="http://schemas.openxmlformats.org/drawingml/2006/table">
            <a:tbl>
              <a:tblPr firstRow="1" bandRow="1">
                <a:tableStyleId>{073A0DAA-6AF3-43AB-8588-CEC1D06C72B9}</a:tableStyleId>
              </a:tblPr>
              <a:tblGrid>
                <a:gridCol w="3505199">
                  <a:extLst>
                    <a:ext uri="{9D8B030D-6E8A-4147-A177-3AD203B41FA5}">
                      <a16:colId xmlns:a16="http://schemas.microsoft.com/office/drawing/2014/main" val="1496045851"/>
                    </a:ext>
                  </a:extLst>
                </a:gridCol>
                <a:gridCol w="3505199">
                  <a:extLst>
                    <a:ext uri="{9D8B030D-6E8A-4147-A177-3AD203B41FA5}">
                      <a16:colId xmlns:a16="http://schemas.microsoft.com/office/drawing/2014/main" val="1084490205"/>
                    </a:ext>
                  </a:extLst>
                </a:gridCol>
                <a:gridCol w="3505199">
                  <a:extLst>
                    <a:ext uri="{9D8B030D-6E8A-4147-A177-3AD203B41FA5}">
                      <a16:colId xmlns:a16="http://schemas.microsoft.com/office/drawing/2014/main" val="2388743098"/>
                    </a:ext>
                  </a:extLst>
                </a:gridCol>
              </a:tblGrid>
              <a:tr h="370840">
                <a:tc>
                  <a:txBody>
                    <a:bodyPr/>
                    <a:lstStyle/>
                    <a:p>
                      <a:pPr algn="ctr"/>
                      <a:r>
                        <a:rPr lang="en-US" sz="2500" b="1">
                          <a:solidFill>
                            <a:schemeClr val="tx1"/>
                          </a:solidFill>
                        </a:rPr>
                        <a:t>Kiểu dữ liệu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500" b="1">
                          <a:solidFill>
                            <a:schemeClr val="tx1"/>
                          </a:solidFill>
                        </a:rPr>
                        <a:t>Kích thước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500" b="1">
                          <a:solidFill>
                            <a:schemeClr val="tx1"/>
                          </a:solidFill>
                        </a:rPr>
                        <a:t>Giá trị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16330108"/>
                  </a:ext>
                </a:extLst>
              </a:tr>
              <a:tr h="370840">
                <a:tc>
                  <a:txBody>
                    <a:bodyPr/>
                    <a:lstStyle/>
                    <a:p>
                      <a:r>
                        <a:rPr lang="en-US" sz="3000"/>
                        <a:t>char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000"/>
                        <a:t>1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000"/>
                        <a:t>[-128, 127] </a:t>
                      </a:r>
                    </a:p>
                    <a:p>
                      <a:r>
                        <a:rPr lang="en-US" sz="3000"/>
                        <a:t>hoặc [0, 255]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17625589"/>
                  </a:ext>
                </a:extLst>
              </a:tr>
              <a:tr h="370840">
                <a:tc>
                  <a:txBody>
                    <a:bodyPr/>
                    <a:lstStyle/>
                    <a:p>
                      <a:r>
                        <a:rPr lang="en-US" sz="3000"/>
                        <a:t>unsigned char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000"/>
                        <a:t>1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000"/>
                        <a:t>[0, 255]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19529020"/>
                  </a:ext>
                </a:extLst>
              </a:tr>
            </a:tbl>
          </a:graphicData>
        </a:graphic>
      </p:graphicFrame>
    </p:spTree>
    <p:extLst>
      <p:ext uri="{BB962C8B-B14F-4D97-AF65-F5344CB8AC3E}">
        <p14:creationId xmlns:p14="http://schemas.microsoft.com/office/powerpoint/2010/main" val="32876004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499BEC9C-DC72-2891-3828-96402D3FE117}"/>
              </a:ext>
            </a:extLst>
          </p:cNvPr>
          <p:cNvSpPr>
            <a:spLocks noGrp="1"/>
          </p:cNvSpPr>
          <p:nvPr>
            <p:ph type="title"/>
          </p:nvPr>
        </p:nvSpPr>
        <p:spPr>
          <a:xfrm>
            <a:off x="686834" y="1153572"/>
            <a:ext cx="3200400" cy="4461163"/>
          </a:xfrm>
        </p:spPr>
        <p:txBody>
          <a:bodyPr>
            <a:normAutofit/>
          </a:bodyPr>
          <a:lstStyle/>
          <a:p>
            <a:r>
              <a:rPr lang="en-US">
                <a:solidFill>
                  <a:srgbClr val="FFFFFF"/>
                </a:solidFill>
              </a:rPr>
              <a:t>Các phép toán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hỗ dành sẵn cho Nội dung 2">
            <a:extLst>
              <a:ext uri="{FF2B5EF4-FFF2-40B4-BE49-F238E27FC236}">
                <a16:creationId xmlns:a16="http://schemas.microsoft.com/office/drawing/2014/main" id="{61E519E9-7CFA-D10D-F238-F7C977AFDB14}"/>
              </a:ext>
            </a:extLst>
          </p:cNvPr>
          <p:cNvSpPr>
            <a:spLocks noGrp="1"/>
          </p:cNvSpPr>
          <p:nvPr>
            <p:ph idx="1"/>
          </p:nvPr>
        </p:nvSpPr>
        <p:spPr>
          <a:xfrm>
            <a:off x="4447308" y="591344"/>
            <a:ext cx="6906491" cy="5585619"/>
          </a:xfrm>
        </p:spPr>
        <p:txBody>
          <a:bodyPr anchor="ctr">
            <a:normAutofit/>
          </a:bodyPr>
          <a:lstStyle/>
          <a:p>
            <a:r>
              <a:rPr lang="en-US"/>
              <a:t>Toán tử gán</a:t>
            </a:r>
          </a:p>
          <a:p>
            <a:r>
              <a:rPr lang="en-US"/>
              <a:t>Toán tử toán học</a:t>
            </a:r>
          </a:p>
          <a:p>
            <a:r>
              <a:rPr lang="en-US"/>
              <a:t>Toán tử tăng giảm</a:t>
            </a:r>
          </a:p>
          <a:p>
            <a:r>
              <a:rPr lang="en-US"/>
              <a:t>Toán tử quan hệ</a:t>
            </a:r>
          </a:p>
          <a:p>
            <a:r>
              <a:rPr lang="en-US"/>
              <a:t>Toán tử luận lý</a:t>
            </a:r>
          </a:p>
        </p:txBody>
      </p:sp>
    </p:spTree>
    <p:extLst>
      <p:ext uri="{BB962C8B-B14F-4D97-AF65-F5344CB8AC3E}">
        <p14:creationId xmlns:p14="http://schemas.microsoft.com/office/powerpoint/2010/main" val="1450110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C65676FD-6672-0539-4EF1-57D9AD0A1C9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lnSpc>
                <a:spcPct val="90000"/>
              </a:lnSpc>
            </a:pPr>
            <a:r>
              <a:rPr lang="en-US" sz="3200" kern="1200">
                <a:solidFill>
                  <a:schemeClr val="bg1"/>
                </a:solidFill>
                <a:latin typeface="+mj-lt"/>
                <a:ea typeface="+mj-ea"/>
                <a:cs typeface="+mj-cs"/>
              </a:rPr>
              <a:t>Toán tử gán</a:t>
            </a:r>
          </a:p>
        </p:txBody>
      </p:sp>
      <p:sp>
        <p:nvSpPr>
          <p:cNvPr id="4" name="Chỗ dành sẵn cho Nội dung 3">
            <a:extLst>
              <a:ext uri="{FF2B5EF4-FFF2-40B4-BE49-F238E27FC236}">
                <a16:creationId xmlns:a16="http://schemas.microsoft.com/office/drawing/2014/main" id="{DB97B6B1-73A7-DB58-C253-8A58AA33DFE8}"/>
              </a:ext>
            </a:extLst>
          </p:cNvPr>
          <p:cNvSpPr>
            <a:spLocks noGrp="1"/>
          </p:cNvSpPr>
          <p:nvPr>
            <p:ph idx="1"/>
          </p:nvPr>
        </p:nvSpPr>
        <p:spPr/>
        <p:txBody>
          <a:bodyPr/>
          <a:lstStyle/>
          <a:p>
            <a:r>
              <a:rPr lang="en-US"/>
              <a:t>Dùng để gán giá trị cho 1 biến </a:t>
            </a:r>
          </a:p>
          <a:p>
            <a:r>
              <a:rPr lang="en-US"/>
              <a:t>Ví dụ: </a:t>
            </a:r>
          </a:p>
          <a:p>
            <a:pPr marL="457200" lvl="1" indent="0">
              <a:buNone/>
            </a:pPr>
            <a:r>
              <a:rPr lang="en-US" sz="3000"/>
              <a:t>int x = 13;</a:t>
            </a:r>
          </a:p>
          <a:p>
            <a:pPr marL="457200" lvl="1" indent="0">
              <a:buNone/>
            </a:pPr>
            <a:r>
              <a:rPr lang="en-US" sz="3000"/>
              <a:t>int y = x;</a:t>
            </a:r>
          </a:p>
        </p:txBody>
      </p:sp>
      <p:sp>
        <p:nvSpPr>
          <p:cNvPr id="5" name="Mũi tên: Phải 4">
            <a:extLst>
              <a:ext uri="{FF2B5EF4-FFF2-40B4-BE49-F238E27FC236}">
                <a16:creationId xmlns:a16="http://schemas.microsoft.com/office/drawing/2014/main" id="{A4923B0B-7B2C-19AB-DCA5-388AF14C92F5}"/>
              </a:ext>
            </a:extLst>
          </p:cNvPr>
          <p:cNvSpPr/>
          <p:nvPr/>
        </p:nvSpPr>
        <p:spPr>
          <a:xfrm>
            <a:off x="3037840" y="3339484"/>
            <a:ext cx="1259840" cy="74483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Hộp Văn bản 5">
            <a:extLst>
              <a:ext uri="{FF2B5EF4-FFF2-40B4-BE49-F238E27FC236}">
                <a16:creationId xmlns:a16="http://schemas.microsoft.com/office/drawing/2014/main" id="{CBEDF9EA-30FC-C30A-C8F0-AA210625F25F}"/>
              </a:ext>
            </a:extLst>
          </p:cNvPr>
          <p:cNvSpPr txBox="1"/>
          <p:nvPr/>
        </p:nvSpPr>
        <p:spPr>
          <a:xfrm>
            <a:off x="4429762" y="3088654"/>
            <a:ext cx="4724398" cy="1246495"/>
          </a:xfrm>
          <a:prstGeom prst="rect">
            <a:avLst/>
          </a:prstGeom>
          <a:noFill/>
        </p:spPr>
        <p:txBody>
          <a:bodyPr wrap="square" rtlCol="0">
            <a:spAutoFit/>
          </a:bodyPr>
          <a:lstStyle/>
          <a:p>
            <a:r>
              <a:rPr lang="en-US" sz="2500"/>
              <a:t>Gán 13 cho biến x</a:t>
            </a:r>
          </a:p>
          <a:p>
            <a:endParaRPr lang="en-US" sz="2500"/>
          </a:p>
          <a:p>
            <a:r>
              <a:rPr lang="en-US" sz="2500"/>
              <a:t>Gán giá trị của biến x cho biến y</a:t>
            </a:r>
          </a:p>
        </p:txBody>
      </p:sp>
    </p:spTree>
    <p:extLst>
      <p:ext uri="{BB962C8B-B14F-4D97-AF65-F5344CB8AC3E}">
        <p14:creationId xmlns:p14="http://schemas.microsoft.com/office/powerpoint/2010/main" val="21548379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C65676FD-6672-0539-4EF1-57D9AD0A1C9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lnSpc>
                <a:spcPct val="90000"/>
              </a:lnSpc>
            </a:pPr>
            <a:r>
              <a:rPr lang="en-US" sz="3200" kern="1200">
                <a:solidFill>
                  <a:schemeClr val="bg1"/>
                </a:solidFill>
                <a:latin typeface="+mj-lt"/>
                <a:ea typeface="+mj-ea"/>
                <a:cs typeface="+mj-cs"/>
              </a:rPr>
              <a:t>Toán tử toán học</a:t>
            </a:r>
          </a:p>
        </p:txBody>
      </p:sp>
      <p:graphicFrame>
        <p:nvGraphicFramePr>
          <p:cNvPr id="12" name="Bảng 12">
            <a:extLst>
              <a:ext uri="{FF2B5EF4-FFF2-40B4-BE49-F238E27FC236}">
                <a16:creationId xmlns:a16="http://schemas.microsoft.com/office/drawing/2014/main" id="{F8F1FFC9-ECF6-721F-D0F6-8EC364165D7E}"/>
              </a:ext>
            </a:extLst>
          </p:cNvPr>
          <p:cNvGraphicFramePr>
            <a:graphicFrameLocks noGrp="1"/>
          </p:cNvGraphicFramePr>
          <p:nvPr>
            <p:ph idx="1"/>
            <p:extLst>
              <p:ext uri="{D42A27DB-BD31-4B8C-83A1-F6EECF244321}">
                <p14:modId xmlns:p14="http://schemas.microsoft.com/office/powerpoint/2010/main" val="4086725279"/>
              </p:ext>
            </p:extLst>
          </p:nvPr>
        </p:nvGraphicFramePr>
        <p:xfrm>
          <a:off x="838200" y="1825624"/>
          <a:ext cx="10515597" cy="4087494"/>
        </p:xfrm>
        <a:graphic>
          <a:graphicData uri="http://schemas.openxmlformats.org/drawingml/2006/table">
            <a:tbl>
              <a:tblPr firstRow="1" bandRow="1">
                <a:tableStyleId>{5C22544A-7EE6-4342-B048-85BDC9FD1C3A}</a:tableStyleId>
              </a:tblPr>
              <a:tblGrid>
                <a:gridCol w="1772920">
                  <a:extLst>
                    <a:ext uri="{9D8B030D-6E8A-4147-A177-3AD203B41FA5}">
                      <a16:colId xmlns:a16="http://schemas.microsoft.com/office/drawing/2014/main" val="3593335769"/>
                    </a:ext>
                  </a:extLst>
                </a:gridCol>
                <a:gridCol w="3901440">
                  <a:extLst>
                    <a:ext uri="{9D8B030D-6E8A-4147-A177-3AD203B41FA5}">
                      <a16:colId xmlns:a16="http://schemas.microsoft.com/office/drawing/2014/main" val="3590204874"/>
                    </a:ext>
                  </a:extLst>
                </a:gridCol>
                <a:gridCol w="4841237">
                  <a:extLst>
                    <a:ext uri="{9D8B030D-6E8A-4147-A177-3AD203B41FA5}">
                      <a16:colId xmlns:a16="http://schemas.microsoft.com/office/drawing/2014/main" val="342455921"/>
                    </a:ext>
                  </a:extLst>
                </a:gridCol>
              </a:tblGrid>
              <a:tr h="681249">
                <a:tc>
                  <a:txBody>
                    <a:bodyPr/>
                    <a:lstStyle/>
                    <a:p>
                      <a:pPr algn="ctr"/>
                      <a:r>
                        <a:rPr lang="en-US" sz="2500">
                          <a:solidFill>
                            <a:schemeClr val="tx1"/>
                          </a:solidFill>
                        </a:rPr>
                        <a:t>Toán tử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a:solidFill>
                            <a:schemeClr val="tx1"/>
                          </a:solidFill>
                        </a:rPr>
                        <a:t>Mô tả</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a:solidFill>
                            <a:schemeClr val="tx1"/>
                          </a:solidFill>
                        </a:rPr>
                        <a:t>Ví dụ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20282334"/>
                  </a:ext>
                </a:extLst>
              </a:tr>
              <a:tr h="681249">
                <a:tc>
                  <a:txBody>
                    <a:bodyPr/>
                    <a:lstStyle/>
                    <a:p>
                      <a:pPr algn="ctr"/>
                      <a:r>
                        <a:rPr lang="en-US" sz="3000" b="1">
                          <a:solidFill>
                            <a:srgbClr val="FF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500"/>
                        <a:t>Cộng hai toán hạng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500"/>
                        <a:t>13 + 10 = 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85787976"/>
                  </a:ext>
                </a:extLst>
              </a:tr>
              <a:tr h="681249">
                <a:tc>
                  <a:txBody>
                    <a:bodyPr/>
                    <a:lstStyle/>
                    <a:p>
                      <a:pPr algn="ctr"/>
                      <a:r>
                        <a:rPr lang="en-US" sz="3000" b="1">
                          <a:solidFill>
                            <a:srgbClr val="FF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500"/>
                        <a:t>Trừ hai toán hạng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500"/>
                        <a:t>11 – 12 =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85352246"/>
                  </a:ext>
                </a:extLst>
              </a:tr>
              <a:tr h="681249">
                <a:tc>
                  <a:txBody>
                    <a:bodyPr/>
                    <a:lstStyle/>
                    <a:p>
                      <a:pPr algn="ctr"/>
                      <a:r>
                        <a:rPr lang="en-US" sz="3000" b="1">
                          <a:solidFill>
                            <a:srgbClr val="FF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500"/>
                        <a:t>Nhân hai toán hạng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500"/>
                        <a:t>2 * 3 = 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39163677"/>
                  </a:ext>
                </a:extLst>
              </a:tr>
              <a:tr h="681249">
                <a:tc>
                  <a:txBody>
                    <a:bodyPr/>
                    <a:lstStyle/>
                    <a:p>
                      <a:pPr algn="ctr"/>
                      <a:r>
                        <a:rPr lang="en-US" sz="3000" b="1">
                          <a:solidFill>
                            <a:srgbClr val="FF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500"/>
                        <a:t>Phép chia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500"/>
                        <a:t>15 / 3 =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7330769"/>
                  </a:ext>
                </a:extLst>
              </a:tr>
              <a:tr h="681249">
                <a:tc>
                  <a:txBody>
                    <a:bodyPr/>
                    <a:lstStyle/>
                    <a:p>
                      <a:pPr algn="ctr"/>
                      <a:r>
                        <a:rPr lang="en-US" sz="3000" b="1">
                          <a:solidFill>
                            <a:srgbClr val="FF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500"/>
                        <a:t>Phép chia lấy phần dư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500"/>
                        <a:t>12 % 7 =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57470987"/>
                  </a:ext>
                </a:extLst>
              </a:tr>
            </a:tbl>
          </a:graphicData>
        </a:graphic>
      </p:graphicFrame>
    </p:spTree>
    <p:extLst>
      <p:ext uri="{BB962C8B-B14F-4D97-AF65-F5344CB8AC3E}">
        <p14:creationId xmlns:p14="http://schemas.microsoft.com/office/powerpoint/2010/main" val="26017189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C65676FD-6672-0539-4EF1-57D9AD0A1C9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lnSpc>
                <a:spcPct val="90000"/>
              </a:lnSpc>
            </a:pPr>
            <a:r>
              <a:rPr lang="en-US" sz="3200" kern="1200">
                <a:solidFill>
                  <a:schemeClr val="bg1"/>
                </a:solidFill>
                <a:latin typeface="+mj-lt"/>
                <a:ea typeface="+mj-ea"/>
                <a:cs typeface="+mj-cs"/>
              </a:rPr>
              <a:t>Toán tử tăng giảm</a:t>
            </a:r>
          </a:p>
        </p:txBody>
      </p:sp>
      <p:graphicFrame>
        <p:nvGraphicFramePr>
          <p:cNvPr id="12" name="Bảng 12">
            <a:extLst>
              <a:ext uri="{FF2B5EF4-FFF2-40B4-BE49-F238E27FC236}">
                <a16:creationId xmlns:a16="http://schemas.microsoft.com/office/drawing/2014/main" id="{F8F1FFC9-ECF6-721F-D0F6-8EC364165D7E}"/>
              </a:ext>
            </a:extLst>
          </p:cNvPr>
          <p:cNvGraphicFramePr>
            <a:graphicFrameLocks noGrp="1"/>
          </p:cNvGraphicFramePr>
          <p:nvPr>
            <p:ph idx="1"/>
            <p:extLst>
              <p:ext uri="{D42A27DB-BD31-4B8C-83A1-F6EECF244321}">
                <p14:modId xmlns:p14="http://schemas.microsoft.com/office/powerpoint/2010/main" val="2700001268"/>
              </p:ext>
            </p:extLst>
          </p:nvPr>
        </p:nvGraphicFramePr>
        <p:xfrm>
          <a:off x="838200" y="1825624"/>
          <a:ext cx="10515597" cy="2692929"/>
        </p:xfrm>
        <a:graphic>
          <a:graphicData uri="http://schemas.openxmlformats.org/drawingml/2006/table">
            <a:tbl>
              <a:tblPr firstRow="1" bandRow="1">
                <a:tableStyleId>{5C22544A-7EE6-4342-B048-85BDC9FD1C3A}</a:tableStyleId>
              </a:tblPr>
              <a:tblGrid>
                <a:gridCol w="1772920">
                  <a:extLst>
                    <a:ext uri="{9D8B030D-6E8A-4147-A177-3AD203B41FA5}">
                      <a16:colId xmlns:a16="http://schemas.microsoft.com/office/drawing/2014/main" val="3593335769"/>
                    </a:ext>
                  </a:extLst>
                </a:gridCol>
                <a:gridCol w="3901440">
                  <a:extLst>
                    <a:ext uri="{9D8B030D-6E8A-4147-A177-3AD203B41FA5}">
                      <a16:colId xmlns:a16="http://schemas.microsoft.com/office/drawing/2014/main" val="3590204874"/>
                    </a:ext>
                  </a:extLst>
                </a:gridCol>
                <a:gridCol w="4841237">
                  <a:extLst>
                    <a:ext uri="{9D8B030D-6E8A-4147-A177-3AD203B41FA5}">
                      <a16:colId xmlns:a16="http://schemas.microsoft.com/office/drawing/2014/main" val="342455921"/>
                    </a:ext>
                  </a:extLst>
                </a:gridCol>
              </a:tblGrid>
              <a:tr h="681249">
                <a:tc>
                  <a:txBody>
                    <a:bodyPr/>
                    <a:lstStyle/>
                    <a:p>
                      <a:pPr algn="ctr"/>
                      <a:r>
                        <a:rPr lang="en-US" sz="2500">
                          <a:solidFill>
                            <a:schemeClr val="tx1"/>
                          </a:solidFill>
                        </a:rPr>
                        <a:t>Toán tử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a:solidFill>
                            <a:schemeClr val="tx1"/>
                          </a:solidFill>
                        </a:rPr>
                        <a:t>Mô tả</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a:solidFill>
                            <a:schemeClr val="tx1"/>
                          </a:solidFill>
                        </a:rPr>
                        <a:t>Ví dụ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20282334"/>
                  </a:ext>
                </a:extLst>
              </a:tr>
              <a:tr h="681249">
                <a:tc>
                  <a:txBody>
                    <a:bodyPr/>
                    <a:lstStyle/>
                    <a:p>
                      <a:pPr algn="ctr"/>
                      <a:r>
                        <a:rPr lang="en-US" sz="3000" b="1">
                          <a:solidFill>
                            <a:srgbClr val="FF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3000"/>
                        <a:t>Tăng 1 đơn vị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3000"/>
                        <a:t>int a = 6;</a:t>
                      </a:r>
                    </a:p>
                    <a:p>
                      <a:r>
                        <a:rPr lang="en-US" sz="3000"/>
                        <a:t>a++;          // a = 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85787976"/>
                  </a:ext>
                </a:extLst>
              </a:tr>
              <a:tr h="681249">
                <a:tc>
                  <a:txBody>
                    <a:bodyPr/>
                    <a:lstStyle/>
                    <a:p>
                      <a:pPr algn="ctr"/>
                      <a:r>
                        <a:rPr lang="en-US" sz="3000" b="1">
                          <a:solidFill>
                            <a:srgbClr val="FF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3000"/>
                        <a:t>Giảm 1 đơn vị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3000"/>
                        <a:t>int b = 11;</a:t>
                      </a:r>
                    </a:p>
                    <a:p>
                      <a:r>
                        <a:rPr lang="en-US" sz="3000"/>
                        <a:t>b--;           // b = 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85352246"/>
                  </a:ext>
                </a:extLst>
              </a:tr>
            </a:tbl>
          </a:graphicData>
        </a:graphic>
      </p:graphicFrame>
      <p:sp>
        <p:nvSpPr>
          <p:cNvPr id="3" name="Hộp Văn bản 2">
            <a:extLst>
              <a:ext uri="{FF2B5EF4-FFF2-40B4-BE49-F238E27FC236}">
                <a16:creationId xmlns:a16="http://schemas.microsoft.com/office/drawing/2014/main" id="{A06AC083-86DE-8F44-D235-CED450E767D5}"/>
              </a:ext>
            </a:extLst>
          </p:cNvPr>
          <p:cNvSpPr txBox="1"/>
          <p:nvPr/>
        </p:nvSpPr>
        <p:spPr>
          <a:xfrm>
            <a:off x="838200" y="4728920"/>
            <a:ext cx="10515597" cy="1015663"/>
          </a:xfrm>
          <a:prstGeom prst="rect">
            <a:avLst/>
          </a:prstGeom>
          <a:noFill/>
        </p:spPr>
        <p:txBody>
          <a:bodyPr wrap="square" rtlCol="0">
            <a:spAutoFit/>
          </a:bodyPr>
          <a:lstStyle/>
          <a:p>
            <a:r>
              <a:rPr lang="en-US" sz="3000" b="1">
                <a:solidFill>
                  <a:srgbClr val="FF0000"/>
                </a:solidFill>
              </a:rPr>
              <a:t>Lưu ý</a:t>
            </a:r>
            <a:r>
              <a:rPr lang="en-US" sz="3000"/>
              <a:t>: Có sự khác biệt về kết quả của việc đặt toán tử trước hoặc sau toán hạng. </a:t>
            </a:r>
          </a:p>
        </p:txBody>
      </p:sp>
    </p:spTree>
    <p:extLst>
      <p:ext uri="{BB962C8B-B14F-4D97-AF65-F5344CB8AC3E}">
        <p14:creationId xmlns:p14="http://schemas.microsoft.com/office/powerpoint/2010/main" val="2752398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ộp Văn bản 2">
            <a:extLst>
              <a:ext uri="{FF2B5EF4-FFF2-40B4-BE49-F238E27FC236}">
                <a16:creationId xmlns:a16="http://schemas.microsoft.com/office/drawing/2014/main" id="{36D5D3A3-5D35-8DCE-EFEA-FEDCFCBAC95C}"/>
              </a:ext>
            </a:extLst>
          </p:cNvPr>
          <p:cNvSpPr txBox="1"/>
          <p:nvPr/>
        </p:nvSpPr>
        <p:spPr>
          <a:xfrm>
            <a:off x="727060" y="2547682"/>
            <a:ext cx="10939346" cy="2169825"/>
          </a:xfrm>
          <a:prstGeom prst="rect">
            <a:avLst/>
          </a:prstGeom>
          <a:noFill/>
        </p:spPr>
        <p:txBody>
          <a:bodyPr wrap="square" rtlCol="0">
            <a:spAutoFit/>
          </a:bodyPr>
          <a:lstStyle/>
          <a:p>
            <a:pPr algn="ctr"/>
            <a:r>
              <a:rPr lang="en-US" sz="2700"/>
              <a:t>“L</a:t>
            </a:r>
            <a:r>
              <a:rPr lang="vi-VN" sz="2700"/>
              <a:t>à một ngôn ngữ lập trình phổ biến, mạnh mẽ, và có tầm ảnh hưởng rộng rãi trong lĩnh vực công nghệ thông tin. Được phát triển vào đầu những năm 1970 bởi Dennis Ritchie tại Bell Labs, C đã trở thành một trong những ngôn ngữ lập trình quan trọng nhất, đặc biệt trong việc phát triển hệ điều hành và các hệ thống nhúng.</a:t>
            </a:r>
            <a:r>
              <a:rPr lang="en-US" sz="2700"/>
              <a:t>”</a:t>
            </a:r>
          </a:p>
        </p:txBody>
      </p:sp>
    </p:spTree>
    <p:extLst>
      <p:ext uri="{BB962C8B-B14F-4D97-AF65-F5344CB8AC3E}">
        <p14:creationId xmlns:p14="http://schemas.microsoft.com/office/powerpoint/2010/main" val="31416821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65676FD-6672-0539-4EF1-57D9AD0A1C92}"/>
              </a:ext>
            </a:extLst>
          </p:cNvPr>
          <p:cNvSpPr>
            <a:spLocks noGrp="1"/>
          </p:cNvSpPr>
          <p:nvPr>
            <p:ph type="title"/>
          </p:nvPr>
        </p:nvSpPr>
        <p:spPr>
          <a:xfrm>
            <a:off x="839788" y="314325"/>
            <a:ext cx="10515600" cy="865187"/>
          </a:xfrm>
        </p:spPr>
        <p:txBody>
          <a:bodyPr vert="horz" lIns="91440" tIns="45720" rIns="91440" bIns="45720" rtlCol="0" anchor="ctr">
            <a:normAutofit/>
          </a:bodyPr>
          <a:lstStyle/>
          <a:p>
            <a:pPr>
              <a:lnSpc>
                <a:spcPct val="90000"/>
              </a:lnSpc>
            </a:pPr>
            <a:r>
              <a:rPr lang="en-US" sz="3200" kern="1200">
                <a:latin typeface="+mj-lt"/>
                <a:ea typeface="+mj-ea"/>
                <a:cs typeface="+mj-cs"/>
              </a:rPr>
              <a:t>Toán tử tăng giảm (ví dụ)</a:t>
            </a:r>
            <a:r>
              <a:rPr lang="en-US" sz="3200" kern="1200">
                <a:solidFill>
                  <a:schemeClr val="bg1"/>
                </a:solidFill>
                <a:latin typeface="+mj-lt"/>
                <a:ea typeface="+mj-ea"/>
                <a:cs typeface="+mj-cs"/>
              </a:rPr>
              <a:t>oán tử tăng giảm</a:t>
            </a:r>
          </a:p>
        </p:txBody>
      </p:sp>
      <p:sp>
        <p:nvSpPr>
          <p:cNvPr id="6" name="Chỗ dành sẵn cho Văn bản 5">
            <a:extLst>
              <a:ext uri="{FF2B5EF4-FFF2-40B4-BE49-F238E27FC236}">
                <a16:creationId xmlns:a16="http://schemas.microsoft.com/office/drawing/2014/main" id="{F8F545FB-1E8A-C2A1-EFD9-F89FC1ED7E9B}"/>
              </a:ext>
            </a:extLst>
          </p:cNvPr>
          <p:cNvSpPr>
            <a:spLocks noGrp="1"/>
          </p:cNvSpPr>
          <p:nvPr>
            <p:ph type="body" idx="1"/>
          </p:nvPr>
        </p:nvSpPr>
        <p:spPr>
          <a:xfrm>
            <a:off x="839788" y="1179513"/>
            <a:ext cx="5157787" cy="659448"/>
          </a:xfrm>
        </p:spPr>
        <p:txBody>
          <a:bodyPr/>
          <a:lstStyle/>
          <a:p>
            <a:r>
              <a:rPr lang="en-US" sz="2800"/>
              <a:t>Đặt toán tử trước toán hạng</a:t>
            </a:r>
          </a:p>
        </p:txBody>
      </p:sp>
      <p:sp>
        <p:nvSpPr>
          <p:cNvPr id="7" name="Chỗ dành sẵn cho Nội dung 6">
            <a:extLst>
              <a:ext uri="{FF2B5EF4-FFF2-40B4-BE49-F238E27FC236}">
                <a16:creationId xmlns:a16="http://schemas.microsoft.com/office/drawing/2014/main" id="{DB940B6B-B248-E61B-9459-2CEACD04F2D5}"/>
              </a:ext>
            </a:extLst>
          </p:cNvPr>
          <p:cNvSpPr>
            <a:spLocks noGrp="1"/>
          </p:cNvSpPr>
          <p:nvPr>
            <p:ph sz="half" idx="2"/>
          </p:nvPr>
        </p:nvSpPr>
        <p:spPr>
          <a:xfrm>
            <a:off x="839788" y="1981200"/>
            <a:ext cx="5157787" cy="4208463"/>
          </a:xfrm>
        </p:spPr>
        <p:txBody>
          <a:bodyPr/>
          <a:lstStyle/>
          <a:p>
            <a:pPr marL="0" indent="0">
              <a:buNone/>
            </a:pPr>
            <a:r>
              <a:rPr lang="en-US" sz="3000"/>
              <a:t>int x = 20;</a:t>
            </a:r>
          </a:p>
          <a:p>
            <a:pPr marL="0" indent="0">
              <a:buNone/>
            </a:pPr>
            <a:r>
              <a:rPr lang="en-US" sz="3000"/>
              <a:t>int y = ++x;</a:t>
            </a:r>
          </a:p>
          <a:p>
            <a:pPr marL="0" indent="0">
              <a:buNone/>
            </a:pPr>
            <a:endParaRPr lang="en-US" sz="3000"/>
          </a:p>
          <a:p>
            <a:pPr marL="0" indent="0">
              <a:buNone/>
            </a:pPr>
            <a:r>
              <a:rPr lang="en-US" sz="3000"/>
              <a:t>Kết quả:</a:t>
            </a:r>
          </a:p>
          <a:p>
            <a:pPr marL="0" indent="0">
              <a:buNone/>
            </a:pPr>
            <a:r>
              <a:rPr lang="en-US" sz="3000"/>
              <a:t>x = 21, y = 21</a:t>
            </a:r>
          </a:p>
        </p:txBody>
      </p:sp>
      <p:sp>
        <p:nvSpPr>
          <p:cNvPr id="8" name="Chỗ dành sẵn cho Văn bản 7">
            <a:extLst>
              <a:ext uri="{FF2B5EF4-FFF2-40B4-BE49-F238E27FC236}">
                <a16:creationId xmlns:a16="http://schemas.microsoft.com/office/drawing/2014/main" id="{419BDFDB-2ECB-FA1E-A9D6-49C67BA9883F}"/>
              </a:ext>
            </a:extLst>
          </p:cNvPr>
          <p:cNvSpPr>
            <a:spLocks noGrp="1"/>
          </p:cNvSpPr>
          <p:nvPr>
            <p:ph type="body" sz="quarter" idx="3"/>
          </p:nvPr>
        </p:nvSpPr>
        <p:spPr>
          <a:xfrm>
            <a:off x="6172200" y="1190625"/>
            <a:ext cx="5183188" cy="659448"/>
          </a:xfrm>
        </p:spPr>
        <p:txBody>
          <a:bodyPr/>
          <a:lstStyle/>
          <a:p>
            <a:r>
              <a:rPr lang="en-US" sz="2800"/>
              <a:t>Đặt toán tử sau toán hạng</a:t>
            </a:r>
          </a:p>
        </p:txBody>
      </p:sp>
      <p:sp>
        <p:nvSpPr>
          <p:cNvPr id="9" name="Chỗ dành sẵn cho Nội dung 8">
            <a:extLst>
              <a:ext uri="{FF2B5EF4-FFF2-40B4-BE49-F238E27FC236}">
                <a16:creationId xmlns:a16="http://schemas.microsoft.com/office/drawing/2014/main" id="{C016CD16-695B-A26F-D019-019EB6FA7B34}"/>
              </a:ext>
            </a:extLst>
          </p:cNvPr>
          <p:cNvSpPr>
            <a:spLocks noGrp="1"/>
          </p:cNvSpPr>
          <p:nvPr>
            <p:ph sz="quarter" idx="4"/>
          </p:nvPr>
        </p:nvSpPr>
        <p:spPr>
          <a:xfrm>
            <a:off x="6172200" y="1981200"/>
            <a:ext cx="5183188" cy="4208463"/>
          </a:xfrm>
        </p:spPr>
        <p:txBody>
          <a:bodyPr/>
          <a:lstStyle/>
          <a:p>
            <a:pPr marL="0" indent="0">
              <a:buNone/>
            </a:pPr>
            <a:r>
              <a:rPr lang="en-US" sz="3000"/>
              <a:t>int x = 20;</a:t>
            </a:r>
          </a:p>
          <a:p>
            <a:pPr marL="0" indent="0">
              <a:buNone/>
            </a:pPr>
            <a:r>
              <a:rPr lang="en-US" sz="3000"/>
              <a:t>int y = x++;</a:t>
            </a:r>
          </a:p>
          <a:p>
            <a:pPr marL="0" indent="0">
              <a:buNone/>
            </a:pPr>
            <a:endParaRPr lang="en-US" sz="3000"/>
          </a:p>
          <a:p>
            <a:pPr marL="0" indent="0">
              <a:buNone/>
            </a:pPr>
            <a:r>
              <a:rPr lang="en-US" sz="3000"/>
              <a:t>Kết quả: </a:t>
            </a:r>
          </a:p>
          <a:p>
            <a:pPr marL="0" indent="0">
              <a:buNone/>
            </a:pPr>
            <a:r>
              <a:rPr lang="en-US" sz="3000"/>
              <a:t>x = 21, y = 20</a:t>
            </a:r>
          </a:p>
        </p:txBody>
      </p:sp>
    </p:spTree>
    <p:extLst>
      <p:ext uri="{BB962C8B-B14F-4D97-AF65-F5344CB8AC3E}">
        <p14:creationId xmlns:p14="http://schemas.microsoft.com/office/powerpoint/2010/main" val="42552754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C65676FD-6672-0539-4EF1-57D9AD0A1C9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lnSpc>
                <a:spcPct val="90000"/>
              </a:lnSpc>
            </a:pPr>
            <a:r>
              <a:rPr lang="en-US" sz="3200" kern="1200">
                <a:solidFill>
                  <a:schemeClr val="bg1"/>
                </a:solidFill>
                <a:latin typeface="+mj-lt"/>
                <a:ea typeface="+mj-ea"/>
                <a:cs typeface="+mj-cs"/>
              </a:rPr>
              <a:t>Toán tử quan hệ</a:t>
            </a:r>
          </a:p>
        </p:txBody>
      </p:sp>
      <p:graphicFrame>
        <p:nvGraphicFramePr>
          <p:cNvPr id="12" name="Bảng 12">
            <a:extLst>
              <a:ext uri="{FF2B5EF4-FFF2-40B4-BE49-F238E27FC236}">
                <a16:creationId xmlns:a16="http://schemas.microsoft.com/office/drawing/2014/main" id="{F8F1FFC9-ECF6-721F-D0F6-8EC364165D7E}"/>
              </a:ext>
            </a:extLst>
          </p:cNvPr>
          <p:cNvGraphicFramePr>
            <a:graphicFrameLocks noGrp="1"/>
          </p:cNvGraphicFramePr>
          <p:nvPr>
            <p:ph idx="1"/>
            <p:extLst>
              <p:ext uri="{D42A27DB-BD31-4B8C-83A1-F6EECF244321}">
                <p14:modId xmlns:p14="http://schemas.microsoft.com/office/powerpoint/2010/main" val="373221190"/>
              </p:ext>
            </p:extLst>
          </p:nvPr>
        </p:nvGraphicFramePr>
        <p:xfrm>
          <a:off x="838201" y="1473201"/>
          <a:ext cx="10515597" cy="4778846"/>
        </p:xfrm>
        <a:graphic>
          <a:graphicData uri="http://schemas.openxmlformats.org/drawingml/2006/table">
            <a:tbl>
              <a:tblPr firstRow="1" bandRow="1">
                <a:tableStyleId>{5C22544A-7EE6-4342-B048-85BDC9FD1C3A}</a:tableStyleId>
              </a:tblPr>
              <a:tblGrid>
                <a:gridCol w="1772920">
                  <a:extLst>
                    <a:ext uri="{9D8B030D-6E8A-4147-A177-3AD203B41FA5}">
                      <a16:colId xmlns:a16="http://schemas.microsoft.com/office/drawing/2014/main" val="3593335769"/>
                    </a:ext>
                  </a:extLst>
                </a:gridCol>
                <a:gridCol w="5811520">
                  <a:extLst>
                    <a:ext uri="{9D8B030D-6E8A-4147-A177-3AD203B41FA5}">
                      <a16:colId xmlns:a16="http://schemas.microsoft.com/office/drawing/2014/main" val="3590204874"/>
                    </a:ext>
                  </a:extLst>
                </a:gridCol>
                <a:gridCol w="2931157">
                  <a:extLst>
                    <a:ext uri="{9D8B030D-6E8A-4147-A177-3AD203B41FA5}">
                      <a16:colId xmlns:a16="http://schemas.microsoft.com/office/drawing/2014/main" val="342455921"/>
                    </a:ext>
                  </a:extLst>
                </a:gridCol>
              </a:tblGrid>
              <a:tr h="436879">
                <a:tc>
                  <a:txBody>
                    <a:bodyPr/>
                    <a:lstStyle/>
                    <a:p>
                      <a:pPr algn="ctr"/>
                      <a:r>
                        <a:rPr lang="en-US" sz="2500">
                          <a:solidFill>
                            <a:schemeClr val="tx1"/>
                          </a:solidFill>
                        </a:rPr>
                        <a:t>Toán tử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a:solidFill>
                            <a:schemeClr val="tx1"/>
                          </a:solidFill>
                        </a:rPr>
                        <a:t>Mô tả</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a:solidFill>
                            <a:schemeClr val="tx1"/>
                          </a:solidFill>
                        </a:rPr>
                        <a:t>Ví dụ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20282334"/>
                  </a:ext>
                </a:extLst>
              </a:tr>
              <a:tr h="706119">
                <a:tc>
                  <a:txBody>
                    <a:bodyPr/>
                    <a:lstStyle/>
                    <a:p>
                      <a:pPr algn="ctr"/>
                      <a:r>
                        <a:rPr lang="en-US" sz="2400" b="1">
                          <a:solidFill>
                            <a:srgbClr val="FF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2000"/>
                        <a:t>Kiểm tra 2 toán hạng </a:t>
                      </a:r>
                      <a:r>
                        <a:rPr lang="en-US" sz="2000">
                          <a:solidFill>
                            <a:srgbClr val="FF0000"/>
                          </a:solidFill>
                        </a:rPr>
                        <a:t>bằng nhau </a:t>
                      </a:r>
                      <a:r>
                        <a:rPr lang="en-US" sz="2000"/>
                        <a:t>hay không, nếu bằng nhau trả về 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a:t>1 == 1, trả về 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85787976"/>
                  </a:ext>
                </a:extLst>
              </a:tr>
              <a:tr h="690880">
                <a:tc>
                  <a:txBody>
                    <a:bodyPr/>
                    <a:lstStyle/>
                    <a:p>
                      <a:pPr algn="ctr"/>
                      <a:r>
                        <a:rPr lang="en-US" sz="2400" b="1">
                          <a:solidFill>
                            <a:srgbClr val="FF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2000"/>
                        <a:t>Kiểm tra 2 toán hạng </a:t>
                      </a:r>
                      <a:r>
                        <a:rPr lang="en-US" sz="2000">
                          <a:solidFill>
                            <a:srgbClr val="FF0000"/>
                          </a:solidFill>
                        </a:rPr>
                        <a:t>khác nhau </a:t>
                      </a:r>
                      <a:r>
                        <a:rPr lang="en-US" sz="2000"/>
                        <a:t>hay không, nếu khác nhau trả về 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a:t>1 != 1, trả về 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85352246"/>
                  </a:ext>
                </a:extLst>
              </a:tr>
              <a:tr h="711200">
                <a:tc>
                  <a:txBody>
                    <a:bodyPr/>
                    <a:lstStyle/>
                    <a:p>
                      <a:pPr algn="ctr"/>
                      <a:r>
                        <a:rPr lang="en-US" sz="2400" b="1">
                          <a:solidFill>
                            <a:srgbClr val="FF0000"/>
                          </a:solidFill>
                        </a:rPr>
                        <a:t>&gt;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2000"/>
                        <a:t>Kiểm tra toán hạng bên trái có </a:t>
                      </a:r>
                      <a:r>
                        <a:rPr lang="en-US" sz="2000">
                          <a:solidFill>
                            <a:srgbClr val="FF0000"/>
                          </a:solidFill>
                        </a:rPr>
                        <a:t>lớn hơn </a:t>
                      </a:r>
                      <a:r>
                        <a:rPr lang="en-US" sz="2000"/>
                        <a:t>toán hạng bên phải không, nếu đúng trả về 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a:t>2 &gt; 1, trả về 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39163677"/>
                  </a:ext>
                </a:extLst>
              </a:tr>
              <a:tr h="705920">
                <a:tc>
                  <a:txBody>
                    <a:bodyPr/>
                    <a:lstStyle/>
                    <a:p>
                      <a:pPr algn="ctr"/>
                      <a:r>
                        <a:rPr lang="en-US" sz="2400" b="1">
                          <a:solidFill>
                            <a:srgbClr val="FF0000"/>
                          </a:solidFill>
                        </a:rPr>
                        <a:t>&lt;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a:t>Kiểm tra toán hạng bên trái có </a:t>
                      </a:r>
                      <a:r>
                        <a:rPr lang="en-US" sz="2000">
                          <a:solidFill>
                            <a:srgbClr val="FF0000"/>
                          </a:solidFill>
                        </a:rPr>
                        <a:t>nhỏ hơn </a:t>
                      </a:r>
                      <a:r>
                        <a:rPr lang="en-US" sz="2000"/>
                        <a:t>toán hạng bên phải không, nếu đúng trả về 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a:t>2 &lt; 1, trả về 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7330769"/>
                  </a:ext>
                </a:extLst>
              </a:tr>
              <a:tr h="780442">
                <a:tc>
                  <a:txBody>
                    <a:bodyPr/>
                    <a:lstStyle/>
                    <a:p>
                      <a:pPr algn="ctr"/>
                      <a:r>
                        <a:rPr lang="en-US" sz="2400" b="1">
                          <a:solidFill>
                            <a:srgbClr val="FF0000"/>
                          </a:solidFill>
                        </a:rPr>
                        <a:t>&gt;=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a:t>Kiểm tra toán hạng bên trái có </a:t>
                      </a:r>
                      <a:r>
                        <a:rPr lang="en-US" sz="2000">
                          <a:solidFill>
                            <a:srgbClr val="FF0000"/>
                          </a:solidFill>
                        </a:rPr>
                        <a:t>lớn hơn hoặc bằng </a:t>
                      </a:r>
                      <a:r>
                        <a:rPr lang="en-US" sz="2000"/>
                        <a:t>toán hạng bên phải không, nếu đúng trả về 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a:t>4 &gt;= 3, trả về 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57470987"/>
                  </a:ext>
                </a:extLst>
              </a:tr>
              <a:tr h="701685">
                <a:tc>
                  <a:txBody>
                    <a:bodyPr/>
                    <a:lstStyle/>
                    <a:p>
                      <a:pPr algn="ctr"/>
                      <a:r>
                        <a:rPr lang="en-US" sz="2400" b="1">
                          <a:solidFill>
                            <a:srgbClr val="FF0000"/>
                          </a:solidFill>
                        </a:rPr>
                        <a:t>&lt;=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a:t>Kiểm tra toán hạng bên trái có </a:t>
                      </a:r>
                      <a:r>
                        <a:rPr lang="en-US" sz="2000">
                          <a:solidFill>
                            <a:srgbClr val="FF0000"/>
                          </a:solidFill>
                        </a:rPr>
                        <a:t>nhỏ hơn hoặc bằng </a:t>
                      </a:r>
                      <a:r>
                        <a:rPr lang="en-US" sz="2000"/>
                        <a:t>toán hạng bên phải không, nếu đúng trả về 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a:t>4 &lt;= 3, trả về 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54372183"/>
                  </a:ext>
                </a:extLst>
              </a:tr>
            </a:tbl>
          </a:graphicData>
        </a:graphic>
      </p:graphicFrame>
    </p:spTree>
    <p:extLst>
      <p:ext uri="{BB962C8B-B14F-4D97-AF65-F5344CB8AC3E}">
        <p14:creationId xmlns:p14="http://schemas.microsoft.com/office/powerpoint/2010/main" val="2769717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C65676FD-6672-0539-4EF1-57D9AD0A1C9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lnSpc>
                <a:spcPct val="90000"/>
              </a:lnSpc>
            </a:pPr>
            <a:r>
              <a:rPr lang="en-US" sz="3200" kern="1200">
                <a:solidFill>
                  <a:schemeClr val="bg1"/>
                </a:solidFill>
                <a:latin typeface="+mj-lt"/>
                <a:ea typeface="+mj-ea"/>
                <a:cs typeface="+mj-cs"/>
              </a:rPr>
              <a:t>Toán tử luận lý</a:t>
            </a:r>
          </a:p>
        </p:txBody>
      </p:sp>
      <p:graphicFrame>
        <p:nvGraphicFramePr>
          <p:cNvPr id="12" name="Bảng 12">
            <a:extLst>
              <a:ext uri="{FF2B5EF4-FFF2-40B4-BE49-F238E27FC236}">
                <a16:creationId xmlns:a16="http://schemas.microsoft.com/office/drawing/2014/main" id="{F8F1FFC9-ECF6-721F-D0F6-8EC364165D7E}"/>
              </a:ext>
            </a:extLst>
          </p:cNvPr>
          <p:cNvGraphicFramePr>
            <a:graphicFrameLocks noGrp="1"/>
          </p:cNvGraphicFramePr>
          <p:nvPr>
            <p:ph idx="1"/>
            <p:extLst>
              <p:ext uri="{D42A27DB-BD31-4B8C-83A1-F6EECF244321}">
                <p14:modId xmlns:p14="http://schemas.microsoft.com/office/powerpoint/2010/main" val="1022423514"/>
              </p:ext>
            </p:extLst>
          </p:nvPr>
        </p:nvGraphicFramePr>
        <p:xfrm>
          <a:off x="838200" y="1825624"/>
          <a:ext cx="10515597" cy="4625976"/>
        </p:xfrm>
        <a:graphic>
          <a:graphicData uri="http://schemas.openxmlformats.org/drawingml/2006/table">
            <a:tbl>
              <a:tblPr firstRow="1" bandRow="1">
                <a:tableStyleId>{5C22544A-7EE6-4342-B048-85BDC9FD1C3A}</a:tableStyleId>
              </a:tblPr>
              <a:tblGrid>
                <a:gridCol w="1427480">
                  <a:extLst>
                    <a:ext uri="{9D8B030D-6E8A-4147-A177-3AD203B41FA5}">
                      <a16:colId xmlns:a16="http://schemas.microsoft.com/office/drawing/2014/main" val="3593335769"/>
                    </a:ext>
                  </a:extLst>
                </a:gridCol>
                <a:gridCol w="5821680">
                  <a:extLst>
                    <a:ext uri="{9D8B030D-6E8A-4147-A177-3AD203B41FA5}">
                      <a16:colId xmlns:a16="http://schemas.microsoft.com/office/drawing/2014/main" val="3590204874"/>
                    </a:ext>
                  </a:extLst>
                </a:gridCol>
                <a:gridCol w="3266437">
                  <a:extLst>
                    <a:ext uri="{9D8B030D-6E8A-4147-A177-3AD203B41FA5}">
                      <a16:colId xmlns:a16="http://schemas.microsoft.com/office/drawing/2014/main" val="342455921"/>
                    </a:ext>
                  </a:extLst>
                </a:gridCol>
              </a:tblGrid>
              <a:tr h="541656">
                <a:tc>
                  <a:txBody>
                    <a:bodyPr/>
                    <a:lstStyle/>
                    <a:p>
                      <a:pPr algn="ctr"/>
                      <a:r>
                        <a:rPr lang="en-US" sz="2500">
                          <a:solidFill>
                            <a:schemeClr val="tx1"/>
                          </a:solidFill>
                        </a:rPr>
                        <a:t>Toán tử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a:solidFill>
                            <a:schemeClr val="tx1"/>
                          </a:solidFill>
                        </a:rPr>
                        <a:t>Mô tả</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a:solidFill>
                            <a:schemeClr val="tx1"/>
                          </a:solidFill>
                        </a:rPr>
                        <a:t>Ví dụ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20282334"/>
                  </a:ext>
                </a:extLst>
              </a:tr>
              <a:tr h="681249">
                <a:tc>
                  <a:txBody>
                    <a:bodyPr/>
                    <a:lstStyle/>
                    <a:p>
                      <a:pPr algn="ctr"/>
                      <a:r>
                        <a:rPr lang="en-US" sz="3000" b="1">
                          <a:solidFill>
                            <a:srgbClr val="FF0000"/>
                          </a:solidFill>
                        </a:rPr>
                        <a:t>&amp;&amp;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vi-VN" sz="2500"/>
                        <a:t>Được gọi là toán tử logic </a:t>
                      </a:r>
                      <a:r>
                        <a:rPr lang="vi-VN" sz="2500">
                          <a:solidFill>
                            <a:srgbClr val="FF0000"/>
                          </a:solidFill>
                        </a:rPr>
                        <a:t>AND</a:t>
                      </a:r>
                      <a:r>
                        <a:rPr lang="vi-VN" sz="2500"/>
                        <a:t> (</a:t>
                      </a:r>
                      <a:r>
                        <a:rPr lang="vi-VN" sz="2500">
                          <a:solidFill>
                            <a:srgbClr val="FF0000"/>
                          </a:solidFill>
                        </a:rPr>
                        <a:t>và</a:t>
                      </a:r>
                      <a:r>
                        <a:rPr lang="vi-VN" sz="2500"/>
                        <a:t>). Nếu cả hai toán hạng</a:t>
                      </a:r>
                      <a:r>
                        <a:rPr lang="en-US" sz="2500"/>
                        <a:t> </a:t>
                      </a:r>
                      <a:r>
                        <a:rPr lang="vi-VN" sz="2500"/>
                        <a:t>đều có giá trị true thì kết quả là true.</a:t>
                      </a:r>
                      <a:endParaRPr lang="en-US" sz="25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500"/>
                        <a:t>((1 &gt; 2) &amp;&amp; (3 &lt; 4)), giá trị trả về là 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85787976"/>
                  </a:ext>
                </a:extLst>
              </a:tr>
              <a:tr h="681249">
                <a:tc>
                  <a:txBody>
                    <a:bodyPr/>
                    <a:lstStyle/>
                    <a:p>
                      <a:pPr algn="ctr"/>
                      <a:r>
                        <a:rPr lang="en-US" sz="3000" b="1">
                          <a:solidFill>
                            <a:srgbClr val="FF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vi-VN" sz="2500"/>
                        <a:t>Được gọi là toán tử logic </a:t>
                      </a:r>
                      <a:r>
                        <a:rPr lang="vi-VN" sz="2500">
                          <a:solidFill>
                            <a:srgbClr val="FF0000"/>
                          </a:solidFill>
                        </a:rPr>
                        <a:t>OR</a:t>
                      </a:r>
                      <a:r>
                        <a:rPr lang="vi-VN" sz="2500"/>
                        <a:t> (</a:t>
                      </a:r>
                      <a:r>
                        <a:rPr lang="vi-VN" sz="2500">
                          <a:solidFill>
                            <a:srgbClr val="FF0000"/>
                          </a:solidFill>
                        </a:rPr>
                        <a:t>hoặc</a:t>
                      </a:r>
                      <a:r>
                        <a:rPr lang="vi-VN" sz="2500"/>
                        <a:t>). Nếu một trong hai</a:t>
                      </a:r>
                      <a:r>
                        <a:rPr lang="en-US" sz="2500"/>
                        <a:t> </a:t>
                      </a:r>
                      <a:r>
                        <a:rPr lang="vi-VN" sz="2500"/>
                        <a:t>toán hạng có giá trị true, thì kết quả là true.</a:t>
                      </a:r>
                      <a:endParaRPr lang="en-US" sz="25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500"/>
                        <a:t>((1 &gt; 2) || (3 &lt; 4)), giá trị trả về là true</a:t>
                      </a:r>
                    </a:p>
                    <a:p>
                      <a:endParaRPr lang="en-US" sz="25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85352246"/>
                  </a:ext>
                </a:extLst>
              </a:tr>
              <a:tr h="681249">
                <a:tc>
                  <a:txBody>
                    <a:bodyPr/>
                    <a:lstStyle/>
                    <a:p>
                      <a:pPr algn="ctr"/>
                      <a:r>
                        <a:rPr lang="en-US" sz="3000" b="1">
                          <a:solidFill>
                            <a:srgbClr val="FF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vi-VN" sz="2500"/>
                        <a:t>Được gọi là toán tử </a:t>
                      </a:r>
                      <a:r>
                        <a:rPr lang="vi-VN" sz="2500">
                          <a:solidFill>
                            <a:srgbClr val="FF0000"/>
                          </a:solidFill>
                        </a:rPr>
                        <a:t>NOT</a:t>
                      </a:r>
                      <a:r>
                        <a:rPr lang="vi-VN" sz="2500"/>
                        <a:t> (</a:t>
                      </a:r>
                      <a:r>
                        <a:rPr lang="vi-VN" sz="2500">
                          <a:solidFill>
                            <a:srgbClr val="FF0000"/>
                          </a:solidFill>
                        </a:rPr>
                        <a:t>phủ định</a:t>
                      </a:r>
                      <a:r>
                        <a:rPr lang="vi-VN" sz="2500"/>
                        <a:t>). Sử dụng để </a:t>
                      </a:r>
                      <a:r>
                        <a:rPr lang="vi-VN" sz="2500">
                          <a:solidFill>
                            <a:srgbClr val="FF0000"/>
                          </a:solidFill>
                        </a:rPr>
                        <a:t>đảo</a:t>
                      </a:r>
                      <a:r>
                        <a:rPr lang="en-US" sz="2500">
                          <a:solidFill>
                            <a:srgbClr val="FF0000"/>
                          </a:solidFill>
                        </a:rPr>
                        <a:t> </a:t>
                      </a:r>
                      <a:r>
                        <a:rPr lang="vi-VN" sz="2500">
                          <a:solidFill>
                            <a:srgbClr val="FF0000"/>
                          </a:solidFill>
                        </a:rPr>
                        <a:t>ngược lại trạng thái logic </a:t>
                      </a:r>
                      <a:r>
                        <a:rPr lang="vi-VN" sz="2500"/>
                        <a:t>của toán hạng đó. Nếu toán</a:t>
                      </a:r>
                      <a:r>
                        <a:rPr lang="en-US" sz="2500"/>
                        <a:t> </a:t>
                      </a:r>
                      <a:r>
                        <a:rPr lang="vi-VN" sz="2500"/>
                        <a:t>hạng là true thì phủ định nó sẽ là false.</a:t>
                      </a:r>
                      <a:endParaRPr lang="en-US" sz="25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500"/>
                        <a:t>!(3 &gt; 4), giá trị trả về là 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39163677"/>
                  </a:ext>
                </a:extLst>
              </a:tr>
            </a:tbl>
          </a:graphicData>
        </a:graphic>
      </p:graphicFrame>
    </p:spTree>
    <p:extLst>
      <p:ext uri="{BB962C8B-B14F-4D97-AF65-F5344CB8AC3E}">
        <p14:creationId xmlns:p14="http://schemas.microsoft.com/office/powerpoint/2010/main" val="39633906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95062BA4-E793-9279-F59A-C03616E48A22}"/>
              </a:ext>
            </a:extLst>
          </p:cNvPr>
          <p:cNvPicPr>
            <a:picLocks noChangeAspect="1"/>
          </p:cNvPicPr>
          <p:nvPr/>
        </p:nvPicPr>
        <p:blipFill>
          <a:blip r:embed="rId2">
            <a:alphaModFix amt="50000"/>
          </a:blip>
          <a:srcRect r="25"/>
          <a:stretch/>
        </p:blipFill>
        <p:spPr>
          <a:xfrm>
            <a:off x="20" y="10"/>
            <a:ext cx="12188930" cy="6857990"/>
          </a:xfrm>
          <a:prstGeom prst="rect">
            <a:avLst/>
          </a:prstGeom>
        </p:spPr>
      </p:pic>
      <p:sp>
        <p:nvSpPr>
          <p:cNvPr id="4" name="Tiêu đề 3">
            <a:extLst>
              <a:ext uri="{FF2B5EF4-FFF2-40B4-BE49-F238E27FC236}">
                <a16:creationId xmlns:a16="http://schemas.microsoft.com/office/drawing/2014/main" id="{C5BCDB44-EF2C-3E48-2534-22353C6C2FFE}"/>
              </a:ext>
            </a:extLst>
          </p:cNvPr>
          <p:cNvSpPr>
            <a:spLocks noGrp="1"/>
          </p:cNvSpPr>
          <p:nvPr>
            <p:ph type="title"/>
          </p:nvPr>
        </p:nvSpPr>
        <p:spPr>
          <a:xfrm>
            <a:off x="1524000" y="1122363"/>
            <a:ext cx="9144000" cy="3063240"/>
          </a:xfrm>
        </p:spPr>
        <p:txBody>
          <a:bodyPr vert="horz" lIns="91440" tIns="45720" rIns="91440" bIns="45720" rtlCol="0" anchor="b">
            <a:normAutofit/>
          </a:bodyPr>
          <a:lstStyle/>
          <a:p>
            <a:pPr algn="ctr">
              <a:lnSpc>
                <a:spcPct val="90000"/>
              </a:lnSpc>
            </a:pPr>
            <a:r>
              <a:rPr lang="en-US" sz="6600">
                <a:solidFill>
                  <a:schemeClr val="bg1"/>
                </a:solidFill>
              </a:rPr>
              <a:t>Nhập, xuất trong C</a:t>
            </a:r>
          </a:p>
        </p:txBody>
      </p:sp>
      <p:sp>
        <p:nvSpPr>
          <p:cNvPr id="19"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1038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FB0EF525-D3E8-3D7A-7B6C-F8ECA09438C9}"/>
              </a:ext>
            </a:extLst>
          </p:cNvPr>
          <p:cNvSpPr>
            <a:spLocks noGrp="1"/>
          </p:cNvSpPr>
          <p:nvPr>
            <p:ph type="title"/>
          </p:nvPr>
        </p:nvSpPr>
        <p:spPr/>
        <p:txBody>
          <a:bodyPr/>
          <a:lstStyle/>
          <a:p>
            <a:r>
              <a:rPr lang="en-US"/>
              <a:t>Nhập, xuất trong C</a:t>
            </a:r>
          </a:p>
        </p:txBody>
      </p:sp>
      <p:sp>
        <p:nvSpPr>
          <p:cNvPr id="4" name="Chỗ dành sẵn cho Nội dung 3">
            <a:extLst>
              <a:ext uri="{FF2B5EF4-FFF2-40B4-BE49-F238E27FC236}">
                <a16:creationId xmlns:a16="http://schemas.microsoft.com/office/drawing/2014/main" id="{831BCD4E-2A4F-7427-AD9B-B0CBA7F1978E}"/>
              </a:ext>
            </a:extLst>
          </p:cNvPr>
          <p:cNvSpPr>
            <a:spLocks noGrp="1"/>
          </p:cNvSpPr>
          <p:nvPr>
            <p:ph idx="1"/>
          </p:nvPr>
        </p:nvSpPr>
        <p:spPr>
          <a:xfrm>
            <a:off x="838200" y="1825624"/>
            <a:ext cx="10515600" cy="4829175"/>
          </a:xfrm>
        </p:spPr>
        <p:txBody>
          <a:bodyPr/>
          <a:lstStyle/>
          <a:p>
            <a:pPr>
              <a:buFont typeface="Wingdings" panose="05000000000000000000" pitchFamily="2" charset="2"/>
              <a:buChar char="v"/>
            </a:pPr>
            <a:r>
              <a:rPr lang="en-US"/>
              <a:t>Thư viện hỗ trợ nhập, xuất: </a:t>
            </a:r>
          </a:p>
          <a:p>
            <a:pPr marL="457200" lvl="1" indent="0">
              <a:buNone/>
            </a:pPr>
            <a:r>
              <a:rPr lang="en-US" sz="3000" b="1">
                <a:solidFill>
                  <a:srgbClr val="0070C0"/>
                </a:solidFill>
              </a:rPr>
              <a:t>#include &lt;stdio.h&gt;</a:t>
            </a:r>
            <a:r>
              <a:rPr lang="en-US" b="1">
                <a:solidFill>
                  <a:srgbClr val="0070C0"/>
                </a:solidFill>
              </a:rPr>
              <a:t> </a:t>
            </a:r>
            <a:r>
              <a:rPr lang="en-US" sz="3000" b="1"/>
              <a:t>//(</a:t>
            </a:r>
            <a:r>
              <a:rPr lang="en-US" sz="3000" b="1">
                <a:solidFill>
                  <a:srgbClr val="0070C0"/>
                </a:solidFill>
              </a:rPr>
              <a:t>st</a:t>
            </a:r>
            <a:r>
              <a:rPr lang="en-US" sz="3000" b="1"/>
              <a:t>andard </a:t>
            </a:r>
            <a:r>
              <a:rPr lang="en-US" sz="3000" b="1">
                <a:solidFill>
                  <a:srgbClr val="0070C0"/>
                </a:solidFill>
              </a:rPr>
              <a:t>i</a:t>
            </a:r>
            <a:r>
              <a:rPr lang="en-US" sz="3000" b="1"/>
              <a:t>nput/</a:t>
            </a:r>
            <a:r>
              <a:rPr lang="en-US" sz="3000" b="1">
                <a:solidFill>
                  <a:srgbClr val="0070C0"/>
                </a:solidFill>
              </a:rPr>
              <a:t>o</a:t>
            </a:r>
            <a:r>
              <a:rPr lang="en-US" sz="3000" b="1"/>
              <a:t>utput)</a:t>
            </a:r>
          </a:p>
          <a:p>
            <a:pPr>
              <a:buFont typeface="Wingdings" panose="05000000000000000000" pitchFamily="2" charset="2"/>
              <a:buChar char="v"/>
            </a:pPr>
            <a:r>
              <a:rPr lang="en-US" sz="3000"/>
              <a:t>Câu lệnh nhập: </a:t>
            </a:r>
            <a:r>
              <a:rPr lang="en-US" sz="3000" b="1">
                <a:solidFill>
                  <a:srgbClr val="0070C0"/>
                </a:solidFill>
              </a:rPr>
              <a:t>scanf(&lt;chuỗi định dạng&gt;, địa chỉ biến);</a:t>
            </a:r>
          </a:p>
          <a:p>
            <a:pPr marL="0" indent="0">
              <a:buNone/>
            </a:pPr>
            <a:endParaRPr lang="en-US" sz="2500"/>
          </a:p>
        </p:txBody>
      </p:sp>
      <p:graphicFrame>
        <p:nvGraphicFramePr>
          <p:cNvPr id="5" name="Bảng 5">
            <a:extLst>
              <a:ext uri="{FF2B5EF4-FFF2-40B4-BE49-F238E27FC236}">
                <a16:creationId xmlns:a16="http://schemas.microsoft.com/office/drawing/2014/main" id="{763CC0A9-2B05-5BD8-B21E-5E58423E0079}"/>
              </a:ext>
            </a:extLst>
          </p:cNvPr>
          <p:cNvGraphicFramePr>
            <a:graphicFrameLocks noGrp="1"/>
          </p:cNvGraphicFramePr>
          <p:nvPr>
            <p:extLst>
              <p:ext uri="{D42A27DB-BD31-4B8C-83A1-F6EECF244321}">
                <p14:modId xmlns:p14="http://schemas.microsoft.com/office/powerpoint/2010/main" val="2041909488"/>
              </p:ext>
            </p:extLst>
          </p:nvPr>
        </p:nvGraphicFramePr>
        <p:xfrm>
          <a:off x="1117600" y="3818466"/>
          <a:ext cx="9804400" cy="2743200"/>
        </p:xfrm>
        <a:graphic>
          <a:graphicData uri="http://schemas.openxmlformats.org/drawingml/2006/table">
            <a:tbl>
              <a:tblPr firstRow="1" bandRow="1">
                <a:tableStyleId>{5C22544A-7EE6-4342-B048-85BDC9FD1C3A}</a:tableStyleId>
              </a:tblPr>
              <a:tblGrid>
                <a:gridCol w="3921760">
                  <a:extLst>
                    <a:ext uri="{9D8B030D-6E8A-4147-A177-3AD203B41FA5}">
                      <a16:colId xmlns:a16="http://schemas.microsoft.com/office/drawing/2014/main" val="3297715843"/>
                    </a:ext>
                  </a:extLst>
                </a:gridCol>
                <a:gridCol w="5882640">
                  <a:extLst>
                    <a:ext uri="{9D8B030D-6E8A-4147-A177-3AD203B41FA5}">
                      <a16:colId xmlns:a16="http://schemas.microsoft.com/office/drawing/2014/main" val="1493968542"/>
                    </a:ext>
                  </a:extLst>
                </a:gridCol>
              </a:tblGrid>
              <a:tr h="370840">
                <a:tc>
                  <a:txBody>
                    <a:bodyPr/>
                    <a:lstStyle/>
                    <a:p>
                      <a:pPr algn="ctr"/>
                      <a:r>
                        <a:rPr lang="en-US" sz="2500">
                          <a:solidFill>
                            <a:schemeClr val="tx1"/>
                          </a:solidFill>
                        </a:rPr>
                        <a:t>Định dạng</a:t>
                      </a:r>
                      <a:endParaRPr lang="en-US" sz="25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a:solidFill>
                            <a:schemeClr val="tx1"/>
                          </a:solidFill>
                        </a:rPr>
                        <a:t>Ý nghĩa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82037163"/>
                  </a:ext>
                </a:extLst>
              </a:tr>
              <a:tr h="370840">
                <a:tc>
                  <a:txBody>
                    <a:bodyPr/>
                    <a:lstStyle/>
                    <a:p>
                      <a:pPr algn="ctr"/>
                      <a:r>
                        <a:rPr lang="en-US" sz="2500" b="1"/>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500"/>
                        <a:t>Nhập số nguyên tối đa … ký số</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87652730"/>
                  </a:ext>
                </a:extLst>
              </a:tr>
              <a:tr h="370840">
                <a:tc>
                  <a:txBody>
                    <a:bodyPr/>
                    <a:lstStyle/>
                    <a:p>
                      <a:pPr algn="ctr"/>
                      <a:r>
                        <a:rPr lang="en-US" sz="2500" b="1"/>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500"/>
                        <a:t>Nhập số thực tối đa … ký số (tính cả dấu chấm)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3232434"/>
                  </a:ext>
                </a:extLst>
              </a:tr>
              <a:tr h="370840">
                <a:tc>
                  <a:txBody>
                    <a:bodyPr/>
                    <a:lstStyle/>
                    <a:p>
                      <a:pPr algn="ctr"/>
                      <a:r>
                        <a:rPr lang="en-US" sz="2500" b="1"/>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500"/>
                        <a:t>Nhập một ký tự</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26423979"/>
                  </a:ext>
                </a:extLst>
              </a:tr>
              <a:tr h="370840">
                <a:tc>
                  <a:txBody>
                    <a:bodyPr/>
                    <a:lstStyle/>
                    <a:p>
                      <a:pPr algn="ctr"/>
                      <a:r>
                        <a:rPr lang="en-US" sz="2500" b="1"/>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500"/>
                        <a:t>Nhập một chuỗi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60471309"/>
                  </a:ext>
                </a:extLst>
              </a:tr>
            </a:tbl>
          </a:graphicData>
        </a:graphic>
      </p:graphicFrame>
    </p:spTree>
    <p:extLst>
      <p:ext uri="{BB962C8B-B14F-4D97-AF65-F5344CB8AC3E}">
        <p14:creationId xmlns:p14="http://schemas.microsoft.com/office/powerpoint/2010/main" val="39599219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F54A131-B75E-839C-2400-906A061B3ADB}"/>
              </a:ext>
            </a:extLst>
          </p:cNvPr>
          <p:cNvSpPr>
            <a:spLocks noGrp="1"/>
          </p:cNvSpPr>
          <p:nvPr>
            <p:ph type="title"/>
          </p:nvPr>
        </p:nvSpPr>
        <p:spPr/>
        <p:txBody>
          <a:bodyPr/>
          <a:lstStyle/>
          <a:p>
            <a:r>
              <a:rPr lang="en-US"/>
              <a:t>Nhập, xuất trong C (ví dụ)</a:t>
            </a:r>
          </a:p>
        </p:txBody>
      </p:sp>
      <p:sp>
        <p:nvSpPr>
          <p:cNvPr id="3" name="Chỗ dành sẵn cho Nội dung 2">
            <a:extLst>
              <a:ext uri="{FF2B5EF4-FFF2-40B4-BE49-F238E27FC236}">
                <a16:creationId xmlns:a16="http://schemas.microsoft.com/office/drawing/2014/main" id="{9C45FEE3-BA95-3564-9BE7-C63A0FA326A0}"/>
              </a:ext>
            </a:extLst>
          </p:cNvPr>
          <p:cNvSpPr>
            <a:spLocks noGrp="1"/>
          </p:cNvSpPr>
          <p:nvPr>
            <p:ph idx="1"/>
          </p:nvPr>
        </p:nvSpPr>
        <p:spPr/>
        <p:txBody>
          <a:bodyPr/>
          <a:lstStyle/>
          <a:p>
            <a:pPr marL="0" indent="0">
              <a:buNone/>
            </a:pPr>
            <a:r>
              <a:rPr lang="en-US">
                <a:latin typeface="Consolas" panose="020B0609020204030204" pitchFamily="49" charset="0"/>
              </a:rPr>
              <a:t>int a, b;</a:t>
            </a:r>
          </a:p>
          <a:p>
            <a:pPr marL="0" indent="0">
              <a:buNone/>
            </a:pPr>
            <a:r>
              <a:rPr lang="en-US">
                <a:latin typeface="Consolas" panose="020B0609020204030204" pitchFamily="49" charset="0"/>
              </a:rPr>
              <a:t>scanf(“%d”, &amp;a); // Nhập giá trị cho biến a scanf(“%d”, &amp;b); // Nhập giá trị cho biến b scanf(“%d %d”, &amp;a, &amp;b);</a:t>
            </a:r>
          </a:p>
          <a:p>
            <a:pPr marL="0" indent="0">
              <a:buNone/>
            </a:pPr>
            <a:r>
              <a:rPr lang="en-US">
                <a:latin typeface="Consolas" panose="020B0609020204030204" pitchFamily="49" charset="0"/>
              </a:rPr>
              <a:t>scanf(“%3d”, &amp;a); // Nhập giá trị cho biến a tối đa 			    // 3 kí tự</a:t>
            </a:r>
          </a:p>
        </p:txBody>
      </p:sp>
    </p:spTree>
    <p:extLst>
      <p:ext uri="{BB962C8B-B14F-4D97-AF65-F5344CB8AC3E}">
        <p14:creationId xmlns:p14="http://schemas.microsoft.com/office/powerpoint/2010/main" val="38890958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FB0EF525-D3E8-3D7A-7B6C-F8ECA09438C9}"/>
              </a:ext>
            </a:extLst>
          </p:cNvPr>
          <p:cNvSpPr>
            <a:spLocks noGrp="1"/>
          </p:cNvSpPr>
          <p:nvPr>
            <p:ph type="title"/>
          </p:nvPr>
        </p:nvSpPr>
        <p:spPr/>
        <p:txBody>
          <a:bodyPr/>
          <a:lstStyle/>
          <a:p>
            <a:r>
              <a:rPr lang="en-US"/>
              <a:t>Nhập, xuất trong C</a:t>
            </a:r>
          </a:p>
        </p:txBody>
      </p:sp>
      <p:sp>
        <p:nvSpPr>
          <p:cNvPr id="4" name="Chỗ dành sẵn cho Nội dung 3">
            <a:extLst>
              <a:ext uri="{FF2B5EF4-FFF2-40B4-BE49-F238E27FC236}">
                <a16:creationId xmlns:a16="http://schemas.microsoft.com/office/drawing/2014/main" id="{831BCD4E-2A4F-7427-AD9B-B0CBA7F1978E}"/>
              </a:ext>
            </a:extLst>
          </p:cNvPr>
          <p:cNvSpPr>
            <a:spLocks noGrp="1"/>
          </p:cNvSpPr>
          <p:nvPr>
            <p:ph idx="1"/>
          </p:nvPr>
        </p:nvSpPr>
        <p:spPr>
          <a:xfrm>
            <a:off x="838200" y="1690688"/>
            <a:ext cx="10515600" cy="4829175"/>
          </a:xfrm>
        </p:spPr>
        <p:txBody>
          <a:bodyPr/>
          <a:lstStyle/>
          <a:p>
            <a:pPr>
              <a:buFont typeface="Wingdings" panose="05000000000000000000" pitchFamily="2" charset="2"/>
              <a:buChar char="v"/>
            </a:pPr>
            <a:r>
              <a:rPr lang="en-US" sz="3000"/>
              <a:t>Câu lệnh xuất: </a:t>
            </a:r>
            <a:r>
              <a:rPr lang="en-US" sz="3000" b="1">
                <a:solidFill>
                  <a:srgbClr val="0070C0"/>
                </a:solidFill>
              </a:rPr>
              <a:t>printf(&lt;chuỗi định dạng&gt;, [đối số 1, đối số 2,…);</a:t>
            </a:r>
          </a:p>
          <a:p>
            <a:r>
              <a:rPr lang="en-US"/>
              <a:t>Chuỗi định dạng là cách trình bày thông tin xuất và được đặt trong dấu </a:t>
            </a:r>
            <a:r>
              <a:rPr lang="en-US" b="1">
                <a:solidFill>
                  <a:srgbClr val="0070C0"/>
                </a:solidFill>
              </a:rPr>
              <a:t>“…”</a:t>
            </a:r>
          </a:p>
          <a:p>
            <a:r>
              <a:rPr lang="en-US" b="1"/>
              <a:t>Ví dụ: </a:t>
            </a:r>
          </a:p>
          <a:p>
            <a:pPr marL="0" indent="0">
              <a:buNone/>
            </a:pPr>
            <a:r>
              <a:rPr lang="en-US"/>
              <a:t>	float a = 11.1204</a:t>
            </a:r>
          </a:p>
          <a:p>
            <a:pPr marL="0" indent="0">
              <a:buNone/>
            </a:pPr>
            <a:r>
              <a:rPr lang="en-US"/>
              <a:t>	printf(“%f \n”, a); // Kết quả: 11.1204</a:t>
            </a:r>
          </a:p>
          <a:p>
            <a:pPr marL="0" indent="0">
              <a:buNone/>
            </a:pPr>
            <a:r>
              <a:rPr lang="en-US"/>
              <a:t>	printf(“%.2f ”, a); // Kết quả: 11.12</a:t>
            </a:r>
          </a:p>
        </p:txBody>
      </p:sp>
    </p:spTree>
    <p:extLst>
      <p:ext uri="{BB962C8B-B14F-4D97-AF65-F5344CB8AC3E}">
        <p14:creationId xmlns:p14="http://schemas.microsoft.com/office/powerpoint/2010/main" val="2187409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8FDD2D6-800E-C8E5-2523-018347452D6F}"/>
              </a:ext>
            </a:extLst>
          </p:cNvPr>
          <p:cNvSpPr>
            <a:spLocks noGrp="1"/>
          </p:cNvSpPr>
          <p:nvPr>
            <p:ph type="title"/>
          </p:nvPr>
        </p:nvSpPr>
        <p:spPr/>
        <p:txBody>
          <a:bodyPr/>
          <a:lstStyle/>
          <a:p>
            <a:r>
              <a:rPr lang="en-US"/>
              <a:t>Một số hàm toán học</a:t>
            </a:r>
          </a:p>
        </p:txBody>
      </p:sp>
      <p:sp>
        <p:nvSpPr>
          <p:cNvPr id="3" name="Chỗ dành sẵn cho Nội dung 2">
            <a:extLst>
              <a:ext uri="{FF2B5EF4-FFF2-40B4-BE49-F238E27FC236}">
                <a16:creationId xmlns:a16="http://schemas.microsoft.com/office/drawing/2014/main" id="{1F106E6B-811B-325F-BA78-BB94047CFB2E}"/>
              </a:ext>
            </a:extLst>
          </p:cNvPr>
          <p:cNvSpPr>
            <a:spLocks noGrp="1"/>
          </p:cNvSpPr>
          <p:nvPr>
            <p:ph idx="1"/>
          </p:nvPr>
        </p:nvSpPr>
        <p:spPr/>
        <p:txBody>
          <a:bodyPr/>
          <a:lstStyle/>
          <a:p>
            <a:pPr>
              <a:buFont typeface="Wingdings" panose="05000000000000000000" pitchFamily="2" charset="2"/>
              <a:buChar char="v"/>
            </a:pPr>
            <a:r>
              <a:rPr lang="en-US"/>
              <a:t>Thư viện: </a:t>
            </a:r>
            <a:r>
              <a:rPr lang="en-US" sz="3000">
                <a:latin typeface="Consolas" panose="020B0609020204030204" pitchFamily="49" charset="0"/>
              </a:rPr>
              <a:t>&lt;math.h&gt;</a:t>
            </a:r>
          </a:p>
          <a:p>
            <a:pPr>
              <a:buFont typeface="Wingdings" panose="05000000000000000000" pitchFamily="2" charset="2"/>
              <a:buChar char="v"/>
            </a:pPr>
            <a:r>
              <a:rPr lang="en-US"/>
              <a:t>Các hàm trong thư viện:</a:t>
            </a:r>
          </a:p>
          <a:p>
            <a:pPr lvl="1"/>
            <a:r>
              <a:rPr lang="en-US">
                <a:latin typeface="Consolas" panose="020B0609020204030204" pitchFamily="49" charset="0"/>
              </a:rPr>
              <a:t>sqrt(a)		// Căn bậc 2</a:t>
            </a:r>
          </a:p>
          <a:p>
            <a:pPr lvl="1"/>
            <a:r>
              <a:rPr lang="en-US">
                <a:latin typeface="Consolas" panose="020B0609020204030204" pitchFamily="49" charset="0"/>
              </a:rPr>
              <a:t>ceil(a), floor(a)	// Làm tròn (lên/xuống)</a:t>
            </a:r>
          </a:p>
          <a:p>
            <a:pPr lvl="1"/>
            <a:r>
              <a:rPr lang="en-US">
                <a:latin typeface="Consolas" panose="020B0609020204030204" pitchFamily="49" charset="0"/>
              </a:rPr>
              <a:t>abs(a), fabs(a)	// Giá trị tuyệt đối</a:t>
            </a:r>
          </a:p>
          <a:p>
            <a:pPr lvl="1"/>
            <a:r>
              <a:rPr lang="en-US">
                <a:latin typeface="Consolas" panose="020B0609020204030204" pitchFamily="49" charset="0"/>
              </a:rPr>
              <a:t>pow(a, b)		// Hàm mũ</a:t>
            </a:r>
          </a:p>
        </p:txBody>
      </p:sp>
    </p:spTree>
    <p:extLst>
      <p:ext uri="{BB962C8B-B14F-4D97-AF65-F5344CB8AC3E}">
        <p14:creationId xmlns:p14="http://schemas.microsoft.com/office/powerpoint/2010/main" val="36046804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lose-up of hopscotch on a sidewalk">
            <a:extLst>
              <a:ext uri="{FF2B5EF4-FFF2-40B4-BE49-F238E27FC236}">
                <a16:creationId xmlns:a16="http://schemas.microsoft.com/office/drawing/2014/main" id="{B8F8FC74-07DD-5A36-6904-FFA29721E72A}"/>
              </a:ext>
            </a:extLst>
          </p:cNvPr>
          <p:cNvPicPr>
            <a:picLocks noChangeAspect="1"/>
          </p:cNvPicPr>
          <p:nvPr/>
        </p:nvPicPr>
        <p:blipFill>
          <a:blip r:embed="rId2">
            <a:alphaModFix amt="50000"/>
          </a:blip>
          <a:srcRect t="8369" r="-1" b="7339"/>
          <a:stretch/>
        </p:blipFill>
        <p:spPr>
          <a:xfrm>
            <a:off x="20" y="10"/>
            <a:ext cx="12188930" cy="6857990"/>
          </a:xfrm>
          <a:prstGeom prst="rect">
            <a:avLst/>
          </a:prstGeom>
        </p:spPr>
      </p:pic>
      <p:sp>
        <p:nvSpPr>
          <p:cNvPr id="2" name="Tiêu đề 1">
            <a:extLst>
              <a:ext uri="{FF2B5EF4-FFF2-40B4-BE49-F238E27FC236}">
                <a16:creationId xmlns:a16="http://schemas.microsoft.com/office/drawing/2014/main" id="{32AB193D-A2B4-E97A-0BBB-3137DAE6A5E0}"/>
              </a:ext>
            </a:extLst>
          </p:cNvPr>
          <p:cNvSpPr>
            <a:spLocks noGrp="1"/>
          </p:cNvSpPr>
          <p:nvPr>
            <p:ph type="title"/>
          </p:nvPr>
        </p:nvSpPr>
        <p:spPr>
          <a:xfrm>
            <a:off x="1524000" y="1122363"/>
            <a:ext cx="9144000" cy="3063240"/>
          </a:xfrm>
        </p:spPr>
        <p:txBody>
          <a:bodyPr vert="horz" lIns="91440" tIns="45720" rIns="91440" bIns="45720" rtlCol="0" anchor="b">
            <a:normAutofit/>
          </a:bodyPr>
          <a:lstStyle/>
          <a:p>
            <a:pPr algn="ctr">
              <a:lnSpc>
                <a:spcPct val="90000"/>
              </a:lnSpc>
            </a:pPr>
            <a:r>
              <a:rPr lang="en-US" sz="6600">
                <a:solidFill>
                  <a:schemeClr val="bg1"/>
                </a:solidFill>
              </a:rPr>
              <a:t>Practice</a:t>
            </a:r>
          </a:p>
        </p:txBody>
      </p:sp>
      <p:sp>
        <p:nvSpPr>
          <p:cNvPr id="16"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7686261"/>
      </p:ext>
    </p:extLst>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95FA245-ACD1-3C46-60AF-1E16CA85327E}"/>
              </a:ext>
            </a:extLst>
          </p:cNvPr>
          <p:cNvSpPr>
            <a:spLocks noGrp="1"/>
          </p:cNvSpPr>
          <p:nvPr>
            <p:ph type="title"/>
          </p:nvPr>
        </p:nvSpPr>
        <p:spPr/>
        <p:txBody>
          <a:bodyPr/>
          <a:lstStyle/>
          <a:p>
            <a:r>
              <a:rPr lang="en-US"/>
              <a:t>Luyện tập</a:t>
            </a:r>
          </a:p>
        </p:txBody>
      </p:sp>
      <p:sp>
        <p:nvSpPr>
          <p:cNvPr id="3" name="Chỗ dành sẵn cho Nội dung 2">
            <a:extLst>
              <a:ext uri="{FF2B5EF4-FFF2-40B4-BE49-F238E27FC236}">
                <a16:creationId xmlns:a16="http://schemas.microsoft.com/office/drawing/2014/main" id="{2E4ACD9D-34F5-D9BF-0772-04F83F4B384D}"/>
              </a:ext>
            </a:extLst>
          </p:cNvPr>
          <p:cNvSpPr>
            <a:spLocks noGrp="1"/>
          </p:cNvSpPr>
          <p:nvPr>
            <p:ph idx="1"/>
          </p:nvPr>
        </p:nvSpPr>
        <p:spPr/>
        <p:txBody>
          <a:bodyPr/>
          <a:lstStyle/>
          <a:p>
            <a:pPr marL="514350" indent="-514350">
              <a:buFont typeface="+mj-lt"/>
              <a:buAutoNum type="arabicPeriod"/>
            </a:pPr>
            <a:r>
              <a:rPr lang="en-US"/>
              <a:t>Nhập và xuất dòng chữ “Hello world!”.</a:t>
            </a:r>
          </a:p>
          <a:p>
            <a:pPr marL="514350" indent="-514350">
              <a:buFont typeface="+mj-lt"/>
              <a:buAutoNum type="arabicPeriod"/>
            </a:pPr>
            <a:r>
              <a:rPr lang="en-US"/>
              <a:t>Nhập năm sinh của một người và tính tuổi của người đó.</a:t>
            </a:r>
          </a:p>
          <a:p>
            <a:pPr marL="514350" indent="-514350">
              <a:buFont typeface="+mj-lt"/>
              <a:buAutoNum type="arabicPeriod"/>
            </a:pPr>
            <a:r>
              <a:rPr lang="en-US"/>
              <a:t>Nhập điểm 3 môn Toán, Văn, Anh và xuất ra điểm trung bình.</a:t>
            </a:r>
          </a:p>
          <a:p>
            <a:pPr marL="514350" indent="-514350">
              <a:buFont typeface="+mj-lt"/>
              <a:buAutoNum type="arabicPeriod"/>
            </a:pPr>
            <a:r>
              <a:rPr lang="en-US"/>
              <a:t>Nhập tên sản phẩm, số lượng và đơn giá. Tính tiền và thuế giá trị gia tăng phải trả, biết:</a:t>
            </a:r>
          </a:p>
          <a:p>
            <a:pPr lvl="1"/>
            <a:r>
              <a:rPr lang="en-US"/>
              <a:t>Tiền = số lượng * đơn giá.</a:t>
            </a:r>
          </a:p>
          <a:p>
            <a:pPr lvl="1"/>
            <a:r>
              <a:rPr lang="en-US"/>
              <a:t>Thuế giá trị gia tăng = 10% tiền.</a:t>
            </a:r>
          </a:p>
        </p:txBody>
      </p:sp>
    </p:spTree>
    <p:extLst>
      <p:ext uri="{BB962C8B-B14F-4D97-AF65-F5344CB8AC3E}">
        <p14:creationId xmlns:p14="http://schemas.microsoft.com/office/powerpoint/2010/main" val="1906950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F52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Hình ảnh 2">
            <a:extLst>
              <a:ext uri="{FF2B5EF4-FFF2-40B4-BE49-F238E27FC236}">
                <a16:creationId xmlns:a16="http://schemas.microsoft.com/office/drawing/2014/main" id="{6B1A7463-4C49-A905-6B1C-047E93F54D01}"/>
              </a:ext>
            </a:extLst>
          </p:cNvPr>
          <p:cNvPicPr>
            <a:picLocks noChangeAspect="1"/>
          </p:cNvPicPr>
          <p:nvPr/>
        </p:nvPicPr>
        <p:blipFill>
          <a:blip r:embed="rId2"/>
          <a:stretch>
            <a:fillRect/>
          </a:stretch>
        </p:blipFill>
        <p:spPr>
          <a:xfrm>
            <a:off x="1907228" y="643467"/>
            <a:ext cx="8377543" cy="5571066"/>
          </a:xfrm>
          <a:prstGeom prst="rect">
            <a:avLst/>
          </a:prstGeom>
        </p:spPr>
      </p:pic>
    </p:spTree>
    <p:extLst>
      <p:ext uri="{BB962C8B-B14F-4D97-AF65-F5344CB8AC3E}">
        <p14:creationId xmlns:p14="http://schemas.microsoft.com/office/powerpoint/2010/main" val="1373526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01A9404-9067-9BA4-4F6E-A94563BBF8F2}"/>
              </a:ext>
            </a:extLst>
          </p:cNvPr>
          <p:cNvSpPr>
            <a:spLocks noGrp="1"/>
          </p:cNvSpPr>
          <p:nvPr>
            <p:ph type="title"/>
          </p:nvPr>
        </p:nvSpPr>
        <p:spPr/>
        <p:txBody>
          <a:bodyPr/>
          <a:lstStyle/>
          <a:p>
            <a:r>
              <a:rPr lang="en-US"/>
              <a:t>Đặc điểm ngôn ngữ lập trình C</a:t>
            </a:r>
          </a:p>
        </p:txBody>
      </p:sp>
      <p:sp>
        <p:nvSpPr>
          <p:cNvPr id="3" name="Chỗ dành sẵn cho Nội dung 2">
            <a:extLst>
              <a:ext uri="{FF2B5EF4-FFF2-40B4-BE49-F238E27FC236}">
                <a16:creationId xmlns:a16="http://schemas.microsoft.com/office/drawing/2014/main" id="{A8DB9B3B-6CC7-AEAA-59C3-B0BEA148D7E1}"/>
              </a:ext>
            </a:extLst>
          </p:cNvPr>
          <p:cNvSpPr>
            <a:spLocks noGrp="1"/>
          </p:cNvSpPr>
          <p:nvPr>
            <p:ph idx="1"/>
          </p:nvPr>
        </p:nvSpPr>
        <p:spPr/>
        <p:txBody>
          <a:bodyPr/>
          <a:lstStyle/>
          <a:p>
            <a:r>
              <a:rPr lang="en-US" b="1"/>
              <a:t>Tính cô đọng</a:t>
            </a:r>
            <a:r>
              <a:rPr lang="en-US"/>
              <a:t>: C chỉ có 32 từ khóa chuẩn và 40 toán tử chuẩn, hầu hết được biểu diễn bằng những chuỗi ký tự ngắn gọn.</a:t>
            </a:r>
          </a:p>
          <a:p>
            <a:r>
              <a:rPr lang="en-US" b="1"/>
              <a:t>Tính cấu trúc</a:t>
            </a:r>
            <a:r>
              <a:rPr lang="en-US"/>
              <a:t>: C có một tập hợp những chỉ thị của lập trình như cấu trúc lựa chọn, lặp,… -&gt; Tổ chức rõ ràng, dễ hiểu.</a:t>
            </a:r>
          </a:p>
          <a:p>
            <a:r>
              <a:rPr lang="en-US" b="1"/>
              <a:t>Tính tương thích</a:t>
            </a:r>
            <a:r>
              <a:rPr lang="en-US"/>
              <a:t>: C có bộ tiền xử lý và một thư viện chuẩn vô cùng phong phú nên khi chuyển từ máy tính này sang máy tính khác thì các chương trình viết bằng C vẫn hoàn toàn tương thích.</a:t>
            </a:r>
          </a:p>
        </p:txBody>
      </p:sp>
    </p:spTree>
    <p:extLst>
      <p:ext uri="{BB962C8B-B14F-4D97-AF65-F5344CB8AC3E}">
        <p14:creationId xmlns:p14="http://schemas.microsoft.com/office/powerpoint/2010/main" val="1016350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01A9404-9067-9BA4-4F6E-A94563BBF8F2}"/>
              </a:ext>
            </a:extLst>
          </p:cNvPr>
          <p:cNvSpPr>
            <a:spLocks noGrp="1"/>
          </p:cNvSpPr>
          <p:nvPr>
            <p:ph type="title"/>
          </p:nvPr>
        </p:nvSpPr>
        <p:spPr/>
        <p:txBody>
          <a:bodyPr/>
          <a:lstStyle/>
          <a:p>
            <a:r>
              <a:rPr lang="en-US"/>
              <a:t>Đặc điểm ngôn ngữ lập trình C</a:t>
            </a:r>
          </a:p>
        </p:txBody>
      </p:sp>
      <p:sp>
        <p:nvSpPr>
          <p:cNvPr id="3" name="Chỗ dành sẵn cho Nội dung 2">
            <a:extLst>
              <a:ext uri="{FF2B5EF4-FFF2-40B4-BE49-F238E27FC236}">
                <a16:creationId xmlns:a16="http://schemas.microsoft.com/office/drawing/2014/main" id="{A8DB9B3B-6CC7-AEAA-59C3-B0BEA148D7E1}"/>
              </a:ext>
            </a:extLst>
          </p:cNvPr>
          <p:cNvSpPr>
            <a:spLocks noGrp="1"/>
          </p:cNvSpPr>
          <p:nvPr>
            <p:ph idx="1"/>
          </p:nvPr>
        </p:nvSpPr>
        <p:spPr/>
        <p:txBody>
          <a:bodyPr/>
          <a:lstStyle/>
          <a:p>
            <a:r>
              <a:rPr lang="en-US" b="1"/>
              <a:t>Tính linh động</a:t>
            </a:r>
            <a:r>
              <a:rPr lang="en-US"/>
              <a:t>: C là một ngôn ngữ rất uyển chuyển về cú pháp, chấp nhận nhiều cách thể hiện, có thể thu gọn kích thước của các mã lệnh làm chương trình chạy nhanh hơn.</a:t>
            </a:r>
          </a:p>
          <a:p>
            <a:pPr marL="0" indent="0">
              <a:buNone/>
            </a:pPr>
            <a:endParaRPr lang="en-US"/>
          </a:p>
          <a:p>
            <a:r>
              <a:rPr lang="en-US" b="1"/>
              <a:t>Biên dịch</a:t>
            </a:r>
            <a:r>
              <a:rPr lang="en-US"/>
              <a:t>: Cho phép biên dịch thành nhiều tập tin chương trình riêng rẽ thành các tập tin đối tượng và liên kết các đối tượng đó lại thành một chương trình có thể thực thi được thống nhất.</a:t>
            </a:r>
          </a:p>
        </p:txBody>
      </p:sp>
    </p:spTree>
    <p:extLst>
      <p:ext uri="{BB962C8B-B14F-4D97-AF65-F5344CB8AC3E}">
        <p14:creationId xmlns:p14="http://schemas.microsoft.com/office/powerpoint/2010/main" val="1860746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E189B69-AEA9-6CC6-F84C-108F8C4AEE31}"/>
              </a:ext>
            </a:extLst>
          </p:cNvPr>
          <p:cNvSpPr>
            <a:spLocks noGrp="1"/>
          </p:cNvSpPr>
          <p:nvPr>
            <p:ph type="title"/>
          </p:nvPr>
        </p:nvSpPr>
        <p:spPr/>
        <p:txBody>
          <a:bodyPr/>
          <a:lstStyle/>
          <a:p>
            <a:r>
              <a:rPr lang="en-US"/>
              <a:t>Ứng dụng của C</a:t>
            </a:r>
          </a:p>
        </p:txBody>
      </p:sp>
      <p:sp>
        <p:nvSpPr>
          <p:cNvPr id="3" name="Chỗ dành sẵn cho Nội dung 2">
            <a:extLst>
              <a:ext uri="{FF2B5EF4-FFF2-40B4-BE49-F238E27FC236}">
                <a16:creationId xmlns:a16="http://schemas.microsoft.com/office/drawing/2014/main" id="{4E3A4601-5396-58A9-B02F-D21F59082F88}"/>
              </a:ext>
            </a:extLst>
          </p:cNvPr>
          <p:cNvSpPr>
            <a:spLocks noGrp="1"/>
          </p:cNvSpPr>
          <p:nvPr>
            <p:ph idx="1"/>
          </p:nvPr>
        </p:nvSpPr>
        <p:spPr/>
        <p:txBody>
          <a:bodyPr/>
          <a:lstStyle/>
          <a:p>
            <a:r>
              <a:rPr lang="en-US" b="1"/>
              <a:t>Phát triển hệ điều hành </a:t>
            </a:r>
            <a:r>
              <a:rPr lang="en-US"/>
              <a:t>(</a:t>
            </a:r>
            <a:r>
              <a:rPr lang="en-US" i="1"/>
              <a:t>Unix, Linux, lõi HĐH Windows</a:t>
            </a:r>
            <a:r>
              <a:rPr lang="en-US"/>
              <a:t>);</a:t>
            </a:r>
          </a:p>
          <a:p>
            <a:r>
              <a:rPr lang="en-US" b="1"/>
              <a:t>Lập trình nhúng</a:t>
            </a:r>
            <a:r>
              <a:rPr lang="en-US"/>
              <a:t>;</a:t>
            </a:r>
          </a:p>
          <a:p>
            <a:r>
              <a:rPr lang="en-US" b="1"/>
              <a:t>Phát triển phần mềm hệ thống</a:t>
            </a:r>
            <a:r>
              <a:rPr lang="en-US"/>
              <a:t>;</a:t>
            </a:r>
          </a:p>
          <a:p>
            <a:r>
              <a:rPr lang="en-US" b="1"/>
              <a:t>Lập trình game</a:t>
            </a:r>
            <a:r>
              <a:rPr lang="en-US"/>
              <a:t> (</a:t>
            </a:r>
            <a:r>
              <a:rPr lang="en-US" i="1"/>
              <a:t>Counter-Strike, LMHT,</a:t>
            </a:r>
            <a:r>
              <a:rPr lang="en-US"/>
              <a:t>…);</a:t>
            </a:r>
          </a:p>
          <a:p>
            <a:r>
              <a:rPr lang="en-US"/>
              <a:t>…</a:t>
            </a:r>
          </a:p>
        </p:txBody>
      </p:sp>
    </p:spTree>
    <p:extLst>
      <p:ext uri="{BB962C8B-B14F-4D97-AF65-F5344CB8AC3E}">
        <p14:creationId xmlns:p14="http://schemas.microsoft.com/office/powerpoint/2010/main" val="767771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34B1384-9842-B1C4-699E-E23FD03E0E98}"/>
              </a:ext>
            </a:extLst>
          </p:cNvPr>
          <p:cNvSpPr>
            <a:spLocks noGrp="1"/>
          </p:cNvSpPr>
          <p:nvPr>
            <p:ph type="title"/>
          </p:nvPr>
        </p:nvSpPr>
        <p:spPr/>
        <p:txBody>
          <a:bodyPr/>
          <a:lstStyle/>
          <a:p>
            <a:r>
              <a:rPr lang="en-US"/>
              <a:t>Môi trường lập trình</a:t>
            </a:r>
          </a:p>
        </p:txBody>
      </p:sp>
      <p:sp>
        <p:nvSpPr>
          <p:cNvPr id="3" name="Chỗ dành sẵn cho Nội dung 2">
            <a:extLst>
              <a:ext uri="{FF2B5EF4-FFF2-40B4-BE49-F238E27FC236}">
                <a16:creationId xmlns:a16="http://schemas.microsoft.com/office/drawing/2014/main" id="{CD466016-2613-3141-4C0B-71489728AACD}"/>
              </a:ext>
            </a:extLst>
          </p:cNvPr>
          <p:cNvSpPr>
            <a:spLocks noGrp="1"/>
          </p:cNvSpPr>
          <p:nvPr>
            <p:ph idx="1"/>
          </p:nvPr>
        </p:nvSpPr>
        <p:spPr/>
        <p:txBody>
          <a:bodyPr/>
          <a:lstStyle/>
          <a:p>
            <a:pPr marL="0" indent="0">
              <a:buNone/>
            </a:pPr>
            <a:r>
              <a:rPr lang="en-US"/>
              <a:t>- Một số môi trường lập trình phổ biến được dùng để xây dựng và biên dịch chương trình:</a:t>
            </a:r>
          </a:p>
          <a:p>
            <a:pPr lvl="1">
              <a:buFont typeface="Wingdings" panose="05000000000000000000" pitchFamily="2" charset="2"/>
              <a:buChar char="Ø"/>
            </a:pPr>
            <a:r>
              <a:rPr lang="en-US" sz="2600" b="1">
                <a:solidFill>
                  <a:srgbClr val="0070C0"/>
                </a:solidFill>
              </a:rPr>
              <a:t>Dev-C++ </a:t>
            </a:r>
          </a:p>
          <a:p>
            <a:pPr lvl="1">
              <a:buFont typeface="Wingdings" panose="05000000000000000000" pitchFamily="2" charset="2"/>
              <a:buChar char="Ø"/>
            </a:pPr>
            <a:r>
              <a:rPr lang="en-US" sz="2600" b="1"/>
              <a:t>Visual Studio Code</a:t>
            </a:r>
          </a:p>
          <a:p>
            <a:pPr lvl="1">
              <a:buFont typeface="Wingdings" panose="05000000000000000000" pitchFamily="2" charset="2"/>
              <a:buChar char="Ø"/>
            </a:pPr>
            <a:r>
              <a:rPr lang="en-US" sz="2600" b="1"/>
              <a:t>Clion</a:t>
            </a:r>
          </a:p>
          <a:p>
            <a:pPr lvl="1">
              <a:buFont typeface="Wingdings" panose="05000000000000000000" pitchFamily="2" charset="2"/>
              <a:buChar char="Ø"/>
            </a:pPr>
            <a:r>
              <a:rPr lang="en-US" sz="2600" b="1"/>
              <a:t>Visual Studio</a:t>
            </a:r>
          </a:p>
          <a:p>
            <a:pPr lvl="1">
              <a:buFont typeface="Wingdings" panose="05000000000000000000" pitchFamily="2" charset="2"/>
              <a:buChar char="Ø"/>
            </a:pPr>
            <a:r>
              <a:rPr lang="en-US" sz="2600" b="1"/>
              <a:t>Eclipse</a:t>
            </a:r>
          </a:p>
          <a:p>
            <a:pPr lvl="1">
              <a:buFont typeface="Wingdings" panose="05000000000000000000" pitchFamily="2" charset="2"/>
              <a:buChar char="Ø"/>
            </a:pPr>
            <a:r>
              <a:rPr lang="en-US" sz="2600" b="1"/>
              <a:t>…</a:t>
            </a:r>
          </a:p>
        </p:txBody>
      </p:sp>
    </p:spTree>
    <p:extLst>
      <p:ext uri="{BB962C8B-B14F-4D97-AF65-F5344CB8AC3E}">
        <p14:creationId xmlns:p14="http://schemas.microsoft.com/office/powerpoint/2010/main" val="3351832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êu đề 3">
            <a:extLst>
              <a:ext uri="{FF2B5EF4-FFF2-40B4-BE49-F238E27FC236}">
                <a16:creationId xmlns:a16="http://schemas.microsoft.com/office/drawing/2014/main" id="{106F27F3-517F-E5A1-E376-1C3D610FE04B}"/>
              </a:ext>
            </a:extLst>
          </p:cNvPr>
          <p:cNvSpPr>
            <a:spLocks noGrp="1"/>
          </p:cNvSpPr>
          <p:nvPr>
            <p:ph type="title"/>
          </p:nvPr>
        </p:nvSpPr>
        <p:spPr>
          <a:xfrm>
            <a:off x="2555631" y="1441938"/>
            <a:ext cx="7080738" cy="3974124"/>
          </a:xfrm>
        </p:spPr>
        <p:txBody>
          <a:bodyPr>
            <a:normAutofit/>
          </a:bodyPr>
          <a:lstStyle/>
          <a:p>
            <a:pPr algn="ctr"/>
            <a:r>
              <a:rPr lang="en-US" sz="5400">
                <a:solidFill>
                  <a:schemeClr val="bg1">
                    <a:lumMod val="95000"/>
                    <a:lumOff val="5000"/>
                  </a:schemeClr>
                </a:solidFill>
              </a:rPr>
              <a:t>Cài đặt môi trường lập trình C</a:t>
            </a:r>
          </a:p>
        </p:txBody>
      </p:sp>
    </p:spTree>
    <p:extLst>
      <p:ext uri="{BB962C8B-B14F-4D97-AF65-F5344CB8AC3E}">
        <p14:creationId xmlns:p14="http://schemas.microsoft.com/office/powerpoint/2010/main" val="299965438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FunkyShapesVTI">
  <a:themeElements>
    <a:clrScheme name="Custom 15">
      <a:dk1>
        <a:sysClr val="windowText" lastClr="000000"/>
      </a:dk1>
      <a:lt1>
        <a:sysClr val="window" lastClr="FFFFFF"/>
      </a:lt1>
      <a:dk2>
        <a:srgbClr val="2D2D2D"/>
      </a:dk2>
      <a:lt2>
        <a:srgbClr val="F3FFF8"/>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Nhập môn lập trình_Buổi 2_Mảng 2 chiều</Template>
  <TotalTime>450</TotalTime>
  <Words>2048</Words>
  <Application>Microsoft Office PowerPoint</Application>
  <PresentationFormat>Widescreen</PresentationFormat>
  <Paragraphs>259</Paragraphs>
  <Slides>39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Consolas</vt:lpstr>
      <vt:lpstr>Source Sans Pro</vt:lpstr>
      <vt:lpstr>Wingdings</vt:lpstr>
      <vt:lpstr>FunkyShapesVTI</vt:lpstr>
      <vt:lpstr>Nhập môn lập trình</vt:lpstr>
      <vt:lpstr>Giới thiệu tổng quan về lập trình C</vt:lpstr>
      <vt:lpstr>PowerPoint Presentation</vt:lpstr>
      <vt:lpstr>PowerPoint Presentation</vt:lpstr>
      <vt:lpstr>Đặc điểm ngôn ngữ lập trình C</vt:lpstr>
      <vt:lpstr>Đặc điểm ngôn ngữ lập trình C</vt:lpstr>
      <vt:lpstr>Ứng dụng của C</vt:lpstr>
      <vt:lpstr>Môi trường lập trình</vt:lpstr>
      <vt:lpstr>Cài đặt môi trường lập trình C</vt:lpstr>
      <vt:lpstr>Các thành phần cơ bản của C</vt:lpstr>
      <vt:lpstr>Tập ký tự</vt:lpstr>
      <vt:lpstr>Từ khóa</vt:lpstr>
      <vt:lpstr>Từ khóa</vt:lpstr>
      <vt:lpstr>Tên/Định danh</vt:lpstr>
      <vt:lpstr>Tên/Định danh</vt:lpstr>
      <vt:lpstr>Tên/Định danh</vt:lpstr>
      <vt:lpstr>Chú thích</vt:lpstr>
      <vt:lpstr>Cấu trúc chương trình C</vt:lpstr>
      <vt:lpstr>Cấu trúc chương trình C (ví dụ)</vt:lpstr>
      <vt:lpstr>Các kiểu dữ liệu cơ bản và phép toán</vt:lpstr>
      <vt:lpstr>Các kiểu dữ liệu cơ bản</vt:lpstr>
      <vt:lpstr>Kiểu số nguyên</vt:lpstr>
      <vt:lpstr>Kiểu số thực</vt:lpstr>
      <vt:lpstr>Kiểu luận lý (logic)</vt:lpstr>
      <vt:lpstr>Kiểu ký tự</vt:lpstr>
      <vt:lpstr>Các phép toán</vt:lpstr>
      <vt:lpstr>Toán tử gán</vt:lpstr>
      <vt:lpstr>Toán tử toán học</vt:lpstr>
      <vt:lpstr>Toán tử tăng giảm</vt:lpstr>
      <vt:lpstr>Toán tử tăng giảm (ví dụ)oán tử tăng giảm</vt:lpstr>
      <vt:lpstr>Toán tử quan hệ</vt:lpstr>
      <vt:lpstr>Toán tử luận lý</vt:lpstr>
      <vt:lpstr>Nhập, xuất trong C</vt:lpstr>
      <vt:lpstr>Nhập, xuất trong C</vt:lpstr>
      <vt:lpstr>Nhập, xuất trong C (ví dụ)</vt:lpstr>
      <vt:lpstr>Nhập, xuất trong C</vt:lpstr>
      <vt:lpstr>Một số hàm toán học</vt:lpstr>
      <vt:lpstr>Practice</vt:lpstr>
      <vt:lpstr>Luyện tập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Nhập môn lập trình</dc:title>
  <dc:creator>tran thai</dc:creator>
  <cp:lastModifiedBy>tran thai</cp:lastModifiedBy>
  <cp:revision>4</cp:revision>
  <dcterms:created xsi:type="dcterms:W3CDTF">2024-09-01T13:38:45Z</dcterms:created>
  <dcterms:modified xsi:type="dcterms:W3CDTF">2024-10-05T13:52:50Z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42A761A722BA47A1818C629882597104_12</vt:lpwstr>
  </property>
  <property fmtid="{D5CDD505-2E9C-101B-9397-08002B2CF9AE}" pid="3" name="KSOProductBuildVer">
    <vt:lpwstr>1033-12.2.0.13359</vt:lpwstr>
  </property>
</Properties>
</file>