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Kiểu Trung bình 2 - Màu chủ đề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Kiểu Trung bình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25C66F-395D-4F5F-B844-D798C8F27DFF}" type="datetimeFigureOut">
              <a:rPr lang="en-US" smtClean="0"/>
              <a:t>10/12/2024</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1141EC-16CA-4418-9BCA-A13921FC8454}" type="slidenum">
              <a:rPr lang="en-US" smtClean="0"/>
              <a:t>‹#›</a:t>
            </a:fld>
            <a:endParaRPr lang="en-US"/>
          </a:p>
        </p:txBody>
      </p:sp>
    </p:spTree>
    <p:extLst>
      <p:ext uri="{BB962C8B-B14F-4D97-AF65-F5344CB8AC3E}">
        <p14:creationId xmlns:p14="http://schemas.microsoft.com/office/powerpoint/2010/main" val="1874901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1" cap="all" spc="800" baseline="0">
                <a:latin typeface="+mj-lt"/>
                <a:ea typeface="Source Sans Pro SemiBold" panose="020B0603030403020204" pitchFamily="34" charset="0"/>
              </a:defRPr>
            </a:lvl1pPr>
          </a:lstStyle>
          <a:p>
            <a:r>
              <a:rPr lang="vi-VN"/>
              <a:t>Bấm để sửa kiểu tiêu đề Bản cái</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dirty="0"/>
          </a:p>
        </p:txBody>
      </p:sp>
      <p:grpSp>
        <p:nvGrpSpPr>
          <p:cNvPr id="7" name="Graphic 185"/>
          <p:cNvGrpSpPr/>
          <p:nvPr/>
        </p:nvGrpSpPr>
        <p:grpSpPr>
          <a:xfrm>
            <a:off x="10999563" y="5987064"/>
            <a:ext cx="1054467" cy="469689"/>
            <a:chOff x="9841624" y="4115729"/>
            <a:chExt cx="602170" cy="268223"/>
          </a:xfrm>
          <a:solidFill>
            <a:schemeClr val="tx1"/>
          </a:solidFill>
        </p:grpSpPr>
        <p:sp>
          <p:nvSpPr>
            <p:cNvPr id="8" name="Freeform: Shape 7"/>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p:cNvSpPr>
            <a:spLocks noGrp="1"/>
          </p:cNvSpPr>
          <p:nvPr>
            <p:ph type="dt" sz="half" idx="10"/>
          </p:nvPr>
        </p:nvSpPr>
        <p:spPr/>
        <p:txBody>
          <a:bodyPr/>
          <a:lstStyle/>
          <a:p>
            <a:fld id="{97BFF81C-1FCB-4DBA-8044-F1A0FCFD45A6}" type="datetime1">
              <a:rPr lang="en-US" smtClean="0"/>
              <a:t>10/12/2024</a:t>
            </a:fld>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grpSp>
        <p:nvGrpSpPr>
          <p:cNvPr id="7" name="Graphic 185"/>
          <p:cNvGrpSpPr/>
          <p:nvPr/>
        </p:nvGrpSpPr>
        <p:grpSpPr>
          <a:xfrm>
            <a:off x="10999563" y="5987064"/>
            <a:ext cx="1054467" cy="469689"/>
            <a:chOff x="9841624" y="4115729"/>
            <a:chExt cx="602170" cy="268223"/>
          </a:xfrm>
          <a:solidFill>
            <a:schemeClr val="tx1"/>
          </a:solidFill>
        </p:grpSpPr>
        <p:sp>
          <p:nvSpPr>
            <p:cNvPr id="8" name="Freeform: Shape 7"/>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p:cNvSpPr>
            <a:spLocks noGrp="1"/>
          </p:cNvSpPr>
          <p:nvPr>
            <p:ph type="dt" sz="half" idx="10"/>
          </p:nvPr>
        </p:nvSpPr>
        <p:spPr/>
        <p:txBody>
          <a:bodyPr/>
          <a:lstStyle/>
          <a:p>
            <a:fld id="{FB9092B3-2D87-4CDF-B84B-C46E5F5D31F7}" type="datetime1">
              <a:rPr lang="en-US" smtClean="0"/>
              <a:t>10/12/2024</a:t>
            </a:fld>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vi-VN"/>
              <a:t>Bấm để sửa kiểu tiêu đề Bản cái</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grpSp>
        <p:nvGrpSpPr>
          <p:cNvPr id="7" name="Graphic 185"/>
          <p:cNvGrpSpPr/>
          <p:nvPr/>
        </p:nvGrpSpPr>
        <p:grpSpPr>
          <a:xfrm>
            <a:off x="10999563" y="5987064"/>
            <a:ext cx="1054467" cy="469689"/>
            <a:chOff x="9841624" y="4115729"/>
            <a:chExt cx="602170" cy="268223"/>
          </a:xfrm>
          <a:solidFill>
            <a:schemeClr val="tx1"/>
          </a:solidFill>
        </p:grpSpPr>
        <p:sp>
          <p:nvSpPr>
            <p:cNvPr id="8" name="Freeform: Shape 7"/>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p:cNvSpPr>
            <a:spLocks noGrp="1"/>
          </p:cNvSpPr>
          <p:nvPr>
            <p:ph type="dt" sz="half" idx="10"/>
          </p:nvPr>
        </p:nvSpPr>
        <p:spPr/>
        <p:txBody>
          <a:bodyPr/>
          <a:lstStyle/>
          <a:p>
            <a:fld id="{3D769E57-47B1-47B0-B526-3153E4B1E729}" type="datetime1">
              <a:rPr lang="en-US" smtClean="0"/>
              <a:t>10/12/2024</a:t>
            </a:fld>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grpSp>
        <p:nvGrpSpPr>
          <p:cNvPr id="8" name="Graphic 185"/>
          <p:cNvGrpSpPr/>
          <p:nvPr/>
        </p:nvGrpSpPr>
        <p:grpSpPr>
          <a:xfrm>
            <a:off x="10999563" y="5987064"/>
            <a:ext cx="1054467" cy="469689"/>
            <a:chOff x="9841624" y="4115729"/>
            <a:chExt cx="602170" cy="268223"/>
          </a:xfrm>
          <a:solidFill>
            <a:schemeClr val="tx1"/>
          </a:solidFill>
        </p:grpSpPr>
        <p:sp>
          <p:nvSpPr>
            <p:cNvPr id="9" name="Freeform: Shape 8"/>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p:cNvSpPr>
            <a:spLocks noGrp="1"/>
          </p:cNvSpPr>
          <p:nvPr>
            <p:ph type="dt" sz="half" idx="10"/>
          </p:nvPr>
        </p:nvSpPr>
        <p:spPr/>
        <p:txBody>
          <a:bodyPr/>
          <a:lstStyle/>
          <a:p>
            <a:fld id="{5A87773D-8987-489A-A650-3D6F7D5C7C38}" type="datetime1">
              <a:rPr lang="en-US" smtClean="0"/>
              <a:t>10/12/2024</a:t>
            </a:fld>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grpSp>
        <p:nvGrpSpPr>
          <p:cNvPr id="7" name="Graphic 185"/>
          <p:cNvGrpSpPr/>
          <p:nvPr/>
        </p:nvGrpSpPr>
        <p:grpSpPr>
          <a:xfrm>
            <a:off x="10999563" y="5987064"/>
            <a:ext cx="1054467" cy="469689"/>
            <a:chOff x="9841624" y="4115729"/>
            <a:chExt cx="602170" cy="268223"/>
          </a:xfrm>
          <a:solidFill>
            <a:schemeClr val="tx1"/>
          </a:solidFill>
        </p:grpSpPr>
        <p:sp>
          <p:nvSpPr>
            <p:cNvPr id="8" name="Freeform: Shape 7"/>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p:cNvSpPr>
            <a:spLocks noGrp="1"/>
          </p:cNvSpPr>
          <p:nvPr>
            <p:ph type="dt" sz="half" idx="10"/>
          </p:nvPr>
        </p:nvSpPr>
        <p:spPr/>
        <p:txBody>
          <a:bodyPr/>
          <a:lstStyle/>
          <a:p>
            <a:fld id="{97E150C1-1D78-4D80-810D-E9E86F6E88AB}" type="datetime1">
              <a:rPr lang="en-US" smtClean="0"/>
              <a:t>10/12/2024</a:t>
            </a:fld>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6" name="Slide Number Placeholder 5"/>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grpSp>
        <p:nvGrpSpPr>
          <p:cNvPr id="8" name="Graphic 185"/>
          <p:cNvGrpSpPr/>
          <p:nvPr/>
        </p:nvGrpSpPr>
        <p:grpSpPr>
          <a:xfrm>
            <a:off x="10999563" y="5987064"/>
            <a:ext cx="1054467" cy="469689"/>
            <a:chOff x="9841624" y="4115729"/>
            <a:chExt cx="602170" cy="268223"/>
          </a:xfrm>
          <a:solidFill>
            <a:schemeClr val="tx1"/>
          </a:solidFill>
        </p:grpSpPr>
        <p:sp>
          <p:nvSpPr>
            <p:cNvPr id="9" name="Freeform: Shape 8"/>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p:cNvSpPr>
            <a:spLocks noGrp="1"/>
          </p:cNvSpPr>
          <p:nvPr>
            <p:ph type="dt" sz="half" idx="10"/>
          </p:nvPr>
        </p:nvSpPr>
        <p:spPr/>
        <p:txBody>
          <a:bodyPr/>
          <a:lstStyle/>
          <a:p>
            <a:fld id="{29E9CBD8-1588-4B6B-B74D-87480DDE94C0}" type="datetime1">
              <a:rPr lang="en-US" smtClean="0"/>
              <a:t>10/12/2024</a:t>
            </a:fld>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vi-VN"/>
              <a:t>Bấm để sửa kiểu tiêu đề Bản cái</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ontent Placeholder 5"/>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grpSp>
        <p:nvGrpSpPr>
          <p:cNvPr id="10" name="Graphic 185"/>
          <p:cNvGrpSpPr/>
          <p:nvPr/>
        </p:nvGrpSpPr>
        <p:grpSpPr>
          <a:xfrm>
            <a:off x="10999563" y="5987064"/>
            <a:ext cx="1054467" cy="469689"/>
            <a:chOff x="9841624" y="4115729"/>
            <a:chExt cx="602170" cy="268223"/>
          </a:xfrm>
          <a:solidFill>
            <a:schemeClr val="tx1"/>
          </a:solidFill>
        </p:grpSpPr>
        <p:sp>
          <p:nvSpPr>
            <p:cNvPr id="11" name="Freeform: Shape 10"/>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p:cNvSpPr>
            <a:spLocks noGrp="1"/>
          </p:cNvSpPr>
          <p:nvPr>
            <p:ph type="dt" sz="half" idx="10"/>
          </p:nvPr>
        </p:nvSpPr>
        <p:spPr/>
        <p:txBody>
          <a:bodyPr/>
          <a:lstStyle/>
          <a:p>
            <a:fld id="{AD794440-721C-4D75-BD4F-4CFB3D51CDCA}" type="datetime1">
              <a:rPr lang="en-US" smtClean="0"/>
              <a:t>10/12/2024</a:t>
            </a:fld>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9" name="Slide Number Placeholder 8"/>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grpSp>
        <p:nvGrpSpPr>
          <p:cNvPr id="6" name="Graphic 185"/>
          <p:cNvGrpSpPr/>
          <p:nvPr/>
        </p:nvGrpSpPr>
        <p:grpSpPr>
          <a:xfrm>
            <a:off x="10999563" y="5987064"/>
            <a:ext cx="1054467" cy="469689"/>
            <a:chOff x="9841624" y="4115729"/>
            <a:chExt cx="602170" cy="268223"/>
          </a:xfrm>
          <a:solidFill>
            <a:schemeClr val="tx1"/>
          </a:solidFill>
        </p:grpSpPr>
        <p:sp>
          <p:nvSpPr>
            <p:cNvPr id="7" name="Freeform: Shape 6"/>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p:cNvSpPr>
            <a:spLocks noGrp="1"/>
          </p:cNvSpPr>
          <p:nvPr>
            <p:ph type="dt" sz="half" idx="10"/>
          </p:nvPr>
        </p:nvSpPr>
        <p:spPr/>
        <p:txBody>
          <a:bodyPr/>
          <a:lstStyle/>
          <a:p>
            <a:fld id="{B2701A64-483B-4532-94FB-D8F90CB6DEE0}" type="datetime1">
              <a:rPr lang="en-US" smtClean="0"/>
              <a:t>10/12/2024</a:t>
            </a:fld>
            <a:endParaRPr lang="en-US" dirty="0"/>
          </a:p>
        </p:txBody>
      </p:sp>
      <p:sp>
        <p:nvSpPr>
          <p:cNvPr id="4" name="Footer Placeholder 3"/>
          <p:cNvSpPr>
            <a:spLocks noGrp="1"/>
          </p:cNvSpPr>
          <p:nvPr>
            <p:ph type="ftr" sz="quarter" idx="11"/>
          </p:nvPr>
        </p:nvSpPr>
        <p:spPr/>
        <p:txBody>
          <a:bodyPr/>
          <a:lstStyle/>
          <a:p>
            <a:r>
              <a:rPr lang="en-US" dirty="0"/>
              <a:t>Sample Footer Text</a:t>
            </a:r>
          </a:p>
        </p:txBody>
      </p:sp>
      <p:sp>
        <p:nvSpPr>
          <p:cNvPr id="5" name="Slide Number Placeholder 4"/>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grpSp>
        <p:nvGrpSpPr>
          <p:cNvPr id="5" name="Graphic 185"/>
          <p:cNvGrpSpPr/>
          <p:nvPr/>
        </p:nvGrpSpPr>
        <p:grpSpPr>
          <a:xfrm>
            <a:off x="10999563" y="5987064"/>
            <a:ext cx="1054467" cy="469689"/>
            <a:chOff x="9841624" y="4115729"/>
            <a:chExt cx="602170" cy="268223"/>
          </a:xfrm>
          <a:solidFill>
            <a:schemeClr val="tx1"/>
          </a:solidFill>
        </p:grpSpPr>
        <p:sp>
          <p:nvSpPr>
            <p:cNvPr id="6" name="Freeform: Shape 5"/>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p:cNvSpPr>
            <a:spLocks noGrp="1"/>
          </p:cNvSpPr>
          <p:nvPr>
            <p:ph type="dt" sz="half" idx="10"/>
          </p:nvPr>
        </p:nvSpPr>
        <p:spPr/>
        <p:txBody>
          <a:bodyPr/>
          <a:lstStyle/>
          <a:p>
            <a:fld id="{6F18FB39-20FB-4E2E-B861-45B709B9C3C5}" type="datetime1">
              <a:rPr lang="en-US" smtClean="0"/>
              <a:t>10/12/2024</a:t>
            </a:fld>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4" name="Slide Number Placeholder 3"/>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grpSp>
        <p:nvGrpSpPr>
          <p:cNvPr id="8" name="Graphic 185"/>
          <p:cNvGrpSpPr/>
          <p:nvPr/>
        </p:nvGrpSpPr>
        <p:grpSpPr>
          <a:xfrm>
            <a:off x="10999563" y="5987064"/>
            <a:ext cx="1054467" cy="469689"/>
            <a:chOff x="9841624" y="4115729"/>
            <a:chExt cx="602170" cy="268223"/>
          </a:xfrm>
          <a:solidFill>
            <a:schemeClr val="tx1"/>
          </a:solidFill>
        </p:grpSpPr>
        <p:sp>
          <p:nvSpPr>
            <p:cNvPr id="9" name="Freeform: Shape 8"/>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p:cNvSpPr>
            <a:spLocks noGrp="1"/>
          </p:cNvSpPr>
          <p:nvPr>
            <p:ph type="dt" sz="half" idx="10"/>
          </p:nvPr>
        </p:nvSpPr>
        <p:spPr/>
        <p:txBody>
          <a:bodyPr/>
          <a:lstStyle/>
          <a:p>
            <a:fld id="{AC48AC19-8BD6-476C-9770-8884373BCF00}" type="datetime1">
              <a:rPr lang="en-US" smtClean="0"/>
              <a:t>10/12/2024</a:t>
            </a:fld>
            <a:endParaRPr lang="en-US"/>
          </a:p>
        </p:txBody>
      </p:sp>
      <p:sp>
        <p:nvSpPr>
          <p:cNvPr id="6" name="Footer Placeholder 5"/>
          <p:cNvSpPr>
            <a:spLocks noGrp="1"/>
          </p:cNvSpPr>
          <p:nvPr>
            <p:ph type="ftr" sz="quarter" idx="11"/>
          </p:nvPr>
        </p:nvSpPr>
        <p:spPr/>
        <p:txBody>
          <a:bodyPr/>
          <a:lstStyle/>
          <a:p>
            <a:r>
              <a:rPr lang="en-US" dirty="0"/>
              <a:t>Sample Footer Text</a:t>
            </a:r>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Bấm biểu tượng để thêm hình ảnh</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grpSp>
        <p:nvGrpSpPr>
          <p:cNvPr id="8" name="Graphic 185"/>
          <p:cNvGrpSpPr/>
          <p:nvPr/>
        </p:nvGrpSpPr>
        <p:grpSpPr>
          <a:xfrm>
            <a:off x="10999563" y="5987064"/>
            <a:ext cx="1054467" cy="469689"/>
            <a:chOff x="9841624" y="4115729"/>
            <a:chExt cx="602170" cy="268223"/>
          </a:xfrm>
          <a:solidFill>
            <a:schemeClr val="tx1"/>
          </a:solidFill>
        </p:grpSpPr>
        <p:sp>
          <p:nvSpPr>
            <p:cNvPr id="9" name="Freeform: Shape 8"/>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p:cNvSpPr>
            <a:spLocks noGrp="1"/>
          </p:cNvSpPr>
          <p:nvPr>
            <p:ph type="dt" sz="half" idx="10"/>
          </p:nvPr>
        </p:nvSpPr>
        <p:spPr/>
        <p:txBody>
          <a:bodyPr/>
          <a:lstStyle/>
          <a:p>
            <a:fld id="{F3F68C53-8AD1-4F09-9486-FB3406B99CFA}" type="datetime1">
              <a:rPr lang="en-US" smtClean="0"/>
              <a:t>10/12/2024</a:t>
            </a:fld>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7" name="Slide Number Placeholder 6"/>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lIns="109728" tIns="109728" rIns="109728" bIns="91440" anchor="ctr"/>
          <a:lstStyle/>
          <a:p>
            <a:r>
              <a:rPr lang="vi-VN"/>
              <a:t>Bấm để sửa kiểu tiêu đề Bản cái</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lIns="109728" tIns="109728" rIns="109728" bIns="9144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lIns="109728" tIns="109728" rIns="109728" bIns="9144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t>10/12/2024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lIns="109728" tIns="109728" rIns="109728" bIns="9144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lIns="109728" tIns="109728" rIns="109728" bIns="9144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114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4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4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4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4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4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 descr="Ảnh có chứa bầu trời, mây, màu xanh lam, ảnh chụp màn hình&#10;&#10;Mô tả được tạo tự động"/>
          <p:cNvPicPr>
            <a:picLocks noChangeAspect="1"/>
          </p:cNvPicPr>
          <p:nvPr/>
        </p:nvPicPr>
        <p:blipFill rotWithShape="1">
          <a:blip r:embed="rId2"/>
          <a:srcRect l="9311" r="5647" b="-2"/>
          <a:stretch>
            <a:fillRect/>
          </a:stretch>
        </p:blipFill>
        <p:spPr>
          <a:xfrm>
            <a:off x="1291634" y="1148747"/>
            <a:ext cx="4793260" cy="4227387"/>
          </a:xfrm>
          <a:prstGeom prst="rect">
            <a:avLst/>
          </a:prstGeom>
          <a:ln w="28575">
            <a:noFill/>
          </a:ln>
        </p:spPr>
      </p:pic>
      <p:grpSp>
        <p:nvGrpSpPr>
          <p:cNvPr id="46" name="Group 45"/>
          <p:cNvGrpSpPr>
            <a:grpSpLocks noGrp="1" noUngrp="1" noRot="1" noChangeAspect="1" noMove="1" noResize="1"/>
          </p:cNvGrpSpPr>
          <p:nvPr/>
        </p:nvGrpSpPr>
        <p:grpSpPr>
          <a:xfrm>
            <a:off x="6835096" y="657544"/>
            <a:ext cx="4843727" cy="5534144"/>
            <a:chOff x="1674895" y="1345036"/>
            <a:chExt cx="5428610" cy="4210939"/>
          </a:xfrm>
        </p:grpSpPr>
        <p:sp>
          <p:nvSpPr>
            <p:cNvPr id="47" name="Rectangle 46"/>
            <p:cNvSpPr/>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50" name="Rectangle 49"/>
          <p:cNvSpPr>
            <a:spLocks noGrp="1" noRot="1" noChangeAspect="1" noMove="1" noResize="1" noEditPoints="1" noAdjustHandles="1" noChangeArrowheads="1" noChangeShapeType="1" noTextEdit="1"/>
          </p:cNvSpPr>
          <p:nvPr/>
        </p:nvSpPr>
        <p:spPr>
          <a:xfrm>
            <a:off x="6688435" y="401247"/>
            <a:ext cx="4860256" cy="5669873"/>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êu đề 1"/>
          <p:cNvSpPr>
            <a:spLocks noGrp="1"/>
          </p:cNvSpPr>
          <p:nvPr>
            <p:ph type="ctrTitle"/>
          </p:nvPr>
        </p:nvSpPr>
        <p:spPr>
          <a:xfrm>
            <a:off x="7012305" y="584200"/>
            <a:ext cx="4203065" cy="3798570"/>
          </a:xfrm>
        </p:spPr>
        <p:txBody>
          <a:bodyPr>
            <a:normAutofit/>
          </a:bodyPr>
          <a:lstStyle/>
          <a:p>
            <a:r>
              <a:rPr lang="en-US"/>
              <a:t>Nhập môn lập trình</a:t>
            </a:r>
          </a:p>
        </p:txBody>
      </p:sp>
      <p:sp>
        <p:nvSpPr>
          <p:cNvPr id="3" name="Tiêu đề phụ 2"/>
          <p:cNvSpPr>
            <a:spLocks noGrp="1"/>
          </p:cNvSpPr>
          <p:nvPr>
            <p:ph type="subTitle" idx="1"/>
          </p:nvPr>
        </p:nvSpPr>
        <p:spPr>
          <a:xfrm>
            <a:off x="7012297" y="4475155"/>
            <a:ext cx="4203323" cy="1143291"/>
          </a:xfrm>
        </p:spPr>
        <p:txBody>
          <a:bodyPr>
            <a:normAutofit/>
          </a:bodyPr>
          <a:lstStyle/>
          <a:p>
            <a:r>
              <a:rPr lang="en-US"/>
              <a:t>Buổi 2</a:t>
            </a:r>
          </a:p>
        </p:txBody>
      </p:sp>
      <p:sp>
        <p:nvSpPr>
          <p:cNvPr id="52" name="Graphic 212"/>
          <p:cNvSpPr>
            <a:spLocks noGrp="1" noRot="1" noChangeAspect="1" noMove="1" noResize="1" noEditPoints="1" noAdjustHandles="1" noChangeArrowheads="1" noChangeShapeType="1" noTextEdit="1"/>
          </p:cNvSpPr>
          <p:nvPr/>
        </p:nvSpPr>
        <p:spPr>
          <a:xfrm>
            <a:off x="5090051" y="771024"/>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endParaRPr>
          </a:p>
        </p:txBody>
      </p:sp>
      <p:sp>
        <p:nvSpPr>
          <p:cNvPr id="54" name="Graphic 212"/>
          <p:cNvSpPr>
            <a:spLocks noGrp="1" noRot="1" noChangeAspect="1" noMove="1" noResize="1" noEditPoints="1" noAdjustHandles="1" noChangeArrowheads="1" noChangeShapeType="1" noTextEdit="1"/>
          </p:cNvSpPr>
          <p:nvPr/>
        </p:nvSpPr>
        <p:spPr>
          <a:xfrm>
            <a:off x="5090051" y="771024"/>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a:solidFill>
                <a:schemeClr val="lt1"/>
              </a:solidFill>
            </a:endParaRPr>
          </a:p>
        </p:txBody>
      </p:sp>
      <p:sp>
        <p:nvSpPr>
          <p:cNvPr id="56" name="Freeform: Shape 55"/>
          <p:cNvSpPr>
            <a:spLocks noGrp="1" noRot="1" noChangeAspect="1" noMove="1" noResize="1" noEditPoints="1" noAdjustHandles="1" noChangeArrowheads="1" noChangeShapeType="1" noTextEdit="1"/>
          </p:cNvSpPr>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58" name="Freeform: Shape 57"/>
          <p:cNvSpPr>
            <a:spLocks noGrp="1" noRot="1" noChangeAspect="1" noMove="1" noResize="1" noEditPoints="1" noAdjustHandles="1" noChangeArrowheads="1" noChangeShapeType="1" noTextEdit="1"/>
          </p:cNvSpPr>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60" name="Oval 59"/>
          <p:cNvSpPr>
            <a:spLocks noGrp="1" noRot="1" noChangeAspect="1" noMove="1" noResize="1" noEditPoints="1" noAdjustHandles="1" noChangeArrowheads="1" noChangeShapeType="1" noTextEdit="1"/>
          </p:cNvSpPr>
          <p:nvPr/>
        </p:nvSpPr>
        <p:spPr>
          <a:xfrm>
            <a:off x="1126512"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sp>
        <p:nvSpPr>
          <p:cNvPr id="62" name="Oval 61"/>
          <p:cNvSpPr>
            <a:spLocks noGrp="1" noRot="1" noChangeAspect="1" noMove="1" noResize="1" noEditPoints="1" noAdjustHandles="1" noChangeArrowheads="1" noChangeShapeType="1" noTextEdit="1"/>
          </p:cNvSpPr>
          <p:nvPr/>
        </p:nvSpPr>
        <p:spPr>
          <a:xfrm>
            <a:off x="1126512" y="4357092"/>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dirty="0"/>
          </a:p>
        </p:txBody>
      </p:sp>
      <p:grpSp>
        <p:nvGrpSpPr>
          <p:cNvPr id="64" name="Graphic 185"/>
          <p:cNvGrpSpPr>
            <a:grpSpLocks noGrp="1" noUngrp="1" noRot="1" noChangeAspect="1" noMove="1" noResize="1"/>
          </p:cNvGrpSpPr>
          <p:nvPr/>
        </p:nvGrpSpPr>
        <p:grpSpPr>
          <a:xfrm>
            <a:off x="3959160" y="5987064"/>
            <a:ext cx="1054466" cy="469689"/>
            <a:chOff x="9841624" y="4115729"/>
            <a:chExt cx="602169" cy="268223"/>
          </a:xfrm>
          <a:solidFill>
            <a:schemeClr val="tx1"/>
          </a:solidFill>
        </p:grpSpPr>
        <p:sp>
          <p:nvSpPr>
            <p:cNvPr id="65" name="Freeform: Shape 64"/>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6" name="Freeform: Shape 65"/>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7" name="Freeform: Shape 66"/>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8" name="Freeform: Shape 67"/>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69" name="Freeform: Shape 68"/>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21760D4-C503-A2A7-3200-4C5465E7A308}"/>
              </a:ext>
            </a:extLst>
          </p:cNvPr>
          <p:cNvSpPr>
            <a:spLocks noGrp="1"/>
          </p:cNvSpPr>
          <p:nvPr>
            <p:ph type="title"/>
          </p:nvPr>
        </p:nvSpPr>
        <p:spPr/>
        <p:txBody>
          <a:bodyPr/>
          <a:lstStyle/>
          <a:p>
            <a:r>
              <a:rPr lang="en-US"/>
              <a:t>Câu lệnh switch…case… (ví dụ)</a:t>
            </a:r>
          </a:p>
        </p:txBody>
      </p:sp>
      <p:sp>
        <p:nvSpPr>
          <p:cNvPr id="3" name="Chỗ dành sẵn cho Nội dung 2">
            <a:extLst>
              <a:ext uri="{FF2B5EF4-FFF2-40B4-BE49-F238E27FC236}">
                <a16:creationId xmlns:a16="http://schemas.microsoft.com/office/drawing/2014/main" id="{70327A79-7108-9BB0-D7C7-C2D464A41CAA}"/>
              </a:ext>
            </a:extLst>
          </p:cNvPr>
          <p:cNvSpPr>
            <a:spLocks noGrp="1"/>
          </p:cNvSpPr>
          <p:nvPr>
            <p:ph idx="1"/>
          </p:nvPr>
        </p:nvSpPr>
        <p:spPr>
          <a:xfrm>
            <a:off x="838200" y="1393507"/>
            <a:ext cx="10515600" cy="5032376"/>
          </a:xfrm>
        </p:spPr>
        <p:txBody>
          <a:bodyPr/>
          <a:lstStyle/>
          <a:p>
            <a:pPr marL="0" indent="0">
              <a:buNone/>
            </a:pPr>
            <a:r>
              <a:rPr lang="en-US" sz="2000">
                <a:latin typeface="Consolas" panose="020B0609020204030204" pitchFamily="49" charset="0"/>
              </a:rPr>
              <a:t>#include &lt;stdio.h&gt;</a:t>
            </a:r>
          </a:p>
          <a:p>
            <a:pPr marL="0" indent="0">
              <a:buNone/>
            </a:pPr>
            <a:r>
              <a:rPr lang="en-US" sz="2000">
                <a:latin typeface="Consolas" panose="020B0609020204030204" pitchFamily="49" charset="0"/>
              </a:rPr>
              <a:t>int main()</a:t>
            </a:r>
          </a:p>
          <a:p>
            <a:pPr marL="0" indent="0">
              <a:buNone/>
            </a:pPr>
            <a:r>
              <a:rPr lang="en-US" sz="2000">
                <a:latin typeface="Consolas" panose="020B0609020204030204" pitchFamily="49" charset="0"/>
              </a:rPr>
              <a:t>{</a:t>
            </a:r>
          </a:p>
          <a:p>
            <a:pPr marL="457200" lvl="1" indent="0">
              <a:buNone/>
            </a:pPr>
            <a:r>
              <a:rPr lang="en-US" sz="2000">
                <a:latin typeface="Consolas" panose="020B0609020204030204" pitchFamily="49" charset="0"/>
              </a:rPr>
              <a:t>int a;</a:t>
            </a:r>
          </a:p>
          <a:p>
            <a:pPr marL="457200" lvl="1" indent="0">
              <a:buNone/>
            </a:pPr>
            <a:r>
              <a:rPr lang="en-US" sz="2000">
                <a:latin typeface="Consolas" panose="020B0609020204030204" pitchFamily="49" charset="0"/>
              </a:rPr>
              <a:t>scanf(“%d”, &amp;a);</a:t>
            </a:r>
          </a:p>
          <a:p>
            <a:pPr marL="457200" lvl="1" indent="0">
              <a:buNone/>
            </a:pPr>
            <a:r>
              <a:rPr lang="en-US" sz="2000">
                <a:latin typeface="Consolas" panose="020B0609020204030204" pitchFamily="49" charset="0"/>
              </a:rPr>
              <a:t>switch (a)</a:t>
            </a:r>
          </a:p>
          <a:p>
            <a:pPr marL="457200" lvl="1" indent="0">
              <a:buNone/>
            </a:pPr>
            <a:r>
              <a:rPr lang="en-US" sz="2000">
                <a:latin typeface="Consolas" panose="020B0609020204030204" pitchFamily="49" charset="0"/>
              </a:rPr>
              <a:t>{</a:t>
            </a:r>
          </a:p>
          <a:p>
            <a:pPr marL="457200" lvl="1" indent="0">
              <a:buNone/>
            </a:pPr>
            <a:r>
              <a:rPr lang="en-US" sz="2000">
                <a:latin typeface="Consolas" panose="020B0609020204030204" pitchFamily="49" charset="0"/>
              </a:rPr>
              <a:t>	case 1: printf(“Hello”); break;</a:t>
            </a:r>
          </a:p>
          <a:p>
            <a:pPr marL="457200" lvl="1" indent="0">
              <a:buNone/>
            </a:pPr>
            <a:r>
              <a:rPr lang="en-US" sz="2000">
                <a:latin typeface="Consolas" panose="020B0609020204030204" pitchFamily="49" charset="0"/>
              </a:rPr>
              <a:t>	case 2: printf(“Xin chao”); break;</a:t>
            </a:r>
          </a:p>
          <a:p>
            <a:pPr marL="457200" lvl="1" indent="0">
              <a:buNone/>
            </a:pPr>
            <a:r>
              <a:rPr lang="en-US" sz="2000">
                <a:latin typeface="Consolas" panose="020B0609020204030204" pitchFamily="49" charset="0"/>
              </a:rPr>
              <a:t>	default: printf(“Good bye”);</a:t>
            </a:r>
          </a:p>
          <a:p>
            <a:pPr marL="457200" lvl="1" indent="0">
              <a:buNone/>
            </a:pPr>
            <a:r>
              <a:rPr lang="en-US" sz="2000">
                <a:latin typeface="Consolas" panose="020B0609020204030204" pitchFamily="49" charset="0"/>
              </a:rPr>
              <a:t>}</a:t>
            </a:r>
          </a:p>
          <a:p>
            <a:pPr marL="0" indent="0">
              <a:buNone/>
            </a:pPr>
            <a:r>
              <a:rPr lang="en-US" sz="2000">
                <a:latin typeface="Consolas" panose="020B0609020204030204" pitchFamily="49" charset="0"/>
              </a:rPr>
              <a:t>}</a:t>
            </a:r>
          </a:p>
        </p:txBody>
      </p:sp>
    </p:spTree>
    <p:extLst>
      <p:ext uri="{BB962C8B-B14F-4D97-AF65-F5344CB8AC3E}">
        <p14:creationId xmlns:p14="http://schemas.microsoft.com/office/powerpoint/2010/main" val="3376341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E092A2F-7B04-DB44-F5B9-CFB622F5F007}"/>
              </a:ext>
            </a:extLst>
          </p:cNvPr>
          <p:cNvSpPr>
            <a:spLocks noGrp="1"/>
          </p:cNvSpPr>
          <p:nvPr>
            <p:ph type="title"/>
          </p:nvPr>
        </p:nvSpPr>
        <p:spPr/>
        <p:txBody>
          <a:bodyPr/>
          <a:lstStyle/>
          <a:p>
            <a:r>
              <a:rPr lang="en-US"/>
              <a:t>Câu lệnh switch – Một số lưu ý</a:t>
            </a:r>
          </a:p>
        </p:txBody>
      </p:sp>
      <p:sp>
        <p:nvSpPr>
          <p:cNvPr id="3" name="Chỗ dành sẵn cho Nội dung 2">
            <a:extLst>
              <a:ext uri="{FF2B5EF4-FFF2-40B4-BE49-F238E27FC236}">
                <a16:creationId xmlns:a16="http://schemas.microsoft.com/office/drawing/2014/main" id="{57A088BF-4AE1-0CE6-988A-20F4E7291678}"/>
              </a:ext>
            </a:extLst>
          </p:cNvPr>
          <p:cNvSpPr>
            <a:spLocks noGrp="1"/>
          </p:cNvSpPr>
          <p:nvPr>
            <p:ph idx="1"/>
          </p:nvPr>
        </p:nvSpPr>
        <p:spPr>
          <a:xfrm>
            <a:off x="838200" y="1825624"/>
            <a:ext cx="10515600" cy="5032376"/>
          </a:xfrm>
        </p:spPr>
        <p:txBody>
          <a:bodyPr/>
          <a:lstStyle/>
          <a:p>
            <a:r>
              <a:rPr lang="en-US" b="1"/>
              <a:t>Các giá trị trong mỗi trường hợp phải khác nhau</a:t>
            </a:r>
            <a:r>
              <a:rPr lang="en-US"/>
              <a:t>.</a:t>
            </a:r>
          </a:p>
          <a:p>
            <a:pPr marL="0" indent="0">
              <a:buNone/>
            </a:pPr>
            <a:r>
              <a:rPr lang="en-US" sz="2500">
                <a:latin typeface="Consolas" panose="020B0609020204030204" pitchFamily="49" charset="0"/>
              </a:rPr>
              <a:t>switch(a){</a:t>
            </a:r>
          </a:p>
          <a:p>
            <a:pPr marL="0" indent="0">
              <a:buNone/>
            </a:pPr>
            <a:r>
              <a:rPr lang="en-US" sz="2500">
                <a:latin typeface="Consolas" panose="020B0609020204030204" pitchFamily="49" charset="0"/>
              </a:rPr>
              <a:t>	case 1: printf(“Mot”); break;</a:t>
            </a:r>
          </a:p>
          <a:p>
            <a:pPr marL="0" indent="0">
              <a:buNone/>
            </a:pPr>
            <a:r>
              <a:rPr lang="en-US" sz="2500">
                <a:latin typeface="Consolas" panose="020B0609020204030204" pitchFamily="49" charset="0"/>
              </a:rPr>
              <a:t>	case 1: printf(“MOT”); break;</a:t>
            </a:r>
          </a:p>
          <a:p>
            <a:pPr marL="0" indent="0">
              <a:buNone/>
            </a:pPr>
            <a:r>
              <a:rPr lang="en-US" sz="2500">
                <a:latin typeface="Consolas" panose="020B0609020204030204" pitchFamily="49" charset="0"/>
              </a:rPr>
              <a:t>	case 2: printf(“hi”); break;</a:t>
            </a:r>
          </a:p>
          <a:p>
            <a:pPr marL="0" indent="0">
              <a:buNone/>
            </a:pPr>
            <a:r>
              <a:rPr lang="en-US" sz="2500">
                <a:latin typeface="Consolas" panose="020B0609020204030204" pitchFamily="49" charset="0"/>
              </a:rPr>
              <a:t>	case 3: printf(“three”); break;</a:t>
            </a:r>
          </a:p>
          <a:p>
            <a:pPr marL="0" indent="0">
              <a:buNone/>
            </a:pPr>
            <a:r>
              <a:rPr lang="en-US" sz="2500">
                <a:latin typeface="Consolas" panose="020B0609020204030204" pitchFamily="49" charset="0"/>
              </a:rPr>
              <a:t>	case 1: printf(“one”); break;</a:t>
            </a:r>
          </a:p>
          <a:p>
            <a:pPr marL="0" indent="0">
              <a:buNone/>
            </a:pPr>
            <a:r>
              <a:rPr lang="en-US" sz="2500">
                <a:latin typeface="Consolas" panose="020B0609020204030204" pitchFamily="49" charset="0"/>
              </a:rPr>
              <a:t>	default: printf(“I don’t know”);</a:t>
            </a:r>
          </a:p>
          <a:p>
            <a:pPr marL="0" indent="0">
              <a:buNone/>
            </a:pPr>
            <a:r>
              <a:rPr lang="en-US" sz="2500">
                <a:latin typeface="Consolas" panose="020B0609020204030204" pitchFamily="49" charset="0"/>
              </a:rPr>
              <a:t>}</a:t>
            </a:r>
          </a:p>
        </p:txBody>
      </p:sp>
    </p:spTree>
    <p:extLst>
      <p:ext uri="{BB962C8B-B14F-4D97-AF65-F5344CB8AC3E}">
        <p14:creationId xmlns:p14="http://schemas.microsoft.com/office/powerpoint/2010/main" val="3367901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E092A2F-7B04-DB44-F5B9-CFB622F5F007}"/>
              </a:ext>
            </a:extLst>
          </p:cNvPr>
          <p:cNvSpPr>
            <a:spLocks noGrp="1"/>
          </p:cNvSpPr>
          <p:nvPr>
            <p:ph type="title"/>
          </p:nvPr>
        </p:nvSpPr>
        <p:spPr/>
        <p:txBody>
          <a:bodyPr/>
          <a:lstStyle/>
          <a:p>
            <a:r>
              <a:rPr lang="en-US"/>
              <a:t>Câu lệnh switch – Một số lưu ý</a:t>
            </a:r>
          </a:p>
        </p:txBody>
      </p:sp>
      <p:sp>
        <p:nvSpPr>
          <p:cNvPr id="3" name="Chỗ dành sẵn cho Nội dung 2">
            <a:extLst>
              <a:ext uri="{FF2B5EF4-FFF2-40B4-BE49-F238E27FC236}">
                <a16:creationId xmlns:a16="http://schemas.microsoft.com/office/drawing/2014/main" id="{57A088BF-4AE1-0CE6-988A-20F4E7291678}"/>
              </a:ext>
            </a:extLst>
          </p:cNvPr>
          <p:cNvSpPr>
            <a:spLocks noGrp="1"/>
          </p:cNvSpPr>
          <p:nvPr>
            <p:ph idx="1"/>
          </p:nvPr>
        </p:nvSpPr>
        <p:spPr>
          <a:xfrm>
            <a:off x="838200" y="1825624"/>
            <a:ext cx="10515600" cy="5032376"/>
          </a:xfrm>
        </p:spPr>
        <p:txBody>
          <a:bodyPr/>
          <a:lstStyle/>
          <a:p>
            <a:r>
              <a:rPr lang="vi-VN" b="1"/>
              <a:t>switch sẽ nhảy đến case tương</a:t>
            </a:r>
            <a:r>
              <a:rPr lang="en-US" b="1"/>
              <a:t> </a:t>
            </a:r>
            <a:r>
              <a:rPr lang="vi-VN" b="1"/>
              <a:t>ứng</a:t>
            </a:r>
            <a:r>
              <a:rPr lang="en-US" b="1"/>
              <a:t> </a:t>
            </a:r>
            <a:r>
              <a:rPr lang="vi-VN" b="1"/>
              <a:t>và</a:t>
            </a:r>
            <a:r>
              <a:rPr lang="en-US" b="1"/>
              <a:t> </a:t>
            </a:r>
            <a:r>
              <a:rPr lang="vi-VN" b="1"/>
              <a:t>thực</a:t>
            </a:r>
            <a:r>
              <a:rPr lang="en-US" b="1"/>
              <a:t> </a:t>
            </a:r>
            <a:r>
              <a:rPr lang="vi-VN" b="1"/>
              <a:t>hiện đến khi nào gặp break hoặc</a:t>
            </a:r>
            <a:r>
              <a:rPr lang="en-US" b="1"/>
              <a:t> </a:t>
            </a:r>
            <a:r>
              <a:rPr lang="vi-VN" b="1"/>
              <a:t>cuối switch</a:t>
            </a:r>
            <a:r>
              <a:rPr lang="en-US" b="1"/>
              <a:t> </a:t>
            </a:r>
            <a:r>
              <a:rPr lang="vi-VN" b="1"/>
              <a:t>sẽ</a:t>
            </a:r>
            <a:r>
              <a:rPr lang="en-US" b="1"/>
              <a:t> </a:t>
            </a:r>
            <a:r>
              <a:rPr lang="vi-VN" b="1"/>
              <a:t>kết thúc</a:t>
            </a:r>
            <a:r>
              <a:rPr lang="en-US" b="1"/>
              <a:t> =&gt; Tận dụng tính chất khi bỏ break</a:t>
            </a:r>
          </a:p>
          <a:p>
            <a:pPr marL="0" indent="0">
              <a:buNone/>
            </a:pPr>
            <a:r>
              <a:rPr lang="en-US" sz="2300">
                <a:latin typeface="Consolas" panose="020B0609020204030204" pitchFamily="49" charset="0"/>
              </a:rPr>
              <a:t>switch(a){</a:t>
            </a:r>
          </a:p>
          <a:p>
            <a:pPr marL="0" indent="0">
              <a:buNone/>
            </a:pPr>
            <a:r>
              <a:rPr lang="en-US" sz="2300">
                <a:latin typeface="Consolas" panose="020B0609020204030204" pitchFamily="49" charset="0"/>
              </a:rPr>
              <a:t>	case 1: </a:t>
            </a:r>
          </a:p>
          <a:p>
            <a:pPr marL="0" indent="0">
              <a:buNone/>
            </a:pPr>
            <a:r>
              <a:rPr lang="en-US" sz="2300">
                <a:latin typeface="Consolas" panose="020B0609020204030204" pitchFamily="49" charset="0"/>
              </a:rPr>
              <a:t>	case 3: printf(“So le”); break;</a:t>
            </a:r>
          </a:p>
          <a:p>
            <a:pPr marL="0" indent="0">
              <a:buNone/>
            </a:pPr>
            <a:r>
              <a:rPr lang="en-US" sz="2300">
                <a:latin typeface="Consolas" panose="020B0609020204030204" pitchFamily="49" charset="0"/>
              </a:rPr>
              <a:t>	case 2:</a:t>
            </a:r>
          </a:p>
          <a:p>
            <a:pPr marL="0" indent="0">
              <a:buNone/>
            </a:pPr>
            <a:r>
              <a:rPr lang="en-US" sz="2300">
                <a:latin typeface="Consolas" panose="020B0609020204030204" pitchFamily="49" charset="0"/>
              </a:rPr>
              <a:t>	case 4: printf(“So chan”); break;</a:t>
            </a:r>
          </a:p>
          <a:p>
            <a:pPr marL="0" indent="0">
              <a:buNone/>
            </a:pPr>
            <a:r>
              <a:rPr lang="en-US" sz="2300">
                <a:latin typeface="Consolas" panose="020B0609020204030204" pitchFamily="49" charset="0"/>
              </a:rPr>
              <a:t>}</a:t>
            </a:r>
          </a:p>
          <a:p>
            <a:pPr marL="0" indent="0">
              <a:buNone/>
            </a:pPr>
            <a:endParaRPr lang="en-US" sz="2500">
              <a:latin typeface="Consolas" panose="020B0609020204030204" pitchFamily="49" charset="0"/>
            </a:endParaRPr>
          </a:p>
        </p:txBody>
      </p:sp>
    </p:spTree>
    <p:extLst>
      <p:ext uri="{BB962C8B-B14F-4D97-AF65-F5344CB8AC3E}">
        <p14:creationId xmlns:p14="http://schemas.microsoft.com/office/powerpoint/2010/main" val="3864403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6E39777-BC19-702D-5B9A-E76F7943D99A}"/>
              </a:ext>
            </a:extLst>
          </p:cNvPr>
          <p:cNvSpPr>
            <a:spLocks noGrp="1"/>
          </p:cNvSpPr>
          <p:nvPr>
            <p:ph type="title"/>
          </p:nvPr>
        </p:nvSpPr>
        <p:spPr/>
        <p:txBody>
          <a:bodyPr/>
          <a:lstStyle/>
          <a:p>
            <a:r>
              <a:rPr lang="en-US"/>
              <a:t>Luyện tập – Cấu trúc rẽ nhánh</a:t>
            </a:r>
          </a:p>
        </p:txBody>
      </p:sp>
      <p:sp>
        <p:nvSpPr>
          <p:cNvPr id="3" name="Chỗ dành sẵn cho Nội dung 2">
            <a:extLst>
              <a:ext uri="{FF2B5EF4-FFF2-40B4-BE49-F238E27FC236}">
                <a16:creationId xmlns:a16="http://schemas.microsoft.com/office/drawing/2014/main" id="{BA871CDE-7B46-CE7A-7B0F-C9AE73F0E473}"/>
              </a:ext>
            </a:extLst>
          </p:cNvPr>
          <p:cNvSpPr>
            <a:spLocks noGrp="1"/>
          </p:cNvSpPr>
          <p:nvPr>
            <p:ph idx="1"/>
          </p:nvPr>
        </p:nvSpPr>
        <p:spPr>
          <a:xfrm>
            <a:off x="838200" y="1825625"/>
            <a:ext cx="10515600" cy="4667250"/>
          </a:xfrm>
        </p:spPr>
        <p:txBody>
          <a:bodyPr/>
          <a:lstStyle/>
          <a:p>
            <a:pPr marL="514350" indent="-514350">
              <a:buFont typeface="+mj-lt"/>
              <a:buAutoNum type="arabicPeriod"/>
            </a:pPr>
            <a:r>
              <a:rPr lang="en-US"/>
              <a:t>Nhập một chữ cái. Nếu là chữ thường thì đổi sang chữ hoa hoặc ngược lại.</a:t>
            </a:r>
          </a:p>
          <a:p>
            <a:pPr marL="514350" indent="-514350">
              <a:buFont typeface="+mj-lt"/>
              <a:buAutoNum type="arabicPeriod"/>
            </a:pPr>
            <a:r>
              <a:rPr lang="en-US"/>
              <a:t>Nhập vào 3 số nguyên, in ra giá trị lớn nhất.</a:t>
            </a:r>
          </a:p>
          <a:p>
            <a:pPr marL="514350" indent="-514350">
              <a:buFont typeface="+mj-lt"/>
              <a:buAutoNum type="arabicPeriod"/>
            </a:pPr>
            <a:r>
              <a:rPr lang="en-US"/>
              <a:t>Nhập vào một tháng, cho biết tháng đó có bao nhiêu ngày.</a:t>
            </a:r>
          </a:p>
          <a:p>
            <a:pPr marL="514350" indent="-514350">
              <a:buFont typeface="+mj-lt"/>
              <a:buAutoNum type="arabicPeriod"/>
            </a:pPr>
            <a:r>
              <a:rPr lang="en-US"/>
              <a:t>Nhập 3 cạnh, kiểm tra 3 cạnh đó có tạo thành tam giác không và cho biết là tam giác gì (thường/cân/vuông/đều).</a:t>
            </a:r>
          </a:p>
          <a:p>
            <a:pPr marL="514350" indent="-514350">
              <a:buFont typeface="+mj-lt"/>
              <a:buAutoNum type="arabicPeriod"/>
            </a:pPr>
            <a:r>
              <a:rPr lang="en-US"/>
              <a:t> Nhập vào tháng và năm, cho biết tháng thuộc năm đó có bao nhiêu ngày. </a:t>
            </a:r>
          </a:p>
        </p:txBody>
      </p:sp>
    </p:spTree>
    <p:extLst>
      <p:ext uri="{BB962C8B-B14F-4D97-AF65-F5344CB8AC3E}">
        <p14:creationId xmlns:p14="http://schemas.microsoft.com/office/powerpoint/2010/main" val="2697601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Orange chains">
            <a:extLst>
              <a:ext uri="{FF2B5EF4-FFF2-40B4-BE49-F238E27FC236}">
                <a16:creationId xmlns:a16="http://schemas.microsoft.com/office/drawing/2014/main" id="{624DD0E8-9E76-243F-83F0-FFB306079E29}"/>
              </a:ext>
            </a:extLst>
          </p:cNvPr>
          <p:cNvPicPr>
            <a:picLocks noChangeAspect="1"/>
          </p:cNvPicPr>
          <p:nvPr/>
        </p:nvPicPr>
        <p:blipFill>
          <a:blip r:embed="rId2">
            <a:alphaModFix amt="50000"/>
          </a:blip>
          <a:srcRect t="15853" r="-1" b="12926"/>
          <a:stretch/>
        </p:blipFill>
        <p:spPr>
          <a:xfrm>
            <a:off x="20" y="10"/>
            <a:ext cx="12188930" cy="6857990"/>
          </a:xfrm>
          <a:prstGeom prst="rect">
            <a:avLst/>
          </a:prstGeom>
        </p:spPr>
      </p:pic>
      <p:sp>
        <p:nvSpPr>
          <p:cNvPr id="4" name="Tiêu đề 3">
            <a:extLst>
              <a:ext uri="{FF2B5EF4-FFF2-40B4-BE49-F238E27FC236}">
                <a16:creationId xmlns:a16="http://schemas.microsoft.com/office/drawing/2014/main" id="{69EA1FF1-3D12-6F2A-5B7A-B6D8ECDDA089}"/>
              </a:ext>
            </a:extLst>
          </p:cNvPr>
          <p:cNvSpPr>
            <a:spLocks noGrp="1"/>
          </p:cNvSpPr>
          <p:nvPr>
            <p:ph type="title"/>
          </p:nvPr>
        </p:nvSpPr>
        <p:spPr>
          <a:xfrm>
            <a:off x="1524000" y="1122363"/>
            <a:ext cx="9144000" cy="3063240"/>
          </a:xfrm>
        </p:spPr>
        <p:txBody>
          <a:bodyPr vert="horz" lIns="91440" tIns="45720" rIns="91440" bIns="45720" rtlCol="0" anchor="b">
            <a:normAutofit/>
          </a:bodyPr>
          <a:lstStyle/>
          <a:p>
            <a:pPr algn="ctr">
              <a:lnSpc>
                <a:spcPct val="90000"/>
              </a:lnSpc>
            </a:pPr>
            <a:r>
              <a:rPr lang="en-US" sz="6600">
                <a:solidFill>
                  <a:schemeClr val="bg1"/>
                </a:solidFill>
              </a:rPr>
              <a:t>Vòng lặp</a:t>
            </a:r>
          </a:p>
        </p:txBody>
      </p:sp>
      <p:sp>
        <p:nvSpPr>
          <p:cNvPr id="19"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150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BFAF4F04-72DF-1D67-00C7-6C1EE81508F1}"/>
              </a:ext>
            </a:extLst>
          </p:cNvPr>
          <p:cNvSpPr>
            <a:spLocks noGrp="1"/>
          </p:cNvSpPr>
          <p:nvPr>
            <p:ph type="title"/>
          </p:nvPr>
        </p:nvSpPr>
        <p:spPr/>
        <p:txBody>
          <a:bodyPr/>
          <a:lstStyle/>
          <a:p>
            <a:r>
              <a:rPr lang="en-US"/>
              <a:t>Cấu trúc lặp</a:t>
            </a:r>
          </a:p>
        </p:txBody>
      </p:sp>
      <p:sp>
        <p:nvSpPr>
          <p:cNvPr id="4" name="Chỗ dành sẵn cho Nội dung 3">
            <a:extLst>
              <a:ext uri="{FF2B5EF4-FFF2-40B4-BE49-F238E27FC236}">
                <a16:creationId xmlns:a16="http://schemas.microsoft.com/office/drawing/2014/main" id="{D760E1E1-19CA-EDEA-7AA0-3F5914F87F3A}"/>
              </a:ext>
            </a:extLst>
          </p:cNvPr>
          <p:cNvSpPr>
            <a:spLocks noGrp="1"/>
          </p:cNvSpPr>
          <p:nvPr>
            <p:ph idx="1"/>
          </p:nvPr>
        </p:nvSpPr>
        <p:spPr/>
        <p:txBody>
          <a:bodyPr/>
          <a:lstStyle/>
          <a:p>
            <a:r>
              <a:rPr lang="en-US"/>
              <a:t>Cấu trúc lặp cho phép thực hiện nhiều lần một khối lệnh dựa trên một điều kiện cho trước. Có 2 dạng cơ bản của cấu trúc lặp là cấu trúc </a:t>
            </a:r>
            <a:r>
              <a:rPr lang="en-US" b="1">
                <a:solidFill>
                  <a:srgbClr val="00B0F0"/>
                </a:solidFill>
              </a:rPr>
              <a:t>for</a:t>
            </a:r>
            <a:r>
              <a:rPr lang="en-US"/>
              <a:t> và </a:t>
            </a:r>
            <a:r>
              <a:rPr lang="en-US" b="1">
                <a:solidFill>
                  <a:srgbClr val="00B050"/>
                </a:solidFill>
              </a:rPr>
              <a:t>while</a:t>
            </a:r>
            <a:r>
              <a:rPr lang="en-US"/>
              <a:t>.</a:t>
            </a:r>
          </a:p>
          <a:p>
            <a:pPr lvl="1"/>
            <a:r>
              <a:rPr lang="en-US" sz="2600" b="1">
                <a:solidFill>
                  <a:srgbClr val="00B0F0"/>
                </a:solidFill>
              </a:rPr>
              <a:t>for</a:t>
            </a:r>
            <a:r>
              <a:rPr lang="en-US" sz="2600"/>
              <a:t> cho phép lặp lại quá trình xử lý bằng điều kiện </a:t>
            </a:r>
            <a:r>
              <a:rPr lang="en-US" sz="2600">
                <a:solidFill>
                  <a:srgbClr val="FFC000"/>
                </a:solidFill>
              </a:rPr>
              <a:t>cho trước</a:t>
            </a:r>
            <a:r>
              <a:rPr lang="en-US" sz="2600"/>
              <a:t>.</a:t>
            </a:r>
          </a:p>
          <a:p>
            <a:pPr lvl="1"/>
            <a:r>
              <a:rPr lang="en-US" sz="2600" b="1">
                <a:solidFill>
                  <a:srgbClr val="00B050"/>
                </a:solidFill>
              </a:rPr>
              <a:t>while</a:t>
            </a:r>
            <a:r>
              <a:rPr lang="en-US" sz="2600"/>
              <a:t> lặp lại quá trình xử lý cho đến khi điều kiện </a:t>
            </a:r>
            <a:r>
              <a:rPr lang="en-US" sz="2600">
                <a:solidFill>
                  <a:srgbClr val="FF0000"/>
                </a:solidFill>
              </a:rPr>
              <a:t>không còn đúng</a:t>
            </a:r>
            <a:r>
              <a:rPr lang="en-US" sz="2600"/>
              <a:t>.</a:t>
            </a:r>
          </a:p>
        </p:txBody>
      </p:sp>
    </p:spTree>
    <p:extLst>
      <p:ext uri="{BB962C8B-B14F-4D97-AF65-F5344CB8AC3E}">
        <p14:creationId xmlns:p14="http://schemas.microsoft.com/office/powerpoint/2010/main" val="86963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5499093-878E-E7C4-BC35-260955D5BA91}"/>
              </a:ext>
            </a:extLst>
          </p:cNvPr>
          <p:cNvSpPr>
            <a:spLocks noGrp="1"/>
          </p:cNvSpPr>
          <p:nvPr>
            <p:ph type="title"/>
          </p:nvPr>
        </p:nvSpPr>
        <p:spPr/>
        <p:txBody>
          <a:bodyPr/>
          <a:lstStyle/>
          <a:p>
            <a:r>
              <a:rPr lang="en-US"/>
              <a:t>Câu lệnh for</a:t>
            </a:r>
          </a:p>
        </p:txBody>
      </p:sp>
      <p:sp>
        <p:nvSpPr>
          <p:cNvPr id="3" name="Chỗ dành sẵn cho Nội dung 2">
            <a:extLst>
              <a:ext uri="{FF2B5EF4-FFF2-40B4-BE49-F238E27FC236}">
                <a16:creationId xmlns:a16="http://schemas.microsoft.com/office/drawing/2014/main" id="{9A936E67-0F94-608D-9CE5-8D62AEEAF973}"/>
              </a:ext>
            </a:extLst>
          </p:cNvPr>
          <p:cNvSpPr>
            <a:spLocks noGrp="1"/>
          </p:cNvSpPr>
          <p:nvPr>
            <p:ph idx="1"/>
          </p:nvPr>
        </p:nvSpPr>
        <p:spPr>
          <a:xfrm>
            <a:off x="838200" y="1825624"/>
            <a:ext cx="10515600" cy="4900295"/>
          </a:xfrm>
        </p:spPr>
        <p:txBody>
          <a:bodyPr/>
          <a:lstStyle/>
          <a:p>
            <a:r>
              <a:rPr lang="en-US"/>
              <a:t>Cú pháp: </a:t>
            </a:r>
          </a:p>
          <a:p>
            <a:pPr marL="457200" lvl="1" indent="0">
              <a:buNone/>
            </a:pPr>
            <a:r>
              <a:rPr lang="en-US" sz="2600">
                <a:latin typeface="Consolas" panose="020B0609020204030204" pitchFamily="49" charset="0"/>
              </a:rPr>
              <a:t>for(</a:t>
            </a:r>
            <a:r>
              <a:rPr lang="en-US" sz="2600">
                <a:solidFill>
                  <a:srgbClr val="FF0000"/>
                </a:solidFill>
                <a:latin typeface="Consolas" panose="020B0609020204030204" pitchFamily="49" charset="0"/>
              </a:rPr>
              <a:t>biểu thức 1</a:t>
            </a:r>
            <a:r>
              <a:rPr lang="en-US" sz="2600">
                <a:latin typeface="Consolas" panose="020B0609020204030204" pitchFamily="49" charset="0"/>
              </a:rPr>
              <a:t>; </a:t>
            </a:r>
            <a:r>
              <a:rPr lang="en-US" sz="2600">
                <a:solidFill>
                  <a:srgbClr val="00B050"/>
                </a:solidFill>
                <a:latin typeface="Consolas" panose="020B0609020204030204" pitchFamily="49" charset="0"/>
              </a:rPr>
              <a:t>biểu thức 2</a:t>
            </a:r>
            <a:r>
              <a:rPr lang="en-US" sz="2600">
                <a:latin typeface="Consolas" panose="020B0609020204030204" pitchFamily="49" charset="0"/>
              </a:rPr>
              <a:t>; </a:t>
            </a:r>
            <a:r>
              <a:rPr lang="en-US" sz="2600">
                <a:solidFill>
                  <a:srgbClr val="0070C0"/>
                </a:solidFill>
                <a:latin typeface="Consolas" panose="020B0609020204030204" pitchFamily="49" charset="0"/>
              </a:rPr>
              <a:t>biểu thức 3</a:t>
            </a:r>
            <a:r>
              <a:rPr lang="en-US" sz="2600">
                <a:latin typeface="Consolas" panose="020B0609020204030204" pitchFamily="49" charset="0"/>
              </a:rPr>
              <a:t>)</a:t>
            </a:r>
            <a:endParaRPr lang="en-US" sz="2600">
              <a:solidFill>
                <a:srgbClr val="0070C0"/>
              </a:solidFill>
              <a:latin typeface="Consolas" panose="020B0609020204030204" pitchFamily="49" charset="0"/>
            </a:endParaRPr>
          </a:p>
          <a:p>
            <a:pPr marL="457200" lvl="1" indent="0">
              <a:buNone/>
            </a:pPr>
            <a:r>
              <a:rPr lang="en-US" sz="2600">
                <a:latin typeface="Consolas" panose="020B0609020204030204" pitchFamily="49" charset="0"/>
              </a:rPr>
              <a:t>{</a:t>
            </a:r>
          </a:p>
          <a:p>
            <a:pPr marL="457200" lvl="1" indent="0">
              <a:buNone/>
            </a:pPr>
            <a:r>
              <a:rPr lang="en-US" sz="2600">
                <a:latin typeface="Consolas" panose="020B0609020204030204" pitchFamily="49" charset="0"/>
              </a:rPr>
              <a:t>	// Khối lệnh</a:t>
            </a:r>
          </a:p>
          <a:p>
            <a:pPr marL="457200" lvl="1" indent="0">
              <a:buNone/>
            </a:pPr>
            <a:r>
              <a:rPr lang="en-US" sz="2600">
                <a:latin typeface="Consolas" panose="020B0609020204030204" pitchFamily="49" charset="0"/>
              </a:rPr>
              <a:t>}</a:t>
            </a:r>
          </a:p>
          <a:p>
            <a:pPr marL="0" indent="0">
              <a:buNone/>
            </a:pPr>
            <a:r>
              <a:rPr lang="en-US"/>
              <a:t>Trong đó: 	</a:t>
            </a:r>
            <a:r>
              <a:rPr lang="en-US">
                <a:solidFill>
                  <a:srgbClr val="FF0000"/>
                </a:solidFill>
              </a:rPr>
              <a:t>biểu thức 1</a:t>
            </a:r>
            <a:r>
              <a:rPr lang="en-US"/>
              <a:t>: phép gán khởi tạo giá trị ban đầu cho 1 biến</a:t>
            </a:r>
          </a:p>
          <a:p>
            <a:pPr marL="0" indent="0">
              <a:buNone/>
            </a:pPr>
            <a:r>
              <a:rPr lang="en-US"/>
              <a:t>		</a:t>
            </a:r>
            <a:r>
              <a:rPr lang="en-US">
                <a:solidFill>
                  <a:srgbClr val="00B050"/>
                </a:solidFill>
              </a:rPr>
              <a:t>biểu thức 2</a:t>
            </a:r>
            <a:r>
              <a:rPr lang="en-US"/>
              <a:t>: biểu thức kiểm tra điều kiện dừng vòng lặp</a:t>
            </a:r>
          </a:p>
          <a:p>
            <a:pPr marL="0" indent="0">
              <a:buNone/>
            </a:pPr>
            <a:r>
              <a:rPr lang="en-US"/>
              <a:t>		</a:t>
            </a:r>
            <a:r>
              <a:rPr lang="en-US">
                <a:solidFill>
                  <a:srgbClr val="0070C0"/>
                </a:solidFill>
              </a:rPr>
              <a:t>biểu thức 3</a:t>
            </a:r>
            <a:r>
              <a:rPr lang="en-US"/>
              <a:t>: phép gán thay đổi giá trị của biểu thức 1</a:t>
            </a:r>
          </a:p>
        </p:txBody>
      </p:sp>
    </p:spTree>
    <p:extLst>
      <p:ext uri="{BB962C8B-B14F-4D97-AF65-F5344CB8AC3E}">
        <p14:creationId xmlns:p14="http://schemas.microsoft.com/office/powerpoint/2010/main" val="544105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78C6C9A-4FA6-B3B3-5FEA-311128BBF768}"/>
              </a:ext>
            </a:extLst>
          </p:cNvPr>
          <p:cNvSpPr>
            <a:spLocks noGrp="1"/>
          </p:cNvSpPr>
          <p:nvPr>
            <p:ph type="title"/>
          </p:nvPr>
        </p:nvSpPr>
        <p:spPr/>
        <p:txBody>
          <a:bodyPr/>
          <a:lstStyle/>
          <a:p>
            <a:r>
              <a:rPr lang="en-US"/>
              <a:t>Câu lệnh for – ví dụ</a:t>
            </a:r>
          </a:p>
        </p:txBody>
      </p:sp>
      <p:sp>
        <p:nvSpPr>
          <p:cNvPr id="3" name="Chỗ dành sẵn cho Nội dung 2">
            <a:extLst>
              <a:ext uri="{FF2B5EF4-FFF2-40B4-BE49-F238E27FC236}">
                <a16:creationId xmlns:a16="http://schemas.microsoft.com/office/drawing/2014/main" id="{83932220-5556-3048-F90E-E80C996CABAA}"/>
              </a:ext>
            </a:extLst>
          </p:cNvPr>
          <p:cNvSpPr>
            <a:spLocks noGrp="1"/>
          </p:cNvSpPr>
          <p:nvPr>
            <p:ph idx="1"/>
          </p:nvPr>
        </p:nvSpPr>
        <p:spPr>
          <a:xfrm>
            <a:off x="838200" y="1825624"/>
            <a:ext cx="10515600" cy="5032375"/>
          </a:xfrm>
        </p:spPr>
        <p:txBody>
          <a:bodyPr/>
          <a:lstStyle/>
          <a:p>
            <a:pPr>
              <a:buFontTx/>
              <a:buChar char="-"/>
            </a:pPr>
            <a:r>
              <a:rPr lang="en-US"/>
              <a:t>Tính tổng từ 1 đến 100.</a:t>
            </a:r>
          </a:p>
          <a:p>
            <a:pPr marL="0" indent="0">
              <a:buNone/>
            </a:pPr>
            <a:r>
              <a:rPr lang="en-US" sz="2500">
                <a:latin typeface="Consolas" panose="020B0609020204030204" pitchFamily="49" charset="0"/>
              </a:rPr>
              <a:t>#include &lt;stdio.h&gt;</a:t>
            </a:r>
          </a:p>
          <a:p>
            <a:pPr marL="0" indent="0">
              <a:buNone/>
            </a:pPr>
            <a:r>
              <a:rPr lang="en-US" sz="2500">
                <a:latin typeface="Consolas" panose="020B0609020204030204" pitchFamily="49" charset="0"/>
              </a:rPr>
              <a:t>int main(){</a:t>
            </a:r>
          </a:p>
          <a:p>
            <a:pPr marL="0" indent="0">
              <a:buNone/>
            </a:pPr>
            <a:r>
              <a:rPr lang="en-US" sz="2500">
                <a:latin typeface="Consolas" panose="020B0609020204030204" pitchFamily="49" charset="0"/>
              </a:rPr>
              <a:t>	int sum = 0;</a:t>
            </a:r>
          </a:p>
          <a:p>
            <a:pPr marL="0" indent="0">
              <a:buNone/>
            </a:pPr>
            <a:r>
              <a:rPr lang="en-US" sz="2500">
                <a:latin typeface="Consolas" panose="020B0609020204030204" pitchFamily="49" charset="0"/>
              </a:rPr>
              <a:t>	for(int i = 1; i &lt;= 100; i++){</a:t>
            </a:r>
          </a:p>
          <a:p>
            <a:pPr marL="0" indent="0">
              <a:buNone/>
            </a:pPr>
            <a:r>
              <a:rPr lang="en-US" sz="2500">
                <a:latin typeface="Consolas" panose="020B0609020204030204" pitchFamily="49" charset="0"/>
              </a:rPr>
              <a:t>		sum += i;</a:t>
            </a:r>
          </a:p>
          <a:p>
            <a:pPr marL="0" indent="0">
              <a:buNone/>
            </a:pPr>
            <a:r>
              <a:rPr lang="en-US" sz="2500">
                <a:latin typeface="Consolas" panose="020B0609020204030204" pitchFamily="49" charset="0"/>
              </a:rPr>
              <a:t>	}</a:t>
            </a:r>
          </a:p>
          <a:p>
            <a:pPr marL="0" indent="0">
              <a:buNone/>
            </a:pPr>
            <a:r>
              <a:rPr lang="en-US" sz="2500">
                <a:latin typeface="Consolas" panose="020B0609020204030204" pitchFamily="49" charset="0"/>
              </a:rPr>
              <a:t>	printf(“Tong tu 1 den 100 = %d”, sum);</a:t>
            </a:r>
          </a:p>
          <a:p>
            <a:pPr marL="0" indent="0">
              <a:buNone/>
            </a:pPr>
            <a:r>
              <a:rPr lang="en-US" sz="2500">
                <a:latin typeface="Consolas" panose="020B0609020204030204" pitchFamily="49" charset="0"/>
              </a:rPr>
              <a:t>} </a:t>
            </a:r>
          </a:p>
        </p:txBody>
      </p:sp>
    </p:spTree>
    <p:extLst>
      <p:ext uri="{BB962C8B-B14F-4D97-AF65-F5344CB8AC3E}">
        <p14:creationId xmlns:p14="http://schemas.microsoft.com/office/powerpoint/2010/main" val="4179870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0CD5D12-89B8-666B-BD8A-6617CBE77B47}"/>
              </a:ext>
            </a:extLst>
          </p:cNvPr>
          <p:cNvSpPr>
            <a:spLocks noGrp="1"/>
          </p:cNvSpPr>
          <p:nvPr>
            <p:ph type="title"/>
          </p:nvPr>
        </p:nvSpPr>
        <p:spPr/>
        <p:txBody>
          <a:bodyPr/>
          <a:lstStyle/>
          <a:p>
            <a:r>
              <a:rPr lang="en-US"/>
              <a:t>Câu lệnh for – Một số lưu ý</a:t>
            </a:r>
          </a:p>
        </p:txBody>
      </p:sp>
      <p:sp>
        <p:nvSpPr>
          <p:cNvPr id="3" name="Chỗ dành sẵn cho Nội dung 2">
            <a:extLst>
              <a:ext uri="{FF2B5EF4-FFF2-40B4-BE49-F238E27FC236}">
                <a16:creationId xmlns:a16="http://schemas.microsoft.com/office/drawing/2014/main" id="{27847634-D4F9-48B5-A78B-E7EDDEE29600}"/>
              </a:ext>
            </a:extLst>
          </p:cNvPr>
          <p:cNvSpPr>
            <a:spLocks noGrp="1"/>
          </p:cNvSpPr>
          <p:nvPr>
            <p:ph idx="1"/>
          </p:nvPr>
        </p:nvSpPr>
        <p:spPr>
          <a:xfrm>
            <a:off x="838200" y="1825625"/>
            <a:ext cx="10515600" cy="4138296"/>
          </a:xfrm>
        </p:spPr>
        <p:txBody>
          <a:bodyPr/>
          <a:lstStyle/>
          <a:p>
            <a:r>
              <a:rPr lang="en-US"/>
              <a:t>Lệnh </a:t>
            </a:r>
            <a:r>
              <a:rPr lang="en-US" b="1">
                <a:solidFill>
                  <a:srgbClr val="00B0F0"/>
                </a:solidFill>
              </a:rPr>
              <a:t>break</a:t>
            </a:r>
            <a:r>
              <a:rPr lang="en-US"/>
              <a:t> được sử dụng để </a:t>
            </a:r>
            <a:r>
              <a:rPr lang="en-US">
                <a:solidFill>
                  <a:srgbClr val="00B0F0"/>
                </a:solidFill>
              </a:rPr>
              <a:t>dừng vòng lặp</a:t>
            </a:r>
            <a:r>
              <a:rPr lang="en-US"/>
              <a:t>.</a:t>
            </a:r>
          </a:p>
          <a:p>
            <a:r>
              <a:rPr lang="en-US"/>
              <a:t>Lệnh </a:t>
            </a:r>
            <a:r>
              <a:rPr lang="en-US" b="1">
                <a:solidFill>
                  <a:srgbClr val="00B050"/>
                </a:solidFill>
              </a:rPr>
              <a:t>continue</a:t>
            </a:r>
            <a:r>
              <a:rPr lang="en-US"/>
              <a:t> để </a:t>
            </a:r>
            <a:r>
              <a:rPr lang="en-US">
                <a:solidFill>
                  <a:srgbClr val="00B050"/>
                </a:solidFill>
              </a:rPr>
              <a:t>bỏ qua lần lặp hiện tại</a:t>
            </a:r>
            <a:r>
              <a:rPr lang="en-US"/>
              <a:t>.</a:t>
            </a:r>
          </a:p>
          <a:p>
            <a:r>
              <a:rPr lang="en-US"/>
              <a:t>Lệnh </a:t>
            </a:r>
            <a:r>
              <a:rPr lang="en-US" b="1">
                <a:solidFill>
                  <a:schemeClr val="accent1">
                    <a:lumMod val="75000"/>
                  </a:schemeClr>
                </a:solidFill>
              </a:rPr>
              <a:t>return</a:t>
            </a:r>
            <a:r>
              <a:rPr lang="en-US"/>
              <a:t> </a:t>
            </a:r>
            <a:r>
              <a:rPr lang="en-US">
                <a:solidFill>
                  <a:schemeClr val="accent1">
                    <a:lumMod val="75000"/>
                  </a:schemeClr>
                </a:solidFill>
              </a:rPr>
              <a:t>thoát khỏi vòng lặp và hàm </a:t>
            </a:r>
            <a:r>
              <a:rPr lang="en-US"/>
              <a:t>đang chứa vòng lặp.</a:t>
            </a:r>
          </a:p>
          <a:p>
            <a:r>
              <a:rPr lang="en-US"/>
              <a:t>Câu lệnh for có thể lồng vào nhau.</a:t>
            </a:r>
          </a:p>
          <a:p>
            <a:r>
              <a:rPr lang="en-US">
                <a:solidFill>
                  <a:srgbClr val="FF0000"/>
                </a:solidFill>
              </a:rPr>
              <a:t>Không được thêm ‘ ; ’ ngay sau lệnh for</a:t>
            </a:r>
            <a:r>
              <a:rPr lang="en-US"/>
              <a:t>.</a:t>
            </a:r>
          </a:p>
        </p:txBody>
      </p:sp>
    </p:spTree>
    <p:extLst>
      <p:ext uri="{BB962C8B-B14F-4D97-AF65-F5344CB8AC3E}">
        <p14:creationId xmlns:p14="http://schemas.microsoft.com/office/powerpoint/2010/main" val="935906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4BB52EA-8AC8-DA51-BBB2-F2D8E2CD53F3}"/>
              </a:ext>
            </a:extLst>
          </p:cNvPr>
          <p:cNvSpPr>
            <a:spLocks noGrp="1"/>
          </p:cNvSpPr>
          <p:nvPr>
            <p:ph type="title"/>
          </p:nvPr>
        </p:nvSpPr>
        <p:spPr/>
        <p:txBody>
          <a:bodyPr/>
          <a:lstStyle/>
          <a:p>
            <a:r>
              <a:rPr lang="en-US"/>
              <a:t>Câu lệnh while</a:t>
            </a:r>
          </a:p>
        </p:txBody>
      </p:sp>
      <p:sp>
        <p:nvSpPr>
          <p:cNvPr id="3" name="Chỗ dành sẵn cho Nội dung 2">
            <a:extLst>
              <a:ext uri="{FF2B5EF4-FFF2-40B4-BE49-F238E27FC236}">
                <a16:creationId xmlns:a16="http://schemas.microsoft.com/office/drawing/2014/main" id="{E283948F-F638-3E59-9885-BAF4F95049C9}"/>
              </a:ext>
            </a:extLst>
          </p:cNvPr>
          <p:cNvSpPr>
            <a:spLocks noGrp="1"/>
          </p:cNvSpPr>
          <p:nvPr>
            <p:ph idx="1"/>
          </p:nvPr>
        </p:nvSpPr>
        <p:spPr/>
        <p:txBody>
          <a:bodyPr/>
          <a:lstStyle/>
          <a:p>
            <a:r>
              <a:rPr lang="en-US"/>
              <a:t>Cú pháp: </a:t>
            </a:r>
          </a:p>
          <a:p>
            <a:pPr marL="0" indent="0">
              <a:buNone/>
            </a:pPr>
            <a:endParaRPr lang="en-US"/>
          </a:p>
          <a:p>
            <a:pPr marL="457200" lvl="1" indent="0">
              <a:buNone/>
            </a:pPr>
            <a:r>
              <a:rPr lang="en-US" sz="2800">
                <a:latin typeface="Consolas" panose="020B0609020204030204" pitchFamily="49" charset="0"/>
              </a:rPr>
              <a:t>while (biểu thức điều kiện)</a:t>
            </a:r>
          </a:p>
          <a:p>
            <a:pPr marL="457200" lvl="1" indent="0">
              <a:buNone/>
            </a:pPr>
            <a:r>
              <a:rPr lang="en-US" sz="2800">
                <a:latin typeface="Consolas" panose="020B0609020204030204" pitchFamily="49" charset="0"/>
              </a:rPr>
              <a:t>{</a:t>
            </a:r>
          </a:p>
          <a:p>
            <a:pPr marL="457200" lvl="1" indent="0">
              <a:buNone/>
            </a:pPr>
            <a:r>
              <a:rPr lang="en-US" sz="2800">
                <a:latin typeface="Consolas" panose="020B0609020204030204" pitchFamily="49" charset="0"/>
              </a:rPr>
              <a:t>	// Khối lệnh</a:t>
            </a:r>
          </a:p>
          <a:p>
            <a:pPr marL="457200" lvl="1" indent="0">
              <a:buNone/>
            </a:pPr>
            <a:r>
              <a:rPr lang="en-US" sz="2800">
                <a:latin typeface="Consolas" panose="020B0609020204030204" pitchFamily="49" charset="0"/>
              </a:rPr>
              <a:t>}</a:t>
            </a:r>
          </a:p>
        </p:txBody>
      </p:sp>
    </p:spTree>
    <p:extLst>
      <p:ext uri="{BB962C8B-B14F-4D97-AF65-F5344CB8AC3E}">
        <p14:creationId xmlns:p14="http://schemas.microsoft.com/office/powerpoint/2010/main" val="2540187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5" name="Oval 14">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êu đề 3">
            <a:extLst>
              <a:ext uri="{FF2B5EF4-FFF2-40B4-BE49-F238E27FC236}">
                <a16:creationId xmlns:a16="http://schemas.microsoft.com/office/drawing/2014/main" id="{A179FA66-4ACF-3F93-9C5A-8A3B4B1F6747}"/>
              </a:ext>
            </a:extLst>
          </p:cNvPr>
          <p:cNvSpPr>
            <a:spLocks noGrp="1"/>
          </p:cNvSpPr>
          <p:nvPr>
            <p:ph type="title"/>
          </p:nvPr>
        </p:nvSpPr>
        <p:spPr>
          <a:xfrm>
            <a:off x="3581400" y="965580"/>
            <a:ext cx="5204489" cy="3160593"/>
          </a:xfrm>
        </p:spPr>
        <p:txBody>
          <a:bodyPr vert="horz" lIns="91440" tIns="45720" rIns="91440" bIns="45720" rtlCol="0" anchor="b">
            <a:normAutofit/>
          </a:bodyPr>
          <a:lstStyle/>
          <a:p>
            <a:pPr algn="ctr">
              <a:lnSpc>
                <a:spcPct val="90000"/>
              </a:lnSpc>
            </a:pPr>
            <a:r>
              <a:rPr lang="en-US" sz="5400" kern="1200">
                <a:solidFill>
                  <a:schemeClr val="bg1"/>
                </a:solidFill>
                <a:latin typeface="+mj-lt"/>
                <a:ea typeface="+mj-ea"/>
                <a:cs typeface="+mj-cs"/>
              </a:rPr>
              <a:t>Cấu trúc rẽ nhánh</a:t>
            </a:r>
          </a:p>
        </p:txBody>
      </p:sp>
      <p:sp>
        <p:nvSpPr>
          <p:cNvPr id="17"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9"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21"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2" name="Freeform: Shape 21">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5" name="Oval 24">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Oval 26">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9"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30" name="Freeform: Shape 29">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8" name="Freeform: Shape 197">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632324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918ABEA-20EB-01EE-70C4-EA9022B60B2C}"/>
              </a:ext>
            </a:extLst>
          </p:cNvPr>
          <p:cNvSpPr>
            <a:spLocks noGrp="1"/>
          </p:cNvSpPr>
          <p:nvPr>
            <p:ph type="title"/>
          </p:nvPr>
        </p:nvSpPr>
        <p:spPr/>
        <p:txBody>
          <a:bodyPr/>
          <a:lstStyle/>
          <a:p>
            <a:r>
              <a:rPr lang="en-US"/>
              <a:t>Câu lệnh while – ví dụ</a:t>
            </a:r>
          </a:p>
        </p:txBody>
      </p:sp>
      <p:sp>
        <p:nvSpPr>
          <p:cNvPr id="3" name="Chỗ dành sẵn cho Nội dung 2">
            <a:extLst>
              <a:ext uri="{FF2B5EF4-FFF2-40B4-BE49-F238E27FC236}">
                <a16:creationId xmlns:a16="http://schemas.microsoft.com/office/drawing/2014/main" id="{B581CA54-D99B-8F39-5F20-16C265A63DB5}"/>
              </a:ext>
            </a:extLst>
          </p:cNvPr>
          <p:cNvSpPr>
            <a:spLocks noGrp="1"/>
          </p:cNvSpPr>
          <p:nvPr>
            <p:ph idx="1"/>
          </p:nvPr>
        </p:nvSpPr>
        <p:spPr>
          <a:xfrm>
            <a:off x="838200" y="1825624"/>
            <a:ext cx="10515600" cy="5032375"/>
          </a:xfrm>
        </p:spPr>
        <p:txBody>
          <a:bodyPr/>
          <a:lstStyle/>
          <a:p>
            <a:r>
              <a:rPr lang="en-US"/>
              <a:t>Tính tổng từ 1 đến 100</a:t>
            </a:r>
          </a:p>
          <a:p>
            <a:pPr marL="0" indent="0">
              <a:buNone/>
            </a:pPr>
            <a:r>
              <a:rPr lang="en-US" sz="2500">
                <a:latin typeface="Consolas" panose="020B0609020204030204" pitchFamily="49" charset="0"/>
              </a:rPr>
              <a:t>#include &lt;stdio.h&gt;</a:t>
            </a:r>
          </a:p>
          <a:p>
            <a:pPr marL="0" indent="0">
              <a:buNone/>
            </a:pPr>
            <a:r>
              <a:rPr lang="en-US" sz="2500">
                <a:latin typeface="Consolas" panose="020B0609020204030204" pitchFamily="49" charset="0"/>
              </a:rPr>
              <a:t>int main(){</a:t>
            </a:r>
          </a:p>
          <a:p>
            <a:pPr marL="0" indent="0">
              <a:buNone/>
            </a:pPr>
            <a:r>
              <a:rPr lang="en-US" sz="2500">
                <a:latin typeface="Consolas" panose="020B0609020204030204" pitchFamily="49" charset="0"/>
              </a:rPr>
              <a:t>	int sum = 0, cnt = 0;</a:t>
            </a:r>
          </a:p>
          <a:p>
            <a:pPr marL="0" indent="0">
              <a:buNone/>
            </a:pPr>
            <a:r>
              <a:rPr lang="en-US" sz="2500">
                <a:latin typeface="Consolas" panose="020B0609020204030204" pitchFamily="49" charset="0"/>
              </a:rPr>
              <a:t>	while(cnt &lt; 100){</a:t>
            </a:r>
          </a:p>
          <a:p>
            <a:pPr marL="0" indent="0">
              <a:buNone/>
            </a:pPr>
            <a:r>
              <a:rPr lang="en-US" sz="2500">
                <a:latin typeface="Consolas" panose="020B0609020204030204" pitchFamily="49" charset="0"/>
              </a:rPr>
              <a:t>		++sum; cnt++;</a:t>
            </a:r>
          </a:p>
          <a:p>
            <a:pPr marL="0" indent="0">
              <a:buNone/>
            </a:pPr>
            <a:r>
              <a:rPr lang="en-US" sz="2500">
                <a:latin typeface="Consolas" panose="020B0609020204030204" pitchFamily="49" charset="0"/>
              </a:rPr>
              <a:t>	}</a:t>
            </a:r>
          </a:p>
          <a:p>
            <a:pPr marL="0" indent="0">
              <a:buNone/>
            </a:pPr>
            <a:r>
              <a:rPr lang="en-US" sz="2500">
                <a:latin typeface="Consolas" panose="020B0609020204030204" pitchFamily="49" charset="0"/>
              </a:rPr>
              <a:t>	printf(“Tong tu 1 den 100 = %d”, sum);</a:t>
            </a:r>
          </a:p>
          <a:p>
            <a:pPr marL="0" indent="0">
              <a:buNone/>
            </a:pPr>
            <a:r>
              <a:rPr lang="en-US" sz="2500">
                <a:latin typeface="Consolas" panose="020B0609020204030204" pitchFamily="49" charset="0"/>
              </a:rPr>
              <a:t>} </a:t>
            </a:r>
          </a:p>
          <a:p>
            <a:pPr marL="0" indent="0">
              <a:buNone/>
            </a:pPr>
            <a:endParaRPr lang="en-US"/>
          </a:p>
        </p:txBody>
      </p:sp>
    </p:spTree>
    <p:extLst>
      <p:ext uri="{BB962C8B-B14F-4D97-AF65-F5344CB8AC3E}">
        <p14:creationId xmlns:p14="http://schemas.microsoft.com/office/powerpoint/2010/main" val="1868095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4D3F37C-6915-73A2-102D-C49EA8838981}"/>
              </a:ext>
            </a:extLst>
          </p:cNvPr>
          <p:cNvSpPr>
            <a:spLocks noGrp="1"/>
          </p:cNvSpPr>
          <p:nvPr>
            <p:ph type="title"/>
          </p:nvPr>
        </p:nvSpPr>
        <p:spPr/>
        <p:txBody>
          <a:bodyPr/>
          <a:lstStyle/>
          <a:p>
            <a:r>
              <a:rPr lang="en-US"/>
              <a:t>Câu lệnh while – một số lưu ý</a:t>
            </a:r>
          </a:p>
        </p:txBody>
      </p:sp>
      <p:sp>
        <p:nvSpPr>
          <p:cNvPr id="3" name="Chỗ dành sẵn cho Nội dung 2">
            <a:extLst>
              <a:ext uri="{FF2B5EF4-FFF2-40B4-BE49-F238E27FC236}">
                <a16:creationId xmlns:a16="http://schemas.microsoft.com/office/drawing/2014/main" id="{ABB39F84-2056-DEF1-2DAF-1DE204C38CCA}"/>
              </a:ext>
            </a:extLst>
          </p:cNvPr>
          <p:cNvSpPr>
            <a:spLocks noGrp="1"/>
          </p:cNvSpPr>
          <p:nvPr>
            <p:ph idx="1"/>
          </p:nvPr>
        </p:nvSpPr>
        <p:spPr/>
        <p:txBody>
          <a:bodyPr/>
          <a:lstStyle/>
          <a:p>
            <a:r>
              <a:rPr lang="en-US"/>
              <a:t>Câu lệnh trong vòng lặp while phải làm thay đổi điều kiện lặp để tránh lặp vô hạn.</a:t>
            </a:r>
          </a:p>
          <a:p>
            <a:endParaRPr lang="en-US"/>
          </a:p>
          <a:p>
            <a:r>
              <a:rPr lang="en-US"/>
              <a:t>Cũng như for, while cũng có thể lồng vào nhau.</a:t>
            </a:r>
          </a:p>
          <a:p>
            <a:pPr marL="0" indent="0">
              <a:buNone/>
            </a:pPr>
            <a:endParaRPr lang="en-US"/>
          </a:p>
          <a:p>
            <a:r>
              <a:rPr lang="en-US"/>
              <a:t>Không được them ‘ ; ’ ngay sau lệnh while.</a:t>
            </a:r>
          </a:p>
        </p:txBody>
      </p:sp>
    </p:spTree>
    <p:extLst>
      <p:ext uri="{BB962C8B-B14F-4D97-AF65-F5344CB8AC3E}">
        <p14:creationId xmlns:p14="http://schemas.microsoft.com/office/powerpoint/2010/main" val="2337823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297BF25-7D92-3CB8-7933-DA2FB96871B2}"/>
              </a:ext>
            </a:extLst>
          </p:cNvPr>
          <p:cNvSpPr>
            <a:spLocks noGrp="1"/>
          </p:cNvSpPr>
          <p:nvPr>
            <p:ph type="title"/>
          </p:nvPr>
        </p:nvSpPr>
        <p:spPr/>
        <p:txBody>
          <a:bodyPr/>
          <a:lstStyle/>
          <a:p>
            <a:r>
              <a:rPr lang="en-US"/>
              <a:t>Câu lệnh do…while</a:t>
            </a:r>
          </a:p>
        </p:txBody>
      </p:sp>
      <p:sp>
        <p:nvSpPr>
          <p:cNvPr id="3" name="Chỗ dành sẵn cho Nội dung 2">
            <a:extLst>
              <a:ext uri="{FF2B5EF4-FFF2-40B4-BE49-F238E27FC236}">
                <a16:creationId xmlns:a16="http://schemas.microsoft.com/office/drawing/2014/main" id="{1E6FBFF8-23ED-A72A-35EB-0CA265AD06BC}"/>
              </a:ext>
            </a:extLst>
          </p:cNvPr>
          <p:cNvSpPr>
            <a:spLocks noGrp="1"/>
          </p:cNvSpPr>
          <p:nvPr>
            <p:ph idx="1"/>
          </p:nvPr>
        </p:nvSpPr>
        <p:spPr/>
        <p:txBody>
          <a:bodyPr/>
          <a:lstStyle/>
          <a:p>
            <a:r>
              <a:rPr lang="en-US"/>
              <a:t>Vòng lặp do…while cũng giống như for, while. Tuy nhiên, vòng lặp do…while sẽ </a:t>
            </a:r>
            <a:r>
              <a:rPr lang="en-US">
                <a:solidFill>
                  <a:srgbClr val="00B0F0"/>
                </a:solidFill>
              </a:rPr>
              <a:t>thực hiện công việc </a:t>
            </a:r>
            <a:r>
              <a:rPr lang="en-US"/>
              <a:t>(khối lệnh) </a:t>
            </a:r>
            <a:r>
              <a:rPr lang="en-US">
                <a:solidFill>
                  <a:srgbClr val="00B0F0"/>
                </a:solidFill>
              </a:rPr>
              <a:t>ít nhất 1 lần </a:t>
            </a:r>
            <a:r>
              <a:rPr lang="en-US"/>
              <a:t>khi chưa kiểm tra điều kiện.</a:t>
            </a:r>
          </a:p>
          <a:p>
            <a:r>
              <a:rPr lang="en-US"/>
              <a:t>Cú pháp:</a:t>
            </a:r>
          </a:p>
          <a:p>
            <a:pPr marL="457200" lvl="1" indent="0">
              <a:buNone/>
            </a:pPr>
            <a:r>
              <a:rPr lang="en-US" sz="2800">
                <a:latin typeface="Consolas" panose="020B0609020204030204" pitchFamily="49" charset="0"/>
              </a:rPr>
              <a:t>do {</a:t>
            </a:r>
          </a:p>
          <a:p>
            <a:pPr marL="457200" lvl="1" indent="0">
              <a:buNone/>
            </a:pPr>
            <a:r>
              <a:rPr lang="en-US" sz="2800">
                <a:latin typeface="Consolas" panose="020B0609020204030204" pitchFamily="49" charset="0"/>
              </a:rPr>
              <a:t>	// Khối lệnh</a:t>
            </a:r>
          </a:p>
          <a:p>
            <a:pPr marL="457200" lvl="1" indent="0">
              <a:buNone/>
            </a:pPr>
            <a:r>
              <a:rPr lang="en-US" sz="2800">
                <a:latin typeface="Consolas" panose="020B0609020204030204" pitchFamily="49" charset="0"/>
              </a:rPr>
              <a:t>} while (điều kiện dừng);</a:t>
            </a:r>
          </a:p>
        </p:txBody>
      </p:sp>
    </p:spTree>
    <p:extLst>
      <p:ext uri="{BB962C8B-B14F-4D97-AF65-F5344CB8AC3E}">
        <p14:creationId xmlns:p14="http://schemas.microsoft.com/office/powerpoint/2010/main" val="599956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1BE33A2-D11D-DD69-8089-7ED521E8BB84}"/>
              </a:ext>
            </a:extLst>
          </p:cNvPr>
          <p:cNvSpPr>
            <a:spLocks noGrp="1"/>
          </p:cNvSpPr>
          <p:nvPr>
            <p:ph type="title"/>
          </p:nvPr>
        </p:nvSpPr>
        <p:spPr/>
        <p:txBody>
          <a:bodyPr/>
          <a:lstStyle/>
          <a:p>
            <a:r>
              <a:rPr lang="en-US"/>
              <a:t>Câu lệnh do…while – ví dụ</a:t>
            </a:r>
          </a:p>
        </p:txBody>
      </p:sp>
      <p:sp>
        <p:nvSpPr>
          <p:cNvPr id="3" name="Chỗ dành sẵn cho Nội dung 2">
            <a:extLst>
              <a:ext uri="{FF2B5EF4-FFF2-40B4-BE49-F238E27FC236}">
                <a16:creationId xmlns:a16="http://schemas.microsoft.com/office/drawing/2014/main" id="{91972E46-EB9A-C0F9-B18C-5AD2598E2494}"/>
              </a:ext>
            </a:extLst>
          </p:cNvPr>
          <p:cNvSpPr>
            <a:spLocks noGrp="1"/>
          </p:cNvSpPr>
          <p:nvPr>
            <p:ph idx="1"/>
          </p:nvPr>
        </p:nvSpPr>
        <p:spPr>
          <a:xfrm>
            <a:off x="838200" y="1825624"/>
            <a:ext cx="10515600" cy="5032375"/>
          </a:xfrm>
        </p:spPr>
        <p:txBody>
          <a:bodyPr/>
          <a:lstStyle/>
          <a:p>
            <a:r>
              <a:rPr lang="en-US"/>
              <a:t>Nhập một số dưới giới hạn cho trước cho đến khi vượt quá giới hạn.</a:t>
            </a:r>
          </a:p>
          <a:p>
            <a:pPr marL="0" indent="0">
              <a:buNone/>
            </a:pPr>
            <a:r>
              <a:rPr lang="en-US" sz="2600">
                <a:latin typeface="Consolas" panose="020B0609020204030204" pitchFamily="49" charset="0"/>
              </a:rPr>
              <a:t>#include &lt;stdio.h&gt;</a:t>
            </a:r>
          </a:p>
          <a:p>
            <a:pPr marL="0" indent="0">
              <a:buNone/>
            </a:pPr>
            <a:r>
              <a:rPr lang="en-US" sz="2600">
                <a:latin typeface="Consolas" panose="020B0609020204030204" pitchFamily="49" charset="0"/>
              </a:rPr>
              <a:t>int main(){</a:t>
            </a:r>
          </a:p>
          <a:p>
            <a:pPr marL="0" indent="0">
              <a:buNone/>
            </a:pPr>
            <a:r>
              <a:rPr lang="en-US" sz="2600">
                <a:latin typeface="Consolas" panose="020B0609020204030204" pitchFamily="49" charset="0"/>
              </a:rPr>
              <a:t>	int n;</a:t>
            </a:r>
          </a:p>
          <a:p>
            <a:pPr marL="0" indent="0">
              <a:buNone/>
            </a:pPr>
            <a:r>
              <a:rPr lang="en-US" sz="2600">
                <a:latin typeface="Consolas" panose="020B0609020204030204" pitchFamily="49" charset="0"/>
              </a:rPr>
              <a:t>	do{</a:t>
            </a:r>
          </a:p>
          <a:p>
            <a:pPr marL="0" indent="0">
              <a:buNone/>
            </a:pPr>
            <a:r>
              <a:rPr lang="en-US" sz="2600">
                <a:latin typeface="Consolas" panose="020B0609020204030204" pitchFamily="49" charset="0"/>
              </a:rPr>
              <a:t>		scanf("%d", &amp;n);</a:t>
            </a:r>
          </a:p>
          <a:p>
            <a:pPr marL="0" indent="0">
              <a:buNone/>
            </a:pPr>
            <a:r>
              <a:rPr lang="en-US" sz="2600">
                <a:latin typeface="Consolas" panose="020B0609020204030204" pitchFamily="49" charset="0"/>
              </a:rPr>
              <a:t>	}while(n &lt; 100);</a:t>
            </a:r>
          </a:p>
          <a:p>
            <a:pPr marL="0" indent="0">
              <a:buNone/>
            </a:pPr>
            <a:r>
              <a:rPr lang="en-US" sz="2600">
                <a:latin typeface="Consolas" panose="020B0609020204030204" pitchFamily="49" charset="0"/>
              </a:rPr>
              <a:t>}</a:t>
            </a:r>
          </a:p>
        </p:txBody>
      </p:sp>
    </p:spTree>
    <p:extLst>
      <p:ext uri="{BB962C8B-B14F-4D97-AF65-F5344CB8AC3E}">
        <p14:creationId xmlns:p14="http://schemas.microsoft.com/office/powerpoint/2010/main" val="215888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5FF4301-5595-28EB-8EA6-906F6CC3FBC4}"/>
              </a:ext>
            </a:extLst>
          </p:cNvPr>
          <p:cNvSpPr>
            <a:spLocks noGrp="1"/>
          </p:cNvSpPr>
          <p:nvPr>
            <p:ph type="title"/>
          </p:nvPr>
        </p:nvSpPr>
        <p:spPr/>
        <p:txBody>
          <a:bodyPr/>
          <a:lstStyle/>
          <a:p>
            <a:r>
              <a:rPr lang="en-US"/>
              <a:t>Sự khác nhau giữa các vòng lặp</a:t>
            </a:r>
          </a:p>
        </p:txBody>
      </p:sp>
      <p:sp>
        <p:nvSpPr>
          <p:cNvPr id="3" name="Chỗ dành sẵn cho Nội dung 2">
            <a:extLst>
              <a:ext uri="{FF2B5EF4-FFF2-40B4-BE49-F238E27FC236}">
                <a16:creationId xmlns:a16="http://schemas.microsoft.com/office/drawing/2014/main" id="{805BBB14-326A-9190-DED6-8E913FB26FFB}"/>
              </a:ext>
            </a:extLst>
          </p:cNvPr>
          <p:cNvSpPr>
            <a:spLocks noGrp="1"/>
          </p:cNvSpPr>
          <p:nvPr>
            <p:ph idx="1"/>
          </p:nvPr>
        </p:nvSpPr>
        <p:spPr/>
        <p:txBody>
          <a:bodyPr/>
          <a:lstStyle/>
          <a:p>
            <a:r>
              <a:rPr lang="en-US"/>
              <a:t>Vòng lặp </a:t>
            </a:r>
            <a:r>
              <a:rPr lang="en-US">
                <a:solidFill>
                  <a:srgbClr val="00B0F0"/>
                </a:solidFill>
              </a:rPr>
              <a:t>for</a:t>
            </a:r>
            <a:r>
              <a:rPr lang="en-US"/>
              <a:t> được sử dụng khi </a:t>
            </a:r>
            <a:r>
              <a:rPr lang="en-US">
                <a:solidFill>
                  <a:srgbClr val="00B0F0"/>
                </a:solidFill>
              </a:rPr>
              <a:t>biết số lần lặp </a:t>
            </a:r>
            <a:r>
              <a:rPr lang="en-US"/>
              <a:t>xác định.</a:t>
            </a:r>
          </a:p>
          <a:p>
            <a:r>
              <a:rPr lang="en-US"/>
              <a:t>Vòng lặp </a:t>
            </a:r>
            <a:r>
              <a:rPr lang="en-US">
                <a:solidFill>
                  <a:srgbClr val="FF0000"/>
                </a:solidFill>
              </a:rPr>
              <a:t>while, do…while </a:t>
            </a:r>
            <a:r>
              <a:rPr lang="en-US"/>
              <a:t>sử dụng khi </a:t>
            </a:r>
            <a:r>
              <a:rPr lang="en-US">
                <a:solidFill>
                  <a:srgbClr val="FF0000"/>
                </a:solidFill>
              </a:rPr>
              <a:t>không biết rõ số lần lặp</a:t>
            </a:r>
            <a:r>
              <a:rPr lang="en-US"/>
              <a:t>.</a:t>
            </a:r>
          </a:p>
          <a:p>
            <a:r>
              <a:rPr lang="en-US"/>
              <a:t>Khi gọi vòng lặp while, nếu biểu thức sai thì sẽ không được thực hiện lần nào. Vòng lặp do…while cho phép thực thi </a:t>
            </a:r>
            <a:r>
              <a:rPr lang="en-US">
                <a:solidFill>
                  <a:srgbClr val="00B050"/>
                </a:solidFill>
              </a:rPr>
              <a:t>ít nhất một lần</a:t>
            </a:r>
            <a:r>
              <a:rPr lang="en-US"/>
              <a:t>.</a:t>
            </a:r>
          </a:p>
          <a:p>
            <a:endParaRPr lang="en-US"/>
          </a:p>
        </p:txBody>
      </p:sp>
    </p:spTree>
    <p:extLst>
      <p:ext uri="{BB962C8B-B14F-4D97-AF65-F5344CB8AC3E}">
        <p14:creationId xmlns:p14="http://schemas.microsoft.com/office/powerpoint/2010/main" val="3031526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olourful pins linked with threads">
            <a:extLst>
              <a:ext uri="{FF2B5EF4-FFF2-40B4-BE49-F238E27FC236}">
                <a16:creationId xmlns:a16="http://schemas.microsoft.com/office/drawing/2014/main" id="{442C9FDF-392F-4413-42FA-FEAF373C32FC}"/>
              </a:ext>
            </a:extLst>
          </p:cNvPr>
          <p:cNvPicPr>
            <a:picLocks noChangeAspect="1"/>
          </p:cNvPicPr>
          <p:nvPr/>
        </p:nvPicPr>
        <p:blipFill>
          <a:blip r:embed="rId2">
            <a:alphaModFix amt="50000"/>
          </a:blip>
          <a:srcRect t="974" r="-1" b="14417"/>
          <a:stretch/>
        </p:blipFill>
        <p:spPr>
          <a:xfrm>
            <a:off x="20" y="10"/>
            <a:ext cx="12188930" cy="6857990"/>
          </a:xfrm>
          <a:prstGeom prst="rect">
            <a:avLst/>
          </a:prstGeom>
        </p:spPr>
      </p:pic>
      <p:sp>
        <p:nvSpPr>
          <p:cNvPr id="4" name="Tiêu đề 3">
            <a:extLst>
              <a:ext uri="{FF2B5EF4-FFF2-40B4-BE49-F238E27FC236}">
                <a16:creationId xmlns:a16="http://schemas.microsoft.com/office/drawing/2014/main" id="{92AD4351-DF9D-3DCE-938D-BE07B0299593}"/>
              </a:ext>
            </a:extLst>
          </p:cNvPr>
          <p:cNvSpPr>
            <a:spLocks noGrp="1"/>
          </p:cNvSpPr>
          <p:nvPr>
            <p:ph type="title"/>
          </p:nvPr>
        </p:nvSpPr>
        <p:spPr>
          <a:xfrm>
            <a:off x="1524000" y="1122363"/>
            <a:ext cx="9144000" cy="3063240"/>
          </a:xfrm>
        </p:spPr>
        <p:txBody>
          <a:bodyPr vert="horz" lIns="91440" tIns="45720" rIns="91440" bIns="45720" rtlCol="0" anchor="b">
            <a:normAutofit/>
          </a:bodyPr>
          <a:lstStyle/>
          <a:p>
            <a:pPr algn="ctr">
              <a:lnSpc>
                <a:spcPct val="90000"/>
              </a:lnSpc>
            </a:pPr>
            <a:r>
              <a:rPr lang="en-US" sz="6600">
                <a:ln w="22225">
                  <a:solidFill>
                    <a:schemeClr val="tx1"/>
                  </a:solidFill>
                  <a:miter lim="800000"/>
                </a:ln>
                <a:solidFill>
                  <a:schemeClr val="bg1"/>
                </a:solidFill>
              </a:rPr>
              <a:t>Luyện tập   </a:t>
            </a:r>
          </a:p>
        </p:txBody>
      </p:sp>
      <p:sp>
        <p:nvSpPr>
          <p:cNvPr id="13"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104977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2FBFE662-3A46-BC3F-2185-9EBBDDBA2D02}"/>
              </a:ext>
            </a:extLst>
          </p:cNvPr>
          <p:cNvSpPr>
            <a:spLocks noGrp="1"/>
          </p:cNvSpPr>
          <p:nvPr>
            <p:ph type="title"/>
          </p:nvPr>
        </p:nvSpPr>
        <p:spPr/>
        <p:txBody>
          <a:bodyPr/>
          <a:lstStyle/>
          <a:p>
            <a:r>
              <a:rPr lang="en-US"/>
              <a:t>Luyện tập</a:t>
            </a:r>
          </a:p>
        </p:txBody>
      </p:sp>
      <p:sp>
        <p:nvSpPr>
          <p:cNvPr id="4" name="Chỗ dành sẵn cho Nội dung 3">
            <a:extLst>
              <a:ext uri="{FF2B5EF4-FFF2-40B4-BE49-F238E27FC236}">
                <a16:creationId xmlns:a16="http://schemas.microsoft.com/office/drawing/2014/main" id="{3690C724-EAD1-DAA3-8383-40114C842E60}"/>
              </a:ext>
            </a:extLst>
          </p:cNvPr>
          <p:cNvSpPr>
            <a:spLocks noGrp="1"/>
          </p:cNvSpPr>
          <p:nvPr>
            <p:ph idx="1"/>
          </p:nvPr>
        </p:nvSpPr>
        <p:spPr/>
        <p:txBody>
          <a:bodyPr/>
          <a:lstStyle/>
          <a:p>
            <a:pPr marL="514350" indent="-514350">
              <a:buFont typeface="+mj-lt"/>
              <a:buAutoNum type="arabicPeriod"/>
            </a:pPr>
            <a:r>
              <a:rPr lang="vi-VN"/>
              <a:t>Viết chương trình nhập 2 số</a:t>
            </a:r>
            <a:r>
              <a:rPr lang="en-US"/>
              <a:t> </a:t>
            </a:r>
            <a:r>
              <a:rPr lang="vi-VN"/>
              <a:t>a,</a:t>
            </a:r>
            <a:r>
              <a:rPr lang="en-US"/>
              <a:t> </a:t>
            </a:r>
            <a:r>
              <a:rPr lang="vi-VN"/>
              <a:t>b. Tạo</a:t>
            </a:r>
            <a:r>
              <a:rPr lang="en-US"/>
              <a:t> </a:t>
            </a:r>
            <a:r>
              <a:rPr lang="vi-VN"/>
              <a:t>menu</a:t>
            </a:r>
            <a:r>
              <a:rPr lang="en-US"/>
              <a:t> </a:t>
            </a:r>
            <a:r>
              <a:rPr lang="vi-VN"/>
              <a:t>cho</a:t>
            </a:r>
            <a:r>
              <a:rPr lang="en-US"/>
              <a:t> </a:t>
            </a:r>
            <a:r>
              <a:rPr lang="vi-VN"/>
              <a:t>người dùng chọn các phép toán+, -,</a:t>
            </a:r>
            <a:r>
              <a:rPr lang="en-US"/>
              <a:t> *, /. I</a:t>
            </a:r>
            <a:r>
              <a:rPr lang="vi-VN"/>
              <a:t>n</a:t>
            </a:r>
            <a:r>
              <a:rPr lang="en-US"/>
              <a:t> </a:t>
            </a:r>
            <a:r>
              <a:rPr lang="vi-VN"/>
              <a:t>kết</a:t>
            </a:r>
            <a:r>
              <a:rPr lang="en-US"/>
              <a:t> </a:t>
            </a:r>
            <a:r>
              <a:rPr lang="vi-VN"/>
              <a:t>quả tương ứng với phép toán</a:t>
            </a:r>
            <a:r>
              <a:rPr lang="en-US"/>
              <a:t> </a:t>
            </a:r>
            <a:r>
              <a:rPr lang="vi-VN"/>
              <a:t>đã</a:t>
            </a:r>
            <a:r>
              <a:rPr lang="en-US"/>
              <a:t> </a:t>
            </a:r>
            <a:r>
              <a:rPr lang="vi-VN"/>
              <a:t>chọn.</a:t>
            </a:r>
            <a:endParaRPr lang="en-US"/>
          </a:p>
          <a:p>
            <a:pPr marL="514350" indent="-514350">
              <a:buFont typeface="+mj-lt"/>
              <a:buAutoNum type="arabicPeriod"/>
            </a:pPr>
            <a:r>
              <a:rPr lang="en-US"/>
              <a:t>Nhập một số nguyên dương n (n &gt; 0). Cho biết:</a:t>
            </a:r>
          </a:p>
          <a:p>
            <a:pPr marL="971550" lvl="1" indent="-514350">
              <a:buFont typeface="+mj-lt"/>
              <a:buAutoNum type="alphaLcPeriod"/>
            </a:pPr>
            <a:r>
              <a:rPr lang="en-US"/>
              <a:t>Có phải là số đối xứng. Ví dụ 11, 101, 1001, 12321,…</a:t>
            </a:r>
          </a:p>
          <a:p>
            <a:pPr marL="971550" lvl="1" indent="-514350">
              <a:buFont typeface="+mj-lt"/>
              <a:buAutoNum type="alphaLcPeriod"/>
            </a:pPr>
            <a:r>
              <a:rPr lang="en-US"/>
              <a:t>Có phải là số chính phương? Ví dụ 4, 9, 16,…</a:t>
            </a:r>
          </a:p>
          <a:p>
            <a:pPr marL="971550" lvl="1" indent="-514350">
              <a:buFont typeface="+mj-lt"/>
              <a:buAutoNum type="alphaLcPeriod"/>
            </a:pPr>
            <a:r>
              <a:rPr lang="en-US"/>
              <a:t>Có phải là số nguyên tố? Ví dụ 2, 3, 5, 7,…</a:t>
            </a:r>
          </a:p>
          <a:p>
            <a:pPr marL="971550" lvl="1" indent="-514350">
              <a:buFont typeface="+mj-lt"/>
              <a:buAutoNum type="alphaLcPeriod"/>
            </a:pPr>
            <a:r>
              <a:rPr lang="en-US"/>
              <a:t>Các chữ số có tăng dần không? Ví dụ 12, 234, 345678,…</a:t>
            </a:r>
          </a:p>
        </p:txBody>
      </p:sp>
    </p:spTree>
    <p:extLst>
      <p:ext uri="{BB962C8B-B14F-4D97-AF65-F5344CB8AC3E}">
        <p14:creationId xmlns:p14="http://schemas.microsoft.com/office/powerpoint/2010/main" val="3790319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25CA54D-FC16-B6F5-F8BD-D53B986CC3D5}"/>
              </a:ext>
            </a:extLst>
          </p:cNvPr>
          <p:cNvSpPr>
            <a:spLocks noGrp="1"/>
          </p:cNvSpPr>
          <p:nvPr>
            <p:ph type="title"/>
          </p:nvPr>
        </p:nvSpPr>
        <p:spPr/>
        <p:txBody>
          <a:bodyPr/>
          <a:lstStyle/>
          <a:p>
            <a:r>
              <a:rPr lang="en-US"/>
              <a:t>Luyện tập</a:t>
            </a:r>
          </a:p>
        </p:txBody>
      </p:sp>
      <p:sp>
        <p:nvSpPr>
          <p:cNvPr id="3" name="Chỗ dành sẵn cho Nội dung 2">
            <a:extLst>
              <a:ext uri="{FF2B5EF4-FFF2-40B4-BE49-F238E27FC236}">
                <a16:creationId xmlns:a16="http://schemas.microsoft.com/office/drawing/2014/main" id="{F6EF0193-B7F8-E2B6-4BF9-5B255289F3E6}"/>
              </a:ext>
            </a:extLst>
          </p:cNvPr>
          <p:cNvSpPr>
            <a:spLocks noGrp="1"/>
          </p:cNvSpPr>
          <p:nvPr>
            <p:ph idx="1"/>
          </p:nvPr>
        </p:nvSpPr>
        <p:spPr/>
        <p:txBody>
          <a:bodyPr/>
          <a:lstStyle/>
          <a:p>
            <a:pPr marL="514350" indent="-514350">
              <a:buFont typeface="+mj-lt"/>
              <a:buAutoNum type="arabicPeriod" startAt="3"/>
            </a:pPr>
            <a:r>
              <a:rPr lang="en-US"/>
              <a:t>Xuất ra màn hình bảng cửu chương từ 1 đến 9.</a:t>
            </a:r>
          </a:p>
          <a:p>
            <a:pPr marL="514350" indent="-514350">
              <a:buFont typeface="+mj-lt"/>
              <a:buAutoNum type="arabicPeriod" startAt="3"/>
            </a:pPr>
            <a:r>
              <a:rPr lang="en-US"/>
              <a:t>Vẽ tam giác vuông cân với số cạnh n.</a:t>
            </a:r>
          </a:p>
          <a:p>
            <a:pPr marL="514350" indent="-514350">
              <a:buFont typeface="+mj-lt"/>
              <a:buAutoNum type="arabicPeriod" startAt="3"/>
            </a:pPr>
            <a:endParaRPr lang="en-US"/>
          </a:p>
        </p:txBody>
      </p:sp>
    </p:spTree>
    <p:extLst>
      <p:ext uri="{BB962C8B-B14F-4D97-AF65-F5344CB8AC3E}">
        <p14:creationId xmlns:p14="http://schemas.microsoft.com/office/powerpoint/2010/main" val="36253594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99070EB-40BE-79D1-540A-176E84009573}"/>
              </a:ext>
            </a:extLst>
          </p:cNvPr>
          <p:cNvSpPr>
            <a:spLocks noGrp="1"/>
          </p:cNvSpPr>
          <p:nvPr>
            <p:ph type="title"/>
          </p:nvPr>
        </p:nvSpPr>
        <p:spPr/>
        <p:txBody>
          <a:bodyPr/>
          <a:lstStyle/>
          <a:p>
            <a:r>
              <a:rPr lang="en-US"/>
              <a:t>Hướng dẫn câu 2D</a:t>
            </a:r>
          </a:p>
        </p:txBody>
      </p:sp>
      <p:sp>
        <p:nvSpPr>
          <p:cNvPr id="3" name="Chỗ dành sẵn cho Nội dung 2">
            <a:extLst>
              <a:ext uri="{FF2B5EF4-FFF2-40B4-BE49-F238E27FC236}">
                <a16:creationId xmlns:a16="http://schemas.microsoft.com/office/drawing/2014/main" id="{E50B7C18-CA2D-B073-D124-3BDF693A76AC}"/>
              </a:ext>
            </a:extLst>
          </p:cNvPr>
          <p:cNvSpPr>
            <a:spLocks noGrp="1"/>
          </p:cNvSpPr>
          <p:nvPr>
            <p:ph idx="1"/>
          </p:nvPr>
        </p:nvSpPr>
        <p:spPr>
          <a:xfrm>
            <a:off x="838200" y="1825625"/>
            <a:ext cx="10515600" cy="4077335"/>
          </a:xfrm>
        </p:spPr>
        <p:txBody>
          <a:bodyPr/>
          <a:lstStyle/>
          <a:p>
            <a:pPr marL="0" indent="0">
              <a:buNone/>
            </a:pPr>
            <a:r>
              <a:rPr lang="en-US" b="1"/>
              <a:t>Hints</a:t>
            </a:r>
            <a:r>
              <a:rPr lang="en-US"/>
              <a:t>:</a:t>
            </a:r>
          </a:p>
          <a:p>
            <a:pPr marL="514350" indent="-514350">
              <a:buFont typeface="+mj-lt"/>
              <a:buAutoNum type="arabicPeriod"/>
            </a:pPr>
            <a:r>
              <a:rPr lang="en-US"/>
              <a:t>Sử dụng vòng lặp while, if else.</a:t>
            </a:r>
          </a:p>
          <a:p>
            <a:pPr marL="514350" indent="-514350">
              <a:buFont typeface="+mj-lt"/>
              <a:buAutoNum type="arabicPeriod"/>
            </a:pPr>
            <a:r>
              <a:rPr lang="en-US"/>
              <a:t>Sử dụng 2 biến để lưu trữ giá trị trước và sau.</a:t>
            </a:r>
          </a:p>
          <a:p>
            <a:pPr marL="514350" indent="-514350">
              <a:buFont typeface="+mj-lt"/>
              <a:buAutoNum type="arabicPeriod"/>
            </a:pPr>
            <a:r>
              <a:rPr lang="en-US"/>
              <a:t>Các chữ số là tăng dần nếu giá trị sau – giá trị trước nó &gt; 0. </a:t>
            </a:r>
          </a:p>
          <a:p>
            <a:pPr marL="457200" lvl="1" indent="0">
              <a:buNone/>
            </a:pPr>
            <a:r>
              <a:rPr lang="en-US"/>
              <a:t>  Ví dụ: n = 1234, giá trị sau = 4, giá trị trước nó = 3, trừ nhau &gt; 0 (thỏa).</a:t>
            </a:r>
          </a:p>
          <a:p>
            <a:pPr marL="0" indent="0">
              <a:buNone/>
            </a:pPr>
            <a:r>
              <a:rPr lang="en-US"/>
              <a:t>(</a:t>
            </a:r>
            <a:r>
              <a:rPr lang="en-US" sz="2400" i="1"/>
              <a:t>Có thể còn nhiều cách khác hay hơn nữa, nếu bạn tìm ra được nó thì đừng ngần ngại gì mà hãy gửi cho mọi người tham khảo nhé. Cảm ơn bạn gất nhiều ^^</a:t>
            </a:r>
            <a:r>
              <a:rPr lang="en-US"/>
              <a:t>)</a:t>
            </a:r>
          </a:p>
          <a:p>
            <a:pPr marL="514350" indent="-514350">
              <a:buFont typeface="+mj-lt"/>
              <a:buAutoNum type="arabicPeriod"/>
            </a:pPr>
            <a:endParaRPr lang="en-US"/>
          </a:p>
          <a:p>
            <a:pPr marL="514350" indent="-514350">
              <a:buFont typeface="+mj-lt"/>
              <a:buAutoNum type="arabicPeriod"/>
            </a:pPr>
            <a:endParaRPr lang="en-US"/>
          </a:p>
        </p:txBody>
      </p:sp>
    </p:spTree>
    <p:extLst>
      <p:ext uri="{BB962C8B-B14F-4D97-AF65-F5344CB8AC3E}">
        <p14:creationId xmlns:p14="http://schemas.microsoft.com/office/powerpoint/2010/main" val="39301226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Data concept">
            <a:extLst>
              <a:ext uri="{FF2B5EF4-FFF2-40B4-BE49-F238E27FC236}">
                <a16:creationId xmlns:a16="http://schemas.microsoft.com/office/drawing/2014/main" id="{FBBD29D1-E0C3-5F85-548B-A232C596CF76}"/>
              </a:ext>
            </a:extLst>
          </p:cNvPr>
          <p:cNvPicPr>
            <a:picLocks noChangeAspect="1"/>
          </p:cNvPicPr>
          <p:nvPr/>
        </p:nvPicPr>
        <p:blipFill>
          <a:blip r:embed="rId2"/>
          <a:srcRect r="5200"/>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êu đề 3">
            <a:extLst>
              <a:ext uri="{FF2B5EF4-FFF2-40B4-BE49-F238E27FC236}">
                <a16:creationId xmlns:a16="http://schemas.microsoft.com/office/drawing/2014/main" id="{8DC6802B-2413-A953-A021-2F55F8B3889E}"/>
              </a:ext>
            </a:extLst>
          </p:cNvPr>
          <p:cNvSpPr>
            <a:spLocks noGrp="1"/>
          </p:cNvSpPr>
          <p:nvPr>
            <p:ph type="title"/>
          </p:nvPr>
        </p:nvSpPr>
        <p:spPr>
          <a:xfrm>
            <a:off x="477981" y="1122363"/>
            <a:ext cx="4023360" cy="3204134"/>
          </a:xfrm>
        </p:spPr>
        <p:txBody>
          <a:bodyPr vert="horz" lIns="91440" tIns="45720" rIns="91440" bIns="45720" rtlCol="0" anchor="b">
            <a:normAutofit/>
          </a:bodyPr>
          <a:lstStyle/>
          <a:p>
            <a:pPr>
              <a:lnSpc>
                <a:spcPct val="90000"/>
              </a:lnSpc>
            </a:pPr>
            <a:r>
              <a:rPr lang="en-US" sz="4800">
                <a:solidFill>
                  <a:schemeClr val="bg1"/>
                </a:solidFill>
              </a:rPr>
              <a:t>Code</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3318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êu đề 2">
            <a:extLst>
              <a:ext uri="{FF2B5EF4-FFF2-40B4-BE49-F238E27FC236}">
                <a16:creationId xmlns:a16="http://schemas.microsoft.com/office/drawing/2014/main" id="{6A52EF6B-0A0E-F1E6-55BE-023F44A073D7}"/>
              </a:ext>
            </a:extLst>
          </p:cNvPr>
          <p:cNvSpPr>
            <a:spLocks noGrp="1"/>
          </p:cNvSpPr>
          <p:nvPr>
            <p:ph type="title"/>
          </p:nvPr>
        </p:nvSpPr>
        <p:spPr/>
        <p:txBody>
          <a:bodyPr/>
          <a:lstStyle/>
          <a:p>
            <a:r>
              <a:rPr lang="en-US"/>
              <a:t>Cấu trúc rẽ nhánh</a:t>
            </a:r>
          </a:p>
        </p:txBody>
      </p:sp>
      <p:sp>
        <p:nvSpPr>
          <p:cNvPr id="4" name="Chỗ dành sẵn cho Nội dung 3">
            <a:extLst>
              <a:ext uri="{FF2B5EF4-FFF2-40B4-BE49-F238E27FC236}">
                <a16:creationId xmlns:a16="http://schemas.microsoft.com/office/drawing/2014/main" id="{F57E97FD-4618-3BC7-F185-B6E4A9C03121}"/>
              </a:ext>
            </a:extLst>
          </p:cNvPr>
          <p:cNvSpPr>
            <a:spLocks noGrp="1"/>
          </p:cNvSpPr>
          <p:nvPr>
            <p:ph idx="1"/>
          </p:nvPr>
        </p:nvSpPr>
        <p:spPr/>
        <p:txBody>
          <a:bodyPr/>
          <a:lstStyle/>
          <a:p>
            <a:r>
              <a:rPr lang="en-US"/>
              <a:t>C có các câu lệnh rẽ nhánh (điều kiện) sau:</a:t>
            </a:r>
          </a:p>
          <a:p>
            <a:pPr lvl="1"/>
            <a:r>
              <a:rPr lang="en-US" b="1"/>
              <a:t>if</a:t>
            </a:r>
            <a:r>
              <a:rPr lang="en-US"/>
              <a:t>:  </a:t>
            </a:r>
            <a:r>
              <a:rPr lang="vi-VN"/>
              <a:t>chỉ định một khối mã sẽ được thực thi, nếu một điều kiện được chỉ định là </a:t>
            </a:r>
            <a:r>
              <a:rPr lang="vi-VN">
                <a:solidFill>
                  <a:srgbClr val="00B050"/>
                </a:solidFill>
              </a:rPr>
              <a:t>true</a:t>
            </a:r>
            <a:r>
              <a:rPr lang="en-US"/>
              <a:t>.</a:t>
            </a:r>
          </a:p>
          <a:p>
            <a:pPr lvl="1"/>
            <a:r>
              <a:rPr lang="en-US" b="1"/>
              <a:t>else: </a:t>
            </a:r>
            <a:r>
              <a:rPr lang="vi-VN"/>
              <a:t>chỉ định một khối mã sẽ được thực thi, nếu cùng một điều kiện là </a:t>
            </a:r>
            <a:r>
              <a:rPr lang="vi-VN">
                <a:solidFill>
                  <a:srgbClr val="FF0000"/>
                </a:solidFill>
              </a:rPr>
              <a:t>false</a:t>
            </a:r>
            <a:r>
              <a:rPr lang="en-US"/>
              <a:t>.</a:t>
            </a:r>
          </a:p>
          <a:p>
            <a:pPr lvl="1"/>
            <a:r>
              <a:rPr lang="en-US"/>
              <a:t>Sử dụng </a:t>
            </a:r>
            <a:r>
              <a:rPr lang="en-US" b="1"/>
              <a:t>else if </a:t>
            </a:r>
            <a:r>
              <a:rPr lang="en-US"/>
              <a:t>để chỉ định một điều kiện mới để kiểm tra, nếu điều kiện đầu tiên là </a:t>
            </a:r>
            <a:r>
              <a:rPr lang="en-US">
                <a:solidFill>
                  <a:srgbClr val="FF0000"/>
                </a:solidFill>
              </a:rPr>
              <a:t>false</a:t>
            </a:r>
          </a:p>
          <a:p>
            <a:pPr lvl="1"/>
            <a:r>
              <a:rPr lang="en-US"/>
              <a:t>Sử dụng </a:t>
            </a:r>
            <a:r>
              <a:rPr lang="en-US" b="1"/>
              <a:t>switch </a:t>
            </a:r>
            <a:r>
              <a:rPr lang="en-US"/>
              <a:t>để chỉ định nhiều khối mã thay thế để thực thi</a:t>
            </a:r>
          </a:p>
          <a:p>
            <a:pPr lvl="1"/>
            <a:endParaRPr lang="en-US"/>
          </a:p>
        </p:txBody>
      </p:sp>
    </p:spTree>
    <p:extLst>
      <p:ext uri="{BB962C8B-B14F-4D97-AF65-F5344CB8AC3E}">
        <p14:creationId xmlns:p14="http://schemas.microsoft.com/office/powerpoint/2010/main" val="23832205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hỗ dành sẵn cho Nội dung 2">
            <a:extLst>
              <a:ext uri="{FF2B5EF4-FFF2-40B4-BE49-F238E27FC236}">
                <a16:creationId xmlns:a16="http://schemas.microsoft.com/office/drawing/2014/main" id="{E50B7C18-CA2D-B073-D124-3BDF693A76AC}"/>
              </a:ext>
            </a:extLst>
          </p:cNvPr>
          <p:cNvSpPr>
            <a:spLocks noGrp="1"/>
          </p:cNvSpPr>
          <p:nvPr>
            <p:ph idx="1"/>
          </p:nvPr>
        </p:nvSpPr>
        <p:spPr>
          <a:xfrm>
            <a:off x="0" y="0"/>
            <a:ext cx="12192000" cy="6858000"/>
          </a:xfrm>
        </p:spPr>
        <p:txBody>
          <a:bodyPr numCol="2"/>
          <a:lstStyle/>
          <a:p>
            <a:pPr marL="0" indent="0">
              <a:buNone/>
            </a:pPr>
            <a:r>
              <a:rPr lang="en-US" sz="2300">
                <a:solidFill>
                  <a:srgbClr val="00B050"/>
                </a:solidFill>
                <a:latin typeface="Consolas" panose="020B0609020204030204" pitchFamily="49" charset="0"/>
              </a:rPr>
              <a:t>#include &lt;stdio.h&gt;</a:t>
            </a:r>
          </a:p>
          <a:p>
            <a:pPr marL="0" indent="0">
              <a:buNone/>
            </a:pPr>
            <a:r>
              <a:rPr lang="en-US" sz="2300" b="1">
                <a:latin typeface="Consolas" panose="020B0609020204030204" pitchFamily="49" charset="0"/>
              </a:rPr>
              <a:t>int</a:t>
            </a:r>
            <a:r>
              <a:rPr lang="en-US" sz="2300">
                <a:latin typeface="Consolas" panose="020B0609020204030204" pitchFamily="49" charset="0"/>
              </a:rPr>
              <a:t> main</a:t>
            </a:r>
            <a:r>
              <a:rPr lang="en-US" sz="2300">
                <a:solidFill>
                  <a:srgbClr val="FF0000"/>
                </a:solidFill>
                <a:latin typeface="Consolas" panose="020B0609020204030204" pitchFamily="49" charset="0"/>
              </a:rPr>
              <a:t>(){</a:t>
            </a:r>
          </a:p>
          <a:p>
            <a:pPr marL="0" indent="0">
              <a:buNone/>
            </a:pPr>
            <a:r>
              <a:rPr lang="en-US" sz="2300">
                <a:latin typeface="Consolas" panose="020B0609020204030204" pitchFamily="49" charset="0"/>
              </a:rPr>
              <a:t>	int n</a:t>
            </a:r>
            <a:r>
              <a:rPr lang="en-US" sz="2300">
                <a:solidFill>
                  <a:srgbClr val="FF0000"/>
                </a:solidFill>
                <a:latin typeface="Consolas" panose="020B0609020204030204" pitchFamily="49" charset="0"/>
              </a:rPr>
              <a:t>,</a:t>
            </a:r>
            <a:r>
              <a:rPr lang="en-US" sz="2300">
                <a:latin typeface="Consolas" panose="020B0609020204030204" pitchFamily="49" charset="0"/>
              </a:rPr>
              <a:t> tmp_bfr </a:t>
            </a:r>
            <a:r>
              <a:rPr lang="en-US" sz="2300">
                <a:solidFill>
                  <a:srgbClr val="FF0000"/>
                </a:solidFill>
                <a:latin typeface="Consolas" panose="020B0609020204030204" pitchFamily="49" charset="0"/>
              </a:rPr>
              <a:t>=</a:t>
            </a:r>
            <a:r>
              <a:rPr lang="en-US" sz="2300">
                <a:latin typeface="Consolas" panose="020B0609020204030204" pitchFamily="49" charset="0"/>
              </a:rPr>
              <a:t> 0</a:t>
            </a:r>
            <a:r>
              <a:rPr lang="en-US" sz="2300">
                <a:solidFill>
                  <a:srgbClr val="FF0000"/>
                </a:solidFill>
                <a:latin typeface="Consolas" panose="020B0609020204030204" pitchFamily="49" charset="0"/>
              </a:rPr>
              <a:t>,</a:t>
            </a:r>
            <a:r>
              <a:rPr lang="en-US" sz="2300">
                <a:latin typeface="Consolas" panose="020B0609020204030204" pitchFamily="49" charset="0"/>
              </a:rPr>
              <a:t> tmp_aft </a:t>
            </a:r>
            <a:r>
              <a:rPr lang="en-US" sz="2300">
                <a:solidFill>
                  <a:srgbClr val="FF0000"/>
                </a:solidFill>
                <a:latin typeface="Consolas" panose="020B0609020204030204" pitchFamily="49" charset="0"/>
              </a:rPr>
              <a:t>=</a:t>
            </a:r>
            <a:r>
              <a:rPr lang="en-US" sz="2300">
                <a:latin typeface="Consolas" panose="020B0609020204030204" pitchFamily="49" charset="0"/>
              </a:rPr>
              <a:t> 0</a:t>
            </a:r>
            <a:r>
              <a:rPr lang="en-US" sz="2300">
                <a:solidFill>
                  <a:srgbClr val="FF0000"/>
                </a:solidFill>
                <a:latin typeface="Consolas" panose="020B0609020204030204" pitchFamily="49" charset="0"/>
              </a:rPr>
              <a:t>;</a:t>
            </a:r>
          </a:p>
          <a:p>
            <a:pPr marL="0" indent="0">
              <a:buNone/>
            </a:pPr>
            <a:r>
              <a:rPr lang="en-US" sz="2300">
                <a:latin typeface="Consolas" panose="020B0609020204030204" pitchFamily="49" charset="0"/>
              </a:rPr>
              <a:t>	scanf</a:t>
            </a:r>
            <a:r>
              <a:rPr lang="en-US" sz="2300">
                <a:solidFill>
                  <a:srgbClr val="FF0000"/>
                </a:solidFill>
                <a:latin typeface="Consolas" panose="020B0609020204030204" pitchFamily="49" charset="0"/>
              </a:rPr>
              <a:t>(</a:t>
            </a:r>
            <a:r>
              <a:rPr lang="en-US" sz="2300">
                <a:solidFill>
                  <a:srgbClr val="0070C0"/>
                </a:solidFill>
                <a:latin typeface="Consolas" panose="020B0609020204030204" pitchFamily="49" charset="0"/>
              </a:rPr>
              <a:t>"%d"</a:t>
            </a:r>
            <a:r>
              <a:rPr lang="en-US" sz="2300">
                <a:latin typeface="Consolas" panose="020B0609020204030204" pitchFamily="49" charset="0"/>
              </a:rPr>
              <a:t>, </a:t>
            </a:r>
            <a:r>
              <a:rPr lang="en-US" sz="2300">
                <a:solidFill>
                  <a:srgbClr val="FF0000"/>
                </a:solidFill>
                <a:latin typeface="Consolas" panose="020B0609020204030204" pitchFamily="49" charset="0"/>
              </a:rPr>
              <a:t>&amp;</a:t>
            </a:r>
            <a:r>
              <a:rPr lang="en-US" sz="2300">
                <a:latin typeface="Consolas" panose="020B0609020204030204" pitchFamily="49" charset="0"/>
              </a:rPr>
              <a:t>n</a:t>
            </a:r>
            <a:r>
              <a:rPr lang="en-US" sz="2300">
                <a:solidFill>
                  <a:srgbClr val="FF0000"/>
                </a:solidFill>
                <a:latin typeface="Consolas" panose="020B0609020204030204" pitchFamily="49" charset="0"/>
              </a:rPr>
              <a:t>);</a:t>
            </a:r>
          </a:p>
          <a:p>
            <a:pPr marL="0" indent="0">
              <a:buNone/>
            </a:pPr>
            <a:r>
              <a:rPr lang="en-US" sz="2300">
                <a:latin typeface="Consolas" panose="020B0609020204030204" pitchFamily="49" charset="0"/>
              </a:rPr>
              <a:t>	</a:t>
            </a:r>
            <a:r>
              <a:rPr lang="en-US" sz="2300" b="1">
                <a:latin typeface="Consolas" panose="020B0609020204030204" pitchFamily="49" charset="0"/>
              </a:rPr>
              <a:t>while</a:t>
            </a:r>
            <a:r>
              <a:rPr lang="en-US" sz="2300">
                <a:solidFill>
                  <a:srgbClr val="FF0000"/>
                </a:solidFill>
                <a:latin typeface="Consolas" panose="020B0609020204030204" pitchFamily="49" charset="0"/>
              </a:rPr>
              <a:t>(</a:t>
            </a:r>
            <a:r>
              <a:rPr lang="en-US" sz="2300">
                <a:latin typeface="Consolas" panose="020B0609020204030204" pitchFamily="49" charset="0"/>
              </a:rPr>
              <a:t>n </a:t>
            </a:r>
            <a:r>
              <a:rPr lang="en-US" sz="2300">
                <a:solidFill>
                  <a:srgbClr val="FF0000"/>
                </a:solidFill>
                <a:latin typeface="Consolas" panose="020B0609020204030204" pitchFamily="49" charset="0"/>
              </a:rPr>
              <a:t>&gt;</a:t>
            </a:r>
            <a:r>
              <a:rPr lang="en-US" sz="2300">
                <a:latin typeface="Consolas" panose="020B0609020204030204" pitchFamily="49" charset="0"/>
              </a:rPr>
              <a:t> 0</a:t>
            </a:r>
            <a:r>
              <a:rPr lang="en-US" sz="2300">
                <a:solidFill>
                  <a:srgbClr val="FF0000"/>
                </a:solidFill>
                <a:latin typeface="Consolas" panose="020B0609020204030204" pitchFamily="49" charset="0"/>
              </a:rPr>
              <a:t>){</a:t>
            </a:r>
          </a:p>
          <a:p>
            <a:pPr marL="0" indent="0">
              <a:buNone/>
            </a:pPr>
            <a:r>
              <a:rPr lang="en-US" sz="2300">
                <a:latin typeface="Consolas" panose="020B0609020204030204" pitchFamily="49" charset="0"/>
              </a:rPr>
              <a:t>		tmp_aft </a:t>
            </a:r>
            <a:r>
              <a:rPr lang="en-US" sz="2300">
                <a:solidFill>
                  <a:srgbClr val="FF0000"/>
                </a:solidFill>
                <a:latin typeface="Consolas" panose="020B0609020204030204" pitchFamily="49" charset="0"/>
              </a:rPr>
              <a:t>=</a:t>
            </a:r>
            <a:r>
              <a:rPr lang="en-US" sz="2300">
                <a:latin typeface="Consolas" panose="020B0609020204030204" pitchFamily="49" charset="0"/>
              </a:rPr>
              <a:t> n </a:t>
            </a:r>
            <a:r>
              <a:rPr lang="en-US" sz="2300">
                <a:solidFill>
                  <a:srgbClr val="FF0000"/>
                </a:solidFill>
                <a:latin typeface="Consolas" panose="020B0609020204030204" pitchFamily="49" charset="0"/>
              </a:rPr>
              <a:t>%</a:t>
            </a:r>
            <a:r>
              <a:rPr lang="en-US" sz="2300">
                <a:latin typeface="Consolas" panose="020B0609020204030204" pitchFamily="49" charset="0"/>
              </a:rPr>
              <a:t> 10</a:t>
            </a:r>
            <a:r>
              <a:rPr lang="en-US" sz="2300">
                <a:solidFill>
                  <a:srgbClr val="FF0000"/>
                </a:solidFill>
                <a:latin typeface="Consolas" panose="020B0609020204030204" pitchFamily="49" charset="0"/>
              </a:rPr>
              <a:t>;</a:t>
            </a:r>
          </a:p>
          <a:p>
            <a:pPr marL="0" indent="0">
              <a:buNone/>
            </a:pPr>
            <a:r>
              <a:rPr lang="en-US" sz="2300">
                <a:latin typeface="Consolas" panose="020B0609020204030204" pitchFamily="49" charset="0"/>
              </a:rPr>
              <a:t>		n </a:t>
            </a:r>
            <a:r>
              <a:rPr lang="en-US" sz="2300">
                <a:solidFill>
                  <a:srgbClr val="FF0000"/>
                </a:solidFill>
                <a:latin typeface="Consolas" panose="020B0609020204030204" pitchFamily="49" charset="0"/>
              </a:rPr>
              <a:t>/=</a:t>
            </a:r>
            <a:r>
              <a:rPr lang="en-US" sz="2300">
                <a:latin typeface="Consolas" panose="020B0609020204030204" pitchFamily="49" charset="0"/>
              </a:rPr>
              <a:t> 10</a:t>
            </a:r>
            <a:r>
              <a:rPr lang="en-US" sz="2300">
                <a:solidFill>
                  <a:srgbClr val="FF0000"/>
                </a:solidFill>
                <a:latin typeface="Consolas" panose="020B0609020204030204" pitchFamily="49" charset="0"/>
              </a:rPr>
              <a:t>;</a:t>
            </a:r>
          </a:p>
          <a:p>
            <a:pPr marL="0" indent="0">
              <a:buNone/>
            </a:pPr>
            <a:r>
              <a:rPr lang="en-US" sz="2300">
                <a:latin typeface="Consolas" panose="020B0609020204030204" pitchFamily="49" charset="0"/>
              </a:rPr>
              <a:t>		tmp_bfr </a:t>
            </a:r>
            <a:r>
              <a:rPr lang="en-US" sz="2300">
                <a:solidFill>
                  <a:srgbClr val="FF0000"/>
                </a:solidFill>
                <a:latin typeface="Consolas" panose="020B0609020204030204" pitchFamily="49" charset="0"/>
              </a:rPr>
              <a:t>=</a:t>
            </a:r>
            <a:r>
              <a:rPr lang="en-US" sz="2300">
                <a:latin typeface="Consolas" panose="020B0609020204030204" pitchFamily="49" charset="0"/>
              </a:rPr>
              <a:t> n </a:t>
            </a:r>
            <a:r>
              <a:rPr lang="en-US" sz="2300">
                <a:solidFill>
                  <a:srgbClr val="FF0000"/>
                </a:solidFill>
                <a:latin typeface="Consolas" panose="020B0609020204030204" pitchFamily="49" charset="0"/>
              </a:rPr>
              <a:t>%</a:t>
            </a:r>
            <a:r>
              <a:rPr lang="en-US" sz="2300">
                <a:latin typeface="Consolas" panose="020B0609020204030204" pitchFamily="49" charset="0"/>
              </a:rPr>
              <a:t> 10</a:t>
            </a:r>
            <a:r>
              <a:rPr lang="en-US" sz="2300">
                <a:solidFill>
                  <a:srgbClr val="FF0000"/>
                </a:solidFill>
                <a:latin typeface="Consolas" panose="020B0609020204030204" pitchFamily="49" charset="0"/>
              </a:rPr>
              <a:t>;</a:t>
            </a:r>
          </a:p>
          <a:p>
            <a:pPr marL="0" indent="0">
              <a:buNone/>
            </a:pPr>
            <a:r>
              <a:rPr lang="en-US" sz="2300">
                <a:latin typeface="Consolas" panose="020B0609020204030204" pitchFamily="49" charset="0"/>
              </a:rPr>
              <a:t>		</a:t>
            </a:r>
            <a:r>
              <a:rPr lang="en-US" sz="2300" b="1">
                <a:latin typeface="Consolas" panose="020B0609020204030204" pitchFamily="49" charset="0"/>
              </a:rPr>
              <a:t>if</a:t>
            </a:r>
            <a:r>
              <a:rPr lang="en-US" sz="2300">
                <a:solidFill>
                  <a:srgbClr val="FF0000"/>
                </a:solidFill>
                <a:latin typeface="Consolas" panose="020B0609020204030204" pitchFamily="49" charset="0"/>
              </a:rPr>
              <a:t>(</a:t>
            </a:r>
            <a:r>
              <a:rPr lang="en-US" sz="2300">
                <a:latin typeface="Consolas" panose="020B0609020204030204" pitchFamily="49" charset="0"/>
              </a:rPr>
              <a:t>tmp_aft </a:t>
            </a:r>
            <a:r>
              <a:rPr lang="en-US" sz="2300">
                <a:solidFill>
                  <a:srgbClr val="FF0000"/>
                </a:solidFill>
                <a:latin typeface="Consolas" panose="020B0609020204030204" pitchFamily="49" charset="0"/>
              </a:rPr>
              <a:t>-</a:t>
            </a:r>
            <a:r>
              <a:rPr lang="en-US" sz="2300">
                <a:latin typeface="Consolas" panose="020B0609020204030204" pitchFamily="49" charset="0"/>
              </a:rPr>
              <a:t> tmp_bfr </a:t>
            </a:r>
            <a:r>
              <a:rPr lang="en-US" sz="2300">
                <a:solidFill>
                  <a:srgbClr val="FF0000"/>
                </a:solidFill>
                <a:latin typeface="Consolas" panose="020B0609020204030204" pitchFamily="49" charset="0"/>
              </a:rPr>
              <a:t>&lt;</a:t>
            </a:r>
            <a:r>
              <a:rPr lang="en-US" sz="2300">
                <a:latin typeface="Consolas" panose="020B0609020204030204" pitchFamily="49" charset="0"/>
              </a:rPr>
              <a:t> 0</a:t>
            </a:r>
            <a:r>
              <a:rPr lang="en-US" sz="2300">
                <a:solidFill>
                  <a:srgbClr val="FF0000"/>
                </a:solidFill>
                <a:latin typeface="Consolas" panose="020B0609020204030204" pitchFamily="49" charset="0"/>
              </a:rPr>
              <a:t>)</a:t>
            </a:r>
          </a:p>
          <a:p>
            <a:pPr marL="0" indent="0">
              <a:buNone/>
            </a:pPr>
            <a:r>
              <a:rPr lang="en-US" sz="2300">
                <a:latin typeface="Consolas" panose="020B0609020204030204" pitchFamily="49" charset="0"/>
              </a:rPr>
              <a:t>			</a:t>
            </a:r>
            <a:r>
              <a:rPr lang="en-US" sz="2300" b="1">
                <a:latin typeface="Consolas" panose="020B0609020204030204" pitchFamily="49" charset="0"/>
              </a:rPr>
              <a:t>break</a:t>
            </a:r>
            <a:r>
              <a:rPr lang="en-US" sz="2300">
                <a:solidFill>
                  <a:srgbClr val="FF0000"/>
                </a:solidFill>
                <a:latin typeface="Consolas" panose="020B0609020204030204" pitchFamily="49" charset="0"/>
              </a:rPr>
              <a:t>;</a:t>
            </a:r>
          </a:p>
          <a:p>
            <a:pPr marL="0" indent="0">
              <a:buNone/>
            </a:pPr>
            <a:r>
              <a:rPr lang="en-US" sz="2300">
                <a:latin typeface="Consolas" panose="020B0609020204030204" pitchFamily="49" charset="0"/>
              </a:rPr>
              <a:t>	</a:t>
            </a:r>
            <a:r>
              <a:rPr lang="en-US" sz="2300">
                <a:solidFill>
                  <a:srgbClr val="FF0000"/>
                </a:solidFill>
                <a:latin typeface="Consolas" panose="020B0609020204030204" pitchFamily="49" charset="0"/>
              </a:rPr>
              <a:t>}</a:t>
            </a:r>
          </a:p>
          <a:p>
            <a:pPr marL="0" indent="0">
              <a:buNone/>
            </a:pPr>
            <a:r>
              <a:rPr lang="en-US" sz="2300">
                <a:latin typeface="Consolas" panose="020B0609020204030204" pitchFamily="49" charset="0"/>
              </a:rPr>
              <a:t>	</a:t>
            </a:r>
            <a:r>
              <a:rPr lang="en-US" sz="2300" b="1">
                <a:latin typeface="Consolas" panose="020B0609020204030204" pitchFamily="49" charset="0"/>
              </a:rPr>
              <a:t>if</a:t>
            </a:r>
            <a:r>
              <a:rPr lang="en-US" sz="2300">
                <a:solidFill>
                  <a:srgbClr val="FF0000"/>
                </a:solidFill>
                <a:latin typeface="Consolas" panose="020B0609020204030204" pitchFamily="49" charset="0"/>
              </a:rPr>
              <a:t>(</a:t>
            </a:r>
            <a:r>
              <a:rPr lang="en-US" sz="2300">
                <a:latin typeface="Consolas" panose="020B0609020204030204" pitchFamily="49" charset="0"/>
              </a:rPr>
              <a:t>n </a:t>
            </a:r>
            <a:r>
              <a:rPr lang="en-US" sz="2300">
                <a:solidFill>
                  <a:srgbClr val="FF0000"/>
                </a:solidFill>
                <a:latin typeface="Consolas" panose="020B0609020204030204" pitchFamily="49" charset="0"/>
              </a:rPr>
              <a:t>&gt;</a:t>
            </a:r>
            <a:r>
              <a:rPr lang="en-US" sz="2300">
                <a:latin typeface="Consolas" panose="020B0609020204030204" pitchFamily="49" charset="0"/>
              </a:rPr>
              <a:t> 0</a:t>
            </a:r>
            <a:r>
              <a:rPr lang="en-US" sz="2300">
                <a:solidFill>
                  <a:srgbClr val="FF0000"/>
                </a:solidFill>
                <a:latin typeface="Consolas" panose="020B0609020204030204" pitchFamily="49" charset="0"/>
              </a:rPr>
              <a:t>)</a:t>
            </a:r>
          </a:p>
          <a:p>
            <a:pPr marL="0" indent="0">
              <a:buNone/>
            </a:pPr>
            <a:r>
              <a:rPr lang="en-US" sz="2300">
                <a:latin typeface="Consolas" panose="020B0609020204030204" pitchFamily="49" charset="0"/>
              </a:rPr>
              <a:t>		printf</a:t>
            </a:r>
            <a:r>
              <a:rPr lang="en-US" sz="2300">
                <a:solidFill>
                  <a:srgbClr val="FF0000"/>
                </a:solidFill>
                <a:latin typeface="Consolas" panose="020B0609020204030204" pitchFamily="49" charset="0"/>
              </a:rPr>
              <a:t>(</a:t>
            </a:r>
            <a:r>
              <a:rPr lang="en-US" sz="2300">
                <a:solidFill>
                  <a:srgbClr val="0070C0"/>
                </a:solidFill>
                <a:latin typeface="Consolas" panose="020B0609020204030204" pitchFamily="49" charset="0"/>
              </a:rPr>
              <a:t>"Cac chu so khong tang dan"</a:t>
            </a:r>
            <a:r>
              <a:rPr lang="en-US" sz="2300">
                <a:solidFill>
                  <a:srgbClr val="FF0000"/>
                </a:solidFill>
                <a:latin typeface="Consolas" panose="020B0609020204030204" pitchFamily="49" charset="0"/>
              </a:rPr>
              <a:t>);</a:t>
            </a:r>
          </a:p>
          <a:p>
            <a:pPr marL="0" indent="0">
              <a:buNone/>
            </a:pPr>
            <a:r>
              <a:rPr lang="en-US" sz="2300">
                <a:latin typeface="Consolas" panose="020B0609020204030204" pitchFamily="49" charset="0"/>
              </a:rPr>
              <a:t>	</a:t>
            </a:r>
            <a:r>
              <a:rPr lang="en-US" sz="2300" b="1">
                <a:latin typeface="Consolas" panose="020B0609020204030204" pitchFamily="49" charset="0"/>
              </a:rPr>
              <a:t>else</a:t>
            </a:r>
          </a:p>
          <a:p>
            <a:pPr marL="0" indent="0">
              <a:buNone/>
            </a:pPr>
            <a:r>
              <a:rPr lang="en-US" sz="2300">
                <a:latin typeface="Consolas" panose="020B0609020204030204" pitchFamily="49" charset="0"/>
              </a:rPr>
              <a:t>		printf</a:t>
            </a:r>
            <a:r>
              <a:rPr lang="en-US" sz="2300">
                <a:solidFill>
                  <a:srgbClr val="0070C0"/>
                </a:solidFill>
                <a:latin typeface="Consolas" panose="020B0609020204030204" pitchFamily="49" charset="0"/>
              </a:rPr>
              <a:t>("Cac chu so tang dan"</a:t>
            </a:r>
            <a:r>
              <a:rPr lang="en-US" sz="2300">
                <a:solidFill>
                  <a:srgbClr val="FF0000"/>
                </a:solidFill>
                <a:latin typeface="Consolas" panose="020B0609020204030204" pitchFamily="49" charset="0"/>
              </a:rPr>
              <a:t>);</a:t>
            </a:r>
          </a:p>
          <a:p>
            <a:pPr marL="0" indent="0">
              <a:buNone/>
            </a:pPr>
            <a:r>
              <a:rPr lang="en-US" sz="2300">
                <a:solidFill>
                  <a:srgbClr val="FF0000"/>
                </a:solidFill>
                <a:latin typeface="Consolas" panose="020B0609020204030204" pitchFamily="49" charset="0"/>
              </a:rPr>
              <a:t>}</a:t>
            </a:r>
          </a:p>
          <a:p>
            <a:pPr marL="0" indent="0">
              <a:buNone/>
            </a:pPr>
            <a:endParaRPr lang="en-US"/>
          </a:p>
        </p:txBody>
      </p:sp>
    </p:spTree>
    <p:extLst>
      <p:ext uri="{BB962C8B-B14F-4D97-AF65-F5344CB8AC3E}">
        <p14:creationId xmlns:p14="http://schemas.microsoft.com/office/powerpoint/2010/main" val="628502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C56B78D-74FA-FF9B-91FF-2FCFCB8C8F4C}"/>
              </a:ext>
            </a:extLst>
          </p:cNvPr>
          <p:cNvSpPr>
            <a:spLocks noGrp="1"/>
          </p:cNvSpPr>
          <p:nvPr>
            <p:ph type="title"/>
          </p:nvPr>
        </p:nvSpPr>
        <p:spPr/>
        <p:txBody>
          <a:bodyPr/>
          <a:lstStyle/>
          <a:p>
            <a:r>
              <a:rPr lang="en-US"/>
              <a:t>Câu lệnh if</a:t>
            </a:r>
          </a:p>
        </p:txBody>
      </p:sp>
      <p:sp>
        <p:nvSpPr>
          <p:cNvPr id="3" name="Chỗ dành sẵn cho Nội dung 2">
            <a:extLst>
              <a:ext uri="{FF2B5EF4-FFF2-40B4-BE49-F238E27FC236}">
                <a16:creationId xmlns:a16="http://schemas.microsoft.com/office/drawing/2014/main" id="{A755FFCE-0AD7-C822-8C65-E25854DD92A6}"/>
              </a:ext>
            </a:extLst>
          </p:cNvPr>
          <p:cNvSpPr>
            <a:spLocks noGrp="1"/>
          </p:cNvSpPr>
          <p:nvPr>
            <p:ph idx="1"/>
          </p:nvPr>
        </p:nvSpPr>
        <p:spPr>
          <a:xfrm>
            <a:off x="838200" y="1459865"/>
            <a:ext cx="10515600" cy="5194935"/>
          </a:xfrm>
        </p:spPr>
        <p:txBody>
          <a:bodyPr/>
          <a:lstStyle/>
          <a:p>
            <a:r>
              <a:rPr lang="en-US"/>
              <a:t>Cú pháp: </a:t>
            </a:r>
          </a:p>
          <a:p>
            <a:pPr marL="457200" lvl="1" indent="0">
              <a:buNone/>
            </a:pPr>
            <a:r>
              <a:rPr lang="en-US" sz="2300">
                <a:latin typeface="Consolas" panose="020B0609020204030204" pitchFamily="49" charset="0"/>
              </a:rPr>
              <a:t>if (</a:t>
            </a:r>
            <a:r>
              <a:rPr lang="en-US" sz="2300" i="1">
                <a:latin typeface="Consolas" panose="020B0609020204030204" pitchFamily="49" charset="0"/>
              </a:rPr>
              <a:t>điều kiện 1</a:t>
            </a:r>
            <a:r>
              <a:rPr lang="en-US" sz="2300">
                <a:latin typeface="Consolas" panose="020B0609020204030204" pitchFamily="49" charset="0"/>
              </a:rPr>
              <a:t>){</a:t>
            </a:r>
          </a:p>
          <a:p>
            <a:pPr marL="457200" lvl="1" indent="0">
              <a:buNone/>
            </a:pPr>
            <a:r>
              <a:rPr lang="en-US" sz="2300">
                <a:latin typeface="Consolas" panose="020B0609020204030204" pitchFamily="49" charset="0"/>
              </a:rPr>
              <a:t>	// </a:t>
            </a:r>
            <a:r>
              <a:rPr lang="en-US" sz="2300" i="1">
                <a:latin typeface="Consolas" panose="020B0609020204030204" pitchFamily="49" charset="0"/>
              </a:rPr>
              <a:t>Khối lệnh sẽ được thực thi nếu thỏa điều kiện 1</a:t>
            </a:r>
          </a:p>
          <a:p>
            <a:pPr marL="457200" lvl="1" indent="0">
              <a:buNone/>
            </a:pPr>
            <a:r>
              <a:rPr lang="en-US" sz="2300">
                <a:latin typeface="Consolas" panose="020B0609020204030204" pitchFamily="49" charset="0"/>
              </a:rPr>
              <a:t>}</a:t>
            </a:r>
          </a:p>
          <a:p>
            <a:pPr marL="457200" lvl="1" indent="0">
              <a:buNone/>
            </a:pPr>
            <a:r>
              <a:rPr lang="en-US" sz="2300">
                <a:latin typeface="Consolas" panose="020B0609020204030204" pitchFamily="49" charset="0"/>
              </a:rPr>
              <a:t>else if (</a:t>
            </a:r>
            <a:r>
              <a:rPr lang="en-US" sz="2300" i="1">
                <a:latin typeface="Consolas" panose="020B0609020204030204" pitchFamily="49" charset="0"/>
              </a:rPr>
              <a:t>điều kiện 2</a:t>
            </a:r>
            <a:r>
              <a:rPr lang="en-US" sz="2300">
                <a:latin typeface="Consolas" panose="020B0609020204030204" pitchFamily="49" charset="0"/>
              </a:rPr>
              <a:t>){</a:t>
            </a:r>
          </a:p>
          <a:p>
            <a:pPr marL="457200" lvl="1" indent="0">
              <a:buNone/>
            </a:pPr>
            <a:r>
              <a:rPr lang="en-US" sz="2300">
                <a:latin typeface="Consolas" panose="020B0609020204030204" pitchFamily="49" charset="0"/>
              </a:rPr>
              <a:t>	// </a:t>
            </a:r>
            <a:r>
              <a:rPr lang="en-US" sz="2300" i="1">
                <a:latin typeface="Consolas" panose="020B0609020204030204" pitchFamily="49" charset="0"/>
              </a:rPr>
              <a:t>Được thực thi nếu điều kiện 1 sai và thỏa điều kiện 2</a:t>
            </a:r>
            <a:endParaRPr lang="en-US" sz="2300">
              <a:latin typeface="Consolas" panose="020B0609020204030204" pitchFamily="49" charset="0"/>
            </a:endParaRPr>
          </a:p>
          <a:p>
            <a:pPr marL="457200" lvl="1" indent="0">
              <a:buNone/>
            </a:pPr>
            <a:r>
              <a:rPr lang="en-US" sz="2300">
                <a:latin typeface="Consolas" panose="020B0609020204030204" pitchFamily="49" charset="0"/>
              </a:rPr>
              <a:t>}</a:t>
            </a:r>
          </a:p>
          <a:p>
            <a:pPr marL="457200" lvl="1" indent="0">
              <a:buNone/>
            </a:pPr>
            <a:r>
              <a:rPr lang="en-US" sz="2300">
                <a:latin typeface="Consolas" panose="020B0609020204030204" pitchFamily="49" charset="0"/>
              </a:rPr>
              <a:t>else {</a:t>
            </a:r>
          </a:p>
          <a:p>
            <a:pPr marL="457200" lvl="1" indent="0">
              <a:buNone/>
            </a:pPr>
            <a:r>
              <a:rPr lang="en-US" sz="2300">
                <a:latin typeface="Consolas" panose="020B0609020204030204" pitchFamily="49" charset="0"/>
              </a:rPr>
              <a:t>  	//</a:t>
            </a:r>
            <a:r>
              <a:rPr lang="en-US" sz="2300" i="1">
                <a:latin typeface="Consolas" panose="020B0609020204030204" pitchFamily="49" charset="0"/>
              </a:rPr>
              <a:t> Được thực thi nếu không thỏa cả 2 điều kiện trên</a:t>
            </a:r>
            <a:endParaRPr lang="en-US" sz="2300">
              <a:latin typeface="Consolas" panose="020B0609020204030204" pitchFamily="49" charset="0"/>
            </a:endParaRPr>
          </a:p>
          <a:p>
            <a:pPr marL="457200" lvl="1" indent="0">
              <a:buNone/>
            </a:pPr>
            <a:r>
              <a:rPr lang="en-US" sz="2300">
                <a:latin typeface="Consolas" panose="020B0609020204030204" pitchFamily="49" charset="0"/>
              </a:rPr>
              <a:t>}</a:t>
            </a:r>
          </a:p>
        </p:txBody>
      </p:sp>
    </p:spTree>
    <p:extLst>
      <p:ext uri="{BB962C8B-B14F-4D97-AF65-F5344CB8AC3E}">
        <p14:creationId xmlns:p14="http://schemas.microsoft.com/office/powerpoint/2010/main" val="2910036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006A775-C7F4-6FE3-A958-271AF947D27D}"/>
              </a:ext>
            </a:extLst>
          </p:cNvPr>
          <p:cNvSpPr>
            <a:spLocks noGrp="1"/>
          </p:cNvSpPr>
          <p:nvPr>
            <p:ph type="title"/>
          </p:nvPr>
        </p:nvSpPr>
        <p:spPr/>
        <p:txBody>
          <a:bodyPr/>
          <a:lstStyle/>
          <a:p>
            <a:r>
              <a:rPr lang="en-US"/>
              <a:t>Câu lệnh if (ví dụ 1)</a:t>
            </a:r>
          </a:p>
        </p:txBody>
      </p:sp>
      <p:sp>
        <p:nvSpPr>
          <p:cNvPr id="3" name="Chỗ dành sẵn cho Nội dung 2">
            <a:extLst>
              <a:ext uri="{FF2B5EF4-FFF2-40B4-BE49-F238E27FC236}">
                <a16:creationId xmlns:a16="http://schemas.microsoft.com/office/drawing/2014/main" id="{D82FFC42-8087-16A2-21A7-D20557B28261}"/>
              </a:ext>
            </a:extLst>
          </p:cNvPr>
          <p:cNvSpPr>
            <a:spLocks noGrp="1"/>
          </p:cNvSpPr>
          <p:nvPr>
            <p:ph idx="1"/>
          </p:nvPr>
        </p:nvSpPr>
        <p:spPr/>
        <p:txBody>
          <a:bodyPr/>
          <a:lstStyle/>
          <a:p>
            <a:pPr marL="0" indent="0">
              <a:buNone/>
            </a:pPr>
            <a:r>
              <a:rPr lang="en-US" sz="2500">
                <a:latin typeface="Consolas" panose="020B0609020204030204" pitchFamily="49" charset="0"/>
              </a:rPr>
              <a:t>int a = 5, b = 9;</a:t>
            </a:r>
          </a:p>
          <a:p>
            <a:pPr marL="0" indent="0">
              <a:buNone/>
            </a:pPr>
            <a:r>
              <a:rPr lang="en-US" sz="2500">
                <a:latin typeface="Consolas" panose="020B0609020204030204" pitchFamily="49" charset="0"/>
              </a:rPr>
              <a:t>if(a &gt; b)</a:t>
            </a:r>
          </a:p>
          <a:p>
            <a:pPr marL="0" indent="0">
              <a:buNone/>
            </a:pPr>
            <a:r>
              <a:rPr lang="en-US" sz="2500">
                <a:latin typeface="Consolas" panose="020B0609020204030204" pitchFamily="49" charset="0"/>
              </a:rPr>
              <a:t>	printf(“a greater than b”);</a:t>
            </a:r>
          </a:p>
          <a:p>
            <a:pPr marL="0" indent="0">
              <a:buNone/>
            </a:pPr>
            <a:r>
              <a:rPr lang="en-US" sz="2500">
                <a:latin typeface="Consolas" panose="020B0609020204030204" pitchFamily="49" charset="0"/>
              </a:rPr>
              <a:t>else</a:t>
            </a:r>
          </a:p>
          <a:p>
            <a:pPr marL="0" indent="0">
              <a:buNone/>
            </a:pPr>
            <a:r>
              <a:rPr lang="en-US" sz="2500">
                <a:latin typeface="Consolas" panose="020B0609020204030204" pitchFamily="49" charset="0"/>
              </a:rPr>
              <a:t>	printf(“a less than b”);</a:t>
            </a:r>
          </a:p>
        </p:txBody>
      </p:sp>
    </p:spTree>
    <p:extLst>
      <p:ext uri="{BB962C8B-B14F-4D97-AF65-F5344CB8AC3E}">
        <p14:creationId xmlns:p14="http://schemas.microsoft.com/office/powerpoint/2010/main" val="27196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006A775-C7F4-6FE3-A958-271AF947D27D}"/>
              </a:ext>
            </a:extLst>
          </p:cNvPr>
          <p:cNvSpPr>
            <a:spLocks noGrp="1"/>
          </p:cNvSpPr>
          <p:nvPr>
            <p:ph type="title"/>
          </p:nvPr>
        </p:nvSpPr>
        <p:spPr/>
        <p:txBody>
          <a:bodyPr/>
          <a:lstStyle/>
          <a:p>
            <a:r>
              <a:rPr lang="en-US"/>
              <a:t>Câu lệnh if (ví dụ 2)</a:t>
            </a:r>
          </a:p>
        </p:txBody>
      </p:sp>
      <p:sp>
        <p:nvSpPr>
          <p:cNvPr id="3" name="Chỗ dành sẵn cho Nội dung 2">
            <a:extLst>
              <a:ext uri="{FF2B5EF4-FFF2-40B4-BE49-F238E27FC236}">
                <a16:creationId xmlns:a16="http://schemas.microsoft.com/office/drawing/2014/main" id="{D82FFC42-8087-16A2-21A7-D20557B28261}"/>
              </a:ext>
            </a:extLst>
          </p:cNvPr>
          <p:cNvSpPr>
            <a:spLocks noGrp="1"/>
          </p:cNvSpPr>
          <p:nvPr>
            <p:ph idx="1"/>
          </p:nvPr>
        </p:nvSpPr>
        <p:spPr/>
        <p:txBody>
          <a:bodyPr/>
          <a:lstStyle/>
          <a:p>
            <a:pPr marL="0" indent="0">
              <a:buNone/>
            </a:pPr>
            <a:r>
              <a:rPr lang="en-US" sz="2500">
                <a:latin typeface="Consolas" panose="020B0609020204030204" pitchFamily="49" charset="0"/>
              </a:rPr>
              <a:t>int a = 5, b = 9, c = 12;</a:t>
            </a:r>
          </a:p>
          <a:p>
            <a:pPr marL="0" indent="0">
              <a:buNone/>
            </a:pPr>
            <a:r>
              <a:rPr lang="en-US" sz="2500">
                <a:latin typeface="Consolas" panose="020B0609020204030204" pitchFamily="49" charset="0"/>
              </a:rPr>
              <a:t>if(a &gt; b)</a:t>
            </a:r>
          </a:p>
          <a:p>
            <a:pPr marL="0" indent="0">
              <a:buNone/>
            </a:pPr>
            <a:r>
              <a:rPr lang="en-US" sz="2500">
                <a:latin typeface="Consolas" panose="020B0609020204030204" pitchFamily="49" charset="0"/>
              </a:rPr>
              <a:t>	printf(“a greater than b”);</a:t>
            </a:r>
          </a:p>
          <a:p>
            <a:pPr marL="0" indent="0">
              <a:buNone/>
            </a:pPr>
            <a:r>
              <a:rPr lang="en-US" sz="2500">
                <a:latin typeface="Consolas" panose="020B0609020204030204" pitchFamily="49" charset="0"/>
              </a:rPr>
              <a:t>else if(a &gt; c)</a:t>
            </a:r>
          </a:p>
          <a:p>
            <a:pPr marL="0" indent="0">
              <a:buNone/>
            </a:pPr>
            <a:r>
              <a:rPr lang="en-US" sz="2500">
                <a:latin typeface="Consolas" panose="020B0609020204030204" pitchFamily="49" charset="0"/>
              </a:rPr>
              <a:t>	printf(“a greater than c”);</a:t>
            </a:r>
          </a:p>
          <a:p>
            <a:pPr marL="0" indent="0">
              <a:buNone/>
            </a:pPr>
            <a:r>
              <a:rPr lang="en-US" sz="2500">
                <a:latin typeface="Consolas" panose="020B0609020204030204" pitchFamily="49" charset="0"/>
              </a:rPr>
              <a:t>else</a:t>
            </a:r>
          </a:p>
          <a:p>
            <a:pPr marL="0" indent="0">
              <a:buNone/>
            </a:pPr>
            <a:r>
              <a:rPr lang="en-US" sz="2500">
                <a:latin typeface="Consolas" panose="020B0609020204030204" pitchFamily="49" charset="0"/>
              </a:rPr>
              <a:t>	printf(“a less than b and c”);</a:t>
            </a:r>
          </a:p>
        </p:txBody>
      </p:sp>
    </p:spTree>
    <p:extLst>
      <p:ext uri="{BB962C8B-B14F-4D97-AF65-F5344CB8AC3E}">
        <p14:creationId xmlns:p14="http://schemas.microsoft.com/office/powerpoint/2010/main" val="3730423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0465E43-7E5B-A5CB-CEBA-DADCCBF5E566}"/>
              </a:ext>
            </a:extLst>
          </p:cNvPr>
          <p:cNvSpPr>
            <a:spLocks noGrp="1"/>
          </p:cNvSpPr>
          <p:nvPr>
            <p:ph type="title"/>
          </p:nvPr>
        </p:nvSpPr>
        <p:spPr/>
        <p:txBody>
          <a:bodyPr/>
          <a:lstStyle/>
          <a:p>
            <a:r>
              <a:rPr lang="en-US"/>
              <a:t>Câu lệnh if – Một số lưu ý</a:t>
            </a:r>
          </a:p>
        </p:txBody>
      </p:sp>
      <p:sp>
        <p:nvSpPr>
          <p:cNvPr id="3" name="Chỗ dành sẵn cho Nội dung 2">
            <a:extLst>
              <a:ext uri="{FF2B5EF4-FFF2-40B4-BE49-F238E27FC236}">
                <a16:creationId xmlns:a16="http://schemas.microsoft.com/office/drawing/2014/main" id="{00B51F92-9411-C1CA-A297-630EB0CB8586}"/>
              </a:ext>
            </a:extLst>
          </p:cNvPr>
          <p:cNvSpPr>
            <a:spLocks noGrp="1"/>
          </p:cNvSpPr>
          <p:nvPr>
            <p:ph idx="1"/>
          </p:nvPr>
        </p:nvSpPr>
        <p:spPr>
          <a:xfrm>
            <a:off x="838200" y="1825624"/>
            <a:ext cx="10515600" cy="4667251"/>
          </a:xfrm>
        </p:spPr>
        <p:txBody>
          <a:bodyPr/>
          <a:lstStyle/>
          <a:p>
            <a:r>
              <a:rPr lang="en-US" b="1"/>
              <a:t>Câu lệnh if có thể lồng vào nhau và else sẽ tương ứng với if gần nó nhất</a:t>
            </a:r>
            <a:r>
              <a:rPr lang="en-US"/>
              <a:t>.</a:t>
            </a:r>
          </a:p>
          <a:p>
            <a:pPr marL="0" indent="0">
              <a:buNone/>
            </a:pPr>
            <a:endParaRPr lang="en-US"/>
          </a:p>
        </p:txBody>
      </p:sp>
      <p:sp>
        <p:nvSpPr>
          <p:cNvPr id="8" name="Hộp Văn bản 7">
            <a:extLst>
              <a:ext uri="{FF2B5EF4-FFF2-40B4-BE49-F238E27FC236}">
                <a16:creationId xmlns:a16="http://schemas.microsoft.com/office/drawing/2014/main" id="{247EEA14-DD4B-E6DC-12F7-E89221D145BA}"/>
              </a:ext>
            </a:extLst>
          </p:cNvPr>
          <p:cNvSpPr txBox="1"/>
          <p:nvPr/>
        </p:nvSpPr>
        <p:spPr>
          <a:xfrm>
            <a:off x="444500" y="3083560"/>
            <a:ext cx="4836160" cy="2846933"/>
          </a:xfrm>
          <a:prstGeom prst="rect">
            <a:avLst/>
          </a:prstGeom>
          <a:noFill/>
        </p:spPr>
        <p:txBody>
          <a:bodyPr wrap="square" rtlCol="0">
            <a:spAutoFit/>
          </a:bodyPr>
          <a:lstStyle/>
          <a:p>
            <a:pPr marL="457200" lvl="1" indent="0">
              <a:buNone/>
            </a:pPr>
            <a:r>
              <a:rPr lang="en-US" sz="2300">
                <a:latin typeface="Consolas" panose="020B0609020204030204" pitchFamily="49" charset="0"/>
              </a:rPr>
              <a:t>if (a != 0) </a:t>
            </a:r>
          </a:p>
          <a:p>
            <a:pPr marL="457200" lvl="1" indent="0">
              <a:buNone/>
            </a:pPr>
            <a:r>
              <a:rPr lang="en-US" sz="2300">
                <a:latin typeface="Consolas" panose="020B0609020204030204" pitchFamily="49" charset="0"/>
              </a:rPr>
              <a:t>	</a:t>
            </a:r>
            <a:r>
              <a:rPr lang="en-US" sz="2300">
                <a:solidFill>
                  <a:srgbClr val="0070C0"/>
                </a:solidFill>
                <a:latin typeface="Consolas" panose="020B0609020204030204" pitchFamily="49" charset="0"/>
              </a:rPr>
              <a:t>if</a:t>
            </a:r>
            <a:r>
              <a:rPr lang="en-US" sz="2300">
                <a:latin typeface="Consolas" panose="020B0609020204030204" pitchFamily="49" charset="0"/>
              </a:rPr>
              <a:t> (b &gt; 0) </a:t>
            </a:r>
          </a:p>
          <a:p>
            <a:pPr marL="457200" lvl="1" indent="0">
              <a:buNone/>
            </a:pPr>
            <a:r>
              <a:rPr lang="en-US" sz="2300">
                <a:latin typeface="Consolas" panose="020B0609020204030204" pitchFamily="49" charset="0"/>
              </a:rPr>
              <a:t>	     printf(“a != 0 va b &gt; 0”);</a:t>
            </a:r>
          </a:p>
          <a:p>
            <a:pPr marL="457200" lvl="1" indent="0">
              <a:buNone/>
            </a:pPr>
            <a:r>
              <a:rPr lang="en-US" sz="2300">
                <a:solidFill>
                  <a:srgbClr val="0070C0"/>
                </a:solidFill>
                <a:latin typeface="Consolas" panose="020B0609020204030204" pitchFamily="49" charset="0"/>
              </a:rPr>
              <a:t>else</a:t>
            </a:r>
            <a:r>
              <a:rPr lang="en-US" sz="2300">
                <a:latin typeface="Consolas" panose="020B0609020204030204" pitchFamily="49" charset="0"/>
              </a:rPr>
              <a:t> </a:t>
            </a:r>
          </a:p>
          <a:p>
            <a:pPr marL="457200" lvl="1" indent="0">
              <a:buNone/>
            </a:pPr>
            <a:r>
              <a:rPr lang="en-US" sz="2300">
                <a:latin typeface="Consolas" panose="020B0609020204030204" pitchFamily="49" charset="0"/>
              </a:rPr>
              <a:t>	printf(“a != 0 va b &lt;= 0”); </a:t>
            </a:r>
          </a:p>
          <a:p>
            <a:endParaRPr lang="en-US"/>
          </a:p>
        </p:txBody>
      </p:sp>
      <p:sp>
        <p:nvSpPr>
          <p:cNvPr id="9" name="Hộp Văn bản 8">
            <a:extLst>
              <a:ext uri="{FF2B5EF4-FFF2-40B4-BE49-F238E27FC236}">
                <a16:creationId xmlns:a16="http://schemas.microsoft.com/office/drawing/2014/main" id="{58794A79-B0A3-B400-5C6E-11703D6F974F}"/>
              </a:ext>
            </a:extLst>
          </p:cNvPr>
          <p:cNvSpPr txBox="1"/>
          <p:nvPr/>
        </p:nvSpPr>
        <p:spPr>
          <a:xfrm>
            <a:off x="5867400" y="3083560"/>
            <a:ext cx="5831840" cy="3662541"/>
          </a:xfrm>
          <a:prstGeom prst="rect">
            <a:avLst/>
          </a:prstGeom>
          <a:noFill/>
        </p:spPr>
        <p:txBody>
          <a:bodyPr wrap="square" rtlCol="0">
            <a:spAutoFit/>
          </a:bodyPr>
          <a:lstStyle/>
          <a:p>
            <a:pPr marL="457200" lvl="1" indent="0">
              <a:buNone/>
            </a:pPr>
            <a:r>
              <a:rPr lang="en-US" sz="2300">
                <a:latin typeface="Consolas" panose="020B0609020204030204" pitchFamily="49" charset="0"/>
              </a:rPr>
              <a:t>if (a != 0)</a:t>
            </a:r>
          </a:p>
          <a:p>
            <a:pPr marL="457200" lvl="1" indent="0">
              <a:buNone/>
            </a:pPr>
            <a:r>
              <a:rPr lang="en-US" sz="2300">
                <a:latin typeface="Consolas" panose="020B0609020204030204" pitchFamily="49" charset="0"/>
              </a:rPr>
              <a:t>{</a:t>
            </a:r>
          </a:p>
          <a:p>
            <a:pPr lvl="2"/>
            <a:r>
              <a:rPr lang="en-US" sz="2300">
                <a:solidFill>
                  <a:srgbClr val="0070C0"/>
                </a:solidFill>
                <a:latin typeface="Consolas" panose="020B0609020204030204" pitchFamily="49" charset="0"/>
              </a:rPr>
              <a:t>if</a:t>
            </a:r>
            <a:r>
              <a:rPr lang="en-US" sz="2300">
                <a:latin typeface="Consolas" panose="020B0609020204030204" pitchFamily="49" charset="0"/>
              </a:rPr>
              <a:t> (b &gt; 0) </a:t>
            </a:r>
          </a:p>
          <a:p>
            <a:pPr lvl="2"/>
            <a:r>
              <a:rPr lang="en-US" sz="2300">
                <a:latin typeface="Consolas" panose="020B0609020204030204" pitchFamily="49" charset="0"/>
              </a:rPr>
              <a:t>	     printf(“a != 0 va b &gt; 0”);</a:t>
            </a:r>
          </a:p>
          <a:p>
            <a:pPr lvl="2"/>
            <a:r>
              <a:rPr lang="en-US" sz="2300">
                <a:solidFill>
                  <a:srgbClr val="0070C0"/>
                </a:solidFill>
                <a:latin typeface="Consolas" panose="020B0609020204030204" pitchFamily="49" charset="0"/>
              </a:rPr>
              <a:t>else</a:t>
            </a:r>
            <a:r>
              <a:rPr lang="en-US" sz="2300">
                <a:latin typeface="Consolas" panose="020B0609020204030204" pitchFamily="49" charset="0"/>
              </a:rPr>
              <a:t> </a:t>
            </a:r>
          </a:p>
          <a:p>
            <a:pPr lvl="2"/>
            <a:r>
              <a:rPr lang="en-US" sz="2300">
                <a:latin typeface="Consolas" panose="020B0609020204030204" pitchFamily="49" charset="0"/>
              </a:rPr>
              <a:t>	printf(“a != 0 va b &lt;= 0”); </a:t>
            </a:r>
          </a:p>
          <a:p>
            <a:pPr marL="457200" lvl="1" indent="0">
              <a:buNone/>
            </a:pPr>
            <a:r>
              <a:rPr lang="en-US" sz="2300">
                <a:latin typeface="Consolas" panose="020B0609020204030204" pitchFamily="49" charset="0"/>
              </a:rPr>
              <a:t>}</a:t>
            </a:r>
          </a:p>
          <a:p>
            <a:pPr marL="457200" lvl="1" indent="0">
              <a:buNone/>
            </a:pPr>
            <a:r>
              <a:rPr lang="en-US" sz="2500"/>
              <a:t>	</a:t>
            </a:r>
            <a:endParaRPr lang="en-US"/>
          </a:p>
        </p:txBody>
      </p:sp>
      <p:sp>
        <p:nvSpPr>
          <p:cNvPr id="10" name="Dấu bằng 9">
            <a:extLst>
              <a:ext uri="{FF2B5EF4-FFF2-40B4-BE49-F238E27FC236}">
                <a16:creationId xmlns:a16="http://schemas.microsoft.com/office/drawing/2014/main" id="{5E688D11-869E-8B8B-4D94-8EE0B7E1B164}"/>
              </a:ext>
            </a:extLst>
          </p:cNvPr>
          <p:cNvSpPr/>
          <p:nvPr/>
        </p:nvSpPr>
        <p:spPr>
          <a:xfrm>
            <a:off x="5476240" y="3931920"/>
            <a:ext cx="853440" cy="650240"/>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09307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0465E43-7E5B-A5CB-CEBA-DADCCBF5E566}"/>
              </a:ext>
            </a:extLst>
          </p:cNvPr>
          <p:cNvSpPr>
            <a:spLocks noGrp="1"/>
          </p:cNvSpPr>
          <p:nvPr>
            <p:ph type="title"/>
          </p:nvPr>
        </p:nvSpPr>
        <p:spPr/>
        <p:txBody>
          <a:bodyPr/>
          <a:lstStyle/>
          <a:p>
            <a:r>
              <a:rPr lang="en-US"/>
              <a:t>Câu lệnh if – Một số lưu ý</a:t>
            </a:r>
          </a:p>
        </p:txBody>
      </p:sp>
      <p:sp>
        <p:nvSpPr>
          <p:cNvPr id="3" name="Chỗ dành sẵn cho Nội dung 2">
            <a:extLst>
              <a:ext uri="{FF2B5EF4-FFF2-40B4-BE49-F238E27FC236}">
                <a16:creationId xmlns:a16="http://schemas.microsoft.com/office/drawing/2014/main" id="{00B51F92-9411-C1CA-A297-630EB0CB8586}"/>
              </a:ext>
            </a:extLst>
          </p:cNvPr>
          <p:cNvSpPr>
            <a:spLocks noGrp="1"/>
          </p:cNvSpPr>
          <p:nvPr>
            <p:ph idx="1"/>
          </p:nvPr>
        </p:nvSpPr>
        <p:spPr>
          <a:xfrm>
            <a:off x="838200" y="1825624"/>
            <a:ext cx="10515600" cy="4667251"/>
          </a:xfrm>
        </p:spPr>
        <p:txBody>
          <a:bodyPr/>
          <a:lstStyle/>
          <a:p>
            <a:r>
              <a:rPr lang="en-US" b="1"/>
              <a:t>Nên dùng else để loại trừ trường hợp</a:t>
            </a:r>
            <a:r>
              <a:rPr lang="en-US"/>
              <a:t>.</a:t>
            </a:r>
          </a:p>
          <a:p>
            <a:pPr marL="0" indent="0">
              <a:buNone/>
            </a:pPr>
            <a:endParaRPr lang="en-US"/>
          </a:p>
        </p:txBody>
      </p:sp>
      <p:sp>
        <p:nvSpPr>
          <p:cNvPr id="8" name="Hộp Văn bản 7">
            <a:extLst>
              <a:ext uri="{FF2B5EF4-FFF2-40B4-BE49-F238E27FC236}">
                <a16:creationId xmlns:a16="http://schemas.microsoft.com/office/drawing/2014/main" id="{247EEA14-DD4B-E6DC-12F7-E89221D145BA}"/>
              </a:ext>
            </a:extLst>
          </p:cNvPr>
          <p:cNvSpPr txBox="1"/>
          <p:nvPr/>
        </p:nvSpPr>
        <p:spPr>
          <a:xfrm>
            <a:off x="375920" y="3083560"/>
            <a:ext cx="5491480" cy="2215991"/>
          </a:xfrm>
          <a:prstGeom prst="rect">
            <a:avLst/>
          </a:prstGeom>
          <a:noFill/>
        </p:spPr>
        <p:txBody>
          <a:bodyPr wrap="square" rtlCol="0">
            <a:spAutoFit/>
          </a:bodyPr>
          <a:lstStyle/>
          <a:p>
            <a:pPr marL="457200" lvl="1" indent="0">
              <a:buNone/>
            </a:pPr>
            <a:r>
              <a:rPr lang="en-US" sz="2300">
                <a:latin typeface="Consolas" panose="020B0609020204030204" pitchFamily="49" charset="0"/>
              </a:rPr>
              <a:t>if (delta &lt; 0) </a:t>
            </a:r>
          </a:p>
          <a:p>
            <a:pPr marL="457200" lvl="1" indent="0">
              <a:buNone/>
            </a:pPr>
            <a:r>
              <a:rPr lang="en-US" sz="2300">
                <a:latin typeface="Consolas" panose="020B0609020204030204" pitchFamily="49" charset="0"/>
              </a:rPr>
              <a:t>	printf(“pt vo nghiem”);</a:t>
            </a:r>
          </a:p>
          <a:p>
            <a:pPr marL="457200" lvl="1" indent="0">
              <a:buNone/>
            </a:pPr>
            <a:r>
              <a:rPr lang="en-US" sz="2300">
                <a:latin typeface="Consolas" panose="020B0609020204030204" pitchFamily="49" charset="0"/>
              </a:rPr>
              <a:t>if (delta == 0)</a:t>
            </a:r>
          </a:p>
          <a:p>
            <a:pPr marL="457200" lvl="1" indent="0">
              <a:buNone/>
            </a:pPr>
            <a:r>
              <a:rPr lang="en-US" sz="2300">
                <a:latin typeface="Consolas" panose="020B0609020204030204" pitchFamily="49" charset="0"/>
              </a:rPr>
              <a:t>	printf(“pt co nghiem kep”);</a:t>
            </a:r>
          </a:p>
          <a:p>
            <a:pPr marL="457200" lvl="1" indent="0">
              <a:buNone/>
            </a:pPr>
            <a:r>
              <a:rPr lang="en-US" sz="2300">
                <a:latin typeface="Consolas" panose="020B0609020204030204" pitchFamily="49" charset="0"/>
              </a:rPr>
              <a:t>if (delta &gt; 0)</a:t>
            </a:r>
          </a:p>
          <a:p>
            <a:pPr marL="457200" lvl="1" indent="0">
              <a:buNone/>
            </a:pPr>
            <a:r>
              <a:rPr lang="en-US" sz="2300">
                <a:latin typeface="Consolas" panose="020B0609020204030204" pitchFamily="49" charset="0"/>
              </a:rPr>
              <a:t>	printf(“pt co 2 nghiem”);</a:t>
            </a:r>
          </a:p>
        </p:txBody>
      </p:sp>
      <p:sp>
        <p:nvSpPr>
          <p:cNvPr id="9" name="Hộp Văn bản 8">
            <a:extLst>
              <a:ext uri="{FF2B5EF4-FFF2-40B4-BE49-F238E27FC236}">
                <a16:creationId xmlns:a16="http://schemas.microsoft.com/office/drawing/2014/main" id="{58794A79-B0A3-B400-5C6E-11703D6F974F}"/>
              </a:ext>
            </a:extLst>
          </p:cNvPr>
          <p:cNvSpPr txBox="1"/>
          <p:nvPr/>
        </p:nvSpPr>
        <p:spPr>
          <a:xfrm>
            <a:off x="5867400" y="3083560"/>
            <a:ext cx="6324600" cy="2569934"/>
          </a:xfrm>
          <a:prstGeom prst="rect">
            <a:avLst/>
          </a:prstGeom>
          <a:noFill/>
        </p:spPr>
        <p:txBody>
          <a:bodyPr wrap="square" rtlCol="0">
            <a:spAutoFit/>
          </a:bodyPr>
          <a:lstStyle/>
          <a:p>
            <a:pPr marL="457200" lvl="1" indent="0">
              <a:buNone/>
            </a:pPr>
            <a:r>
              <a:rPr lang="en-US" sz="2300">
                <a:latin typeface="Consolas" panose="020B0609020204030204" pitchFamily="49" charset="0"/>
              </a:rPr>
              <a:t>if (delta &lt; 0)</a:t>
            </a:r>
          </a:p>
          <a:p>
            <a:pPr marL="457200" lvl="1" indent="0">
              <a:buNone/>
            </a:pPr>
            <a:r>
              <a:rPr lang="en-US" sz="2300">
                <a:latin typeface="Consolas" panose="020B0609020204030204" pitchFamily="49" charset="0"/>
              </a:rPr>
              <a:t>	printf(“pt vo nghiem”);</a:t>
            </a:r>
          </a:p>
          <a:p>
            <a:pPr marL="457200" lvl="1" indent="0">
              <a:buNone/>
            </a:pPr>
            <a:r>
              <a:rPr lang="en-US" sz="2300">
                <a:latin typeface="Consolas" panose="020B0609020204030204" pitchFamily="49" charset="0"/>
              </a:rPr>
              <a:t>else</a:t>
            </a:r>
          </a:p>
          <a:p>
            <a:pPr marL="457200" lvl="1" indent="0">
              <a:buNone/>
            </a:pPr>
            <a:r>
              <a:rPr lang="en-US" sz="2300">
                <a:latin typeface="Consolas" panose="020B0609020204030204" pitchFamily="49" charset="0"/>
              </a:rPr>
              <a:t>	if(delta == 0)</a:t>
            </a:r>
          </a:p>
          <a:p>
            <a:pPr marL="457200" lvl="1" indent="0">
              <a:buNone/>
            </a:pPr>
            <a:r>
              <a:rPr lang="en-US" sz="2300">
                <a:latin typeface="Consolas" panose="020B0609020204030204" pitchFamily="49" charset="0"/>
              </a:rPr>
              <a:t>	    printf(“pt co nghiem kep”);</a:t>
            </a:r>
          </a:p>
          <a:p>
            <a:pPr marL="457200" lvl="1" indent="0">
              <a:buNone/>
            </a:pPr>
            <a:r>
              <a:rPr lang="en-US" sz="2300">
                <a:latin typeface="Consolas" panose="020B0609020204030204" pitchFamily="49" charset="0"/>
              </a:rPr>
              <a:t>	else</a:t>
            </a:r>
          </a:p>
          <a:p>
            <a:pPr marL="457200" lvl="1" indent="0">
              <a:buNone/>
            </a:pPr>
            <a:r>
              <a:rPr lang="en-US" sz="2300">
                <a:latin typeface="Consolas" panose="020B0609020204030204" pitchFamily="49" charset="0"/>
              </a:rPr>
              <a:t>	    printf(“pt co 2 nghiem”);</a:t>
            </a:r>
          </a:p>
        </p:txBody>
      </p:sp>
    </p:spTree>
    <p:extLst>
      <p:ext uri="{BB962C8B-B14F-4D97-AF65-F5344CB8AC3E}">
        <p14:creationId xmlns:p14="http://schemas.microsoft.com/office/powerpoint/2010/main" val="399374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21760D4-C503-A2A7-3200-4C5465E7A308}"/>
              </a:ext>
            </a:extLst>
          </p:cNvPr>
          <p:cNvSpPr>
            <a:spLocks noGrp="1"/>
          </p:cNvSpPr>
          <p:nvPr>
            <p:ph type="title"/>
          </p:nvPr>
        </p:nvSpPr>
        <p:spPr/>
        <p:txBody>
          <a:bodyPr/>
          <a:lstStyle/>
          <a:p>
            <a:r>
              <a:rPr lang="en-US"/>
              <a:t>Câu lệnh switch…case…</a:t>
            </a:r>
          </a:p>
        </p:txBody>
      </p:sp>
      <p:sp>
        <p:nvSpPr>
          <p:cNvPr id="3" name="Chỗ dành sẵn cho Nội dung 2">
            <a:extLst>
              <a:ext uri="{FF2B5EF4-FFF2-40B4-BE49-F238E27FC236}">
                <a16:creationId xmlns:a16="http://schemas.microsoft.com/office/drawing/2014/main" id="{70327A79-7108-9BB0-D7C7-C2D464A41CAA}"/>
              </a:ext>
            </a:extLst>
          </p:cNvPr>
          <p:cNvSpPr>
            <a:spLocks noGrp="1"/>
          </p:cNvSpPr>
          <p:nvPr>
            <p:ph idx="1"/>
          </p:nvPr>
        </p:nvSpPr>
        <p:spPr>
          <a:xfrm>
            <a:off x="838200" y="1393506"/>
            <a:ext cx="10515600" cy="5464493"/>
          </a:xfrm>
        </p:spPr>
        <p:txBody>
          <a:bodyPr/>
          <a:lstStyle/>
          <a:p>
            <a:r>
              <a:rPr lang="en-US"/>
              <a:t>Cú pháp: </a:t>
            </a:r>
          </a:p>
          <a:p>
            <a:pPr marL="0" indent="0">
              <a:buNone/>
            </a:pPr>
            <a:r>
              <a:rPr lang="en-US"/>
              <a:t>	</a:t>
            </a:r>
            <a:r>
              <a:rPr lang="en-US" sz="2000">
                <a:latin typeface="Consolas" panose="020B0609020204030204" pitchFamily="49" charset="0"/>
              </a:rPr>
              <a:t>switch (expression) {</a:t>
            </a:r>
          </a:p>
          <a:p>
            <a:pPr marL="0" indent="0">
              <a:buNone/>
            </a:pPr>
            <a:r>
              <a:rPr lang="en-US" sz="2000">
                <a:latin typeface="Consolas" panose="020B0609020204030204" pitchFamily="49" charset="0"/>
              </a:rPr>
              <a:t>  		case x:</a:t>
            </a:r>
          </a:p>
          <a:p>
            <a:pPr marL="0" indent="0">
              <a:buNone/>
            </a:pPr>
            <a:r>
              <a:rPr lang="en-US" sz="2000">
                <a:latin typeface="Consolas" panose="020B0609020204030204" pitchFamily="49" charset="0"/>
              </a:rPr>
              <a:t>    			// code block </a:t>
            </a:r>
          </a:p>
          <a:p>
            <a:pPr marL="0" indent="0">
              <a:buNone/>
            </a:pPr>
            <a:r>
              <a:rPr lang="en-US" sz="2000">
                <a:latin typeface="Consolas" panose="020B0609020204030204" pitchFamily="49" charset="0"/>
              </a:rPr>
              <a:t>			break;</a:t>
            </a:r>
          </a:p>
          <a:p>
            <a:pPr marL="0" indent="0">
              <a:buNone/>
            </a:pPr>
            <a:r>
              <a:rPr lang="en-US" sz="2000">
                <a:latin typeface="Consolas" panose="020B0609020204030204" pitchFamily="49" charset="0"/>
              </a:rPr>
              <a:t>  		case y:</a:t>
            </a:r>
          </a:p>
          <a:p>
            <a:pPr marL="0" indent="0">
              <a:buNone/>
            </a:pPr>
            <a:r>
              <a:rPr lang="en-US" sz="2000">
                <a:latin typeface="Consolas" panose="020B0609020204030204" pitchFamily="49" charset="0"/>
              </a:rPr>
              <a:t>    			// code block</a:t>
            </a:r>
          </a:p>
          <a:p>
            <a:pPr marL="0" indent="0">
              <a:buNone/>
            </a:pPr>
            <a:r>
              <a:rPr lang="en-US" sz="2000">
                <a:latin typeface="Consolas" panose="020B0609020204030204" pitchFamily="49" charset="0"/>
              </a:rPr>
              <a:t>    			break;</a:t>
            </a:r>
          </a:p>
          <a:p>
            <a:pPr marL="0" indent="0">
              <a:buNone/>
            </a:pPr>
            <a:r>
              <a:rPr lang="en-US" sz="2000">
                <a:latin typeface="Consolas" panose="020B0609020204030204" pitchFamily="49" charset="0"/>
              </a:rPr>
              <a:t>  		default:</a:t>
            </a:r>
          </a:p>
          <a:p>
            <a:pPr marL="0" indent="0">
              <a:buNone/>
            </a:pPr>
            <a:r>
              <a:rPr lang="en-US" sz="2000">
                <a:latin typeface="Consolas" panose="020B0609020204030204" pitchFamily="49" charset="0"/>
              </a:rPr>
              <a:t>    			// code block</a:t>
            </a:r>
          </a:p>
          <a:p>
            <a:pPr marL="0" indent="0">
              <a:buNone/>
            </a:pPr>
            <a:r>
              <a:rPr lang="en-US" sz="2000">
                <a:latin typeface="Consolas" panose="020B0609020204030204" pitchFamily="49" charset="0"/>
              </a:rPr>
              <a:t>	}</a:t>
            </a:r>
          </a:p>
        </p:txBody>
      </p:sp>
    </p:spTree>
    <p:extLst>
      <p:ext uri="{BB962C8B-B14F-4D97-AF65-F5344CB8AC3E}">
        <p14:creationId xmlns:p14="http://schemas.microsoft.com/office/powerpoint/2010/main" val="490110306"/>
      </p:ext>
    </p:extLst>
  </p:cSld>
  <p:clrMapOvr>
    <a:masterClrMapping/>
  </p:clrMapOvr>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NMLT_B1_Introduction</Template>
  <TotalTime>387</TotalTime>
  <Words>1835</Words>
  <Application>Microsoft Office PowerPoint</Application>
  <PresentationFormat>Widescreen</PresentationFormat>
  <Paragraphs>220</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Consolas</vt:lpstr>
      <vt:lpstr>Source Sans Pro</vt:lpstr>
      <vt:lpstr>FunkyShapesVTI</vt:lpstr>
      <vt:lpstr>Nhập môn lập trình</vt:lpstr>
      <vt:lpstr>Cấu trúc rẽ nhánh</vt:lpstr>
      <vt:lpstr>Cấu trúc rẽ nhánh</vt:lpstr>
      <vt:lpstr>Câu lệnh if</vt:lpstr>
      <vt:lpstr>Câu lệnh if (ví dụ 1)</vt:lpstr>
      <vt:lpstr>Câu lệnh if (ví dụ 2)</vt:lpstr>
      <vt:lpstr>Câu lệnh if – Một số lưu ý</vt:lpstr>
      <vt:lpstr>Câu lệnh if – Một số lưu ý</vt:lpstr>
      <vt:lpstr>Câu lệnh switch…case…</vt:lpstr>
      <vt:lpstr>Câu lệnh switch…case… (ví dụ)</vt:lpstr>
      <vt:lpstr>Câu lệnh switch – Một số lưu ý</vt:lpstr>
      <vt:lpstr>Câu lệnh switch – Một số lưu ý</vt:lpstr>
      <vt:lpstr>Luyện tập – Cấu trúc rẽ nhánh</vt:lpstr>
      <vt:lpstr>Vòng lặp</vt:lpstr>
      <vt:lpstr>Cấu trúc lặp</vt:lpstr>
      <vt:lpstr>Câu lệnh for</vt:lpstr>
      <vt:lpstr>Câu lệnh for – ví dụ</vt:lpstr>
      <vt:lpstr>Câu lệnh for – Một số lưu ý</vt:lpstr>
      <vt:lpstr>Câu lệnh while</vt:lpstr>
      <vt:lpstr>Câu lệnh while – ví dụ</vt:lpstr>
      <vt:lpstr>Câu lệnh while – một số lưu ý</vt:lpstr>
      <vt:lpstr>Câu lệnh do…while</vt:lpstr>
      <vt:lpstr>Câu lệnh do…while – ví dụ</vt:lpstr>
      <vt:lpstr>Sự khác nhau giữa các vòng lặp</vt:lpstr>
      <vt:lpstr>Luyện tập   </vt:lpstr>
      <vt:lpstr>Luyện tập</vt:lpstr>
      <vt:lpstr>Luyện tập</vt:lpstr>
      <vt:lpstr>Hướng dẫn câu 2D</vt:lpstr>
      <vt:lpstr>Code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Nhập môn lập trình</dc:title>
  <dc:creator>tran thai</dc:creator>
  <cp:lastModifiedBy>tran thai</cp:lastModifiedBy>
  <cp:revision>3</cp:revision>
  <dcterms:created xsi:type="dcterms:W3CDTF">2024-09-02T06:20:58Z</dcterms:created>
  <dcterms:modified xsi:type="dcterms:W3CDTF">2024-10-12T11:13:10Z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42A761A722BA47A1818C629882597104_12</vt:lpwstr>
  </property>
  <property fmtid="{D5CDD505-2E9C-101B-9397-08002B2CF9AE}" pid="3" name="KSOProductBuildVer">
    <vt:lpwstr>1033-12.2.0.13359</vt:lpwstr>
  </property>
</Properties>
</file>