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95" r:id="rId4"/>
    <p:sldId id="258" r:id="rId5"/>
    <p:sldId id="286" r:id="rId6"/>
    <p:sldId id="310" r:id="rId7"/>
    <p:sldId id="311" r:id="rId8"/>
    <p:sldId id="312" r:id="rId9"/>
    <p:sldId id="313" r:id="rId10"/>
    <p:sldId id="314" r:id="rId11"/>
    <p:sldId id="315" r:id="rId12"/>
    <p:sldId id="317" r:id="rId13"/>
    <p:sldId id="316"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07" r:id="rId27"/>
    <p:sldId id="309"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01" autoAdjust="0"/>
    <p:restoredTop sz="95545"/>
  </p:normalViewPr>
  <p:slideViewPr>
    <p:cSldViewPr snapToGrid="0">
      <p:cViewPr varScale="1">
        <p:scale>
          <a:sx n="78" d="100"/>
          <a:sy n="78" d="100"/>
        </p:scale>
        <p:origin x="859"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B532-EC20-4DAB-B4C8-B09CFD4E42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C01014-1D2A-4225-9951-AD79231B2190}">
      <dgm:prSet phldrT="[Text]" custT="1"/>
      <dgm:spPr>
        <a:solidFill>
          <a:schemeClr val="accent1">
            <a:lumMod val="75000"/>
          </a:schemeClr>
        </a:solidFill>
      </dgm:spPr>
      <dgm:t>
        <a:bodyPr/>
        <a:lstStyle/>
        <a:p>
          <a:r>
            <a:rPr lang="en-US" sz="3200" dirty="0" err="1">
              <a:latin typeface="Cambria" panose="02040503050406030204" pitchFamily="18" charset="0"/>
            </a:rPr>
            <a:t>Giới</a:t>
          </a:r>
          <a:r>
            <a:rPr lang="en-US" sz="3200" dirty="0">
              <a:latin typeface="Cambria" panose="02040503050406030204" pitchFamily="18" charset="0"/>
            </a:rPr>
            <a:t> </a:t>
          </a:r>
          <a:r>
            <a:rPr lang="en-US" sz="3200" err="1">
              <a:latin typeface="Cambria" panose="02040503050406030204" pitchFamily="18" charset="0"/>
            </a:rPr>
            <a:t>thiệu</a:t>
          </a:r>
          <a:r>
            <a:rPr lang="en-US" sz="3200">
              <a:latin typeface="Cambria" panose="02040503050406030204" pitchFamily="18" charset="0"/>
            </a:rPr>
            <a:t> nội dung</a:t>
          </a:r>
          <a:endParaRPr lang="en-US" sz="3200" dirty="0"/>
        </a:p>
      </dgm:t>
    </dgm:pt>
    <dgm:pt modelId="{51C1DA5B-0171-4E8D-9E34-B9D14EC0515C}" type="parTrans" cxnId="{0FA5176C-79EF-4587-88A6-20D7A243024D}">
      <dgm:prSet/>
      <dgm:spPr/>
      <dgm:t>
        <a:bodyPr/>
        <a:lstStyle/>
        <a:p>
          <a:endParaRPr lang="en-US"/>
        </a:p>
      </dgm:t>
    </dgm:pt>
    <dgm:pt modelId="{CC4B8723-3A92-4060-B277-B92D66C3DE08}" type="sibTrans" cxnId="{0FA5176C-79EF-4587-88A6-20D7A243024D}">
      <dgm:prSet/>
      <dgm:spPr/>
      <dgm:t>
        <a:bodyPr/>
        <a:lstStyle/>
        <a:p>
          <a:endParaRPr lang="en-US"/>
        </a:p>
      </dgm:t>
    </dgm:pt>
    <dgm:pt modelId="{463B56CA-1E2E-4A40-987B-0EFF2122CDA4}">
      <dgm:prSet custT="1"/>
      <dgm:spPr>
        <a:solidFill>
          <a:schemeClr val="accent1">
            <a:lumMod val="75000"/>
          </a:schemeClr>
        </a:solidFill>
      </dgm:spPr>
      <dgm:t>
        <a:bodyPr/>
        <a:lstStyle/>
        <a:p>
          <a:r>
            <a:rPr lang="en-US" sz="3200">
              <a:latin typeface="Cambria" panose="02040503050406030204" pitchFamily="18" charset="0"/>
            </a:rPr>
            <a:t>Nội dung </a:t>
          </a:r>
          <a:r>
            <a:rPr lang="en-US" sz="3200" baseline="0">
              <a:latin typeface="Cambria" panose="02040503050406030204" pitchFamily="18" charset="0"/>
            </a:rPr>
            <a:t>1: Tổng quan đề tài</a:t>
          </a:r>
          <a:endParaRPr lang="en-US" sz="3200" dirty="0">
            <a:latin typeface="Cambria" panose="02040503050406030204" pitchFamily="18" charset="0"/>
          </a:endParaRPr>
        </a:p>
      </dgm:t>
    </dgm:pt>
    <dgm:pt modelId="{61C9F1A5-5801-4A30-B4CF-6DEB2368567C}" type="parTrans" cxnId="{09AD5B0F-A48E-4350-9240-3EFE7C9A018B}">
      <dgm:prSet/>
      <dgm:spPr/>
      <dgm:t>
        <a:bodyPr/>
        <a:lstStyle/>
        <a:p>
          <a:endParaRPr lang="en-US"/>
        </a:p>
      </dgm:t>
    </dgm:pt>
    <dgm:pt modelId="{D52313CE-E0C6-4B9E-A1CE-D18FE2917F77}" type="sibTrans" cxnId="{09AD5B0F-A48E-4350-9240-3EFE7C9A018B}">
      <dgm:prSet/>
      <dgm:spPr/>
      <dgm:t>
        <a:bodyPr/>
        <a:lstStyle/>
        <a:p>
          <a:endParaRPr lang="en-US"/>
        </a:p>
      </dgm:t>
    </dgm:pt>
    <dgm:pt modelId="{1683C3F0-F51B-48AA-811A-CC838D70ED4E}">
      <dgm:prSet custT="1"/>
      <dgm:spPr>
        <a:solidFill>
          <a:schemeClr val="accent1">
            <a:lumMod val="75000"/>
          </a:schemeClr>
        </a:solidFill>
      </dgm:spPr>
      <dgm:t>
        <a:bodyPr/>
        <a:lstStyle/>
        <a:p>
          <a:r>
            <a:rPr lang="en-US" sz="3200">
              <a:latin typeface="Cambria" panose="02040503050406030204" pitchFamily="18" charset="0"/>
            </a:rPr>
            <a:t>Nội dung 2: Cơ sở lý thuyết</a:t>
          </a:r>
          <a:endParaRPr lang="en-US" sz="3200" dirty="0">
            <a:latin typeface="Cambria" panose="02040503050406030204" pitchFamily="18" charset="0"/>
          </a:endParaRPr>
        </a:p>
      </dgm:t>
    </dgm:pt>
    <dgm:pt modelId="{86DC6B5A-0CE0-421B-8164-87BC7F600DA6}" type="parTrans" cxnId="{3F460E93-F28E-4796-A4A1-A0A315707B4C}">
      <dgm:prSet/>
      <dgm:spPr/>
      <dgm:t>
        <a:bodyPr/>
        <a:lstStyle/>
        <a:p>
          <a:endParaRPr lang="en-US"/>
        </a:p>
      </dgm:t>
    </dgm:pt>
    <dgm:pt modelId="{4D39692D-74D0-4DF6-B94F-452F936EDC80}" type="sibTrans" cxnId="{3F460E93-F28E-4796-A4A1-A0A315707B4C}">
      <dgm:prSet/>
      <dgm:spPr/>
      <dgm:t>
        <a:bodyPr/>
        <a:lstStyle/>
        <a:p>
          <a:endParaRPr lang="en-US"/>
        </a:p>
      </dgm:t>
    </dgm:pt>
    <dgm:pt modelId="{3AF7A48D-6341-42FE-A78D-4896C714CE32}">
      <dgm:prSet custT="1"/>
      <dgm:spPr>
        <a:solidFill>
          <a:schemeClr val="accent1">
            <a:lumMod val="75000"/>
          </a:schemeClr>
        </a:solidFill>
      </dgm:spPr>
      <dgm:t>
        <a:bodyPr/>
        <a:lstStyle/>
        <a:p>
          <a:r>
            <a:rPr lang="en-US" sz="3200">
              <a:latin typeface="Cambria" panose="02040503050406030204" pitchFamily="18" charset="0"/>
            </a:rPr>
            <a:t>Nội dung 3: Thực nghiệm</a:t>
          </a:r>
          <a:endParaRPr lang="en-US" sz="3200" dirty="0">
            <a:latin typeface="Cambria" panose="02040503050406030204" pitchFamily="18" charset="0"/>
          </a:endParaRPr>
        </a:p>
      </dgm:t>
    </dgm:pt>
    <dgm:pt modelId="{37FBEE73-5901-4C8C-9DC1-A7985B8BED7E}" type="parTrans" cxnId="{81454B6B-101D-46D7-897B-A620937890D9}">
      <dgm:prSet/>
      <dgm:spPr/>
      <dgm:t>
        <a:bodyPr/>
        <a:lstStyle/>
        <a:p>
          <a:endParaRPr lang="en-US"/>
        </a:p>
      </dgm:t>
    </dgm:pt>
    <dgm:pt modelId="{CEF03D16-415D-4B0F-AA17-CE378FAFA080}" type="sibTrans" cxnId="{81454B6B-101D-46D7-897B-A620937890D9}">
      <dgm:prSet/>
      <dgm:spPr/>
      <dgm:t>
        <a:bodyPr/>
        <a:lstStyle/>
        <a:p>
          <a:endParaRPr lang="en-US"/>
        </a:p>
      </dgm:t>
    </dgm:pt>
    <dgm:pt modelId="{A640A66D-2CB7-48B7-84E5-7F0CDA796436}">
      <dgm:prSet custT="1"/>
      <dgm:spPr>
        <a:solidFill>
          <a:schemeClr val="accent1">
            <a:lumMod val="75000"/>
          </a:schemeClr>
        </a:solidFill>
      </dgm:spPr>
      <dgm:t>
        <a:bodyPr/>
        <a:lstStyle/>
        <a:p>
          <a:r>
            <a:rPr lang="en-US" sz="3200" dirty="0" err="1">
              <a:latin typeface="Cambria" panose="02040503050406030204" pitchFamily="18" charset="0"/>
            </a:rPr>
            <a:t>Kết</a:t>
          </a:r>
          <a:r>
            <a:rPr lang="en-US" sz="3200" dirty="0">
              <a:latin typeface="Cambria" panose="02040503050406030204" pitchFamily="18" charset="0"/>
            </a:rPr>
            <a:t> </a:t>
          </a:r>
          <a:r>
            <a:rPr lang="en-US" sz="3200" dirty="0" err="1">
              <a:latin typeface="Cambria" panose="02040503050406030204" pitchFamily="18" charset="0"/>
            </a:rPr>
            <a:t>luận</a:t>
          </a:r>
          <a:endParaRPr lang="en-US" sz="3200" dirty="0">
            <a:latin typeface="Cambria" panose="02040503050406030204" pitchFamily="18" charset="0"/>
          </a:endParaRPr>
        </a:p>
      </dgm:t>
    </dgm:pt>
    <dgm:pt modelId="{CA409D76-FF72-4B91-978E-EF06EEB5C1D1}" type="parTrans" cxnId="{DAC511E7-2BF4-4F14-8C43-2DBA711811C0}">
      <dgm:prSet/>
      <dgm:spPr/>
      <dgm:t>
        <a:bodyPr/>
        <a:lstStyle/>
        <a:p>
          <a:endParaRPr lang="en-US"/>
        </a:p>
      </dgm:t>
    </dgm:pt>
    <dgm:pt modelId="{541E7A2C-EE12-4A1B-B529-957F4D250B72}" type="sibTrans" cxnId="{DAC511E7-2BF4-4F14-8C43-2DBA711811C0}">
      <dgm:prSet/>
      <dgm:spPr/>
      <dgm:t>
        <a:bodyPr/>
        <a:lstStyle/>
        <a:p>
          <a:endParaRPr lang="en-US"/>
        </a:p>
      </dgm:t>
    </dgm:pt>
    <dgm:pt modelId="{FCC155DA-4A3D-4366-B097-1BBFA3083E46}" type="pres">
      <dgm:prSet presAssocID="{E817B532-EC20-4DAB-B4C8-B09CFD4E42E1}" presName="linear" presStyleCnt="0">
        <dgm:presLayoutVars>
          <dgm:dir/>
          <dgm:animLvl val="lvl"/>
          <dgm:resizeHandles val="exact"/>
        </dgm:presLayoutVars>
      </dgm:prSet>
      <dgm:spPr/>
    </dgm:pt>
    <dgm:pt modelId="{5F1AFF82-60F0-41F3-8D5E-22C6433CD138}" type="pres">
      <dgm:prSet presAssocID="{2DC01014-1D2A-4225-9951-AD79231B2190}" presName="parentLin" presStyleCnt="0"/>
      <dgm:spPr/>
    </dgm:pt>
    <dgm:pt modelId="{B0300439-2C84-443D-B6C2-FBA2E56472DF}" type="pres">
      <dgm:prSet presAssocID="{2DC01014-1D2A-4225-9951-AD79231B2190}" presName="parentLeftMargin" presStyleLbl="node1" presStyleIdx="0" presStyleCnt="5"/>
      <dgm:spPr/>
    </dgm:pt>
    <dgm:pt modelId="{77BBB504-73D8-4772-A7B0-42A354BF3FF9}" type="pres">
      <dgm:prSet presAssocID="{2DC01014-1D2A-4225-9951-AD79231B2190}" presName="parentText" presStyleLbl="node1" presStyleIdx="0" presStyleCnt="5" custScaleX="119898" custLinFactNeighborX="24576">
        <dgm:presLayoutVars>
          <dgm:chMax val="0"/>
          <dgm:bulletEnabled val="1"/>
        </dgm:presLayoutVars>
      </dgm:prSet>
      <dgm:spPr/>
    </dgm:pt>
    <dgm:pt modelId="{F707C7F3-394F-41D7-ACDA-C03DD15AB761}" type="pres">
      <dgm:prSet presAssocID="{2DC01014-1D2A-4225-9951-AD79231B2190}" presName="negativeSpace" presStyleCnt="0"/>
      <dgm:spPr/>
    </dgm:pt>
    <dgm:pt modelId="{BB1178DD-30F6-4336-B757-DDE9669A637F}" type="pres">
      <dgm:prSet presAssocID="{2DC01014-1D2A-4225-9951-AD79231B2190}" presName="childText" presStyleLbl="conFgAcc1" presStyleIdx="0" presStyleCnt="5">
        <dgm:presLayoutVars>
          <dgm:bulletEnabled val="1"/>
        </dgm:presLayoutVars>
      </dgm:prSet>
      <dgm:spPr/>
    </dgm:pt>
    <dgm:pt modelId="{99C4BBFE-01DD-4461-AE48-C9DACA3A21A1}" type="pres">
      <dgm:prSet presAssocID="{CC4B8723-3A92-4060-B277-B92D66C3DE08}" presName="spaceBetweenRectangles" presStyleCnt="0"/>
      <dgm:spPr/>
    </dgm:pt>
    <dgm:pt modelId="{E15251A4-928B-4C1A-A18E-C68048D785DB}" type="pres">
      <dgm:prSet presAssocID="{463B56CA-1E2E-4A40-987B-0EFF2122CDA4}" presName="parentLin" presStyleCnt="0"/>
      <dgm:spPr/>
    </dgm:pt>
    <dgm:pt modelId="{AF426687-DDA0-4F03-8669-5E429A2B0877}" type="pres">
      <dgm:prSet presAssocID="{463B56CA-1E2E-4A40-987B-0EFF2122CDA4}" presName="parentLeftMargin" presStyleLbl="node1" presStyleIdx="0" presStyleCnt="5" custScaleX="127903"/>
      <dgm:spPr/>
    </dgm:pt>
    <dgm:pt modelId="{028ACF3B-911D-4CF7-9B5E-5DD84F7352D1}" type="pres">
      <dgm:prSet presAssocID="{463B56CA-1E2E-4A40-987B-0EFF2122CDA4}" presName="parentText" presStyleLbl="node1" presStyleIdx="1" presStyleCnt="5" custScaleX="119898">
        <dgm:presLayoutVars>
          <dgm:chMax val="0"/>
          <dgm:bulletEnabled val="1"/>
        </dgm:presLayoutVars>
      </dgm:prSet>
      <dgm:spPr/>
    </dgm:pt>
    <dgm:pt modelId="{1D5E4947-F443-498A-B667-D19C30E104F3}" type="pres">
      <dgm:prSet presAssocID="{463B56CA-1E2E-4A40-987B-0EFF2122CDA4}" presName="negativeSpace" presStyleCnt="0"/>
      <dgm:spPr/>
    </dgm:pt>
    <dgm:pt modelId="{8C447649-8804-4892-965C-E1A2AB744EB1}" type="pres">
      <dgm:prSet presAssocID="{463B56CA-1E2E-4A40-987B-0EFF2122CDA4}" presName="childText" presStyleLbl="conFgAcc1" presStyleIdx="1" presStyleCnt="5">
        <dgm:presLayoutVars>
          <dgm:bulletEnabled val="1"/>
        </dgm:presLayoutVars>
      </dgm:prSet>
      <dgm:spPr/>
    </dgm:pt>
    <dgm:pt modelId="{F840A0DC-D5FC-476A-83EC-3C25A0FDBA16}" type="pres">
      <dgm:prSet presAssocID="{D52313CE-E0C6-4B9E-A1CE-D18FE2917F77}" presName="spaceBetweenRectangles" presStyleCnt="0"/>
      <dgm:spPr/>
    </dgm:pt>
    <dgm:pt modelId="{F1BC3958-BF71-4557-8050-4018ADD6E1C6}" type="pres">
      <dgm:prSet presAssocID="{1683C3F0-F51B-48AA-811A-CC838D70ED4E}" presName="parentLin" presStyleCnt="0"/>
      <dgm:spPr/>
    </dgm:pt>
    <dgm:pt modelId="{723E5303-B969-44E8-9AE6-B71E739D9009}" type="pres">
      <dgm:prSet presAssocID="{1683C3F0-F51B-48AA-811A-CC838D70ED4E}" presName="parentLeftMargin" presStyleLbl="node1" presStyleIdx="1" presStyleCnt="5" custScaleX="127903"/>
      <dgm:spPr/>
    </dgm:pt>
    <dgm:pt modelId="{AE939224-1EAE-463D-9782-F6E502AD587A}" type="pres">
      <dgm:prSet presAssocID="{1683C3F0-F51B-48AA-811A-CC838D70ED4E}" presName="parentText" presStyleLbl="node1" presStyleIdx="2" presStyleCnt="5" custScaleX="119898">
        <dgm:presLayoutVars>
          <dgm:chMax val="0"/>
          <dgm:bulletEnabled val="1"/>
        </dgm:presLayoutVars>
      </dgm:prSet>
      <dgm:spPr/>
    </dgm:pt>
    <dgm:pt modelId="{5E93E318-CD11-4ECD-AC0D-D554F7FDB692}" type="pres">
      <dgm:prSet presAssocID="{1683C3F0-F51B-48AA-811A-CC838D70ED4E}" presName="negativeSpace" presStyleCnt="0"/>
      <dgm:spPr/>
    </dgm:pt>
    <dgm:pt modelId="{F104BA71-78B5-4D31-988D-A0BEFEA8CCF2}" type="pres">
      <dgm:prSet presAssocID="{1683C3F0-F51B-48AA-811A-CC838D70ED4E}" presName="childText" presStyleLbl="conFgAcc1" presStyleIdx="2" presStyleCnt="5">
        <dgm:presLayoutVars>
          <dgm:bulletEnabled val="1"/>
        </dgm:presLayoutVars>
      </dgm:prSet>
      <dgm:spPr/>
    </dgm:pt>
    <dgm:pt modelId="{106221CD-D1D9-4329-BE00-221BEE2FFB15}" type="pres">
      <dgm:prSet presAssocID="{4D39692D-74D0-4DF6-B94F-452F936EDC80}" presName="spaceBetweenRectangles" presStyleCnt="0"/>
      <dgm:spPr/>
    </dgm:pt>
    <dgm:pt modelId="{E68D0CBD-7558-429F-A824-41723F15C310}" type="pres">
      <dgm:prSet presAssocID="{3AF7A48D-6341-42FE-A78D-4896C714CE32}" presName="parentLin" presStyleCnt="0"/>
      <dgm:spPr/>
    </dgm:pt>
    <dgm:pt modelId="{9FB3416E-7435-41FB-8ED4-355009F9CF00}" type="pres">
      <dgm:prSet presAssocID="{3AF7A48D-6341-42FE-A78D-4896C714CE32}" presName="parentLeftMargin" presStyleLbl="node1" presStyleIdx="2" presStyleCnt="5" custScaleX="127903"/>
      <dgm:spPr/>
    </dgm:pt>
    <dgm:pt modelId="{8A907E4D-F510-40A5-AE6F-920BDD2C0A9C}" type="pres">
      <dgm:prSet presAssocID="{3AF7A48D-6341-42FE-A78D-4896C714CE32}" presName="parentText" presStyleLbl="node1" presStyleIdx="3" presStyleCnt="5" custScaleX="119898">
        <dgm:presLayoutVars>
          <dgm:chMax val="0"/>
          <dgm:bulletEnabled val="1"/>
        </dgm:presLayoutVars>
      </dgm:prSet>
      <dgm:spPr/>
    </dgm:pt>
    <dgm:pt modelId="{C9722E93-DD00-4EF4-9BAC-E55F3162676A}" type="pres">
      <dgm:prSet presAssocID="{3AF7A48D-6341-42FE-A78D-4896C714CE32}" presName="negativeSpace" presStyleCnt="0"/>
      <dgm:spPr/>
    </dgm:pt>
    <dgm:pt modelId="{4B3016A9-E2DC-4BA8-AFF3-9F3FCC9BCAD3}" type="pres">
      <dgm:prSet presAssocID="{3AF7A48D-6341-42FE-A78D-4896C714CE32}" presName="childText" presStyleLbl="conFgAcc1" presStyleIdx="3" presStyleCnt="5">
        <dgm:presLayoutVars>
          <dgm:bulletEnabled val="1"/>
        </dgm:presLayoutVars>
      </dgm:prSet>
      <dgm:spPr/>
    </dgm:pt>
    <dgm:pt modelId="{35E83390-B5D8-409F-926F-29605F767901}" type="pres">
      <dgm:prSet presAssocID="{CEF03D16-415D-4B0F-AA17-CE378FAFA080}" presName="spaceBetweenRectangles" presStyleCnt="0"/>
      <dgm:spPr/>
    </dgm:pt>
    <dgm:pt modelId="{6154D856-B431-43BD-8A64-B28EAB8797EF}" type="pres">
      <dgm:prSet presAssocID="{A640A66D-2CB7-48B7-84E5-7F0CDA796436}" presName="parentLin" presStyleCnt="0"/>
      <dgm:spPr/>
    </dgm:pt>
    <dgm:pt modelId="{DCC553BF-56A5-4F80-B8A3-0F6A3F80EBB8}" type="pres">
      <dgm:prSet presAssocID="{A640A66D-2CB7-48B7-84E5-7F0CDA796436}" presName="parentLeftMargin" presStyleLbl="node1" presStyleIdx="3" presStyleCnt="5" custScaleX="127903"/>
      <dgm:spPr/>
    </dgm:pt>
    <dgm:pt modelId="{E3094BA5-9E62-45EE-B33F-D310280F938E}" type="pres">
      <dgm:prSet presAssocID="{A640A66D-2CB7-48B7-84E5-7F0CDA796436}" presName="parentText" presStyleLbl="node1" presStyleIdx="4" presStyleCnt="5" custScaleX="119898">
        <dgm:presLayoutVars>
          <dgm:chMax val="0"/>
          <dgm:bulletEnabled val="1"/>
        </dgm:presLayoutVars>
      </dgm:prSet>
      <dgm:spPr/>
    </dgm:pt>
    <dgm:pt modelId="{D466C344-8CD3-4A98-99FF-AFB84375B913}" type="pres">
      <dgm:prSet presAssocID="{A640A66D-2CB7-48B7-84E5-7F0CDA796436}" presName="negativeSpace" presStyleCnt="0"/>
      <dgm:spPr/>
    </dgm:pt>
    <dgm:pt modelId="{07F6ECAF-85A0-4A1C-A6ED-78C59B0B34DB}" type="pres">
      <dgm:prSet presAssocID="{A640A66D-2CB7-48B7-84E5-7F0CDA796436}" presName="childText" presStyleLbl="conFgAcc1" presStyleIdx="4" presStyleCnt="5">
        <dgm:presLayoutVars>
          <dgm:bulletEnabled val="1"/>
        </dgm:presLayoutVars>
      </dgm:prSet>
      <dgm:spPr/>
    </dgm:pt>
  </dgm:ptLst>
  <dgm:cxnLst>
    <dgm:cxn modelId="{09AD5B0F-A48E-4350-9240-3EFE7C9A018B}" srcId="{E817B532-EC20-4DAB-B4C8-B09CFD4E42E1}" destId="{463B56CA-1E2E-4A40-987B-0EFF2122CDA4}" srcOrd="1" destOrd="0" parTransId="{61C9F1A5-5801-4A30-B4CF-6DEB2368567C}" sibTransId="{D52313CE-E0C6-4B9E-A1CE-D18FE2917F77}"/>
    <dgm:cxn modelId="{C483CC10-0126-46B9-8E56-40ACE02A082B}" type="presOf" srcId="{463B56CA-1E2E-4A40-987B-0EFF2122CDA4}" destId="{028ACF3B-911D-4CF7-9B5E-5DD84F7352D1}" srcOrd="1" destOrd="0" presId="urn:microsoft.com/office/officeart/2005/8/layout/list1"/>
    <dgm:cxn modelId="{66F8A743-FD87-4FD6-A278-DED8606D5BCF}" type="presOf" srcId="{1683C3F0-F51B-48AA-811A-CC838D70ED4E}" destId="{AE939224-1EAE-463D-9782-F6E502AD587A}" srcOrd="1" destOrd="0" presId="urn:microsoft.com/office/officeart/2005/8/layout/list1"/>
    <dgm:cxn modelId="{81454B6B-101D-46D7-897B-A620937890D9}" srcId="{E817B532-EC20-4DAB-B4C8-B09CFD4E42E1}" destId="{3AF7A48D-6341-42FE-A78D-4896C714CE32}" srcOrd="3" destOrd="0" parTransId="{37FBEE73-5901-4C8C-9DC1-A7985B8BED7E}" sibTransId="{CEF03D16-415D-4B0F-AA17-CE378FAFA080}"/>
    <dgm:cxn modelId="{0FA5176C-79EF-4587-88A6-20D7A243024D}" srcId="{E817B532-EC20-4DAB-B4C8-B09CFD4E42E1}" destId="{2DC01014-1D2A-4225-9951-AD79231B2190}" srcOrd="0" destOrd="0" parTransId="{51C1DA5B-0171-4E8D-9E34-B9D14EC0515C}" sibTransId="{CC4B8723-3A92-4060-B277-B92D66C3DE08}"/>
    <dgm:cxn modelId="{B26ED856-E080-4509-AFA4-F2F49770DE61}" type="presOf" srcId="{2DC01014-1D2A-4225-9951-AD79231B2190}" destId="{77BBB504-73D8-4772-A7B0-42A354BF3FF9}" srcOrd="1" destOrd="0" presId="urn:microsoft.com/office/officeart/2005/8/layout/list1"/>
    <dgm:cxn modelId="{F2018E7C-32B6-46CA-9C32-E9933307B31A}" type="presOf" srcId="{1683C3F0-F51B-48AA-811A-CC838D70ED4E}" destId="{723E5303-B969-44E8-9AE6-B71E739D9009}" srcOrd="0" destOrd="0" presId="urn:microsoft.com/office/officeart/2005/8/layout/list1"/>
    <dgm:cxn modelId="{ECC91D83-0671-43A7-B993-A21E3DB25E18}" type="presOf" srcId="{E817B532-EC20-4DAB-B4C8-B09CFD4E42E1}" destId="{FCC155DA-4A3D-4366-B097-1BBFA3083E46}" srcOrd="0" destOrd="0" presId="urn:microsoft.com/office/officeart/2005/8/layout/list1"/>
    <dgm:cxn modelId="{3F460E93-F28E-4796-A4A1-A0A315707B4C}" srcId="{E817B532-EC20-4DAB-B4C8-B09CFD4E42E1}" destId="{1683C3F0-F51B-48AA-811A-CC838D70ED4E}" srcOrd="2" destOrd="0" parTransId="{86DC6B5A-0CE0-421B-8164-87BC7F600DA6}" sibTransId="{4D39692D-74D0-4DF6-B94F-452F936EDC80}"/>
    <dgm:cxn modelId="{26FF4FAA-0868-4F45-9BC3-29EA537BD027}" type="presOf" srcId="{A640A66D-2CB7-48B7-84E5-7F0CDA796436}" destId="{E3094BA5-9E62-45EE-B33F-D310280F938E}" srcOrd="1" destOrd="0" presId="urn:microsoft.com/office/officeart/2005/8/layout/list1"/>
    <dgm:cxn modelId="{E9DA91CD-2809-4C09-B21E-F1B6D349C506}" type="presOf" srcId="{3AF7A48D-6341-42FE-A78D-4896C714CE32}" destId="{8A907E4D-F510-40A5-AE6F-920BDD2C0A9C}" srcOrd="1" destOrd="0" presId="urn:microsoft.com/office/officeart/2005/8/layout/list1"/>
    <dgm:cxn modelId="{D8F7B1CD-AF63-47A0-B1A1-7D4990290CF9}" type="presOf" srcId="{A640A66D-2CB7-48B7-84E5-7F0CDA796436}" destId="{DCC553BF-56A5-4F80-B8A3-0F6A3F80EBB8}" srcOrd="0" destOrd="0" presId="urn:microsoft.com/office/officeart/2005/8/layout/list1"/>
    <dgm:cxn modelId="{37FDF8D0-220A-443A-A788-B1317E0AA6AC}" type="presOf" srcId="{463B56CA-1E2E-4A40-987B-0EFF2122CDA4}" destId="{AF426687-DDA0-4F03-8669-5E429A2B0877}" srcOrd="0" destOrd="0" presId="urn:microsoft.com/office/officeart/2005/8/layout/list1"/>
    <dgm:cxn modelId="{F58D81D9-8FFE-4132-87E9-69268297CE77}" type="presOf" srcId="{3AF7A48D-6341-42FE-A78D-4896C714CE32}" destId="{9FB3416E-7435-41FB-8ED4-355009F9CF00}" srcOrd="0" destOrd="0" presId="urn:microsoft.com/office/officeart/2005/8/layout/list1"/>
    <dgm:cxn modelId="{DAC511E7-2BF4-4F14-8C43-2DBA711811C0}" srcId="{E817B532-EC20-4DAB-B4C8-B09CFD4E42E1}" destId="{A640A66D-2CB7-48B7-84E5-7F0CDA796436}" srcOrd="4" destOrd="0" parTransId="{CA409D76-FF72-4B91-978E-EF06EEB5C1D1}" sibTransId="{541E7A2C-EE12-4A1B-B529-957F4D250B72}"/>
    <dgm:cxn modelId="{42AD5EEE-BB8F-4F7C-A7DD-47AE05752098}" type="presOf" srcId="{2DC01014-1D2A-4225-9951-AD79231B2190}" destId="{B0300439-2C84-443D-B6C2-FBA2E56472DF}" srcOrd="0" destOrd="0" presId="urn:microsoft.com/office/officeart/2005/8/layout/list1"/>
    <dgm:cxn modelId="{8B667991-8DAE-45FE-BEFC-DEAA98BD8CBE}" type="presParOf" srcId="{FCC155DA-4A3D-4366-B097-1BBFA3083E46}" destId="{5F1AFF82-60F0-41F3-8D5E-22C6433CD138}" srcOrd="0" destOrd="0" presId="urn:microsoft.com/office/officeart/2005/8/layout/list1"/>
    <dgm:cxn modelId="{47880FF9-E9EF-461A-99AD-5FB65C647468}" type="presParOf" srcId="{5F1AFF82-60F0-41F3-8D5E-22C6433CD138}" destId="{B0300439-2C84-443D-B6C2-FBA2E56472DF}" srcOrd="0" destOrd="0" presId="urn:microsoft.com/office/officeart/2005/8/layout/list1"/>
    <dgm:cxn modelId="{BE3E3C3A-F508-468F-A289-51B0F0560246}" type="presParOf" srcId="{5F1AFF82-60F0-41F3-8D5E-22C6433CD138}" destId="{77BBB504-73D8-4772-A7B0-42A354BF3FF9}" srcOrd="1" destOrd="0" presId="urn:microsoft.com/office/officeart/2005/8/layout/list1"/>
    <dgm:cxn modelId="{375B2513-0137-4AA4-A82C-F3051E058D28}" type="presParOf" srcId="{FCC155DA-4A3D-4366-B097-1BBFA3083E46}" destId="{F707C7F3-394F-41D7-ACDA-C03DD15AB761}" srcOrd="1" destOrd="0" presId="urn:microsoft.com/office/officeart/2005/8/layout/list1"/>
    <dgm:cxn modelId="{80DFBD25-2F56-4662-B7A2-10DD2AB691D1}" type="presParOf" srcId="{FCC155DA-4A3D-4366-B097-1BBFA3083E46}" destId="{BB1178DD-30F6-4336-B757-DDE9669A637F}" srcOrd="2" destOrd="0" presId="urn:microsoft.com/office/officeart/2005/8/layout/list1"/>
    <dgm:cxn modelId="{C6AFCC03-78F4-42E4-B7A8-C34C3532F9A1}" type="presParOf" srcId="{FCC155DA-4A3D-4366-B097-1BBFA3083E46}" destId="{99C4BBFE-01DD-4461-AE48-C9DACA3A21A1}" srcOrd="3" destOrd="0" presId="urn:microsoft.com/office/officeart/2005/8/layout/list1"/>
    <dgm:cxn modelId="{1C847239-02D0-4F72-A13A-4918D3CD5D28}" type="presParOf" srcId="{FCC155DA-4A3D-4366-B097-1BBFA3083E46}" destId="{E15251A4-928B-4C1A-A18E-C68048D785DB}" srcOrd="4" destOrd="0" presId="urn:microsoft.com/office/officeart/2005/8/layout/list1"/>
    <dgm:cxn modelId="{F8130D38-F995-41E8-ABB7-3A2158A6BC74}" type="presParOf" srcId="{E15251A4-928B-4C1A-A18E-C68048D785DB}" destId="{AF426687-DDA0-4F03-8669-5E429A2B0877}" srcOrd="0" destOrd="0" presId="urn:microsoft.com/office/officeart/2005/8/layout/list1"/>
    <dgm:cxn modelId="{B0DF6B79-2651-4271-A939-AF7705EF7A18}" type="presParOf" srcId="{E15251A4-928B-4C1A-A18E-C68048D785DB}" destId="{028ACF3B-911D-4CF7-9B5E-5DD84F7352D1}" srcOrd="1" destOrd="0" presId="urn:microsoft.com/office/officeart/2005/8/layout/list1"/>
    <dgm:cxn modelId="{BB75975C-2655-4A88-A78D-DEAAFDAEE650}" type="presParOf" srcId="{FCC155DA-4A3D-4366-B097-1BBFA3083E46}" destId="{1D5E4947-F443-498A-B667-D19C30E104F3}" srcOrd="5" destOrd="0" presId="urn:microsoft.com/office/officeart/2005/8/layout/list1"/>
    <dgm:cxn modelId="{EB92B283-3F0F-4CE7-A0DC-8D98576868A1}" type="presParOf" srcId="{FCC155DA-4A3D-4366-B097-1BBFA3083E46}" destId="{8C447649-8804-4892-965C-E1A2AB744EB1}" srcOrd="6" destOrd="0" presId="urn:microsoft.com/office/officeart/2005/8/layout/list1"/>
    <dgm:cxn modelId="{E5B3F336-E4C2-4E9E-8445-1B28CE64184E}" type="presParOf" srcId="{FCC155DA-4A3D-4366-B097-1BBFA3083E46}" destId="{F840A0DC-D5FC-476A-83EC-3C25A0FDBA16}" srcOrd="7" destOrd="0" presId="urn:microsoft.com/office/officeart/2005/8/layout/list1"/>
    <dgm:cxn modelId="{B43AA826-AEAB-4735-BC4C-355A341B0E2A}" type="presParOf" srcId="{FCC155DA-4A3D-4366-B097-1BBFA3083E46}" destId="{F1BC3958-BF71-4557-8050-4018ADD6E1C6}" srcOrd="8" destOrd="0" presId="urn:microsoft.com/office/officeart/2005/8/layout/list1"/>
    <dgm:cxn modelId="{A1A0563D-904F-4271-855F-D4CD04AEF44C}" type="presParOf" srcId="{F1BC3958-BF71-4557-8050-4018ADD6E1C6}" destId="{723E5303-B969-44E8-9AE6-B71E739D9009}" srcOrd="0" destOrd="0" presId="urn:microsoft.com/office/officeart/2005/8/layout/list1"/>
    <dgm:cxn modelId="{D88034EC-9785-4C47-BB0D-BDA950D52C8F}" type="presParOf" srcId="{F1BC3958-BF71-4557-8050-4018ADD6E1C6}" destId="{AE939224-1EAE-463D-9782-F6E502AD587A}" srcOrd="1" destOrd="0" presId="urn:microsoft.com/office/officeart/2005/8/layout/list1"/>
    <dgm:cxn modelId="{E8B39412-F1EA-4558-B8AA-18EDE964174D}" type="presParOf" srcId="{FCC155DA-4A3D-4366-B097-1BBFA3083E46}" destId="{5E93E318-CD11-4ECD-AC0D-D554F7FDB692}" srcOrd="9" destOrd="0" presId="urn:microsoft.com/office/officeart/2005/8/layout/list1"/>
    <dgm:cxn modelId="{33A37A45-782E-4C8C-AD4F-B4E734FFDBBE}" type="presParOf" srcId="{FCC155DA-4A3D-4366-B097-1BBFA3083E46}" destId="{F104BA71-78B5-4D31-988D-A0BEFEA8CCF2}" srcOrd="10" destOrd="0" presId="urn:microsoft.com/office/officeart/2005/8/layout/list1"/>
    <dgm:cxn modelId="{5C41E055-2285-4354-B84E-D624C1B2199E}" type="presParOf" srcId="{FCC155DA-4A3D-4366-B097-1BBFA3083E46}" destId="{106221CD-D1D9-4329-BE00-221BEE2FFB15}" srcOrd="11" destOrd="0" presId="urn:microsoft.com/office/officeart/2005/8/layout/list1"/>
    <dgm:cxn modelId="{5741A516-6027-45B1-BEA5-356C247DCF7F}" type="presParOf" srcId="{FCC155DA-4A3D-4366-B097-1BBFA3083E46}" destId="{E68D0CBD-7558-429F-A824-41723F15C310}" srcOrd="12" destOrd="0" presId="urn:microsoft.com/office/officeart/2005/8/layout/list1"/>
    <dgm:cxn modelId="{CFAD3AA3-AD4B-4E74-BC47-444E67C24F49}" type="presParOf" srcId="{E68D0CBD-7558-429F-A824-41723F15C310}" destId="{9FB3416E-7435-41FB-8ED4-355009F9CF00}" srcOrd="0" destOrd="0" presId="urn:microsoft.com/office/officeart/2005/8/layout/list1"/>
    <dgm:cxn modelId="{BEE86EEB-8F35-4FD8-83E7-B8C83CF50CAE}" type="presParOf" srcId="{E68D0CBD-7558-429F-A824-41723F15C310}" destId="{8A907E4D-F510-40A5-AE6F-920BDD2C0A9C}" srcOrd="1" destOrd="0" presId="urn:microsoft.com/office/officeart/2005/8/layout/list1"/>
    <dgm:cxn modelId="{B55D6EEF-291B-40B6-83CE-42D83749CD90}" type="presParOf" srcId="{FCC155DA-4A3D-4366-B097-1BBFA3083E46}" destId="{C9722E93-DD00-4EF4-9BAC-E55F3162676A}" srcOrd="13" destOrd="0" presId="urn:microsoft.com/office/officeart/2005/8/layout/list1"/>
    <dgm:cxn modelId="{50236237-AAD0-4852-8816-DE116CAD2893}" type="presParOf" srcId="{FCC155DA-4A3D-4366-B097-1BBFA3083E46}" destId="{4B3016A9-E2DC-4BA8-AFF3-9F3FCC9BCAD3}" srcOrd="14" destOrd="0" presId="urn:microsoft.com/office/officeart/2005/8/layout/list1"/>
    <dgm:cxn modelId="{542DAE6B-AC55-48A9-85B1-9E3BCD489464}" type="presParOf" srcId="{FCC155DA-4A3D-4366-B097-1BBFA3083E46}" destId="{35E83390-B5D8-409F-926F-29605F767901}" srcOrd="15" destOrd="0" presId="urn:microsoft.com/office/officeart/2005/8/layout/list1"/>
    <dgm:cxn modelId="{907A59D5-77E4-4E1E-97C8-AA961530D4BD}" type="presParOf" srcId="{FCC155DA-4A3D-4366-B097-1BBFA3083E46}" destId="{6154D856-B431-43BD-8A64-B28EAB8797EF}" srcOrd="16" destOrd="0" presId="urn:microsoft.com/office/officeart/2005/8/layout/list1"/>
    <dgm:cxn modelId="{A72C4AB5-A9E4-4C18-BE09-65801DFB0A26}" type="presParOf" srcId="{6154D856-B431-43BD-8A64-B28EAB8797EF}" destId="{DCC553BF-56A5-4F80-B8A3-0F6A3F80EBB8}" srcOrd="0" destOrd="0" presId="urn:microsoft.com/office/officeart/2005/8/layout/list1"/>
    <dgm:cxn modelId="{E5D10903-484C-4A68-A6E5-5DC8C698A1E3}" type="presParOf" srcId="{6154D856-B431-43BD-8A64-B28EAB8797EF}" destId="{E3094BA5-9E62-45EE-B33F-D310280F938E}" srcOrd="1" destOrd="0" presId="urn:microsoft.com/office/officeart/2005/8/layout/list1"/>
    <dgm:cxn modelId="{BFA0E320-A2FB-41D8-9C41-C0F628570DEB}" type="presParOf" srcId="{FCC155DA-4A3D-4366-B097-1BBFA3083E46}" destId="{D466C344-8CD3-4A98-99FF-AFB84375B913}" srcOrd="17" destOrd="0" presId="urn:microsoft.com/office/officeart/2005/8/layout/list1"/>
    <dgm:cxn modelId="{E514F4DC-DD6E-40D0-84F4-E900A13F4D63}" type="presParOf" srcId="{FCC155DA-4A3D-4366-B097-1BBFA3083E46}" destId="{07F6ECAF-85A0-4A1C-A6ED-78C59B0B34D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78DD-30F6-4336-B757-DDE9669A637F}">
      <dsp:nvSpPr>
        <dsp:cNvPr id="0" name=""/>
        <dsp:cNvSpPr/>
      </dsp:nvSpPr>
      <dsp:spPr>
        <a:xfrm>
          <a:off x="0" y="40429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BBB504-73D8-4772-A7B0-42A354BF3FF9}">
      <dsp:nvSpPr>
        <dsp:cNvPr id="0" name=""/>
        <dsp:cNvSpPr/>
      </dsp:nvSpPr>
      <dsp:spPr>
        <a:xfrm>
          <a:off x="588546" y="6481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Giới</a:t>
          </a:r>
          <a:r>
            <a:rPr lang="en-US" sz="3200" kern="1200" dirty="0">
              <a:latin typeface="Cambria" panose="02040503050406030204" pitchFamily="18" charset="0"/>
            </a:rPr>
            <a:t> </a:t>
          </a:r>
          <a:r>
            <a:rPr lang="en-US" sz="3200" kern="1200" err="1">
              <a:latin typeface="Cambria" panose="02040503050406030204" pitchFamily="18" charset="0"/>
            </a:rPr>
            <a:t>thiệu</a:t>
          </a:r>
          <a:r>
            <a:rPr lang="en-US" sz="3200" kern="1200">
              <a:latin typeface="Cambria" panose="02040503050406030204" pitchFamily="18" charset="0"/>
            </a:rPr>
            <a:t> nội dung</a:t>
          </a:r>
          <a:endParaRPr lang="en-US" sz="3200" kern="1200" dirty="0"/>
        </a:p>
      </dsp:txBody>
      <dsp:txXfrm>
        <a:off x="621690" y="97960"/>
        <a:ext cx="7863957" cy="612672"/>
      </dsp:txXfrm>
    </dsp:sp>
    <dsp:sp modelId="{8C447649-8804-4892-965C-E1A2AB744EB1}">
      <dsp:nvSpPr>
        <dsp:cNvPr id="0" name=""/>
        <dsp:cNvSpPr/>
      </dsp:nvSpPr>
      <dsp:spPr>
        <a:xfrm>
          <a:off x="0" y="144757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8ACF3B-911D-4CF7-9B5E-5DD84F7352D1}">
      <dsp:nvSpPr>
        <dsp:cNvPr id="0" name=""/>
        <dsp:cNvSpPr/>
      </dsp:nvSpPr>
      <dsp:spPr>
        <a:xfrm>
          <a:off x="604264" y="110809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a:latin typeface="Cambria" panose="02040503050406030204" pitchFamily="18" charset="0"/>
            </a:rPr>
            <a:t>Nội dung </a:t>
          </a:r>
          <a:r>
            <a:rPr lang="en-US" sz="3200" kern="1200" baseline="0">
              <a:latin typeface="Cambria" panose="02040503050406030204" pitchFamily="18" charset="0"/>
            </a:rPr>
            <a:t>1: Tổng quan đề tài</a:t>
          </a:r>
          <a:endParaRPr lang="en-US" sz="3200" kern="1200" dirty="0">
            <a:latin typeface="Cambria" panose="02040503050406030204" pitchFamily="18" charset="0"/>
          </a:endParaRPr>
        </a:p>
      </dsp:txBody>
      <dsp:txXfrm>
        <a:off x="637408" y="1141240"/>
        <a:ext cx="7863957" cy="612672"/>
      </dsp:txXfrm>
    </dsp:sp>
    <dsp:sp modelId="{F104BA71-78B5-4D31-988D-A0BEFEA8CCF2}">
      <dsp:nvSpPr>
        <dsp:cNvPr id="0" name=""/>
        <dsp:cNvSpPr/>
      </dsp:nvSpPr>
      <dsp:spPr>
        <a:xfrm>
          <a:off x="0" y="249085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939224-1EAE-463D-9782-F6E502AD587A}">
      <dsp:nvSpPr>
        <dsp:cNvPr id="0" name=""/>
        <dsp:cNvSpPr/>
      </dsp:nvSpPr>
      <dsp:spPr>
        <a:xfrm>
          <a:off x="604264" y="215137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a:latin typeface="Cambria" panose="02040503050406030204" pitchFamily="18" charset="0"/>
            </a:rPr>
            <a:t>Nội dung 2: Cơ sở lý thuyết</a:t>
          </a:r>
          <a:endParaRPr lang="en-US" sz="3200" kern="1200" dirty="0">
            <a:latin typeface="Cambria" panose="02040503050406030204" pitchFamily="18" charset="0"/>
          </a:endParaRPr>
        </a:p>
      </dsp:txBody>
      <dsp:txXfrm>
        <a:off x="637408" y="2184520"/>
        <a:ext cx="7863957" cy="612672"/>
      </dsp:txXfrm>
    </dsp:sp>
    <dsp:sp modelId="{4B3016A9-E2DC-4BA8-AFF3-9F3FCC9BCAD3}">
      <dsp:nvSpPr>
        <dsp:cNvPr id="0" name=""/>
        <dsp:cNvSpPr/>
      </dsp:nvSpPr>
      <dsp:spPr>
        <a:xfrm>
          <a:off x="0" y="353413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07E4D-F510-40A5-AE6F-920BDD2C0A9C}">
      <dsp:nvSpPr>
        <dsp:cNvPr id="0" name=""/>
        <dsp:cNvSpPr/>
      </dsp:nvSpPr>
      <dsp:spPr>
        <a:xfrm>
          <a:off x="604264" y="319465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a:latin typeface="Cambria" panose="02040503050406030204" pitchFamily="18" charset="0"/>
            </a:rPr>
            <a:t>Nội dung 3: Thực nghiệm</a:t>
          </a:r>
          <a:endParaRPr lang="en-US" sz="3200" kern="1200" dirty="0">
            <a:latin typeface="Cambria" panose="02040503050406030204" pitchFamily="18" charset="0"/>
          </a:endParaRPr>
        </a:p>
      </dsp:txBody>
      <dsp:txXfrm>
        <a:off x="637408" y="3227800"/>
        <a:ext cx="7863957" cy="612672"/>
      </dsp:txXfrm>
    </dsp:sp>
    <dsp:sp modelId="{07F6ECAF-85A0-4A1C-A6ED-78C59B0B34DB}">
      <dsp:nvSpPr>
        <dsp:cNvPr id="0" name=""/>
        <dsp:cNvSpPr/>
      </dsp:nvSpPr>
      <dsp:spPr>
        <a:xfrm>
          <a:off x="0" y="457741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094BA5-9E62-45EE-B33F-D310280F938E}">
      <dsp:nvSpPr>
        <dsp:cNvPr id="0" name=""/>
        <dsp:cNvSpPr/>
      </dsp:nvSpPr>
      <dsp:spPr>
        <a:xfrm>
          <a:off x="604264" y="423793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Kết</a:t>
          </a:r>
          <a:r>
            <a:rPr lang="en-US" sz="3200" kern="1200" dirty="0">
              <a:latin typeface="Cambria" panose="02040503050406030204" pitchFamily="18" charset="0"/>
            </a:rPr>
            <a:t> </a:t>
          </a:r>
          <a:r>
            <a:rPr lang="en-US" sz="3200" kern="1200" dirty="0" err="1">
              <a:latin typeface="Cambria" panose="02040503050406030204" pitchFamily="18" charset="0"/>
            </a:rPr>
            <a:t>luận</a:t>
          </a:r>
          <a:endParaRPr lang="en-US" sz="3200" kern="1200" dirty="0">
            <a:latin typeface="Cambria" panose="02040503050406030204" pitchFamily="18" charset="0"/>
          </a:endParaRPr>
        </a:p>
      </dsp:txBody>
      <dsp:txXfrm>
        <a:off x="637408" y="4271080"/>
        <a:ext cx="7863957"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7D659-7A39-441F-A69A-2A31767F1AA5}" type="datetimeFigureOut">
              <a:rPr lang="en-US" smtClean="0"/>
              <a:pPr/>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F904-2954-49F3-A8E9-4761E3C460A3}" type="slidenum">
              <a:rPr lang="en-US" smtClean="0"/>
              <a:pPr/>
              <a:t>‹#›</a:t>
            </a:fld>
            <a:endParaRPr lang="en-US"/>
          </a:p>
        </p:txBody>
      </p:sp>
    </p:spTree>
    <p:extLst>
      <p:ext uri="{BB962C8B-B14F-4D97-AF65-F5344CB8AC3E}">
        <p14:creationId xmlns:p14="http://schemas.microsoft.com/office/powerpoint/2010/main" val="4122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3</a:t>
            </a:fld>
            <a:endParaRPr lang="en-US"/>
          </a:p>
        </p:txBody>
      </p:sp>
    </p:spTree>
    <p:extLst>
      <p:ext uri="{BB962C8B-B14F-4D97-AF65-F5344CB8AC3E}">
        <p14:creationId xmlns:p14="http://schemas.microsoft.com/office/powerpoint/2010/main" val="328015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8</a:t>
            </a:fld>
            <a:endParaRPr lang="en-US"/>
          </a:p>
        </p:txBody>
      </p:sp>
    </p:spTree>
    <p:extLst>
      <p:ext uri="{BB962C8B-B14F-4D97-AF65-F5344CB8AC3E}">
        <p14:creationId xmlns:p14="http://schemas.microsoft.com/office/powerpoint/2010/main" val="1066495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15</a:t>
            </a:fld>
            <a:endParaRPr lang="en-US"/>
          </a:p>
        </p:txBody>
      </p:sp>
    </p:spTree>
    <p:extLst>
      <p:ext uri="{BB962C8B-B14F-4D97-AF65-F5344CB8AC3E}">
        <p14:creationId xmlns:p14="http://schemas.microsoft.com/office/powerpoint/2010/main" val="247516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25</a:t>
            </a:fld>
            <a:endParaRPr lang="en-US" sz="1200">
              <a:latin typeface="Verdana" panose="020B0604030504040204" pitchFamily="34" charset="0"/>
            </a:endParaRPr>
          </a:p>
        </p:txBody>
      </p:sp>
    </p:spTree>
    <p:extLst>
      <p:ext uri="{BB962C8B-B14F-4D97-AF65-F5344CB8AC3E}">
        <p14:creationId xmlns:p14="http://schemas.microsoft.com/office/powerpoint/2010/main" val="1252613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67428" y="2046854"/>
            <a:ext cx="7649029" cy="2191318"/>
          </a:xfrm>
        </p:spPr>
        <p:txBody>
          <a:bodyPr anchor="t">
            <a:normAutofit/>
          </a:bodyPr>
          <a:lstStyle>
            <a:lvl1pPr algn="ctr">
              <a:defRPr sz="4400" b="1">
                <a:solidFill>
                  <a:srgbClr val="FF000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p:cNvSpPr>
            <a:spLocks noGrp="1"/>
          </p:cNvSpPr>
          <p:nvPr>
            <p:ph type="subTitle" idx="1" hasCustomPrompt="1"/>
          </p:nvPr>
        </p:nvSpPr>
        <p:spPr>
          <a:xfrm>
            <a:off x="1988456" y="1401876"/>
            <a:ext cx="1741715" cy="442118"/>
          </a:xfrm>
        </p:spPr>
        <p:txBody>
          <a:bodyPr>
            <a:noAutofit/>
          </a:bodyPr>
          <a:lstStyle>
            <a:lvl1pPr marL="0" indent="0" algn="l">
              <a:buNone/>
              <a:defRPr sz="2800" b="1" u="sng" baseline="0">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Đề tài:</a:t>
            </a:r>
          </a:p>
        </p:txBody>
      </p:sp>
    </p:spTree>
    <p:extLst>
      <p:ext uri="{BB962C8B-B14F-4D97-AF65-F5344CB8AC3E}">
        <p14:creationId xmlns:p14="http://schemas.microsoft.com/office/powerpoint/2010/main" val="318884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2496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33418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6831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7195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4057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583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88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0696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478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432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97000" y="97306"/>
            <a:ext cx="10403114" cy="867003"/>
          </a:xfrm>
        </p:spPr>
        <p:txBody>
          <a:bodyP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Content Placeholder 2"/>
          <p:cNvSpPr>
            <a:spLocks noGrp="1"/>
          </p:cNvSpPr>
          <p:nvPr>
            <p:ph idx="1"/>
          </p:nvPr>
        </p:nvSpPr>
        <p:spPr>
          <a:xfrm>
            <a:off x="449943" y="1190171"/>
            <a:ext cx="11350172" cy="4985850"/>
          </a:xfrm>
        </p:spPr>
        <p:txBody>
          <a:bodyPr/>
          <a:lstStyle>
            <a:lvl1pPr marL="347663" indent="-347663">
              <a:lnSpc>
                <a:spcPct val="100000"/>
              </a:lnSpc>
              <a:spcBef>
                <a:spcPts val="1200"/>
              </a:spcBef>
              <a:spcAft>
                <a:spcPts val="600"/>
              </a:spcAft>
              <a:buFontTx/>
              <a:buBlip>
                <a:blip r:embed="rId3"/>
              </a:buBlip>
              <a:defRPr b="1">
                <a:solidFill>
                  <a:srgbClr val="002060"/>
                </a:solidFill>
                <a:latin typeface="Times New Roman" panose="02020603050405020304" pitchFamily="18" charset="0"/>
                <a:cs typeface="Times New Roman" panose="02020603050405020304" pitchFamily="18" charset="0"/>
              </a:defRPr>
            </a:lvl1pPr>
            <a:lvl2pPr marL="685800" indent="-341313">
              <a:buFontTx/>
              <a:buBlip>
                <a:blip r:embed="rId4"/>
              </a:buBlip>
              <a:defRPr>
                <a:latin typeface="Times New Roman" panose="02020603050405020304" pitchFamily="18" charset="0"/>
                <a:cs typeface="Times New Roman" panose="02020603050405020304" pitchFamily="18" charset="0"/>
              </a:defRPr>
            </a:lvl2pPr>
            <a:lvl3pPr marL="914400" indent="-228600">
              <a:buFont typeface="Wingdings" panose="05000000000000000000" pitchFamily="2" charset="2"/>
              <a:buChar char="Ø"/>
              <a:defRPr>
                <a:latin typeface="Cambria" panose="02040503050406030204" pitchFamily="18" charset="0"/>
                <a:cs typeface="Times New Roman" panose="02020603050405020304" pitchFamily="18"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780485" y="6492875"/>
            <a:ext cx="1019629" cy="365125"/>
          </a:xfrm>
        </p:spPr>
        <p:txBody>
          <a:bodyPr/>
          <a:lstStyle>
            <a:lvl1pPr>
              <a:defRPr sz="2400"/>
            </a:lvl1pPr>
          </a:lstStyle>
          <a:p>
            <a:r>
              <a:rPr lang="en-US"/>
              <a:t>- </a:t>
            </a:r>
            <a:fld id="{9EA40E5E-19B2-469A-81BC-1F6A517536BE}" type="slidenum">
              <a:rPr lang="en-US" smtClean="0"/>
              <a:pPr/>
              <a:t>‹#›</a:t>
            </a:fld>
            <a:r>
              <a:rPr lang="en-US"/>
              <a:t> -</a:t>
            </a:r>
          </a:p>
        </p:txBody>
      </p:sp>
    </p:spTree>
    <p:extLst>
      <p:ext uri="{BB962C8B-B14F-4D97-AF65-F5344CB8AC3E}">
        <p14:creationId xmlns:p14="http://schemas.microsoft.com/office/powerpoint/2010/main" val="2072430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4645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3147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2397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0090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
        <p:nvSpPr>
          <p:cNvPr id="2" name="Title 1"/>
          <p:cNvSpPr>
            <a:spLocks noGrp="1"/>
          </p:cNvSpPr>
          <p:nvPr>
            <p:ph type="title"/>
          </p:nvPr>
        </p:nvSpPr>
        <p:spPr>
          <a:xfrm>
            <a:off x="2975429" y="160207"/>
            <a:ext cx="7286171" cy="960891"/>
          </a:xfrm>
        </p:spPr>
        <p:txBody>
          <a:bodyPr anchor="ct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Text Placeholder 2"/>
          <p:cNvSpPr>
            <a:spLocks noGrp="1"/>
          </p:cNvSpPr>
          <p:nvPr>
            <p:ph type="body" idx="1"/>
          </p:nvPr>
        </p:nvSpPr>
        <p:spPr>
          <a:xfrm>
            <a:off x="2975429" y="3414241"/>
            <a:ext cx="7924801" cy="533646"/>
          </a:xfrm>
        </p:spPr>
        <p:txBody>
          <a:bodyPr anchor="ctr">
            <a:normAutofit/>
          </a:bodyPr>
          <a:lstStyle>
            <a:lvl1pPr marL="0" indent="0">
              <a:lnSpc>
                <a:spcPct val="100000"/>
              </a:lnSpc>
              <a:spcBef>
                <a:spcPts val="1200"/>
              </a:spcBef>
              <a:spcAft>
                <a:spcPts val="600"/>
              </a:spcAft>
              <a:buNone/>
              <a:defRPr lang="en-US" sz="2800" kern="1200" smtClean="0">
                <a:solidFill>
                  <a:schemeClr val="tx1"/>
                </a:solidFill>
                <a:latin typeface="Cambria" panose="02040503050406030204" pitchFamily="18" charset="0"/>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31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09677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411560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78788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5024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9666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3445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40E5E-19B2-469A-81BC-1F6A517536BE}" type="slidenum">
              <a:rPr lang="en-US" smtClean="0"/>
              <a:pPr/>
              <a:t>‹#›</a:t>
            </a:fld>
            <a:endParaRPr lang="en-US"/>
          </a:p>
        </p:txBody>
      </p:sp>
    </p:spTree>
    <p:extLst>
      <p:ext uri="{BB962C8B-B14F-4D97-AF65-F5344CB8AC3E}">
        <p14:creationId xmlns:p14="http://schemas.microsoft.com/office/powerpoint/2010/main" val="243653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563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a:latin typeface="Cambria" panose="02040503050406030204" pitchFamily="18" charset="0"/>
              </a:rPr>
              <a:t>XÂY DỰNG MÔ HÌNH DỰ ĐOÁN BỆNH TIM BẰNG THUẬT TOÁN NAÏVE BAYES</a:t>
            </a:r>
          </a:p>
        </p:txBody>
      </p:sp>
      <p:sp>
        <p:nvSpPr>
          <p:cNvPr id="3" name="Subtitle 2"/>
          <p:cNvSpPr>
            <a:spLocks noGrp="1"/>
          </p:cNvSpPr>
          <p:nvPr>
            <p:ph type="subTitle" idx="1"/>
          </p:nvPr>
        </p:nvSpPr>
        <p:spPr/>
        <p:txBody>
          <a:bodyPr/>
          <a:lstStyle/>
          <a:p>
            <a:r>
              <a:rPr lang="en-US"/>
              <a:t>Đề tài:</a:t>
            </a:r>
          </a:p>
        </p:txBody>
      </p:sp>
      <p:graphicFrame>
        <p:nvGraphicFramePr>
          <p:cNvPr id="5" name="Table 4"/>
          <p:cNvGraphicFramePr>
            <a:graphicFrameLocks noGrp="1"/>
          </p:cNvGraphicFramePr>
          <p:nvPr>
            <p:extLst>
              <p:ext uri="{D42A27DB-BD31-4B8C-83A1-F6EECF244321}">
                <p14:modId xmlns:p14="http://schemas.microsoft.com/office/powerpoint/2010/main" val="1586671446"/>
              </p:ext>
            </p:extLst>
          </p:nvPr>
        </p:nvGraphicFramePr>
        <p:xfrm>
          <a:off x="421341" y="4238172"/>
          <a:ext cx="11349318" cy="2127744"/>
        </p:xfrm>
        <a:graphic>
          <a:graphicData uri="http://schemas.openxmlformats.org/drawingml/2006/table">
            <a:tbl>
              <a:tblPr firstRow="1" bandRow="1">
                <a:tableStyleId>{5C22544A-7EE6-4342-B048-85BDC9FD1C3A}</a:tableStyleId>
              </a:tblPr>
              <a:tblGrid>
                <a:gridCol w="5748873">
                  <a:extLst>
                    <a:ext uri="{9D8B030D-6E8A-4147-A177-3AD203B41FA5}">
                      <a16:colId xmlns:a16="http://schemas.microsoft.com/office/drawing/2014/main" val="20000"/>
                    </a:ext>
                  </a:extLst>
                </a:gridCol>
                <a:gridCol w="5600445">
                  <a:extLst>
                    <a:ext uri="{9D8B030D-6E8A-4147-A177-3AD203B41FA5}">
                      <a16:colId xmlns:a16="http://schemas.microsoft.com/office/drawing/2014/main" val="20001"/>
                    </a:ext>
                  </a:extLst>
                </a:gridCol>
              </a:tblGrid>
              <a:tr h="2127744">
                <a:tc>
                  <a:txBody>
                    <a:bodyPr/>
                    <a:lstStyle/>
                    <a:p>
                      <a:pPr algn="l"/>
                      <a:r>
                        <a:rPr lang="en-US" sz="2400" b="1" u="sng">
                          <a:solidFill>
                            <a:srgbClr val="183D5E"/>
                          </a:solidFill>
                          <a:latin typeface="Cambria" panose="02040503050406030204" pitchFamily="18" charset="0"/>
                        </a:rPr>
                        <a:t>Sinh viên</a:t>
                      </a:r>
                      <a:r>
                        <a:rPr lang="en-US" sz="2400" b="1">
                          <a:solidFill>
                            <a:srgbClr val="183D5E"/>
                          </a:solidFill>
                          <a:latin typeface="Cambria" panose="02040503050406030204" pitchFamily="18" charset="0"/>
                        </a:rPr>
                        <a:t>: Châu Hùng Anh</a:t>
                      </a:r>
                    </a:p>
                    <a:p>
                      <a:pPr algn="l"/>
                      <a:r>
                        <a:rPr lang="en-US" sz="2400" b="1" u="sng">
                          <a:solidFill>
                            <a:srgbClr val="183D5E"/>
                          </a:solidFill>
                          <a:latin typeface="Cambria" panose="02040503050406030204" pitchFamily="18" charset="0"/>
                        </a:rPr>
                        <a:t>MSSV</a:t>
                      </a:r>
                      <a:r>
                        <a:rPr lang="en-US" sz="2400" b="1">
                          <a:solidFill>
                            <a:srgbClr val="183D5E"/>
                          </a:solidFill>
                          <a:latin typeface="Cambria" panose="02040503050406030204" pitchFamily="18" charset="0"/>
                        </a:rPr>
                        <a:t>: 2000005789</a:t>
                      </a:r>
                    </a:p>
                    <a:p>
                      <a:pPr algn="l"/>
                      <a:r>
                        <a:rPr lang="en-US" sz="2400" b="1" u="sng">
                          <a:solidFill>
                            <a:srgbClr val="183D5E"/>
                          </a:solidFill>
                          <a:latin typeface="Cambria" panose="02040503050406030204" pitchFamily="18" charset="0"/>
                        </a:rPr>
                        <a:t>Sinh viên</a:t>
                      </a:r>
                      <a:r>
                        <a:rPr lang="en-US" sz="2400" b="1">
                          <a:solidFill>
                            <a:srgbClr val="183D5E"/>
                          </a:solidFill>
                          <a:latin typeface="Cambria" panose="02040503050406030204" pitchFamily="18" charset="0"/>
                        </a:rPr>
                        <a:t>: Nguyễn Minh Đăng</a:t>
                      </a:r>
                    </a:p>
                    <a:p>
                      <a:pPr algn="l"/>
                      <a:r>
                        <a:rPr lang="en-US" sz="2400" b="1" u="sng">
                          <a:solidFill>
                            <a:srgbClr val="183D5E"/>
                          </a:solidFill>
                          <a:latin typeface="Cambria" panose="02040503050406030204" pitchFamily="18" charset="0"/>
                        </a:rPr>
                        <a:t>MSSV</a:t>
                      </a:r>
                      <a:r>
                        <a:rPr lang="en-US" sz="2400" b="1">
                          <a:solidFill>
                            <a:srgbClr val="183D5E"/>
                          </a:solidFill>
                          <a:latin typeface="Cambria" panose="02040503050406030204" pitchFamily="18" charset="0"/>
                        </a:rPr>
                        <a:t>: 2011549718</a:t>
                      </a:r>
                    </a:p>
                    <a:p>
                      <a:pPr algn="l"/>
                      <a:r>
                        <a:rPr lang="en-US" sz="2400" b="1" u="sng">
                          <a:solidFill>
                            <a:srgbClr val="183D5E"/>
                          </a:solidFill>
                          <a:latin typeface="Cambria" panose="02040503050406030204" pitchFamily="18" charset="0"/>
                        </a:rPr>
                        <a:t>Khóa</a:t>
                      </a:r>
                      <a:r>
                        <a:rPr lang="en-US" sz="2400" b="1">
                          <a:solidFill>
                            <a:srgbClr val="183D5E"/>
                          </a:solidFill>
                          <a:latin typeface="Cambria" panose="02040503050406030204" pitchFamily="18" charset="0"/>
                        </a:rPr>
                        <a:t>: 2020</a:t>
                      </a: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a:solidFill>
                            <a:srgbClr val="183D5E"/>
                          </a:solidFill>
                          <a:latin typeface="Cambria" panose="02040503050406030204" pitchFamily="18" charset="0"/>
                        </a:rPr>
                        <a:t>GVHD</a:t>
                      </a:r>
                      <a:r>
                        <a:rPr lang="en-US" sz="2400" b="1" baseline="0">
                          <a:solidFill>
                            <a:srgbClr val="183D5E"/>
                          </a:solidFill>
                          <a:latin typeface="Cambria" panose="02040503050406030204" pitchFamily="18" charset="0"/>
                        </a:rPr>
                        <a:t>: Th.s Phạm Đình Tài</a:t>
                      </a:r>
                    </a:p>
                  </a:txBody>
                  <a:tcPr anchor="ctr">
                    <a:noFill/>
                  </a:tcPr>
                </a:tc>
                <a:extLst>
                  <a:ext uri="{0D108BD9-81ED-4DB2-BD59-A6C34878D82A}">
                    <a16:rowId xmlns:a16="http://schemas.microsoft.com/office/drawing/2014/main" val="10000"/>
                  </a:ext>
                </a:extLst>
              </a:tr>
            </a:tbl>
          </a:graphicData>
        </a:graphic>
      </p:graphicFrame>
      <p:sp>
        <p:nvSpPr>
          <p:cNvPr id="6" name="Title 1"/>
          <p:cNvSpPr txBox="1">
            <a:spLocks/>
          </p:cNvSpPr>
          <p:nvPr/>
        </p:nvSpPr>
        <p:spPr>
          <a:xfrm>
            <a:off x="1828800" y="107577"/>
            <a:ext cx="8287658" cy="6907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a:solidFill>
                  <a:srgbClr val="002060"/>
                </a:solidFill>
                <a:latin typeface="Cambria" panose="02040503050406030204" pitchFamily="18" charset="0"/>
              </a:rPr>
              <a:t>BÁO CÁO ĐỒ ÁN</a:t>
            </a:r>
          </a:p>
        </p:txBody>
      </p:sp>
    </p:spTree>
    <p:extLst>
      <p:ext uri="{BB962C8B-B14F-4D97-AF65-F5344CB8AC3E}">
        <p14:creationId xmlns:p14="http://schemas.microsoft.com/office/powerpoint/2010/main" val="360156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Machine learning</a:t>
            </a:r>
          </a:p>
        </p:txBody>
      </p:sp>
      <p:sp>
        <p:nvSpPr>
          <p:cNvPr id="3" name="Content Placeholder 2"/>
          <p:cNvSpPr>
            <a:spLocks noGrp="1"/>
          </p:cNvSpPr>
          <p:nvPr>
            <p:ph idx="1"/>
          </p:nvPr>
        </p:nvSpPr>
        <p:spPr>
          <a:xfrm>
            <a:off x="420914" y="1239157"/>
            <a:ext cx="11350172" cy="4985850"/>
          </a:xfrm>
        </p:spPr>
        <p:txBody>
          <a:bodyPr>
            <a:normAutofit/>
          </a:bodyPr>
          <a:lstStyle/>
          <a:p>
            <a:pPr marL="344487" lvl="1" indent="0" algn="just">
              <a:lnSpc>
                <a:spcPct val="150000"/>
              </a:lnSpc>
              <a:buNone/>
            </a:pPr>
            <a:r>
              <a:rPr lang="en-US" sz="2200">
                <a:latin typeface="Sitka Small" pitchFamily="2" charset="0"/>
              </a:rPr>
              <a:t>	Machine Learning một lĩnh vực của trí tuệ nhân tạo (AI) và khoa học máy tính, tập trung vào sử dụng dữ liệu và thuật toán để mô phỏng các hành vi giống con người và ngày càng tối ưu hóa độ chính xác</a:t>
            </a:r>
            <a:endParaRPr lang="en-US" dirty="0"/>
          </a:p>
          <a:p>
            <a:pPr marL="344487" lvl="1" indent="0">
              <a:buNone/>
            </a:pPr>
            <a:endParaRPr lang="en-US" dirty="0"/>
          </a:p>
          <a:p>
            <a:pPr marL="344487" lvl="1" indent="0">
              <a:lnSpc>
                <a:spcPct val="150000"/>
              </a:lnSpc>
              <a:buNone/>
            </a:pPr>
            <a:r>
              <a:rPr lang="en-US"/>
              <a:t>	</a:t>
            </a:r>
            <a:r>
              <a:rPr lang="en-US" sz="2200">
                <a:latin typeface="Sitka Small" pitchFamily="2" charset="0"/>
              </a:rPr>
              <a:t>Machine Learning thường xử lý 2 loại bài toán chính: Dự đoán và phân loại</a:t>
            </a:r>
          </a:p>
          <a:p>
            <a:pPr marL="344487" lvl="1" indent="0">
              <a:lnSpc>
                <a:spcPct val="150000"/>
              </a:lnSpc>
              <a:buNone/>
            </a:pPr>
            <a:r>
              <a:rPr lang="en-US" sz="2200">
                <a:latin typeface="Sitka Small" pitchFamily="2" charset="0"/>
              </a:rPr>
              <a:t>	Phương pháp quan trọng trong machine learning:</a:t>
            </a:r>
          </a:p>
          <a:p>
            <a:pPr marL="344487" lvl="1" indent="0">
              <a:lnSpc>
                <a:spcPct val="150000"/>
              </a:lnSpc>
              <a:buNone/>
            </a:pPr>
            <a:r>
              <a:rPr lang="en-US" sz="2200">
                <a:latin typeface="Sitka Small" pitchFamily="2" charset="0"/>
              </a:rPr>
              <a:t>	Supervised machine learning (Học có giám sát)</a:t>
            </a:r>
          </a:p>
          <a:p>
            <a:pPr marL="344487" lvl="1" indent="0">
              <a:lnSpc>
                <a:spcPct val="150000"/>
              </a:lnSpc>
              <a:buNone/>
            </a:pPr>
            <a:r>
              <a:rPr lang="en-US" sz="2200">
                <a:latin typeface="Sitka Small" pitchFamily="2" charset="0"/>
              </a:rPr>
              <a:t>	Unsupervised machine learning(Học không có giám sát)</a:t>
            </a:r>
            <a:endParaRPr lang="en-US" sz="2200" dirty="0">
              <a:latin typeface="Sitka Small" pitchFamily="2"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10</a:t>
            </a:fld>
            <a:endParaRPr lang="en-US"/>
          </a:p>
        </p:txBody>
      </p:sp>
    </p:spTree>
    <p:extLst>
      <p:ext uri="{BB962C8B-B14F-4D97-AF65-F5344CB8AC3E}">
        <p14:creationId xmlns:p14="http://schemas.microsoft.com/office/powerpoint/2010/main" val="404204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Các thuật toán trong Machine learning</a:t>
            </a:r>
          </a:p>
        </p:txBody>
      </p:sp>
      <p:sp>
        <p:nvSpPr>
          <p:cNvPr id="3" name="Content Placeholder 2"/>
          <p:cNvSpPr>
            <a:spLocks noGrp="1"/>
          </p:cNvSpPr>
          <p:nvPr>
            <p:ph idx="1"/>
          </p:nvPr>
        </p:nvSpPr>
        <p:spPr>
          <a:xfrm>
            <a:off x="420914" y="1239157"/>
            <a:ext cx="11350172" cy="4985850"/>
          </a:xfrm>
        </p:spPr>
        <p:txBody>
          <a:bodyPr>
            <a:normAutofit fontScale="85000" lnSpcReduction="20000"/>
          </a:bodyPr>
          <a:lstStyle/>
          <a:p>
            <a:pPr marL="344487" lvl="1" indent="0" algn="just">
              <a:lnSpc>
                <a:spcPct val="150000"/>
              </a:lnSpc>
              <a:buNone/>
            </a:pPr>
            <a:r>
              <a:rPr lang="en-US" sz="2200">
                <a:latin typeface="Sitka Small" pitchFamily="2" charset="0"/>
              </a:rPr>
              <a:t>	</a:t>
            </a:r>
            <a:r>
              <a:rPr lang="en-US" sz="2600">
                <a:latin typeface="Sitka Small" pitchFamily="2" charset="0"/>
              </a:rPr>
              <a:t>Một số thuật toán phổ biến trong Machine learning</a:t>
            </a:r>
          </a:p>
          <a:p>
            <a:pPr marL="344487" lvl="1" indent="0" algn="just">
              <a:lnSpc>
                <a:spcPct val="150000"/>
              </a:lnSpc>
              <a:buNone/>
            </a:pPr>
            <a:r>
              <a:rPr lang="en-US" sz="2600">
                <a:latin typeface="Sitka Small" pitchFamily="2" charset="0"/>
              </a:rPr>
              <a:t>	</a:t>
            </a:r>
            <a:r>
              <a:rPr lang="vi-VN" sz="2600">
                <a:latin typeface="Sitka Small" pitchFamily="2" charset="0"/>
              </a:rPr>
              <a:t>Random Forest: Random forest là một phương pháp ensemble learning, sử dụng nhiều cây quyết định để cải thiện độ chính xác và giảm hiện tượng overfitting.</a:t>
            </a:r>
          </a:p>
          <a:p>
            <a:pPr marL="344487" lvl="1" indent="0" algn="just">
              <a:lnSpc>
                <a:spcPct val="150000"/>
              </a:lnSpc>
              <a:buNone/>
            </a:pPr>
            <a:r>
              <a:rPr lang="en-US" sz="2600">
                <a:latin typeface="Sitka Small" pitchFamily="2" charset="0"/>
              </a:rPr>
              <a:t>	</a:t>
            </a:r>
            <a:r>
              <a:rPr lang="vi-VN" sz="2600">
                <a:latin typeface="Sitka Small" pitchFamily="2" charset="0"/>
              </a:rPr>
              <a:t>Support Vector Machines (SVM): SVM được sử dụng trong bài toán phân loại và hồi quy. Nó tạo ra một ranh giới tối ưu để phân tách các lớp dữ liệu.</a:t>
            </a:r>
          </a:p>
          <a:p>
            <a:pPr marL="344487" lvl="1" indent="0" algn="just">
              <a:lnSpc>
                <a:spcPct val="150000"/>
              </a:lnSpc>
              <a:buNone/>
            </a:pPr>
            <a:r>
              <a:rPr lang="en-US" sz="2600">
                <a:latin typeface="Sitka Small" pitchFamily="2" charset="0"/>
              </a:rPr>
              <a:t>	</a:t>
            </a:r>
            <a:r>
              <a:rPr lang="vi-VN" sz="2600">
                <a:latin typeface="Sitka Small" pitchFamily="2" charset="0"/>
              </a:rPr>
              <a:t>K-Nearest Neighbors (KNN): KNN dựa trên việc phân loại dựa vào khoảng cách giữa điểm dữ liệu và các điểm lân cận gần nhất.</a:t>
            </a:r>
          </a:p>
          <a:p>
            <a:pPr marL="344487" lvl="1" indent="0" algn="just">
              <a:lnSpc>
                <a:spcPct val="150000"/>
              </a:lnSpc>
              <a:buNone/>
            </a:pPr>
            <a:r>
              <a:rPr lang="en-US" sz="2600">
                <a:latin typeface="Sitka Small" pitchFamily="2" charset="0"/>
              </a:rPr>
              <a:t>	</a:t>
            </a:r>
            <a:r>
              <a:rPr lang="vi-VN" sz="2600">
                <a:latin typeface="Sitka Small" pitchFamily="2" charset="0"/>
              </a:rPr>
              <a:t>Naïve Bayes: Naïve Bayes dựa trên nguyên tắc xác suất, thường được sử dụng trong phân loại dựa trên các ước tính xác suất.</a:t>
            </a:r>
          </a:p>
          <a:p>
            <a:pPr marL="344487" lvl="1" indent="0" algn="just">
              <a:lnSpc>
                <a:spcPct val="150000"/>
              </a:lnSpc>
              <a:buNone/>
            </a:pPr>
            <a:endParaRPr lang="en-US" sz="2200" dirty="0">
              <a:latin typeface="Sitka Small" pitchFamily="2"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11</a:t>
            </a:fld>
            <a:endParaRPr lang="en-US"/>
          </a:p>
        </p:txBody>
      </p:sp>
    </p:spTree>
    <p:extLst>
      <p:ext uri="{BB962C8B-B14F-4D97-AF65-F5344CB8AC3E}">
        <p14:creationId xmlns:p14="http://schemas.microsoft.com/office/powerpoint/2010/main" val="256814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Thuật toán Naïve Bayes</a:t>
            </a:r>
          </a:p>
        </p:txBody>
      </p:sp>
      <p:sp>
        <p:nvSpPr>
          <p:cNvPr id="3" name="Content Placeholder 2"/>
          <p:cNvSpPr>
            <a:spLocks noGrp="1"/>
          </p:cNvSpPr>
          <p:nvPr>
            <p:ph idx="1"/>
          </p:nvPr>
        </p:nvSpPr>
        <p:spPr>
          <a:xfrm>
            <a:off x="420914" y="1239157"/>
            <a:ext cx="11350172" cy="4985850"/>
          </a:xfrm>
        </p:spPr>
        <p:txBody>
          <a:bodyPr>
            <a:noAutofit/>
          </a:bodyPr>
          <a:lstStyle/>
          <a:p>
            <a:pPr marL="344487" lvl="1" indent="0" algn="just">
              <a:lnSpc>
                <a:spcPct val="150000"/>
              </a:lnSpc>
              <a:buNone/>
            </a:pPr>
            <a:r>
              <a:rPr lang="en-US" sz="2200">
                <a:latin typeface="Sitka Small" pitchFamily="2" charset="0"/>
              </a:rPr>
              <a:t>Naïve Bayes là một thuật toán phân loại dựa trên lý thuyết định lý Bayes. Nó được sử dụng rộng rãi trong học máy để phân loại dữ liệu vào các nhóm hoặc lớp dựa trên các đặc trung hoặc thuộc tính của dữ liệu.</a:t>
            </a:r>
          </a:p>
          <a:p>
            <a:pPr marL="344487" lvl="1" indent="0" algn="just">
              <a:lnSpc>
                <a:spcPct val="150000"/>
              </a:lnSpc>
              <a:buNone/>
            </a:pPr>
            <a:r>
              <a:rPr lang="en-US" sz="2200">
                <a:latin typeface="Sitka Small" pitchFamily="2" charset="0"/>
              </a:rPr>
              <a:t>Công thức của định lý Bayes:</a:t>
            </a:r>
          </a:p>
          <a:p>
            <a:pPr marL="344487" lvl="1" indent="0" algn="just">
              <a:lnSpc>
                <a:spcPct val="150000"/>
              </a:lnSpc>
              <a:buNone/>
            </a:pPr>
            <a:r>
              <a:rPr lang="vi-VN" sz="2200">
                <a:latin typeface="Sitka Small" pitchFamily="2" charset="0"/>
              </a:rPr>
              <a:t>P(A|B) = [P(B|A) * P(A)] / P(B)</a:t>
            </a:r>
          </a:p>
        </p:txBody>
      </p:sp>
      <p:sp>
        <p:nvSpPr>
          <p:cNvPr id="4" name="Slide Number Placeholder 3"/>
          <p:cNvSpPr>
            <a:spLocks noGrp="1"/>
          </p:cNvSpPr>
          <p:nvPr>
            <p:ph type="sldNum" sz="quarter" idx="12"/>
          </p:nvPr>
        </p:nvSpPr>
        <p:spPr/>
        <p:txBody>
          <a:bodyPr/>
          <a:lstStyle/>
          <a:p>
            <a:fld id="{9EA40E5E-19B2-469A-81BC-1F6A517536BE}" type="slidenum">
              <a:rPr lang="en-US" smtClean="0"/>
              <a:pPr/>
              <a:t>12</a:t>
            </a:fld>
            <a:endParaRPr lang="en-US"/>
          </a:p>
        </p:txBody>
      </p:sp>
    </p:spTree>
    <p:extLst>
      <p:ext uri="{BB962C8B-B14F-4D97-AF65-F5344CB8AC3E}">
        <p14:creationId xmlns:p14="http://schemas.microsoft.com/office/powerpoint/2010/main" val="2103574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sz="3000" b="1"/>
              <a:t>Ví dụ về  thuật toán Naïve Bayes trong dữ liệu thực tế</a:t>
            </a:r>
          </a:p>
        </p:txBody>
      </p:sp>
      <p:sp>
        <p:nvSpPr>
          <p:cNvPr id="4" name="Slide Number Placeholder 3"/>
          <p:cNvSpPr>
            <a:spLocks noGrp="1"/>
          </p:cNvSpPr>
          <p:nvPr>
            <p:ph type="sldNum" sz="quarter" idx="12"/>
          </p:nvPr>
        </p:nvSpPr>
        <p:spPr/>
        <p:txBody>
          <a:bodyPr/>
          <a:lstStyle/>
          <a:p>
            <a:fld id="{9EA40E5E-19B2-469A-81BC-1F6A517536BE}" type="slidenum">
              <a:rPr lang="en-US" smtClean="0"/>
              <a:pPr/>
              <a:t>13</a:t>
            </a:fld>
            <a:endParaRPr lang="en-US"/>
          </a:p>
        </p:txBody>
      </p:sp>
      <p:pic>
        <p:nvPicPr>
          <p:cNvPr id="5" name="Content Placeholder 4">
            <a:extLst>
              <a:ext uri="{FF2B5EF4-FFF2-40B4-BE49-F238E27FC236}">
                <a16:creationId xmlns:a16="http://schemas.microsoft.com/office/drawing/2014/main" id="{D569154F-28D7-EF5D-07F9-5E24FEC33D7E}"/>
              </a:ext>
            </a:extLst>
          </p:cNvPr>
          <p:cNvPicPr>
            <a:picLocks noGrp="1" noChangeAspect="1"/>
          </p:cNvPicPr>
          <p:nvPr>
            <p:ph idx="1"/>
          </p:nvPr>
        </p:nvPicPr>
        <p:blipFill>
          <a:blip r:embed="rId2"/>
          <a:stretch>
            <a:fillRect/>
          </a:stretch>
        </p:blipFill>
        <p:spPr>
          <a:xfrm>
            <a:off x="948531" y="1337149"/>
            <a:ext cx="4614069" cy="4633175"/>
          </a:xfrm>
          <a:prstGeom prst="rect">
            <a:avLst/>
          </a:prstGeom>
        </p:spPr>
      </p:pic>
      <p:sp>
        <p:nvSpPr>
          <p:cNvPr id="7" name="TextBox 6">
            <a:extLst>
              <a:ext uri="{FF2B5EF4-FFF2-40B4-BE49-F238E27FC236}">
                <a16:creationId xmlns:a16="http://schemas.microsoft.com/office/drawing/2014/main" id="{5706ADDA-1650-9F5E-2FF4-C7E47DD7C1C5}"/>
              </a:ext>
            </a:extLst>
          </p:cNvPr>
          <p:cNvSpPr txBox="1"/>
          <p:nvPr/>
        </p:nvSpPr>
        <p:spPr>
          <a:xfrm>
            <a:off x="5990749" y="1337149"/>
            <a:ext cx="6207760" cy="4431983"/>
          </a:xfrm>
          <a:prstGeom prst="rect">
            <a:avLst/>
          </a:prstGeom>
          <a:noFill/>
        </p:spPr>
        <p:txBody>
          <a:bodyPr wrap="square" rtlCol="0">
            <a:spAutoFit/>
          </a:bodyPr>
          <a:lstStyle/>
          <a:p>
            <a:pPr>
              <a:lnSpc>
                <a:spcPct val="150000"/>
              </a:lnSpc>
            </a:pPr>
            <a:r>
              <a:rPr lang="en-US" sz="2200">
                <a:latin typeface="Sitka Small" pitchFamily="2" charset="0"/>
              </a:rPr>
              <a:t>Dữ liệu bên được trích xuất từ bộ dữ liệu bệnh tim để thực hiện ví dụ </a:t>
            </a:r>
          </a:p>
          <a:p>
            <a:pPr>
              <a:lnSpc>
                <a:spcPct val="150000"/>
              </a:lnSpc>
            </a:pPr>
            <a:r>
              <a:rPr lang="en-US" sz="2200" b="1">
                <a:latin typeface="Sitka Small" pitchFamily="2" charset="0"/>
              </a:rPr>
              <a:t>exang</a:t>
            </a:r>
            <a:r>
              <a:rPr lang="en-US" sz="2200">
                <a:latin typeface="Sitka Small" pitchFamily="2" charset="0"/>
              </a:rPr>
              <a:t> (Đau thắt ngực do tập thể dục</a:t>
            </a:r>
          </a:p>
          <a:p>
            <a:pPr>
              <a:lnSpc>
                <a:spcPct val="150000"/>
              </a:lnSpc>
            </a:pPr>
            <a:r>
              <a:rPr lang="en-US" sz="2200" b="1">
                <a:effectLst/>
                <a:latin typeface="Sitka Small" pitchFamily="2" charset="0"/>
                <a:ea typeface="Times New Roman" panose="02020603050405020304" pitchFamily="18" charset="0"/>
              </a:rPr>
              <a:t>oldpeak</a:t>
            </a:r>
            <a:r>
              <a:rPr lang="en-US" sz="2200">
                <a:effectLst/>
                <a:latin typeface="Sitka Small" pitchFamily="2" charset="0"/>
                <a:ea typeface="Times New Roman" panose="02020603050405020304" pitchFamily="18" charset="0"/>
              </a:rPr>
              <a:t> (Sự thay đổi ST khi tập thể dục)</a:t>
            </a:r>
          </a:p>
          <a:p>
            <a:pPr>
              <a:lnSpc>
                <a:spcPct val="150000"/>
              </a:lnSpc>
            </a:pPr>
            <a:r>
              <a:rPr lang="en-US" sz="2200" b="1">
                <a:effectLst/>
                <a:latin typeface="Sitka Small" pitchFamily="2" charset="0"/>
                <a:ea typeface="Times New Roman" panose="02020603050405020304" pitchFamily="18" charset="0"/>
              </a:rPr>
              <a:t>slope</a:t>
            </a:r>
            <a:r>
              <a:rPr lang="en-US" sz="2200">
                <a:effectLst/>
                <a:latin typeface="Sitka Small" pitchFamily="2" charset="0"/>
                <a:ea typeface="Times New Roman" panose="02020603050405020304" pitchFamily="18" charset="0"/>
              </a:rPr>
              <a:t> (Góc nghiêng của đoạn ST cao nhất) </a:t>
            </a:r>
          </a:p>
          <a:p>
            <a:pPr>
              <a:lnSpc>
                <a:spcPct val="150000"/>
              </a:lnSpc>
            </a:pPr>
            <a:r>
              <a:rPr lang="en-US" sz="2200" b="1">
                <a:effectLst/>
                <a:latin typeface="Sitka Small" pitchFamily="2" charset="0"/>
                <a:ea typeface="Times New Roman" panose="02020603050405020304" pitchFamily="18" charset="0"/>
              </a:rPr>
              <a:t>ca</a:t>
            </a:r>
            <a:r>
              <a:rPr lang="en-US" sz="2200">
                <a:effectLst/>
                <a:latin typeface="Sitka Small" pitchFamily="2" charset="0"/>
                <a:ea typeface="Times New Roman" panose="02020603050405020304" pitchFamily="18" charset="0"/>
              </a:rPr>
              <a:t> (Số mạch máu chính có màu sắc fluorescent</a:t>
            </a:r>
          </a:p>
          <a:p>
            <a:pPr>
              <a:lnSpc>
                <a:spcPct val="150000"/>
              </a:lnSpc>
            </a:pPr>
            <a:r>
              <a:rPr lang="en-US" sz="2200" b="1">
                <a:effectLst/>
                <a:latin typeface="Sitka Small" pitchFamily="2" charset="0"/>
                <a:ea typeface="Times New Roman" panose="02020603050405020304" pitchFamily="18" charset="0"/>
              </a:rPr>
              <a:t>thal</a:t>
            </a:r>
            <a:r>
              <a:rPr lang="en-US" sz="2200">
                <a:effectLst/>
                <a:latin typeface="Sitka Small" pitchFamily="2" charset="0"/>
                <a:ea typeface="Times New Roman" panose="02020603050405020304" pitchFamily="18" charset="0"/>
              </a:rPr>
              <a:t> (Kết quả thử nghiệm thalium)</a:t>
            </a:r>
            <a:endParaRPr lang="en-US" sz="2200">
              <a:latin typeface="Sitka Small" pitchFamily="2" charset="0"/>
            </a:endParaRPr>
          </a:p>
          <a:p>
            <a:endParaRPr lang="en-US"/>
          </a:p>
        </p:txBody>
      </p:sp>
    </p:spTree>
    <p:extLst>
      <p:ext uri="{BB962C8B-B14F-4D97-AF65-F5344CB8AC3E}">
        <p14:creationId xmlns:p14="http://schemas.microsoft.com/office/powerpoint/2010/main" val="1487131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sz="3000" b="1"/>
              <a:t>Ví dụ về  thuật toán Naïve Bayes trong dữ liệu thực tế</a:t>
            </a:r>
          </a:p>
        </p:txBody>
      </p:sp>
      <p:sp>
        <p:nvSpPr>
          <p:cNvPr id="4" name="Slide Number Placeholder 3"/>
          <p:cNvSpPr>
            <a:spLocks noGrp="1"/>
          </p:cNvSpPr>
          <p:nvPr>
            <p:ph type="sldNum" sz="quarter" idx="12"/>
          </p:nvPr>
        </p:nvSpPr>
        <p:spPr/>
        <p:txBody>
          <a:bodyPr/>
          <a:lstStyle/>
          <a:p>
            <a:fld id="{9EA40E5E-19B2-469A-81BC-1F6A517536BE}" type="slidenum">
              <a:rPr lang="en-US" smtClean="0"/>
              <a:pPr/>
              <a:t>14</a:t>
            </a:fld>
            <a:endParaRPr lang="en-US"/>
          </a:p>
        </p:txBody>
      </p:sp>
      <p:sp>
        <p:nvSpPr>
          <p:cNvPr id="10" name="TextBox 9">
            <a:extLst>
              <a:ext uri="{FF2B5EF4-FFF2-40B4-BE49-F238E27FC236}">
                <a16:creationId xmlns:a16="http://schemas.microsoft.com/office/drawing/2014/main" id="{E7A5EC5A-324B-0887-AD8C-A5EA46EBE2B9}"/>
              </a:ext>
            </a:extLst>
          </p:cNvPr>
          <p:cNvSpPr txBox="1"/>
          <p:nvPr/>
        </p:nvSpPr>
        <p:spPr>
          <a:xfrm>
            <a:off x="294640" y="1249680"/>
            <a:ext cx="11582400" cy="1704313"/>
          </a:xfrm>
          <a:prstGeom prst="rect">
            <a:avLst/>
          </a:prstGeom>
          <a:noFill/>
        </p:spPr>
        <p:txBody>
          <a:bodyPr wrap="square" rtlCol="0">
            <a:spAutoFit/>
          </a:bodyPr>
          <a:lstStyle/>
          <a:p>
            <a:pPr algn="just">
              <a:lnSpc>
                <a:spcPct val="150000"/>
              </a:lnSpc>
              <a:spcBef>
                <a:spcPts val="30"/>
              </a:spcBef>
            </a:pPr>
            <a:r>
              <a:rPr lang="en-US" sz="1800">
                <a:effectLst/>
                <a:latin typeface="Sitka Small" pitchFamily="2" charset="0"/>
                <a:ea typeface="Times New Roman" panose="02020603050405020304" pitchFamily="18" charset="0"/>
              </a:rPr>
              <a:t>Giả sử một người muốn chẩn đoán bệnh X với các thuộc tính </a:t>
            </a:r>
          </a:p>
          <a:p>
            <a:pPr algn="just">
              <a:lnSpc>
                <a:spcPct val="150000"/>
              </a:lnSpc>
              <a:spcBef>
                <a:spcPts val="30"/>
              </a:spcBef>
            </a:pPr>
            <a:r>
              <a:rPr lang="en-US" sz="1800">
                <a:effectLst/>
                <a:latin typeface="Sitka Small" pitchFamily="2" charset="0"/>
                <a:ea typeface="Times New Roman" panose="02020603050405020304" pitchFamily="18" charset="0"/>
              </a:rPr>
              <a:t>X = [0,1,1,0,2] </a:t>
            </a:r>
          </a:p>
          <a:p>
            <a:pPr algn="just">
              <a:lnSpc>
                <a:spcPct val="150000"/>
              </a:lnSpc>
              <a:spcBef>
                <a:spcPts val="30"/>
              </a:spcBef>
            </a:pPr>
            <a:r>
              <a:rPr lang="en-US" sz="1800">
                <a:effectLst/>
                <a:latin typeface="Sitka Small" pitchFamily="2" charset="0"/>
                <a:ea typeface="Times New Roman" panose="02020603050405020304" pitchFamily="18" charset="0"/>
              </a:rPr>
              <a:t>Bây giờ cần xác định người muôn chẩn đoán có bị bệnh tim hay không, ta tính toán như sau:</a:t>
            </a:r>
          </a:p>
          <a:p>
            <a:pPr algn="just">
              <a:lnSpc>
                <a:spcPct val="150000"/>
              </a:lnSpc>
              <a:spcBef>
                <a:spcPts val="30"/>
              </a:spcBef>
            </a:pPr>
            <a:r>
              <a:rPr lang="en-US" sz="1800">
                <a:effectLst/>
                <a:latin typeface="Sitka Small" pitchFamily="2" charset="0"/>
                <a:ea typeface="Times New Roman" panose="02020603050405020304" pitchFamily="18" charset="0"/>
              </a:rPr>
              <a:t>Các xác suất thành phần:</a:t>
            </a:r>
          </a:p>
        </p:txBody>
      </p:sp>
      <p:pic>
        <p:nvPicPr>
          <p:cNvPr id="14" name="Picture 13">
            <a:extLst>
              <a:ext uri="{FF2B5EF4-FFF2-40B4-BE49-F238E27FC236}">
                <a16:creationId xmlns:a16="http://schemas.microsoft.com/office/drawing/2014/main" id="{430869A3-060E-AC4F-A879-C0B6030D0BA3}"/>
              </a:ext>
            </a:extLst>
          </p:cNvPr>
          <p:cNvPicPr>
            <a:picLocks noChangeAspect="1"/>
          </p:cNvPicPr>
          <p:nvPr/>
        </p:nvPicPr>
        <p:blipFill>
          <a:blip r:embed="rId2"/>
          <a:stretch>
            <a:fillRect/>
          </a:stretch>
        </p:blipFill>
        <p:spPr>
          <a:xfrm>
            <a:off x="172720" y="3512638"/>
            <a:ext cx="5689600" cy="2095682"/>
          </a:xfrm>
          <a:prstGeom prst="rect">
            <a:avLst/>
          </a:prstGeom>
        </p:spPr>
      </p:pic>
      <p:sp>
        <p:nvSpPr>
          <p:cNvPr id="16" name="TextBox 15">
            <a:extLst>
              <a:ext uri="{FF2B5EF4-FFF2-40B4-BE49-F238E27FC236}">
                <a16:creationId xmlns:a16="http://schemas.microsoft.com/office/drawing/2014/main" id="{9F92AA39-B6D4-0EC2-9820-20667D38D0E0}"/>
              </a:ext>
            </a:extLst>
          </p:cNvPr>
          <p:cNvSpPr txBox="1"/>
          <p:nvPr/>
        </p:nvSpPr>
        <p:spPr>
          <a:xfrm>
            <a:off x="6187440" y="2982118"/>
            <a:ext cx="5689600" cy="3693319"/>
          </a:xfrm>
          <a:prstGeom prst="rect">
            <a:avLst/>
          </a:prstGeom>
          <a:noFill/>
        </p:spPr>
        <p:txBody>
          <a:bodyPr wrap="square" rtlCol="0">
            <a:spAutoFit/>
          </a:bodyPr>
          <a:lstStyle/>
          <a:p>
            <a:pPr algn="just">
              <a:lnSpc>
                <a:spcPct val="150000"/>
              </a:lnSpc>
              <a:spcBef>
                <a:spcPts val="30"/>
              </a:spcBef>
            </a:pPr>
            <a:r>
              <a:rPr lang="en-US" sz="1800">
                <a:effectLst/>
                <a:latin typeface="Times New Roman" panose="02020603050405020304" pitchFamily="18" charset="0"/>
                <a:ea typeface="Times New Roman" panose="02020603050405020304" pitchFamily="18" charset="0"/>
              </a:rPr>
              <a:t>Cuối cùng :</a:t>
            </a:r>
          </a:p>
          <a:p>
            <a:pPr algn="just">
              <a:lnSpc>
                <a:spcPct val="150000"/>
              </a:lnSpc>
              <a:spcBef>
                <a:spcPts val="30"/>
              </a:spcBef>
            </a:pPr>
            <a:r>
              <a:rPr lang="en-US" sz="1800">
                <a:effectLst/>
                <a:latin typeface="Times New Roman" panose="02020603050405020304" pitchFamily="18" charset="0"/>
                <a:ea typeface="Times New Roman" panose="02020603050405020304" pitchFamily="18" charset="0"/>
              </a:rPr>
              <a:t>P(X|C</a:t>
            </a:r>
            <a:r>
              <a:rPr lang="en-US" sz="1800" baseline="-25000">
                <a:effectLst/>
                <a:latin typeface="Times New Roman" panose="02020603050405020304" pitchFamily="18" charset="0"/>
                <a:ea typeface="Times New Roman" panose="02020603050405020304" pitchFamily="18" charset="0"/>
              </a:rPr>
              <a:t>yes</a:t>
            </a:r>
            <a:r>
              <a:rPr lang="en-US" sz="1800">
                <a:effectLst/>
                <a:latin typeface="Times New Roman" panose="02020603050405020304" pitchFamily="18" charset="0"/>
                <a:ea typeface="Times New Roman" panose="02020603050405020304" pitchFamily="18" charset="0"/>
              </a:rPr>
              <a:t>) = 1*0.17*0.333*0.833*1 = 0.047</a:t>
            </a:r>
          </a:p>
          <a:p>
            <a:pPr algn="just">
              <a:lnSpc>
                <a:spcPct val="150000"/>
              </a:lnSpc>
              <a:spcBef>
                <a:spcPts val="30"/>
              </a:spcBef>
            </a:pPr>
            <a:r>
              <a:rPr lang="en-US" sz="1800">
                <a:effectLst/>
                <a:latin typeface="Times New Roman" panose="02020603050405020304" pitchFamily="18" charset="0"/>
                <a:ea typeface="Times New Roman" panose="02020603050405020304" pitchFamily="18" charset="0"/>
              </a:rPr>
              <a:t>P(X|C</a:t>
            </a:r>
            <a:r>
              <a:rPr lang="en-US" sz="1800" baseline="-25000">
                <a:effectLst/>
                <a:latin typeface="Times New Roman" panose="02020603050405020304" pitchFamily="18" charset="0"/>
                <a:ea typeface="Times New Roman" panose="02020603050405020304" pitchFamily="18" charset="0"/>
              </a:rPr>
              <a:t>no</a:t>
            </a:r>
            <a:r>
              <a:rPr lang="en-US" sz="1800">
                <a:effectLst/>
                <a:latin typeface="Times New Roman" panose="02020603050405020304" pitchFamily="18" charset="0"/>
                <a:ea typeface="Times New Roman" panose="02020603050405020304" pitchFamily="18" charset="0"/>
              </a:rPr>
              <a:t>) = 0.38*0.077*0.538*0.385*0.154 = 0.00093</a:t>
            </a:r>
          </a:p>
          <a:p>
            <a:pPr algn="just">
              <a:lnSpc>
                <a:spcPct val="150000"/>
              </a:lnSpc>
              <a:spcBef>
                <a:spcPts val="30"/>
              </a:spcBef>
            </a:pPr>
            <a:r>
              <a:rPr lang="en-US" sz="1800">
                <a:effectLst/>
                <a:latin typeface="Times New Roman" panose="02020603050405020304" pitchFamily="18" charset="0"/>
                <a:ea typeface="Times New Roman" panose="02020603050405020304" pitchFamily="18" charset="0"/>
              </a:rPr>
              <a:t>P(X|C</a:t>
            </a:r>
            <a:r>
              <a:rPr lang="en-US" sz="1800" baseline="-25000">
                <a:effectLst/>
                <a:latin typeface="Times New Roman" panose="02020603050405020304" pitchFamily="18" charset="0"/>
                <a:ea typeface="Times New Roman" panose="02020603050405020304" pitchFamily="18" charset="0"/>
              </a:rPr>
              <a:t>yes</a:t>
            </a:r>
            <a:r>
              <a:rPr lang="en-US" sz="1800">
                <a:effectLst/>
                <a:latin typeface="Times New Roman" panose="02020603050405020304" pitchFamily="18" charset="0"/>
                <a:ea typeface="Times New Roman" panose="02020603050405020304" pitchFamily="18" charset="0"/>
              </a:rPr>
              <a:t>)* P(C</a:t>
            </a:r>
            <a:r>
              <a:rPr lang="en-US" sz="1800" baseline="-25000">
                <a:effectLst/>
                <a:latin typeface="Times New Roman" panose="02020603050405020304" pitchFamily="18" charset="0"/>
                <a:ea typeface="Times New Roman" panose="02020603050405020304" pitchFamily="18" charset="0"/>
              </a:rPr>
              <a:t>yes</a:t>
            </a:r>
            <a:r>
              <a:rPr lang="en-US" sz="1800">
                <a:effectLst/>
                <a:latin typeface="Times New Roman" panose="02020603050405020304" pitchFamily="18" charset="0"/>
                <a:ea typeface="Times New Roman" panose="02020603050405020304" pitchFamily="18" charset="0"/>
              </a:rPr>
              <a:t>) = 0.047*0.32= 0.015</a:t>
            </a:r>
          </a:p>
          <a:p>
            <a:pPr algn="just">
              <a:lnSpc>
                <a:spcPct val="150000"/>
              </a:lnSpc>
              <a:spcBef>
                <a:spcPts val="30"/>
              </a:spcBef>
            </a:pPr>
            <a:r>
              <a:rPr lang="en-US" sz="1800">
                <a:effectLst/>
                <a:latin typeface="Times New Roman" panose="02020603050405020304" pitchFamily="18" charset="0"/>
                <a:ea typeface="Times New Roman" panose="02020603050405020304" pitchFamily="18" charset="0"/>
              </a:rPr>
              <a:t>P(X|C</a:t>
            </a:r>
            <a:r>
              <a:rPr lang="en-US" sz="1800" baseline="-25000">
                <a:effectLst/>
                <a:latin typeface="Times New Roman" panose="02020603050405020304" pitchFamily="18" charset="0"/>
                <a:ea typeface="Times New Roman" panose="02020603050405020304" pitchFamily="18" charset="0"/>
              </a:rPr>
              <a:t>no</a:t>
            </a:r>
            <a:r>
              <a:rPr lang="en-US" sz="1800">
                <a:effectLst/>
                <a:latin typeface="Times New Roman" panose="02020603050405020304" pitchFamily="18" charset="0"/>
                <a:ea typeface="Times New Roman" panose="02020603050405020304" pitchFamily="18" charset="0"/>
              </a:rPr>
              <a:t>)* P(C</a:t>
            </a:r>
            <a:r>
              <a:rPr lang="en-US" sz="1800" baseline="-25000">
                <a:effectLst/>
                <a:latin typeface="Times New Roman" panose="02020603050405020304" pitchFamily="18" charset="0"/>
                <a:ea typeface="Times New Roman" panose="02020603050405020304" pitchFamily="18" charset="0"/>
              </a:rPr>
              <a:t>no</a:t>
            </a:r>
            <a:r>
              <a:rPr lang="en-US" sz="1800">
                <a:effectLst/>
                <a:latin typeface="Times New Roman" panose="02020603050405020304" pitchFamily="18" charset="0"/>
                <a:ea typeface="Times New Roman" panose="02020603050405020304" pitchFamily="18" charset="0"/>
              </a:rPr>
              <a:t>)  = 0.00093*0.68= 0.00063</a:t>
            </a:r>
          </a:p>
          <a:p>
            <a:pPr algn="just">
              <a:lnSpc>
                <a:spcPct val="150000"/>
              </a:lnSpc>
              <a:spcBef>
                <a:spcPts val="30"/>
              </a:spcBef>
            </a:pPr>
            <a:r>
              <a:rPr lang="en-US" sz="1800">
                <a:effectLst/>
                <a:latin typeface="Times New Roman" panose="02020603050405020304" pitchFamily="18" charset="0"/>
                <a:ea typeface="Times New Roman" panose="02020603050405020304" pitchFamily="18" charset="0"/>
              </a:rPr>
              <a:t>Từ kết quả này ta thấy P(X |C</a:t>
            </a:r>
            <a:r>
              <a:rPr lang="en-US" sz="1400">
                <a:effectLst/>
                <a:latin typeface="Times New Roman" panose="02020603050405020304" pitchFamily="18" charset="0"/>
                <a:ea typeface="Times New Roman" panose="02020603050405020304" pitchFamily="18" charset="0"/>
              </a:rPr>
              <a:t>yes</a:t>
            </a:r>
            <a:r>
              <a:rPr lang="en-US" sz="1800">
                <a:effectLst/>
                <a:latin typeface="Times New Roman" panose="02020603050405020304" pitchFamily="18" charset="0"/>
                <a:ea typeface="Times New Roman" panose="02020603050405020304" pitchFamily="18" charset="0"/>
              </a:rPr>
              <a:t>)P(C</a:t>
            </a:r>
            <a:r>
              <a:rPr lang="en-US" sz="1400">
                <a:effectLst/>
                <a:latin typeface="Times New Roman" panose="02020603050405020304" pitchFamily="18" charset="0"/>
                <a:ea typeface="Times New Roman" panose="02020603050405020304" pitchFamily="18" charset="0"/>
              </a:rPr>
              <a:t>yes</a:t>
            </a:r>
            <a:r>
              <a:rPr lang="en-US" sz="1800">
                <a:effectLst/>
                <a:latin typeface="Times New Roman" panose="02020603050405020304" pitchFamily="18" charset="0"/>
                <a:ea typeface="Times New Roman" panose="02020603050405020304" pitchFamily="18" charset="0"/>
              </a:rPr>
              <a:t>) có giá trị lớn nhất, do đó thuật toán Bayes sẽ kết luận là người chẩn đoán có bệnh tim</a:t>
            </a:r>
          </a:p>
          <a:p>
            <a:endParaRPr lang="en-US"/>
          </a:p>
        </p:txBody>
      </p:sp>
    </p:spTree>
    <p:extLst>
      <p:ext uri="{BB962C8B-B14F-4D97-AF65-F5344CB8AC3E}">
        <p14:creationId xmlns:p14="http://schemas.microsoft.com/office/powerpoint/2010/main" val="401753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514840" cy="867003"/>
          </a:xfrm>
        </p:spPr>
        <p:txBody>
          <a:bodyPr>
            <a:normAutofit/>
          </a:bodyPr>
          <a:lstStyle/>
          <a:p>
            <a:pPr lvl="0"/>
            <a:r>
              <a:rPr lang="en-US" b="1"/>
              <a:t>Mô hình thực nghiệm</a:t>
            </a:r>
          </a:p>
        </p:txBody>
      </p:sp>
      <p:sp>
        <p:nvSpPr>
          <p:cNvPr id="3" name="Content Placeholder 2"/>
          <p:cNvSpPr>
            <a:spLocks noGrp="1"/>
          </p:cNvSpPr>
          <p:nvPr>
            <p:ph idx="1"/>
          </p:nvPr>
        </p:nvSpPr>
        <p:spPr/>
        <p:txBody>
          <a:bodyPr>
            <a:normAutofit/>
          </a:bodyPr>
          <a:lstStyle/>
          <a:p>
            <a:r>
              <a:rPr lang="en-US"/>
              <a:t>Giới thiệu bộ dữ liệu :</a:t>
            </a:r>
          </a:p>
          <a:p>
            <a:pPr marL="344487" lvl="1" indent="0">
              <a:buNone/>
            </a:pPr>
            <a:endParaRPr lang="en-US"/>
          </a:p>
          <a:p>
            <a:r>
              <a:rPr lang="en-US"/>
              <a:t>Thực nghiệm mô hình:</a:t>
            </a:r>
          </a:p>
          <a:p>
            <a:pPr marL="344487" lvl="1" indent="0">
              <a:buNone/>
            </a:pPr>
            <a:endParaRPr lang="en-US"/>
          </a:p>
          <a:p>
            <a:r>
              <a:rPr lang="en-US"/>
              <a:t>Đánh giá:</a:t>
            </a:r>
          </a:p>
          <a:p>
            <a:pPr lvl="1"/>
            <a:endParaRPr lang="en-US"/>
          </a:p>
          <a:p>
            <a:pPr marL="344487" lvl="1" indent="0">
              <a:buNone/>
            </a:pPr>
            <a:endParaRPr lang="en-US"/>
          </a:p>
        </p:txBody>
      </p:sp>
      <p:sp>
        <p:nvSpPr>
          <p:cNvPr id="4" name="Slide Number Placeholder 3"/>
          <p:cNvSpPr>
            <a:spLocks noGrp="1"/>
          </p:cNvSpPr>
          <p:nvPr>
            <p:ph type="sldNum" sz="quarter" idx="12"/>
          </p:nvPr>
        </p:nvSpPr>
        <p:spPr/>
        <p:txBody>
          <a:bodyPr/>
          <a:lstStyle/>
          <a:p>
            <a:fld id="{9EA40E5E-19B2-469A-81BC-1F6A517536BE}" type="slidenum">
              <a:rPr lang="en-US" smtClean="0"/>
              <a:pPr/>
              <a:t>15</a:t>
            </a:fld>
            <a:endParaRPr lang="en-US"/>
          </a:p>
        </p:txBody>
      </p:sp>
    </p:spTree>
    <p:extLst>
      <p:ext uri="{BB962C8B-B14F-4D97-AF65-F5344CB8AC3E}">
        <p14:creationId xmlns:p14="http://schemas.microsoft.com/office/powerpoint/2010/main" val="46868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Giới thiệu về bộ dữ liệu</a:t>
            </a:r>
          </a:p>
        </p:txBody>
      </p:sp>
      <p:sp>
        <p:nvSpPr>
          <p:cNvPr id="3" name="Content Placeholder 2"/>
          <p:cNvSpPr>
            <a:spLocks noGrp="1"/>
          </p:cNvSpPr>
          <p:nvPr>
            <p:ph idx="1"/>
          </p:nvPr>
        </p:nvSpPr>
        <p:spPr>
          <a:xfrm>
            <a:off x="420914" y="1239157"/>
            <a:ext cx="11350172" cy="4985850"/>
          </a:xfrm>
        </p:spPr>
        <p:txBody>
          <a:bodyPr>
            <a:noAutofit/>
          </a:bodyPr>
          <a:lstStyle/>
          <a:p>
            <a:pPr marL="344487" lvl="1" indent="0" algn="just">
              <a:lnSpc>
                <a:spcPct val="150000"/>
              </a:lnSpc>
              <a:buNone/>
            </a:pPr>
            <a:r>
              <a:rPr lang="en-US" sz="2200">
                <a:latin typeface="Sitka Small" pitchFamily="2" charset="0"/>
              </a:rPr>
              <a:t>Bộ dữ liệu chứa 1025 mẫu , 14 thuộc tính </a:t>
            </a:r>
            <a:endParaRPr lang="vi-VN" sz="2200">
              <a:latin typeface="Sitka Small" pitchFamily="2"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16</a:t>
            </a:fld>
            <a:endParaRPr lang="en-US"/>
          </a:p>
        </p:txBody>
      </p:sp>
      <p:pic>
        <p:nvPicPr>
          <p:cNvPr id="5" name="Picture 4">
            <a:extLst>
              <a:ext uri="{FF2B5EF4-FFF2-40B4-BE49-F238E27FC236}">
                <a16:creationId xmlns:a16="http://schemas.microsoft.com/office/drawing/2014/main" id="{AEBDE688-D070-4731-E38C-C92EA0EF418F}"/>
              </a:ext>
            </a:extLst>
          </p:cNvPr>
          <p:cNvPicPr>
            <a:picLocks noChangeAspect="1"/>
          </p:cNvPicPr>
          <p:nvPr/>
        </p:nvPicPr>
        <p:blipFill>
          <a:blip r:embed="rId2"/>
          <a:stretch>
            <a:fillRect/>
          </a:stretch>
        </p:blipFill>
        <p:spPr>
          <a:xfrm>
            <a:off x="1858962" y="2133600"/>
            <a:ext cx="8921523" cy="3990770"/>
          </a:xfrm>
          <a:prstGeom prst="rect">
            <a:avLst/>
          </a:prstGeom>
        </p:spPr>
      </p:pic>
    </p:spTree>
    <p:extLst>
      <p:ext uri="{BB962C8B-B14F-4D97-AF65-F5344CB8AC3E}">
        <p14:creationId xmlns:p14="http://schemas.microsoft.com/office/powerpoint/2010/main" val="2542468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Giới thiệu về bộ dữ liệu</a:t>
            </a:r>
          </a:p>
        </p:txBody>
      </p:sp>
      <p:sp>
        <p:nvSpPr>
          <p:cNvPr id="3" name="Content Placeholder 2"/>
          <p:cNvSpPr>
            <a:spLocks noGrp="1"/>
          </p:cNvSpPr>
          <p:nvPr>
            <p:ph idx="1"/>
          </p:nvPr>
        </p:nvSpPr>
        <p:spPr>
          <a:xfrm>
            <a:off x="420914" y="1111045"/>
            <a:ext cx="11350172" cy="5113962"/>
          </a:xfrm>
        </p:spPr>
        <p:txBody>
          <a:bodyPr>
            <a:noAutofit/>
          </a:bodyPr>
          <a:lstStyle/>
          <a:p>
            <a:pPr marL="344487" lvl="1" indent="0" algn="just">
              <a:lnSpc>
                <a:spcPct val="150000"/>
              </a:lnSpc>
              <a:buNone/>
            </a:pPr>
            <a:r>
              <a:rPr lang="en-US" sz="2200">
                <a:latin typeface="Sitka Small" pitchFamily="2" charset="0"/>
              </a:rPr>
              <a:t>Tương quan dữ liệu</a:t>
            </a:r>
            <a:endParaRPr lang="vi-VN" sz="2200">
              <a:latin typeface="Sitka Small" pitchFamily="2"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17</a:t>
            </a:fld>
            <a:endParaRPr lang="en-US"/>
          </a:p>
        </p:txBody>
      </p:sp>
      <p:pic>
        <p:nvPicPr>
          <p:cNvPr id="7" name="Picture 6">
            <a:extLst>
              <a:ext uri="{FF2B5EF4-FFF2-40B4-BE49-F238E27FC236}">
                <a16:creationId xmlns:a16="http://schemas.microsoft.com/office/drawing/2014/main" id="{6A53F96D-3B0C-9A37-DB36-308F92F6C9FB}"/>
              </a:ext>
            </a:extLst>
          </p:cNvPr>
          <p:cNvPicPr>
            <a:picLocks noChangeAspect="1"/>
          </p:cNvPicPr>
          <p:nvPr/>
        </p:nvPicPr>
        <p:blipFill>
          <a:blip r:embed="rId2"/>
          <a:stretch>
            <a:fillRect/>
          </a:stretch>
        </p:blipFill>
        <p:spPr>
          <a:xfrm>
            <a:off x="3779400" y="1576295"/>
            <a:ext cx="4957539" cy="4782646"/>
          </a:xfrm>
          <a:prstGeom prst="rect">
            <a:avLst/>
          </a:prstGeom>
        </p:spPr>
      </p:pic>
    </p:spTree>
    <p:extLst>
      <p:ext uri="{BB962C8B-B14F-4D97-AF65-F5344CB8AC3E}">
        <p14:creationId xmlns:p14="http://schemas.microsoft.com/office/powerpoint/2010/main" val="299674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Giới thiệu về bộ dữ liệu</a:t>
            </a:r>
          </a:p>
        </p:txBody>
      </p:sp>
      <p:sp>
        <p:nvSpPr>
          <p:cNvPr id="3" name="Content Placeholder 2"/>
          <p:cNvSpPr>
            <a:spLocks noGrp="1"/>
          </p:cNvSpPr>
          <p:nvPr>
            <p:ph idx="1"/>
          </p:nvPr>
        </p:nvSpPr>
        <p:spPr>
          <a:xfrm>
            <a:off x="420914" y="1111045"/>
            <a:ext cx="11350172" cy="5113962"/>
          </a:xfrm>
        </p:spPr>
        <p:txBody>
          <a:bodyPr>
            <a:noAutofit/>
          </a:bodyPr>
          <a:lstStyle/>
          <a:p>
            <a:pPr marL="344487" lvl="1" indent="0" algn="just">
              <a:lnSpc>
                <a:spcPct val="150000"/>
              </a:lnSpc>
              <a:buNone/>
            </a:pPr>
            <a:r>
              <a:rPr lang="en-US" sz="2200">
                <a:latin typeface="Sitka Small" pitchFamily="2" charset="0"/>
              </a:rPr>
              <a:t>Tương quan dữ liệu Age và Heart Disease</a:t>
            </a:r>
            <a:endParaRPr lang="vi-VN" sz="2200">
              <a:latin typeface="Sitka Small" pitchFamily="2"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18</a:t>
            </a:fld>
            <a:endParaRPr lang="en-US"/>
          </a:p>
        </p:txBody>
      </p:sp>
      <p:pic>
        <p:nvPicPr>
          <p:cNvPr id="6" name="Picture 5">
            <a:extLst>
              <a:ext uri="{FF2B5EF4-FFF2-40B4-BE49-F238E27FC236}">
                <a16:creationId xmlns:a16="http://schemas.microsoft.com/office/drawing/2014/main" id="{899E12EE-CB57-652B-D5A5-C5188AD2C625}"/>
              </a:ext>
            </a:extLst>
          </p:cNvPr>
          <p:cNvPicPr>
            <a:picLocks noChangeAspect="1"/>
          </p:cNvPicPr>
          <p:nvPr/>
        </p:nvPicPr>
        <p:blipFill>
          <a:blip r:embed="rId2"/>
          <a:stretch>
            <a:fillRect/>
          </a:stretch>
        </p:blipFill>
        <p:spPr>
          <a:xfrm>
            <a:off x="1108009" y="2067135"/>
            <a:ext cx="4823878" cy="3955123"/>
          </a:xfrm>
          <a:prstGeom prst="rect">
            <a:avLst/>
          </a:prstGeom>
        </p:spPr>
      </p:pic>
      <p:sp>
        <p:nvSpPr>
          <p:cNvPr id="8" name="TextBox 7">
            <a:extLst>
              <a:ext uri="{FF2B5EF4-FFF2-40B4-BE49-F238E27FC236}">
                <a16:creationId xmlns:a16="http://schemas.microsoft.com/office/drawing/2014/main" id="{95332B54-BD3B-A50A-11C7-E6E271770001}"/>
              </a:ext>
            </a:extLst>
          </p:cNvPr>
          <p:cNvSpPr txBox="1"/>
          <p:nvPr/>
        </p:nvSpPr>
        <p:spPr>
          <a:xfrm>
            <a:off x="6430297" y="2067135"/>
            <a:ext cx="5574890" cy="1107996"/>
          </a:xfrm>
          <a:prstGeom prst="rect">
            <a:avLst/>
          </a:prstGeom>
          <a:noFill/>
        </p:spPr>
        <p:txBody>
          <a:bodyPr wrap="square" rtlCol="0">
            <a:spAutoFit/>
          </a:bodyPr>
          <a:lstStyle/>
          <a:p>
            <a:r>
              <a:rPr lang="vi-VN" sz="2200" b="0" i="0">
                <a:effectLst/>
                <a:latin typeface="Sitka Small" pitchFamily="2" charset="0"/>
              </a:rPr>
              <a:t>Độ tuổi trung bình của những người không mắc bệnh tim cao hơn những người mắc bệnh tim</a:t>
            </a:r>
            <a:endParaRPr lang="en-US" sz="2200">
              <a:latin typeface="Sitka Small" pitchFamily="2" charset="0"/>
            </a:endParaRPr>
          </a:p>
        </p:txBody>
      </p:sp>
    </p:spTree>
    <p:extLst>
      <p:ext uri="{BB962C8B-B14F-4D97-AF65-F5344CB8AC3E}">
        <p14:creationId xmlns:p14="http://schemas.microsoft.com/office/powerpoint/2010/main" val="134371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Giới thiệu về bộ dữ liệu</a:t>
            </a:r>
          </a:p>
        </p:txBody>
      </p:sp>
      <p:sp>
        <p:nvSpPr>
          <p:cNvPr id="3" name="Content Placeholder 2"/>
          <p:cNvSpPr>
            <a:spLocks noGrp="1"/>
          </p:cNvSpPr>
          <p:nvPr>
            <p:ph idx="1"/>
          </p:nvPr>
        </p:nvSpPr>
        <p:spPr>
          <a:xfrm>
            <a:off x="420914" y="1111045"/>
            <a:ext cx="11350172" cy="5113962"/>
          </a:xfrm>
        </p:spPr>
        <p:txBody>
          <a:bodyPr>
            <a:noAutofit/>
          </a:bodyPr>
          <a:lstStyle/>
          <a:p>
            <a:pPr marL="344487" lvl="1" indent="0" algn="just">
              <a:lnSpc>
                <a:spcPct val="150000"/>
              </a:lnSpc>
              <a:buNone/>
            </a:pPr>
            <a:r>
              <a:rPr lang="en-US" sz="2200">
                <a:latin typeface="Sitka Small" pitchFamily="2" charset="0"/>
              </a:rPr>
              <a:t>Tương quan dữ liệu Age và Heart Disease</a:t>
            </a:r>
            <a:endParaRPr lang="vi-VN" sz="2200">
              <a:latin typeface="Sitka Small" pitchFamily="2"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19</a:t>
            </a:fld>
            <a:endParaRPr lang="en-US"/>
          </a:p>
        </p:txBody>
      </p:sp>
      <p:sp>
        <p:nvSpPr>
          <p:cNvPr id="8" name="TextBox 7">
            <a:extLst>
              <a:ext uri="{FF2B5EF4-FFF2-40B4-BE49-F238E27FC236}">
                <a16:creationId xmlns:a16="http://schemas.microsoft.com/office/drawing/2014/main" id="{95332B54-BD3B-A50A-11C7-E6E271770001}"/>
              </a:ext>
            </a:extLst>
          </p:cNvPr>
          <p:cNvSpPr txBox="1"/>
          <p:nvPr/>
        </p:nvSpPr>
        <p:spPr>
          <a:xfrm>
            <a:off x="521110" y="2321004"/>
            <a:ext cx="5574890" cy="1107996"/>
          </a:xfrm>
          <a:prstGeom prst="rect">
            <a:avLst/>
          </a:prstGeom>
          <a:noFill/>
        </p:spPr>
        <p:txBody>
          <a:bodyPr wrap="square" rtlCol="0">
            <a:spAutoFit/>
          </a:bodyPr>
          <a:lstStyle/>
          <a:p>
            <a:r>
              <a:rPr lang="vi-VN" sz="2200" b="0" i="0">
                <a:effectLst/>
                <a:latin typeface="Sitka Small" pitchFamily="2" charset="0"/>
              </a:rPr>
              <a:t>Từ biểu đồ trên, chúng ta có thể thấy rằng nam giới có nguy cơ mắc bệnh tim cao hơn nữ giớ</a:t>
            </a:r>
            <a:endParaRPr lang="en-US" sz="2200">
              <a:latin typeface="Sitka Small" pitchFamily="2" charset="0"/>
            </a:endParaRPr>
          </a:p>
        </p:txBody>
      </p:sp>
      <p:pic>
        <p:nvPicPr>
          <p:cNvPr id="7" name="Picture 6">
            <a:extLst>
              <a:ext uri="{FF2B5EF4-FFF2-40B4-BE49-F238E27FC236}">
                <a16:creationId xmlns:a16="http://schemas.microsoft.com/office/drawing/2014/main" id="{2B59399C-2223-A1B7-D8AA-4937413346DF}"/>
              </a:ext>
            </a:extLst>
          </p:cNvPr>
          <p:cNvPicPr>
            <a:picLocks noChangeAspect="1"/>
          </p:cNvPicPr>
          <p:nvPr/>
        </p:nvPicPr>
        <p:blipFill>
          <a:blip r:embed="rId2"/>
          <a:stretch>
            <a:fillRect/>
          </a:stretch>
        </p:blipFill>
        <p:spPr>
          <a:xfrm>
            <a:off x="6745943" y="2005211"/>
            <a:ext cx="4953429" cy="3741744"/>
          </a:xfrm>
          <a:prstGeom prst="rect">
            <a:avLst/>
          </a:prstGeom>
        </p:spPr>
      </p:pic>
    </p:spTree>
    <p:extLst>
      <p:ext uri="{BB962C8B-B14F-4D97-AF65-F5344CB8AC3E}">
        <p14:creationId xmlns:p14="http://schemas.microsoft.com/office/powerpoint/2010/main" val="178951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NỘI DUNG</a:t>
            </a:r>
          </a:p>
        </p:txBody>
      </p:sp>
      <p:sp>
        <p:nvSpPr>
          <p:cNvPr id="6" name="Slide Number Placeholder 5"/>
          <p:cNvSpPr>
            <a:spLocks noGrp="1"/>
          </p:cNvSpPr>
          <p:nvPr>
            <p:ph type="sldNum" sz="quarter" idx="12"/>
          </p:nvPr>
        </p:nvSpPr>
        <p:spPr/>
        <p:txBody>
          <a:bodyPr/>
          <a:lstStyle/>
          <a:p>
            <a:fld id="{9EA40E5E-19B2-469A-81BC-1F6A517536BE}" type="slidenum">
              <a:rPr lang="en-US" smtClean="0"/>
              <a:pPr/>
              <a:t>2</a:t>
            </a:fld>
            <a:endParaRPr lang="en-US"/>
          </a:p>
        </p:txBody>
      </p:sp>
      <p:graphicFrame>
        <p:nvGraphicFramePr>
          <p:cNvPr id="5" name="Diagram 4"/>
          <p:cNvGraphicFramePr/>
          <p:nvPr>
            <p:extLst>
              <p:ext uri="{D42A27DB-BD31-4B8C-83A1-F6EECF244321}">
                <p14:modId xmlns:p14="http://schemas.microsoft.com/office/powerpoint/2010/main" val="3596324550"/>
              </p:ext>
            </p:extLst>
          </p:nvPr>
        </p:nvGraphicFramePr>
        <p:xfrm>
          <a:off x="2032000" y="1161143"/>
          <a:ext cx="9448800" cy="522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660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Giới thiệu về bộ dữ liệu</a:t>
            </a:r>
          </a:p>
        </p:txBody>
      </p:sp>
      <p:sp>
        <p:nvSpPr>
          <p:cNvPr id="3" name="Content Placeholder 2"/>
          <p:cNvSpPr>
            <a:spLocks noGrp="1"/>
          </p:cNvSpPr>
          <p:nvPr>
            <p:ph idx="1"/>
          </p:nvPr>
        </p:nvSpPr>
        <p:spPr>
          <a:xfrm>
            <a:off x="420914" y="1111045"/>
            <a:ext cx="11350172" cy="5113962"/>
          </a:xfrm>
        </p:spPr>
        <p:txBody>
          <a:bodyPr>
            <a:noAutofit/>
          </a:bodyPr>
          <a:lstStyle/>
          <a:p>
            <a:pPr marL="344487" lvl="1" indent="0" algn="just">
              <a:lnSpc>
                <a:spcPct val="150000"/>
              </a:lnSpc>
              <a:buNone/>
            </a:pPr>
            <a:r>
              <a:rPr lang="en-US" sz="2200">
                <a:latin typeface="Sitka Small" pitchFamily="2" charset="0"/>
              </a:rPr>
              <a:t>Tương quan dữ liệu Cholestrole và Heart Disease</a:t>
            </a:r>
            <a:endParaRPr lang="vi-VN" sz="2200">
              <a:latin typeface="Sitka Small" pitchFamily="2"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20</a:t>
            </a:fld>
            <a:endParaRPr lang="en-US"/>
          </a:p>
        </p:txBody>
      </p:sp>
      <p:sp>
        <p:nvSpPr>
          <p:cNvPr id="8" name="TextBox 7">
            <a:extLst>
              <a:ext uri="{FF2B5EF4-FFF2-40B4-BE49-F238E27FC236}">
                <a16:creationId xmlns:a16="http://schemas.microsoft.com/office/drawing/2014/main" id="{95332B54-BD3B-A50A-11C7-E6E271770001}"/>
              </a:ext>
            </a:extLst>
          </p:cNvPr>
          <p:cNvSpPr txBox="1"/>
          <p:nvPr/>
        </p:nvSpPr>
        <p:spPr>
          <a:xfrm>
            <a:off x="6343680" y="2197893"/>
            <a:ext cx="5769662" cy="2123658"/>
          </a:xfrm>
          <a:prstGeom prst="rect">
            <a:avLst/>
          </a:prstGeom>
          <a:noFill/>
        </p:spPr>
        <p:txBody>
          <a:bodyPr wrap="square" rtlCol="0">
            <a:spAutoFit/>
          </a:bodyPr>
          <a:lstStyle/>
          <a:p>
            <a:r>
              <a:rPr lang="vi-VN" sz="2200" b="0" i="0">
                <a:effectLst/>
                <a:latin typeface="Sitka Small" pitchFamily="2" charset="0"/>
              </a:rPr>
              <a:t>Giá trị trung bình của cholestrole đối với những người không mắc bệnh tim cao hơn một chút so với giá trị trung bình của cholestrole đối với những người mắc bệnh tim. Có một số ngoại lệ ở phần trên của cả hai ô</a:t>
            </a:r>
            <a:endParaRPr lang="en-US" sz="2200">
              <a:latin typeface="Sitka Small" pitchFamily="2" charset="0"/>
            </a:endParaRPr>
          </a:p>
        </p:txBody>
      </p:sp>
      <p:pic>
        <p:nvPicPr>
          <p:cNvPr id="6" name="Picture 5">
            <a:extLst>
              <a:ext uri="{FF2B5EF4-FFF2-40B4-BE49-F238E27FC236}">
                <a16:creationId xmlns:a16="http://schemas.microsoft.com/office/drawing/2014/main" id="{A9D08A48-68A1-A85F-91A9-2277B125ACFC}"/>
              </a:ext>
            </a:extLst>
          </p:cNvPr>
          <p:cNvPicPr>
            <a:picLocks noChangeAspect="1"/>
          </p:cNvPicPr>
          <p:nvPr/>
        </p:nvPicPr>
        <p:blipFill>
          <a:blip r:embed="rId2"/>
          <a:stretch>
            <a:fillRect/>
          </a:stretch>
        </p:blipFill>
        <p:spPr>
          <a:xfrm>
            <a:off x="901772" y="1974728"/>
            <a:ext cx="4961050" cy="3772227"/>
          </a:xfrm>
          <a:prstGeom prst="rect">
            <a:avLst/>
          </a:prstGeom>
        </p:spPr>
      </p:pic>
    </p:spTree>
    <p:extLst>
      <p:ext uri="{BB962C8B-B14F-4D97-AF65-F5344CB8AC3E}">
        <p14:creationId xmlns:p14="http://schemas.microsoft.com/office/powerpoint/2010/main" val="2541315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Xây dựng mô hình</a:t>
            </a:r>
          </a:p>
        </p:txBody>
      </p:sp>
      <p:sp>
        <p:nvSpPr>
          <p:cNvPr id="3" name="Content Placeholder 2"/>
          <p:cNvSpPr>
            <a:spLocks noGrp="1"/>
          </p:cNvSpPr>
          <p:nvPr>
            <p:ph idx="1"/>
          </p:nvPr>
        </p:nvSpPr>
        <p:spPr>
          <a:xfrm>
            <a:off x="420914" y="1111045"/>
            <a:ext cx="11350172" cy="5113962"/>
          </a:xfrm>
        </p:spPr>
        <p:txBody>
          <a:bodyPr>
            <a:noAutofit/>
          </a:bodyPr>
          <a:lstStyle/>
          <a:p>
            <a:pPr marL="344487" lvl="1" indent="0" algn="just">
              <a:lnSpc>
                <a:spcPct val="150000"/>
              </a:lnSpc>
              <a:buNone/>
            </a:pPr>
            <a:r>
              <a:rPr lang="en-US" sz="2200">
                <a:latin typeface="Sitka Small" pitchFamily="2" charset="0"/>
              </a:rPr>
              <a:t>Chuẩn bị dữ liệu</a:t>
            </a:r>
            <a:endParaRPr lang="vi-VN" sz="2200">
              <a:latin typeface="Sitka Small" pitchFamily="2"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21</a:t>
            </a:fld>
            <a:endParaRPr lang="en-US"/>
          </a:p>
        </p:txBody>
      </p:sp>
      <p:pic>
        <p:nvPicPr>
          <p:cNvPr id="7" name="Picture 6">
            <a:extLst>
              <a:ext uri="{FF2B5EF4-FFF2-40B4-BE49-F238E27FC236}">
                <a16:creationId xmlns:a16="http://schemas.microsoft.com/office/drawing/2014/main" id="{85830206-2013-E95E-1324-9391058FBE06}"/>
              </a:ext>
            </a:extLst>
          </p:cNvPr>
          <p:cNvPicPr>
            <a:picLocks noChangeAspect="1"/>
          </p:cNvPicPr>
          <p:nvPr/>
        </p:nvPicPr>
        <p:blipFill>
          <a:blip r:embed="rId2"/>
          <a:stretch>
            <a:fillRect/>
          </a:stretch>
        </p:blipFill>
        <p:spPr>
          <a:xfrm>
            <a:off x="2157237" y="2020004"/>
            <a:ext cx="7582557" cy="3604572"/>
          </a:xfrm>
          <a:prstGeom prst="rect">
            <a:avLst/>
          </a:prstGeom>
        </p:spPr>
      </p:pic>
    </p:spTree>
    <p:extLst>
      <p:ext uri="{BB962C8B-B14F-4D97-AF65-F5344CB8AC3E}">
        <p14:creationId xmlns:p14="http://schemas.microsoft.com/office/powerpoint/2010/main" val="349503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Xây dựng mô hình</a:t>
            </a:r>
          </a:p>
        </p:txBody>
      </p:sp>
      <p:sp>
        <p:nvSpPr>
          <p:cNvPr id="3" name="Content Placeholder 2"/>
          <p:cNvSpPr>
            <a:spLocks noGrp="1"/>
          </p:cNvSpPr>
          <p:nvPr>
            <p:ph idx="1"/>
          </p:nvPr>
        </p:nvSpPr>
        <p:spPr>
          <a:xfrm>
            <a:off x="420914" y="1111045"/>
            <a:ext cx="11350172" cy="5113962"/>
          </a:xfrm>
        </p:spPr>
        <p:txBody>
          <a:bodyPr>
            <a:noAutofit/>
          </a:bodyPr>
          <a:lstStyle/>
          <a:p>
            <a:pPr marL="344487" lvl="1" indent="0" algn="just">
              <a:lnSpc>
                <a:spcPct val="150000"/>
              </a:lnSpc>
              <a:buNone/>
            </a:pPr>
            <a:r>
              <a:rPr lang="en-US" sz="2200">
                <a:latin typeface="Sitka Small" pitchFamily="2" charset="0"/>
              </a:rPr>
              <a:t>Định nghĩa model</a:t>
            </a:r>
            <a:endParaRPr lang="vi-VN" sz="2200">
              <a:latin typeface="Sitka Small" pitchFamily="2"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22</a:t>
            </a:fld>
            <a:endParaRPr lang="en-US"/>
          </a:p>
        </p:txBody>
      </p:sp>
      <p:pic>
        <p:nvPicPr>
          <p:cNvPr id="9" name="Picture 8">
            <a:extLst>
              <a:ext uri="{FF2B5EF4-FFF2-40B4-BE49-F238E27FC236}">
                <a16:creationId xmlns:a16="http://schemas.microsoft.com/office/drawing/2014/main" id="{134E73DF-7949-84D2-46FD-0C94D490B8AF}"/>
              </a:ext>
            </a:extLst>
          </p:cNvPr>
          <p:cNvPicPr>
            <a:picLocks noChangeAspect="1"/>
          </p:cNvPicPr>
          <p:nvPr/>
        </p:nvPicPr>
        <p:blipFill>
          <a:blip r:embed="rId2"/>
          <a:stretch>
            <a:fillRect/>
          </a:stretch>
        </p:blipFill>
        <p:spPr>
          <a:xfrm>
            <a:off x="2423506" y="1918453"/>
            <a:ext cx="6877810" cy="4029768"/>
          </a:xfrm>
          <a:prstGeom prst="rect">
            <a:avLst/>
          </a:prstGeom>
        </p:spPr>
      </p:pic>
    </p:spTree>
    <p:extLst>
      <p:ext uri="{BB962C8B-B14F-4D97-AF65-F5344CB8AC3E}">
        <p14:creationId xmlns:p14="http://schemas.microsoft.com/office/powerpoint/2010/main" val="369237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Xây dựng mô hình</a:t>
            </a:r>
          </a:p>
        </p:txBody>
      </p:sp>
      <p:sp>
        <p:nvSpPr>
          <p:cNvPr id="3" name="Content Placeholder 2"/>
          <p:cNvSpPr>
            <a:spLocks noGrp="1"/>
          </p:cNvSpPr>
          <p:nvPr>
            <p:ph idx="1"/>
          </p:nvPr>
        </p:nvSpPr>
        <p:spPr>
          <a:xfrm>
            <a:off x="420914" y="1111045"/>
            <a:ext cx="11350172" cy="5113962"/>
          </a:xfrm>
        </p:spPr>
        <p:txBody>
          <a:bodyPr>
            <a:noAutofit/>
          </a:bodyPr>
          <a:lstStyle/>
          <a:p>
            <a:pPr marL="344487" lvl="1" indent="0" algn="just">
              <a:lnSpc>
                <a:spcPct val="150000"/>
              </a:lnSpc>
              <a:buNone/>
            </a:pPr>
            <a:r>
              <a:rPr lang="en-US" sz="2200">
                <a:latin typeface="Sitka Small" pitchFamily="2" charset="0"/>
              </a:rPr>
              <a:t>So sánh các model</a:t>
            </a:r>
            <a:endParaRPr lang="vi-VN" sz="2200">
              <a:latin typeface="Sitka Small" pitchFamily="2"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23</a:t>
            </a:fld>
            <a:endParaRPr lang="en-US"/>
          </a:p>
        </p:txBody>
      </p:sp>
      <p:pic>
        <p:nvPicPr>
          <p:cNvPr id="7" name="Picture 6">
            <a:extLst>
              <a:ext uri="{FF2B5EF4-FFF2-40B4-BE49-F238E27FC236}">
                <a16:creationId xmlns:a16="http://schemas.microsoft.com/office/drawing/2014/main" id="{20241079-B767-441F-E069-0001B12B4D73}"/>
              </a:ext>
            </a:extLst>
          </p:cNvPr>
          <p:cNvPicPr>
            <a:picLocks noChangeAspect="1"/>
          </p:cNvPicPr>
          <p:nvPr/>
        </p:nvPicPr>
        <p:blipFill>
          <a:blip r:embed="rId2"/>
          <a:stretch>
            <a:fillRect/>
          </a:stretch>
        </p:blipFill>
        <p:spPr>
          <a:xfrm>
            <a:off x="1778984" y="2731095"/>
            <a:ext cx="8619516" cy="2037549"/>
          </a:xfrm>
          <a:prstGeom prst="rect">
            <a:avLst/>
          </a:prstGeom>
        </p:spPr>
      </p:pic>
    </p:spTree>
    <p:extLst>
      <p:ext uri="{BB962C8B-B14F-4D97-AF65-F5344CB8AC3E}">
        <p14:creationId xmlns:p14="http://schemas.microsoft.com/office/powerpoint/2010/main" val="3702532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Xây dựng mô hình</a:t>
            </a:r>
          </a:p>
        </p:txBody>
      </p:sp>
      <p:sp>
        <p:nvSpPr>
          <p:cNvPr id="3" name="Content Placeholder 2"/>
          <p:cNvSpPr>
            <a:spLocks noGrp="1"/>
          </p:cNvSpPr>
          <p:nvPr>
            <p:ph idx="1"/>
          </p:nvPr>
        </p:nvSpPr>
        <p:spPr>
          <a:xfrm>
            <a:off x="420914" y="1111045"/>
            <a:ext cx="11350172" cy="5113962"/>
          </a:xfrm>
        </p:spPr>
        <p:txBody>
          <a:bodyPr>
            <a:noAutofit/>
          </a:bodyPr>
          <a:lstStyle/>
          <a:p>
            <a:pPr marL="344487" lvl="1" indent="0" algn="just">
              <a:lnSpc>
                <a:spcPct val="150000"/>
              </a:lnSpc>
              <a:buNone/>
            </a:pPr>
            <a:r>
              <a:rPr lang="en-US" sz="2200">
                <a:latin typeface="Sitka Small" pitchFamily="2" charset="0"/>
              </a:rPr>
              <a:t>Dự đoán </a:t>
            </a:r>
            <a:endParaRPr lang="vi-VN" sz="2200">
              <a:latin typeface="Sitka Small" pitchFamily="2"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24</a:t>
            </a:fld>
            <a:endParaRPr lang="en-US"/>
          </a:p>
        </p:txBody>
      </p:sp>
      <p:pic>
        <p:nvPicPr>
          <p:cNvPr id="6" name="Picture 5">
            <a:extLst>
              <a:ext uri="{FF2B5EF4-FFF2-40B4-BE49-F238E27FC236}">
                <a16:creationId xmlns:a16="http://schemas.microsoft.com/office/drawing/2014/main" id="{45167766-B210-1391-A8FC-F8A474165D3D}"/>
              </a:ext>
            </a:extLst>
          </p:cNvPr>
          <p:cNvPicPr>
            <a:picLocks noChangeAspect="1"/>
          </p:cNvPicPr>
          <p:nvPr/>
        </p:nvPicPr>
        <p:blipFill>
          <a:blip r:embed="rId2"/>
          <a:stretch>
            <a:fillRect/>
          </a:stretch>
        </p:blipFill>
        <p:spPr>
          <a:xfrm>
            <a:off x="1588933" y="2612015"/>
            <a:ext cx="8724315" cy="1915378"/>
          </a:xfrm>
          <a:prstGeom prst="rect">
            <a:avLst/>
          </a:prstGeom>
        </p:spPr>
      </p:pic>
    </p:spTree>
    <p:extLst>
      <p:ext uri="{BB962C8B-B14F-4D97-AF65-F5344CB8AC3E}">
        <p14:creationId xmlns:p14="http://schemas.microsoft.com/office/powerpoint/2010/main" val="401454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a:t>Kết luận</a:t>
            </a:r>
          </a:p>
        </p:txBody>
      </p:sp>
      <p:sp>
        <p:nvSpPr>
          <p:cNvPr id="13316" name="Rectangle 3"/>
          <p:cNvSpPr>
            <a:spLocks noGrp="1" noChangeArrowheads="1"/>
          </p:cNvSpPr>
          <p:nvPr>
            <p:ph idx="1"/>
          </p:nvPr>
        </p:nvSpPr>
        <p:spPr/>
        <p:txBody>
          <a:bodyPr>
            <a:normAutofit/>
          </a:bodyPr>
          <a:lstStyle/>
          <a:p>
            <a:pPr marL="338137" lvl="1" indent="0">
              <a:lnSpc>
                <a:spcPct val="150000"/>
              </a:lnSpc>
              <a:spcBef>
                <a:spcPct val="40000"/>
              </a:spcBef>
              <a:buClr>
                <a:srgbClr val="006699"/>
              </a:buClr>
              <a:buNone/>
            </a:pPr>
            <a:r>
              <a:rPr lang="en-US" sz="2200">
                <a:latin typeface="Sitka Small" pitchFamily="2" charset="0"/>
              </a:rPr>
              <a:t>Trong quá trình phát triển và đánh giá mô hình Naïve Bayes dự đoán bệnh tim, tôi đã đạt được một loạt kết quả quan trọng. Mô hình này đã chứng minh khả năng học và dự đoán giá bệnh dựa trên dữ liệu sức khỏe, và đã được đánh giá tích cực dựa trên các chỉ số trong học máy.</a:t>
            </a:r>
          </a:p>
          <a:p>
            <a:pPr marL="338137" lvl="1" indent="0">
              <a:lnSpc>
                <a:spcPct val="150000"/>
              </a:lnSpc>
              <a:spcBef>
                <a:spcPct val="40000"/>
              </a:spcBef>
              <a:buClr>
                <a:srgbClr val="006699"/>
              </a:buClr>
              <a:buNone/>
            </a:pPr>
            <a:r>
              <a:rPr lang="en-US" sz="2200">
                <a:latin typeface="Sitka Small" pitchFamily="2" charset="0"/>
              </a:rPr>
              <a:t>Mặc dù mô hình dự đoán bệnh tim là một công việc phức tạp và đầy thách thức, tôi hy vọng rằng nghiên cứu này có thể đóng góp vào sự hiểu biết về khả năng ứng dụng thuật toán Naïve Bayes trong dự đoán bệnh tim</a:t>
            </a:r>
          </a:p>
          <a:p>
            <a:pPr marL="338137" lvl="1" indent="0">
              <a:spcBef>
                <a:spcPct val="40000"/>
              </a:spcBef>
              <a:buClr>
                <a:srgbClr val="006699"/>
              </a:buClr>
              <a:buNone/>
            </a:pPr>
            <a:endParaRPr lang="en-US"/>
          </a:p>
        </p:txBody>
      </p:sp>
      <p:sp>
        <p:nvSpPr>
          <p:cNvPr id="2" name="Slide Number Placeholder 1"/>
          <p:cNvSpPr>
            <a:spLocks noGrp="1"/>
          </p:cNvSpPr>
          <p:nvPr>
            <p:ph type="sldNum" sz="quarter" idx="12"/>
          </p:nvPr>
        </p:nvSpPr>
        <p:spPr/>
        <p:txBody>
          <a:bodyPr/>
          <a:lstStyle/>
          <a:p>
            <a:fld id="{9EA40E5E-19B2-469A-81BC-1F6A517536BE}" type="slidenum">
              <a:rPr lang="en-US" smtClean="0"/>
              <a:pPr/>
              <a:t>25</a:t>
            </a:fld>
            <a:endParaRPr lang="en-US"/>
          </a:p>
        </p:txBody>
      </p:sp>
    </p:spTree>
    <p:extLst>
      <p:ext uri="{BB962C8B-B14F-4D97-AF65-F5344CB8AC3E}">
        <p14:creationId xmlns:p14="http://schemas.microsoft.com/office/powerpoint/2010/main" val="230933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blinds(horizontal)">
                                      <p:cBhvr>
                                        <p:cTn id="7" dur="500"/>
                                        <p:tgtEl>
                                          <p:spTgt spid="13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6">
                                            <p:txEl>
                                              <p:pRg st="1" end="1"/>
                                            </p:txEl>
                                          </p:spTgt>
                                        </p:tgtEl>
                                        <p:attrNameLst>
                                          <p:attrName>style.visibility</p:attrName>
                                        </p:attrNameLst>
                                      </p:cBhvr>
                                      <p:to>
                                        <p:strVal val="visible"/>
                                      </p:to>
                                    </p:set>
                                    <p:animEffect transition="in" filter="blinds(horizontal)">
                                      <p:cBhvr>
                                        <p:cTn id="12" dur="500"/>
                                        <p:tgtEl>
                                          <p:spTgt spid="13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59314" y="2627425"/>
            <a:ext cx="6186363" cy="882257"/>
          </a:xfrm>
        </p:spPr>
        <p:txBody>
          <a:bodyPr/>
          <a:lstStyle/>
          <a:p>
            <a:r>
              <a:rPr lang="en-US">
                <a:solidFill>
                  <a:srgbClr val="0070C0"/>
                </a:solidFill>
              </a:rPr>
              <a:t>Cám ơn !</a:t>
            </a:r>
          </a:p>
        </p:txBody>
      </p:sp>
    </p:spTree>
    <p:extLst>
      <p:ext uri="{BB962C8B-B14F-4D97-AF65-F5344CB8AC3E}">
        <p14:creationId xmlns:p14="http://schemas.microsoft.com/office/powerpoint/2010/main" val="410401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8926871" cy="867003"/>
          </a:xfrm>
        </p:spPr>
        <p:txBody>
          <a:bodyPr>
            <a:normAutofit/>
          </a:bodyPr>
          <a:lstStyle/>
          <a:p>
            <a:pPr lvl="0"/>
            <a:r>
              <a:rPr lang="en-US" b="1"/>
              <a:t>Tổng quan đề tài</a:t>
            </a:r>
          </a:p>
        </p:txBody>
      </p:sp>
      <p:sp>
        <p:nvSpPr>
          <p:cNvPr id="3" name="Content Placeholder 2"/>
          <p:cNvSpPr>
            <a:spLocks noGrp="1"/>
          </p:cNvSpPr>
          <p:nvPr>
            <p:ph idx="1"/>
          </p:nvPr>
        </p:nvSpPr>
        <p:spPr/>
        <p:txBody>
          <a:bodyPr>
            <a:normAutofit/>
          </a:bodyPr>
          <a:lstStyle/>
          <a:p>
            <a:r>
              <a:rPr lang="en-US"/>
              <a:t>Lý do chọn đề tài :</a:t>
            </a:r>
          </a:p>
          <a:p>
            <a:pPr marL="344487" lvl="1" indent="0">
              <a:buNone/>
            </a:pPr>
            <a:endParaRPr lang="en-US"/>
          </a:p>
          <a:p>
            <a:r>
              <a:rPr lang="en-US"/>
              <a:t>Phương pháp nghiên cứu:</a:t>
            </a:r>
          </a:p>
          <a:p>
            <a:pPr marL="344487" lvl="1" indent="0">
              <a:buNone/>
            </a:pPr>
            <a:endParaRPr lang="en-US"/>
          </a:p>
          <a:p>
            <a:r>
              <a:rPr lang="en-US"/>
              <a:t>Đối tượng nghiên cứu:</a:t>
            </a:r>
          </a:p>
          <a:p>
            <a:pPr lvl="1"/>
            <a:endParaRPr lang="en-US"/>
          </a:p>
          <a:p>
            <a:r>
              <a:rPr lang="en-US"/>
              <a:t>Giới hạn và phạm vi nghiên cứu:</a:t>
            </a:r>
          </a:p>
          <a:p>
            <a:pPr lvl="1"/>
            <a:endParaRPr lang="en-US"/>
          </a:p>
        </p:txBody>
      </p:sp>
      <p:sp>
        <p:nvSpPr>
          <p:cNvPr id="4" name="Slide Number Placeholder 3"/>
          <p:cNvSpPr>
            <a:spLocks noGrp="1"/>
          </p:cNvSpPr>
          <p:nvPr>
            <p:ph type="sldNum" sz="quarter" idx="12"/>
          </p:nvPr>
        </p:nvSpPr>
        <p:spPr/>
        <p:txBody>
          <a:bodyPr/>
          <a:lstStyle/>
          <a:p>
            <a:fld id="{9EA40E5E-19B2-469A-81BC-1F6A517536BE}" type="slidenum">
              <a:rPr lang="en-US" smtClean="0"/>
              <a:pPr/>
              <a:t>3</a:t>
            </a:fld>
            <a:endParaRPr lang="en-US"/>
          </a:p>
        </p:txBody>
      </p:sp>
    </p:spTree>
    <p:extLst>
      <p:ext uri="{BB962C8B-B14F-4D97-AF65-F5344CB8AC3E}">
        <p14:creationId xmlns:p14="http://schemas.microsoft.com/office/powerpoint/2010/main" val="49864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Lý do chọn đề tài</a:t>
            </a:r>
          </a:p>
        </p:txBody>
      </p:sp>
      <p:sp>
        <p:nvSpPr>
          <p:cNvPr id="3" name="Content Placeholder 2"/>
          <p:cNvSpPr>
            <a:spLocks noGrp="1"/>
          </p:cNvSpPr>
          <p:nvPr>
            <p:ph idx="1"/>
          </p:nvPr>
        </p:nvSpPr>
        <p:spPr/>
        <p:txBody>
          <a:bodyPr>
            <a:normAutofit lnSpcReduction="10000"/>
          </a:bodyPr>
          <a:lstStyle/>
          <a:p>
            <a:pPr marL="344487" lvl="1" indent="0" algn="just">
              <a:lnSpc>
                <a:spcPct val="150000"/>
              </a:lnSpc>
              <a:buNone/>
            </a:pPr>
            <a:r>
              <a:rPr lang="en-US" sz="2200">
                <a:latin typeface="Sitka Small" pitchFamily="2" charset="0"/>
              </a:rPr>
              <a:t>	Tầm quan trọng của bệnh tim: Bệnh tim là một trong những nguy cơ lớn đối với sức khỏe của con người gây ra nhiều trường hợp tử vong trên thế giới. Việc phát hiện sớm và quản lý bệnh tim có thể cứu sống nhiều người. Do đó việc tìm ra phương pháp chuẩn đoán hiệu quả là một ưu tiên hàng đầu trong lĩnh vực y tế</a:t>
            </a:r>
          </a:p>
          <a:p>
            <a:pPr marL="344487" lvl="1" indent="0" algn="just">
              <a:lnSpc>
                <a:spcPct val="150000"/>
              </a:lnSpc>
              <a:buNone/>
            </a:pPr>
            <a:r>
              <a:rPr lang="en-US" sz="2200">
                <a:latin typeface="Sitka Small" pitchFamily="2" charset="0"/>
              </a:rPr>
              <a:t>	Sức mạnh của học máy: Học máy đã chứng tỏ khả năng phân tích dữ liệu phức tạp và tạo ra mô hình dự đoán chính xác. Sự phát triển nhanh của công nghệ này đã mở ra cơ hội mới áp dụng vào lĩnh vực y học, bao gồm cả chuẩn đoán bệnh tim. Học máy có khả năng tự động học và điều chỉnh dựa trên dữ liệu, giúp nâng cao khả năng dự đoán</a:t>
            </a:r>
            <a:endParaRPr lang="en-US" dirty="0"/>
          </a:p>
          <a:p>
            <a:pPr marL="0" indent="0">
              <a:buNone/>
            </a:pPr>
            <a:endParaRPr lang="en-US" dirty="0"/>
          </a:p>
          <a:p>
            <a:pPr marL="344487" lvl="1"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4</a:t>
            </a:fld>
            <a:endParaRPr lang="en-US"/>
          </a:p>
        </p:txBody>
      </p:sp>
    </p:spTree>
    <p:extLst>
      <p:ext uri="{BB962C8B-B14F-4D97-AF65-F5344CB8AC3E}">
        <p14:creationId xmlns:p14="http://schemas.microsoft.com/office/powerpoint/2010/main" val="62801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Phương pháp nghiên cứu</a:t>
            </a:r>
          </a:p>
        </p:txBody>
      </p:sp>
      <p:sp>
        <p:nvSpPr>
          <p:cNvPr id="3" name="Content Placeholder 2"/>
          <p:cNvSpPr>
            <a:spLocks noGrp="1"/>
          </p:cNvSpPr>
          <p:nvPr>
            <p:ph idx="1"/>
          </p:nvPr>
        </p:nvSpPr>
        <p:spPr/>
        <p:txBody>
          <a:bodyPr>
            <a:normAutofit/>
          </a:bodyPr>
          <a:lstStyle/>
          <a:p>
            <a:pPr marL="344487" lvl="1" indent="0" algn="just">
              <a:lnSpc>
                <a:spcPct val="150000"/>
              </a:lnSpc>
              <a:buNone/>
            </a:pPr>
            <a:r>
              <a:rPr lang="en-US" sz="2200">
                <a:latin typeface="Sitka Small" pitchFamily="2" charset="0"/>
              </a:rPr>
              <a:t>	Trong nghiên cứu của chúng tôi về áp dụng máy học trong chuẩn đoán bệnh tim, sử dụng thuật toán Naïve Bayes sẽ là phần trung tâm của phương pháp nghiên cứu. Đây là cách chúng tôi sử dụng Naïve Bayes cho nghiên cứu: Thu thập và xử lý dữ liệu -&gt; Xây dựng mô hình Naïve Bayes -&gt; Đào tạo và đánh giá mô hình -&gt; Tối ưu hóa và điều chỉnh mô hình -&gt; Kết quả và đánh giá </a:t>
            </a:r>
          </a:p>
          <a:p>
            <a:pPr marL="344487" lvl="1" indent="0" algn="just">
              <a:lnSpc>
                <a:spcPct val="150000"/>
              </a:lnSpc>
              <a:buNone/>
            </a:pPr>
            <a:r>
              <a:rPr lang="en-US" sz="2200">
                <a:latin typeface="Sitka Small" pitchFamily="2" charset="0"/>
              </a:rPr>
              <a:t>	</a:t>
            </a:r>
            <a:endParaRPr lang="en-US" dirty="0"/>
          </a:p>
          <a:p>
            <a:pPr marL="344487" lvl="1"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5</a:t>
            </a:fld>
            <a:endParaRPr lang="en-US"/>
          </a:p>
        </p:txBody>
      </p:sp>
    </p:spTree>
    <p:extLst>
      <p:ext uri="{BB962C8B-B14F-4D97-AF65-F5344CB8AC3E}">
        <p14:creationId xmlns:p14="http://schemas.microsoft.com/office/powerpoint/2010/main" val="287312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Đối tượng nghiên cứu</a:t>
            </a:r>
          </a:p>
        </p:txBody>
      </p:sp>
      <p:sp>
        <p:nvSpPr>
          <p:cNvPr id="3" name="Content Placeholder 2"/>
          <p:cNvSpPr>
            <a:spLocks noGrp="1"/>
          </p:cNvSpPr>
          <p:nvPr>
            <p:ph idx="1"/>
          </p:nvPr>
        </p:nvSpPr>
        <p:spPr/>
        <p:txBody>
          <a:bodyPr>
            <a:normAutofit/>
          </a:bodyPr>
          <a:lstStyle/>
          <a:p>
            <a:pPr marL="344487" lvl="1" indent="0" algn="just">
              <a:lnSpc>
                <a:spcPct val="150000"/>
              </a:lnSpc>
              <a:buNone/>
            </a:pPr>
            <a:r>
              <a:rPr lang="en-US" sz="2200">
                <a:latin typeface="Sitka Small" pitchFamily="2" charset="0"/>
              </a:rPr>
              <a:t>	Nghiên cứu này sử dụng một tập dữ liệu chứa thông tin về các đặc điểm và tình trạng bệnh của người tham gia, chúng tôi đã thu tập dữ liệu cả nam lẫn nữ nhằm đảm bảo tính đa dạng của nghiên cứu. Các người tham gia được lựa chọn trên nhiều yếu tô nguy cơ có thể tác động đến sức khỏe tim mạch</a:t>
            </a:r>
          </a:p>
          <a:p>
            <a:pPr marL="344487" lvl="1" indent="0" algn="just">
              <a:lnSpc>
                <a:spcPct val="150000"/>
              </a:lnSpc>
              <a:buNone/>
            </a:pPr>
            <a:r>
              <a:rPr lang="en-US" sz="2200">
                <a:latin typeface="Sitka Small" pitchFamily="2" charset="0"/>
              </a:rPr>
              <a:t>	Tổng cộng, đối tượng nghiên cứu này là một tập hợp đa dạng và đại diện nhiều khía cạnh của sức khỏe tim mạch, cho phép nghiên cứu sâu hơn về mối quan hệ giữa các yếu tố nguy  cơ và bệnh tim trong cộng đồng lớn	</a:t>
            </a:r>
            <a:endParaRPr lang="en-US" dirty="0"/>
          </a:p>
          <a:p>
            <a:pPr marL="344487" lvl="1"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6</a:t>
            </a:fld>
            <a:endParaRPr lang="en-US"/>
          </a:p>
        </p:txBody>
      </p:sp>
    </p:spTree>
    <p:extLst>
      <p:ext uri="{BB962C8B-B14F-4D97-AF65-F5344CB8AC3E}">
        <p14:creationId xmlns:p14="http://schemas.microsoft.com/office/powerpoint/2010/main" val="96772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Phạm vi nghiên cứu</a:t>
            </a:r>
          </a:p>
        </p:txBody>
      </p:sp>
      <p:sp>
        <p:nvSpPr>
          <p:cNvPr id="3" name="Content Placeholder 2"/>
          <p:cNvSpPr>
            <a:spLocks noGrp="1"/>
          </p:cNvSpPr>
          <p:nvPr>
            <p:ph idx="1"/>
          </p:nvPr>
        </p:nvSpPr>
        <p:spPr/>
        <p:txBody>
          <a:bodyPr>
            <a:normAutofit/>
          </a:bodyPr>
          <a:lstStyle/>
          <a:p>
            <a:pPr marL="344487" lvl="1" indent="0" algn="just">
              <a:lnSpc>
                <a:spcPct val="150000"/>
              </a:lnSpc>
              <a:buNone/>
            </a:pPr>
            <a:r>
              <a:rPr lang="en-US" sz="2200">
                <a:latin typeface="Sitka Small" pitchFamily="2" charset="0"/>
              </a:rPr>
              <a:t>	Nghiên cứu này tập trung vào việc phát triển một mô hình dự đoán bệnh tim bằng sử dụng thuật toán Naïve Bayes, do đó, phạm vi chính của nghiên cứu là việc xây dựng và đánh giá mô hình dự đoán</a:t>
            </a:r>
          </a:p>
          <a:p>
            <a:pPr marL="344487" lvl="1" indent="0" algn="just">
              <a:lnSpc>
                <a:spcPct val="150000"/>
              </a:lnSpc>
              <a:buNone/>
            </a:pPr>
            <a:r>
              <a:rPr lang="en-US" sz="2200">
                <a:latin typeface="Sitka Small" pitchFamily="2" charset="0"/>
              </a:rPr>
              <a:t>	Biến số nghiên cứu bao gồm các biến số trong dữ liệu như tuổi, giới tính, các yếu tố nguy cơ và kết quả xét nghiệm lâm sàng , dung để phân tích mối quan hệ giữa chúng và khả năng mắc bệnh tim	</a:t>
            </a:r>
            <a:endParaRPr lang="en-US" dirty="0"/>
          </a:p>
          <a:p>
            <a:pPr marL="344487" lvl="1"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7</a:t>
            </a:fld>
            <a:endParaRPr lang="en-US"/>
          </a:p>
        </p:txBody>
      </p:sp>
    </p:spTree>
    <p:extLst>
      <p:ext uri="{BB962C8B-B14F-4D97-AF65-F5344CB8AC3E}">
        <p14:creationId xmlns:p14="http://schemas.microsoft.com/office/powerpoint/2010/main" val="342169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8926871" cy="867003"/>
          </a:xfrm>
        </p:spPr>
        <p:txBody>
          <a:bodyPr>
            <a:normAutofit/>
          </a:bodyPr>
          <a:lstStyle/>
          <a:p>
            <a:pPr lvl="0"/>
            <a:r>
              <a:rPr lang="en-US" b="1"/>
              <a:t>Cơ sở lý thuyết</a:t>
            </a:r>
          </a:p>
        </p:txBody>
      </p:sp>
      <p:sp>
        <p:nvSpPr>
          <p:cNvPr id="3" name="Content Placeholder 2"/>
          <p:cNvSpPr>
            <a:spLocks noGrp="1"/>
          </p:cNvSpPr>
          <p:nvPr>
            <p:ph idx="1"/>
          </p:nvPr>
        </p:nvSpPr>
        <p:spPr/>
        <p:txBody>
          <a:bodyPr>
            <a:normAutofit/>
          </a:bodyPr>
          <a:lstStyle/>
          <a:p>
            <a:r>
              <a:rPr lang="en-US"/>
              <a:t>Tổng quan về bệnh tim :</a:t>
            </a:r>
          </a:p>
          <a:p>
            <a:pPr marL="344487" lvl="1" indent="0">
              <a:buNone/>
            </a:pPr>
            <a:endParaRPr lang="en-US"/>
          </a:p>
          <a:p>
            <a:r>
              <a:rPr lang="en-US"/>
              <a:t>Machine Learning và các thuật toán:</a:t>
            </a:r>
          </a:p>
          <a:p>
            <a:pPr marL="344487" lvl="1" indent="0">
              <a:buNone/>
            </a:pPr>
            <a:endParaRPr lang="en-US"/>
          </a:p>
          <a:p>
            <a:r>
              <a:rPr lang="en-US"/>
              <a:t>Thuật toán Naïve Bayes:</a:t>
            </a:r>
          </a:p>
          <a:p>
            <a:pPr lvl="1"/>
            <a:endParaRPr lang="en-US"/>
          </a:p>
          <a:p>
            <a:pPr marL="344487" lvl="1" indent="0">
              <a:buNone/>
            </a:pPr>
            <a:endParaRPr lang="en-US"/>
          </a:p>
        </p:txBody>
      </p:sp>
      <p:sp>
        <p:nvSpPr>
          <p:cNvPr id="4" name="Slide Number Placeholder 3"/>
          <p:cNvSpPr>
            <a:spLocks noGrp="1"/>
          </p:cNvSpPr>
          <p:nvPr>
            <p:ph type="sldNum" sz="quarter" idx="12"/>
          </p:nvPr>
        </p:nvSpPr>
        <p:spPr/>
        <p:txBody>
          <a:bodyPr/>
          <a:lstStyle/>
          <a:p>
            <a:fld id="{9EA40E5E-19B2-469A-81BC-1F6A517536BE}" type="slidenum">
              <a:rPr lang="en-US" smtClean="0"/>
              <a:pPr/>
              <a:t>8</a:t>
            </a:fld>
            <a:endParaRPr lang="en-US"/>
          </a:p>
        </p:txBody>
      </p:sp>
    </p:spTree>
    <p:extLst>
      <p:ext uri="{BB962C8B-B14F-4D97-AF65-F5344CB8AC3E}">
        <p14:creationId xmlns:p14="http://schemas.microsoft.com/office/powerpoint/2010/main" val="330405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7306"/>
            <a:ext cx="9383485" cy="867003"/>
          </a:xfrm>
        </p:spPr>
        <p:txBody>
          <a:bodyPr>
            <a:normAutofit/>
          </a:bodyPr>
          <a:lstStyle/>
          <a:p>
            <a:pPr lvl="0"/>
            <a:r>
              <a:rPr lang="en-US" b="1"/>
              <a:t>Tổng quan về bệnh tim</a:t>
            </a:r>
          </a:p>
        </p:txBody>
      </p:sp>
      <p:sp>
        <p:nvSpPr>
          <p:cNvPr id="3" name="Content Placeholder 2"/>
          <p:cNvSpPr>
            <a:spLocks noGrp="1"/>
          </p:cNvSpPr>
          <p:nvPr>
            <p:ph idx="1"/>
          </p:nvPr>
        </p:nvSpPr>
        <p:spPr/>
        <p:txBody>
          <a:bodyPr>
            <a:normAutofit/>
          </a:bodyPr>
          <a:lstStyle/>
          <a:p>
            <a:pPr marL="344487" lvl="1" indent="0" algn="just">
              <a:lnSpc>
                <a:spcPct val="150000"/>
              </a:lnSpc>
              <a:buNone/>
            </a:pPr>
            <a:r>
              <a:rPr lang="en-US" sz="2200">
                <a:latin typeface="Sitka Small" pitchFamily="2" charset="0"/>
              </a:rPr>
              <a:t>	Bệnh tim là một loại bệnh mà cơ tim không nhận đủ lưu lượng máu cần thiết đáp ứng nhu cầu cơ thể. Điều này có thể xảy ra khi có sự cản trở trong quá trình cung cấp máu đến cơ tim, khi cơ tim không hoạt động một cách hiệu quả, hoặc cả hai yếu tố trên xảy ra đồng thời</a:t>
            </a:r>
          </a:p>
          <a:p>
            <a:pPr marL="344487" lvl="1" indent="0" algn="just">
              <a:lnSpc>
                <a:spcPct val="150000"/>
              </a:lnSpc>
              <a:buNone/>
            </a:pPr>
            <a:r>
              <a:rPr lang="en-US" sz="2200">
                <a:latin typeface="Sitka Small" pitchFamily="2" charset="0"/>
              </a:rPr>
              <a:t>	Yếu tố nguy cơ cho bệnh tim: Di truyền, Huyết áp cao, Mức cholesterol cao, Tiền sử tiểu đường, Thối quen sống không lành mạnh	</a:t>
            </a:r>
            <a:endParaRPr lang="en-US" dirty="0"/>
          </a:p>
          <a:p>
            <a:pPr marL="344487" lvl="1"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9</a:t>
            </a:fld>
            <a:endParaRPr lang="en-US"/>
          </a:p>
        </p:txBody>
      </p:sp>
    </p:spTree>
    <p:extLst>
      <p:ext uri="{BB962C8B-B14F-4D97-AF65-F5344CB8AC3E}">
        <p14:creationId xmlns:p14="http://schemas.microsoft.com/office/powerpoint/2010/main" val="4114914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BÁO CÁO THỰC TẬP TỐT NGHIỆP&amp;quot;&quot;/&gt;&lt;property id=&quot;20307&quot; value=&quot;256&quot;/&gt;&lt;/object&gt;&lt;object type=&quot;3&quot; unique_id=&quot;10004&quot;&gt;&lt;property id=&quot;20148&quot; value=&quot;5&quot;/&gt;&lt;property id=&quot;20300&quot; value=&quot;Slide 2 - &amp;quot;NỘI DUNG&amp;quot;&quot;/&gt;&lt;property id=&quot;20307&quot; value=&quot;295&quot;/&gt;&lt;/object&gt;&lt;object type=&quot;3&quot; unique_id=&quot;10005&quot;&gt;&lt;property id=&quot;20148&quot; value=&quot;5&quot;/&gt;&lt;property id=&quot;20300&quot; value=&quot;Slide 3 - &amp;quot;Giới thiệu đơn vị thực tập&amp;quot;&quot;/&gt;&lt;property id=&quot;20307&quot; value=&quot;258&quot;/&gt;&lt;/object&gt;&lt;object type=&quot;3&quot; unique_id=&quot;10006&quot;&gt;&lt;property id=&quot;20148&quot; value=&quot;5&quot;/&gt;&lt;property id=&quot;20300&quot; value=&quot;Slide 4 - &amp;quot;Tính cấp thiết của đề tài thực tập&amp;quot;&quot;/&gt;&lt;property id=&quot;20307&quot; value=&quot;286&quot;/&gt;&lt;/object&gt;&lt;object type=&quot;3&quot; unique_id=&quot;10007&quot;&gt;&lt;property id=&quot;20148&quot; value=&quot;5&quot;/&gt;&lt;property id=&quot;20300&quot; value=&quot;Slide 5 - &amp;quot;Các nghiên cứu lý thuyết của đề tài&amp;quot;&quot;/&gt;&lt;property id=&quot;20307&quot; value=&quot;285&quot;/&gt;&lt;/object&gt;&lt;object type=&quot;3&quot; unique_id=&quot;10008&quot;&gt;&lt;property id=&quot;20148&quot; value=&quot;5&quot;/&gt;&lt;property id=&quot;20300&quot; value=&quot;Slide 6 - &amp;quot;Triển khai đề tài tại đơn vị thực tập&amp;quot;&quot;/&gt;&lt;property id=&quot;20307&quot; value=&quot;288&quot;/&gt;&lt;/object&gt;&lt;object type=&quot;3&quot; unique_id=&quot;10009&quot;&gt;&lt;property id=&quot;20148&quot; value=&quot;5&quot;/&gt;&lt;property id=&quot;20300&quot; value=&quot;Slide 7 - &amp;quot;Triển khai đề tài tại đơn vị thực tập&amp;quot;&quot;/&gt;&lt;property id=&quot;20307&quot; value=&quot;308&quot;/&gt;&lt;/object&gt;&lt;object type=&quot;3&quot; unique_id=&quot;10010&quot;&gt;&lt;property id=&quot;20148&quot; value=&quot;5&quot;/&gt;&lt;property id=&quot;20300&quot; value=&quot;Slide 8 - &amp;quot;Kết luận&amp;quot;&quot;/&gt;&lt;property id=&quot;20307&quot; value=&quot;307&quot;/&gt;&lt;/object&gt;&lt;object type=&quot;3&quot; unique_id=&quot;10011&quot;&gt;&lt;property id=&quot;20148&quot; value=&quot;5&quot;/&gt;&lt;property id=&quot;20300&quot; value=&quot;Slide 9 - &amp;quot;Cám ơn !&amp;quot;&quot;/&gt;&lt;property id=&quot;20307&quot; value=&quot;309&quot;/&gt;&lt;/object&gt;&lt;/object&gt;&lt;object type=&quot;8&quot; unique_id=&quot;10022&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2251</TotalTime>
  <Words>1594</Words>
  <Application>Microsoft Office PowerPoint</Application>
  <PresentationFormat>Widescreen</PresentationFormat>
  <Paragraphs>139</Paragraphs>
  <Slides>26</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Arial</vt:lpstr>
      <vt:lpstr>Calibri</vt:lpstr>
      <vt:lpstr>Calibri Light</vt:lpstr>
      <vt:lpstr>Cambria</vt:lpstr>
      <vt:lpstr>Segoe Light</vt:lpstr>
      <vt:lpstr>Segoe UI</vt:lpstr>
      <vt:lpstr>Segoe UI Light</vt:lpstr>
      <vt:lpstr>Sitka Small</vt:lpstr>
      <vt:lpstr>Times New Roman</vt:lpstr>
      <vt:lpstr>Verdana</vt:lpstr>
      <vt:lpstr>Wingdings</vt:lpstr>
      <vt:lpstr>Office Theme</vt:lpstr>
      <vt:lpstr>Presentation1</vt:lpstr>
      <vt:lpstr>XÂY DỰNG MÔ HÌNH DỰ ĐOÁN BỆNH TIM BẰNG THUẬT TOÁN NAÏVE BAYES</vt:lpstr>
      <vt:lpstr>NỘI DUNG</vt:lpstr>
      <vt:lpstr>Tổng quan đề tài</vt:lpstr>
      <vt:lpstr>Lý do chọn đề tài</vt:lpstr>
      <vt:lpstr>Phương pháp nghiên cứu</vt:lpstr>
      <vt:lpstr>Đối tượng nghiên cứu</vt:lpstr>
      <vt:lpstr>Phạm vi nghiên cứu</vt:lpstr>
      <vt:lpstr>Cơ sở lý thuyết</vt:lpstr>
      <vt:lpstr>Tổng quan về bệnh tim</vt:lpstr>
      <vt:lpstr>Machine learning</vt:lpstr>
      <vt:lpstr>Các thuật toán trong Machine learning</vt:lpstr>
      <vt:lpstr>Thuật toán Naïve Bayes</vt:lpstr>
      <vt:lpstr>Ví dụ về  thuật toán Naïve Bayes trong dữ liệu thực tế</vt:lpstr>
      <vt:lpstr>Ví dụ về  thuật toán Naïve Bayes trong dữ liệu thực tế</vt:lpstr>
      <vt:lpstr>Mô hình thực nghiệm</vt:lpstr>
      <vt:lpstr>Giới thiệu về bộ dữ liệu</vt:lpstr>
      <vt:lpstr>Giới thiệu về bộ dữ liệu</vt:lpstr>
      <vt:lpstr>Giới thiệu về bộ dữ liệu</vt:lpstr>
      <vt:lpstr>Giới thiệu về bộ dữ liệu</vt:lpstr>
      <vt:lpstr>Giới thiệu về bộ dữ liệu</vt:lpstr>
      <vt:lpstr>Xây dựng mô hình</vt:lpstr>
      <vt:lpstr>Xây dựng mô hình</vt:lpstr>
      <vt:lpstr>Xây dựng mô hình</vt:lpstr>
      <vt:lpstr>Xây dựng mô hình</vt:lpstr>
      <vt:lpstr>Kết luận</vt:lpstr>
      <vt:lpstr>Cám ơn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dc:creator>
  <cp:lastModifiedBy>Hùng Anh Châu</cp:lastModifiedBy>
  <cp:revision>91</cp:revision>
  <dcterms:created xsi:type="dcterms:W3CDTF">2015-10-28T07:44:51Z</dcterms:created>
  <dcterms:modified xsi:type="dcterms:W3CDTF">2023-11-13T06:46:01Z</dcterms:modified>
</cp:coreProperties>
</file>