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141169347" r:id="rId2"/>
    <p:sldId id="4442" r:id="rId3"/>
    <p:sldId id="141169352" r:id="rId4"/>
    <p:sldId id="141169353" r:id="rId5"/>
  </p:sldIdLst>
  <p:sldSz cx="9144000" cy="5143500" type="screen16x9"/>
  <p:notesSz cx="6858000" cy="9144000"/>
  <p:defaultTextStyle>
    <a:defPPr>
      <a:defRPr lang="en"/>
    </a:defPPr>
    <a:lvl1pPr algn="l" defTabSz="457200" rtl="0" fontAlgn="base">
      <a:spcBef>
        <a:spcPct val="0"/>
      </a:spcBef>
      <a:spcAft>
        <a:spcPct val="0"/>
      </a:spcAft>
      <a:defRPr kumimoji="1" sz="2400"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umimoji="1" sz="2400"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umimoji="1" sz="2400"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umimoji="1" sz="2400"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umimoji="1" sz="2400" kern="1200">
        <a:solidFill>
          <a:schemeClr val="tx1"/>
        </a:solidFill>
        <a:latin typeface="Calibri" charset="0"/>
        <a:ea typeface="ＭＳ Ｐゴシック" charset="0"/>
        <a:cs typeface="ＭＳ Ｐゴシック" charset="0"/>
      </a:defRPr>
    </a:lvl5pPr>
    <a:lvl6pPr marL="2286000" algn="l" defTabSz="457200" rtl="0" eaLnBrk="1" latinLnBrk="0" hangingPunct="1">
      <a:defRPr kumimoji="1" sz="2400" kern="1200">
        <a:solidFill>
          <a:schemeClr val="tx1"/>
        </a:solidFill>
        <a:latin typeface="Calibri" charset="0"/>
        <a:ea typeface="ＭＳ Ｐゴシック" charset="0"/>
        <a:cs typeface="ＭＳ Ｐゴシック" charset="0"/>
      </a:defRPr>
    </a:lvl6pPr>
    <a:lvl7pPr marL="2743200" algn="l" defTabSz="457200" rtl="0" eaLnBrk="1" latinLnBrk="0" hangingPunct="1">
      <a:defRPr kumimoji="1" sz="2400" kern="1200">
        <a:solidFill>
          <a:schemeClr val="tx1"/>
        </a:solidFill>
        <a:latin typeface="Calibri" charset="0"/>
        <a:ea typeface="ＭＳ Ｐゴシック" charset="0"/>
        <a:cs typeface="ＭＳ Ｐゴシック" charset="0"/>
      </a:defRPr>
    </a:lvl7pPr>
    <a:lvl8pPr marL="3200400" algn="l" defTabSz="457200" rtl="0" eaLnBrk="1" latinLnBrk="0" hangingPunct="1">
      <a:defRPr kumimoji="1" sz="2400" kern="1200">
        <a:solidFill>
          <a:schemeClr val="tx1"/>
        </a:solidFill>
        <a:latin typeface="Calibri" charset="0"/>
        <a:ea typeface="ＭＳ Ｐゴシック" charset="0"/>
        <a:cs typeface="ＭＳ Ｐゴシック" charset="0"/>
      </a:defRPr>
    </a:lvl8pPr>
    <a:lvl9pPr marL="3657600" algn="l" defTabSz="457200" rtl="0" eaLnBrk="1" latinLnBrk="0" hangingPunct="1">
      <a:defRPr kumimoji="1" sz="2400"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599" userDrawn="1">
          <p15:clr>
            <a:srgbClr val="A4A3A4"/>
          </p15:clr>
        </p15:guide>
        <p15:guide id="2" pos="2880">
          <p15:clr>
            <a:srgbClr val="A4A3A4"/>
          </p15:clr>
        </p15:guide>
        <p15:guide id="3" orient="horz" pos="17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BCC"/>
    <a:srgbClr val="FF0080"/>
    <a:srgbClr val="FF0066"/>
    <a:srgbClr val="00CC00"/>
    <a:srgbClr val="FB7DE0"/>
    <a:srgbClr val="E349C2"/>
    <a:srgbClr val="E4E41A"/>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0F4BD1-DA2B-4F45-9A1E-EEAB8EB80A02}" v="1" dt="2024-10-23T09:22:25.957"/>
  </p1510:revLst>
</p1510:revInfo>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中間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543"/>
    <p:restoredTop sz="93124" autoAdjust="0"/>
  </p:normalViewPr>
  <p:slideViewPr>
    <p:cSldViewPr snapToGrid="0" snapToObjects="1">
      <p:cViewPr varScale="1">
        <p:scale>
          <a:sx n="127" d="100"/>
          <a:sy n="127" d="100"/>
        </p:scale>
        <p:origin x="1716" y="114"/>
      </p:cViewPr>
      <p:guideLst>
        <p:guide orient="horz" pos="599"/>
        <p:guide pos="2880"/>
        <p:guide orient="horz" pos="1779"/>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ùng Đào Tuấn" userId="723e82af93afbbb8" providerId="LiveId" clId="{220F4BD1-DA2B-4F45-9A1E-EEAB8EB80A02}"/>
    <pc:docChg chg="custSel addSld delSld modSld">
      <pc:chgData name="Hùng Đào Tuấn" userId="723e82af93afbbb8" providerId="LiveId" clId="{220F4BD1-DA2B-4F45-9A1E-EEAB8EB80A02}" dt="2024-10-23T09:22:25.952" v="6"/>
      <pc:docMkLst>
        <pc:docMk/>
      </pc:docMkLst>
      <pc:sldChg chg="add del">
        <pc:chgData name="Hùng Đào Tuấn" userId="723e82af93afbbb8" providerId="LiveId" clId="{220F4BD1-DA2B-4F45-9A1E-EEAB8EB80A02}" dt="2024-10-23T09:22:25.952" v="6"/>
        <pc:sldMkLst>
          <pc:docMk/>
          <pc:sldMk cId="655999171" sldId="4442"/>
        </pc:sldMkLst>
      </pc:sldChg>
      <pc:sldChg chg="modSp mod">
        <pc:chgData name="Hùng Đào Tuấn" userId="723e82af93afbbb8" providerId="LiveId" clId="{220F4BD1-DA2B-4F45-9A1E-EEAB8EB80A02}" dt="2024-10-23T03:40:49.872" v="3" actId="207"/>
        <pc:sldMkLst>
          <pc:docMk/>
          <pc:sldMk cId="3667007516" sldId="141169347"/>
        </pc:sldMkLst>
        <pc:graphicFrameChg chg="modGraphic">
          <ac:chgData name="Hùng Đào Tuấn" userId="723e82af93afbbb8" providerId="LiveId" clId="{220F4BD1-DA2B-4F45-9A1E-EEAB8EB80A02}" dt="2024-10-23T03:40:49.872" v="3" actId="207"/>
          <ac:graphicFrameMkLst>
            <pc:docMk/>
            <pc:sldMk cId="3667007516" sldId="141169347"/>
            <ac:graphicFrameMk id="2" creationId="{F4654B82-A5CF-54B1-6E57-420A048A7148}"/>
          </ac:graphicFrameMkLst>
        </pc:graphicFrameChg>
      </pc:sldChg>
      <pc:sldChg chg="del">
        <pc:chgData name="Hùng Đào Tuấn" userId="723e82af93afbbb8" providerId="LiveId" clId="{220F4BD1-DA2B-4F45-9A1E-EEAB8EB80A02}" dt="2024-10-23T03:12:20.991" v="0" actId="2696"/>
        <pc:sldMkLst>
          <pc:docMk/>
          <pc:sldMk cId="2610851219" sldId="141169348"/>
        </pc:sldMkLst>
      </pc:sldChg>
      <pc:sldChg chg="new del">
        <pc:chgData name="Hùng Đào Tuấn" userId="723e82af93afbbb8" providerId="LiveId" clId="{220F4BD1-DA2B-4F45-9A1E-EEAB8EB80A02}" dt="2024-10-23T07:47:17.579" v="5" actId="2696"/>
        <pc:sldMkLst>
          <pc:docMk/>
          <pc:sldMk cId="3950893210" sldId="141169348"/>
        </pc:sldMkLst>
      </pc:sldChg>
      <pc:sldChg chg="del">
        <pc:chgData name="Hùng Đào Tuấn" userId="723e82af93afbbb8" providerId="LiveId" clId="{220F4BD1-DA2B-4F45-9A1E-EEAB8EB80A02}" dt="2024-10-23T03:12:20.991" v="0" actId="2696"/>
        <pc:sldMkLst>
          <pc:docMk/>
          <pc:sldMk cId="2011734482" sldId="141169349"/>
        </pc:sldMkLst>
      </pc:sldChg>
      <pc:sldChg chg="del">
        <pc:chgData name="Hùng Đào Tuấn" userId="723e82af93afbbb8" providerId="LiveId" clId="{220F4BD1-DA2B-4F45-9A1E-EEAB8EB80A02}" dt="2024-10-23T03:12:20.991" v="0" actId="2696"/>
        <pc:sldMkLst>
          <pc:docMk/>
          <pc:sldMk cId="4077653234" sldId="141169350"/>
        </pc:sldMkLst>
      </pc:sldChg>
      <pc:sldChg chg="del">
        <pc:chgData name="Hùng Đào Tuấn" userId="723e82af93afbbb8" providerId="LiveId" clId="{220F4BD1-DA2B-4F45-9A1E-EEAB8EB80A02}" dt="2024-10-23T03:12:20.991" v="0" actId="2696"/>
        <pc:sldMkLst>
          <pc:docMk/>
          <pc:sldMk cId="1913195636" sldId="141169351"/>
        </pc:sldMkLst>
      </pc:sldChg>
      <pc:sldChg chg="add del">
        <pc:chgData name="Hùng Đào Tuấn" userId="723e82af93afbbb8" providerId="LiveId" clId="{220F4BD1-DA2B-4F45-9A1E-EEAB8EB80A02}" dt="2024-10-23T09:22:25.952" v="6"/>
        <pc:sldMkLst>
          <pc:docMk/>
          <pc:sldMk cId="448540832" sldId="141169352"/>
        </pc:sldMkLst>
      </pc:sldChg>
      <pc:sldChg chg="add del">
        <pc:chgData name="Hùng Đào Tuấn" userId="723e82af93afbbb8" providerId="LiveId" clId="{220F4BD1-DA2B-4F45-9A1E-EEAB8EB80A02}" dt="2024-10-23T09:22:25.952" v="6"/>
        <pc:sldMkLst>
          <pc:docMk/>
          <pc:sldMk cId="171400481" sldId="141169353"/>
        </pc:sldMkLst>
      </pc:sldChg>
      <pc:sldChg chg="del">
        <pc:chgData name="Hùng Đào Tuấn" userId="723e82af93afbbb8" providerId="LiveId" clId="{220F4BD1-DA2B-4F45-9A1E-EEAB8EB80A02}" dt="2024-10-23T03:12:20.991" v="0" actId="2696"/>
        <pc:sldMkLst>
          <pc:docMk/>
          <pc:sldMk cId="2199191923" sldId="141169354"/>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297300926798059"/>
          <c:y val="5.123981043021586E-2"/>
          <c:w val="0.41405360843201583"/>
          <c:h val="0.71736122376304945"/>
        </c:manualLayout>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A14-AF4C-BEE9-B805B5DA1DFF}"/>
              </c:ext>
            </c:extLst>
          </c:dPt>
          <c:dPt>
            <c:idx val="1"/>
            <c:bubble3D val="0"/>
            <c:spPr>
              <a:solidFill>
                <a:schemeClr val="bg1">
                  <a:lumMod val="65000"/>
                </a:schemeClr>
              </a:solidFill>
              <a:ln w="19050">
                <a:solidFill>
                  <a:schemeClr val="lt1"/>
                </a:solidFill>
              </a:ln>
              <a:effectLst/>
            </c:spPr>
            <c:extLst>
              <c:ext xmlns:c16="http://schemas.microsoft.com/office/drawing/2014/chart" uri="{C3380CC4-5D6E-409C-BE32-E72D297353CC}">
                <c16:uniqueId val="{00000003-6A14-AF4C-BEE9-B805B5DA1DF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1-FC27-AD41-AEC7-1EE775702C3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A14-AF4C-BEE9-B805B5DA1DFF}"/>
              </c:ext>
            </c:extLst>
          </c:dPt>
          <c:dLbls>
            <c:dLbl>
              <c:idx val="2"/>
              <c:layout>
                <c:manualLayout>
                  <c:x val="-9.2278423641277488E-2"/>
                  <c:y val="-2.396637223848359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C27-AD41-AEC7-1EE775702C3B}"/>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Handle</c:v>
                </c:pt>
                <c:pt idx="1">
                  <c:v>Non-handle</c:v>
                </c:pt>
              </c:strCache>
            </c:strRef>
          </c:cat>
          <c:val>
            <c:numRef>
              <c:f>Sheet1!$B$2:$B$3</c:f>
              <c:numCache>
                <c:formatCode>0%</c:formatCode>
                <c:ptCount val="2"/>
                <c:pt idx="0">
                  <c:v>0.7</c:v>
                </c:pt>
                <c:pt idx="1">
                  <c:v>0.3</c:v>
                </c:pt>
              </c:numCache>
            </c:numRef>
          </c:val>
          <c:extLst>
            <c:ext xmlns:c16="http://schemas.microsoft.com/office/drawing/2014/chart" uri="{C3380CC4-5D6E-409C-BE32-E72D297353CC}">
              <c16:uniqueId val="{00000000-FC27-AD41-AEC7-1EE775702C3B}"/>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297300926798059"/>
          <c:y val="5.123981043021586E-2"/>
          <c:w val="0.45195366196211112"/>
          <c:h val="0.78302428822466075"/>
        </c:manualLayout>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2C3-BF4E-9574-33080F05076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2C3-BF4E-9574-33080F05076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2C3-BF4E-9574-33080F05076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2C3-BF4E-9574-33080F05076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2C3-BF4E-9574-33080F050761}"/>
              </c:ext>
            </c:extLst>
          </c:dPt>
          <c:dLbls>
            <c:dLbl>
              <c:idx val="2"/>
              <c:layout>
                <c:manualLayout>
                  <c:x val="2.4717101839607423E-3"/>
                  <c:y val="-1.575848918078210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2C3-BF4E-9574-33080F050761}"/>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Type 1</c:v>
                </c:pt>
                <c:pt idx="1">
                  <c:v>Type 2</c:v>
                </c:pt>
                <c:pt idx="2">
                  <c:v>Type 3</c:v>
                </c:pt>
                <c:pt idx="3">
                  <c:v>Type 4</c:v>
                </c:pt>
                <c:pt idx="4">
                  <c:v>Type 5</c:v>
                </c:pt>
              </c:strCache>
            </c:strRef>
          </c:cat>
          <c:val>
            <c:numRef>
              <c:f>Sheet1!$B$2:$B$6</c:f>
              <c:numCache>
                <c:formatCode>0%</c:formatCode>
                <c:ptCount val="5"/>
                <c:pt idx="0">
                  <c:v>0.2</c:v>
                </c:pt>
                <c:pt idx="1">
                  <c:v>0.2</c:v>
                </c:pt>
                <c:pt idx="2">
                  <c:v>0.2</c:v>
                </c:pt>
                <c:pt idx="3">
                  <c:v>0.2</c:v>
                </c:pt>
                <c:pt idx="4">
                  <c:v>0.2</c:v>
                </c:pt>
              </c:numCache>
            </c:numRef>
          </c:val>
          <c:extLst>
            <c:ext xmlns:c16="http://schemas.microsoft.com/office/drawing/2014/chart" uri="{C3380CC4-5D6E-409C-BE32-E72D297353CC}">
              <c16:uniqueId val="{0000000A-A2C3-BF4E-9574-33080F050761}"/>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Top 2 product ratio</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Sheet1!$B$2:$B$7</c:f>
              <c:numCache>
                <c:formatCode>0%</c:formatCode>
                <c:ptCount val="6"/>
                <c:pt idx="0">
                  <c:v>0.65</c:v>
                </c:pt>
                <c:pt idx="1">
                  <c:v>0.6</c:v>
                </c:pt>
                <c:pt idx="2">
                  <c:v>0.45</c:v>
                </c:pt>
                <c:pt idx="3">
                  <c:v>0.35</c:v>
                </c:pt>
                <c:pt idx="4">
                  <c:v>0.3</c:v>
                </c:pt>
                <c:pt idx="5">
                  <c:v>0.25</c:v>
                </c:pt>
              </c:numCache>
            </c:numRef>
          </c:val>
          <c:extLst>
            <c:ext xmlns:c16="http://schemas.microsoft.com/office/drawing/2014/chart" uri="{C3380CC4-5D6E-409C-BE32-E72D297353CC}">
              <c16:uniqueId val="{00000000-490E-3F4E-8595-3A2FDECA3249}"/>
            </c:ext>
          </c:extLst>
        </c:ser>
        <c:ser>
          <c:idx val="1"/>
          <c:order val="1"/>
          <c:tx>
            <c:strRef>
              <c:f>Sheet1!$C$1</c:f>
              <c:strCache>
                <c:ptCount val="1"/>
                <c:pt idx="0">
                  <c:v>Others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Sheet1!$C$2:$C$7</c:f>
              <c:numCache>
                <c:formatCode>0%</c:formatCode>
                <c:ptCount val="6"/>
                <c:pt idx="0">
                  <c:v>0.2</c:v>
                </c:pt>
                <c:pt idx="1">
                  <c:v>0.2</c:v>
                </c:pt>
                <c:pt idx="2">
                  <c:v>0.15</c:v>
                </c:pt>
                <c:pt idx="3">
                  <c:v>0.1</c:v>
                </c:pt>
                <c:pt idx="4">
                  <c:v>0.05</c:v>
                </c:pt>
                <c:pt idx="5">
                  <c:v>0.1</c:v>
                </c:pt>
              </c:numCache>
            </c:numRef>
          </c:val>
          <c:extLst>
            <c:ext xmlns:c16="http://schemas.microsoft.com/office/drawing/2014/chart" uri="{C3380CC4-5D6E-409C-BE32-E72D297353CC}">
              <c16:uniqueId val="{00000001-490E-3F4E-8595-3A2FDECA3249}"/>
            </c:ext>
          </c:extLst>
        </c:ser>
        <c:ser>
          <c:idx val="2"/>
          <c:order val="2"/>
          <c:tx>
            <c:strRef>
              <c:f>Sheet1!$D$1</c:f>
              <c:strCache>
                <c:ptCount val="1"/>
                <c:pt idx="0">
                  <c:v>Total assortment</c:v>
                </c:pt>
              </c:strCache>
            </c:strRef>
          </c:tx>
          <c:spPr>
            <a:no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Sheet1!$D$2:$D$7</c:f>
              <c:numCache>
                <c:formatCode>0%</c:formatCode>
                <c:ptCount val="6"/>
                <c:pt idx="0">
                  <c:v>0.85000000000000009</c:v>
                </c:pt>
                <c:pt idx="1">
                  <c:v>0.8</c:v>
                </c:pt>
                <c:pt idx="2">
                  <c:v>0.6</c:v>
                </c:pt>
                <c:pt idx="3">
                  <c:v>0.44999999999999996</c:v>
                </c:pt>
                <c:pt idx="4">
                  <c:v>0.35</c:v>
                </c:pt>
                <c:pt idx="5">
                  <c:v>0.35</c:v>
                </c:pt>
              </c:numCache>
            </c:numRef>
          </c:val>
          <c:extLst>
            <c:ext xmlns:c16="http://schemas.microsoft.com/office/drawing/2014/chart" uri="{C3380CC4-5D6E-409C-BE32-E72D297353CC}">
              <c16:uniqueId val="{00000002-490E-3F4E-8595-3A2FDECA3249}"/>
            </c:ext>
          </c:extLst>
        </c:ser>
        <c:dLbls>
          <c:showLegendKey val="0"/>
          <c:showVal val="1"/>
          <c:showCatName val="0"/>
          <c:showSerName val="0"/>
          <c:showPercent val="0"/>
          <c:showBubbleSize val="0"/>
        </c:dLbls>
        <c:gapWidth val="75"/>
        <c:overlap val="100"/>
        <c:axId val="1143660368"/>
        <c:axId val="1143487040"/>
      </c:barChart>
      <c:catAx>
        <c:axId val="1143660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143487040"/>
        <c:crosses val="autoZero"/>
        <c:auto val="1"/>
        <c:lblAlgn val="ctr"/>
        <c:lblOffset val="100"/>
        <c:noMultiLvlLbl val="0"/>
      </c:catAx>
      <c:valAx>
        <c:axId val="1143487040"/>
        <c:scaling>
          <c:orientation val="minMax"/>
          <c:max val="1"/>
        </c:scaling>
        <c:delete val="1"/>
        <c:axPos val="l"/>
        <c:numFmt formatCode="0%" sourceLinked="1"/>
        <c:majorTickMark val="out"/>
        <c:minorTickMark val="none"/>
        <c:tickLblPos val="nextTo"/>
        <c:crossAx val="1143660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latin typeface="Arial" panose="020B0604020202020204" pitchFamily="34" charset="0"/>
          <a:cs typeface="Arial" panose="020B0604020202020204" pitchFamily="34" charset="0"/>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928547581167106"/>
          <c:y val="1.0200395141708778E-2"/>
          <c:w val="0.46142867534463494"/>
          <c:h val="0.7994400543400636"/>
        </c:manualLayout>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C57-6D4D-BAC8-D91CB1BB312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C57-6D4D-BAC8-D91CB1BB312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C57-6D4D-BAC8-D91CB1BB312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C57-6D4D-BAC8-D91CB1BB3127}"/>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1C57-6D4D-BAC8-D91CB1BB3127}"/>
              </c:ext>
            </c:extLst>
          </c:dPt>
          <c:dLbls>
            <c:dLbl>
              <c:idx val="2"/>
              <c:layout>
                <c:manualLayout>
                  <c:x val="2.4717101839607423E-3"/>
                  <c:y val="-1.575848918078210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C57-6D4D-BAC8-D91CB1BB3127}"/>
                </c:ext>
              </c:extLst>
            </c:dLbl>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Less than XX</c:v>
                </c:pt>
                <c:pt idx="1">
                  <c:v>XX - XX</c:v>
                </c:pt>
                <c:pt idx="2">
                  <c:v>XX - XX</c:v>
                </c:pt>
                <c:pt idx="3">
                  <c:v>XX - XX</c:v>
                </c:pt>
                <c:pt idx="4">
                  <c:v>More than XX</c:v>
                </c:pt>
              </c:strCache>
            </c:strRef>
          </c:cat>
          <c:val>
            <c:numRef>
              <c:f>Sheet1!$B$2:$B$6</c:f>
              <c:numCache>
                <c:formatCode>0%</c:formatCode>
                <c:ptCount val="5"/>
                <c:pt idx="0">
                  <c:v>0.2</c:v>
                </c:pt>
                <c:pt idx="1">
                  <c:v>0.2</c:v>
                </c:pt>
                <c:pt idx="2">
                  <c:v>0.2</c:v>
                </c:pt>
                <c:pt idx="3">
                  <c:v>0.2</c:v>
                </c:pt>
                <c:pt idx="4">
                  <c:v>0.2</c:v>
                </c:pt>
              </c:numCache>
            </c:numRef>
          </c:val>
          <c:extLst>
            <c:ext xmlns:c16="http://schemas.microsoft.com/office/drawing/2014/chart" uri="{C3380CC4-5D6E-409C-BE32-E72D297353CC}">
              <c16:uniqueId val="{0000000A-1C57-6D4D-BAC8-D91CB1BB3127}"/>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Brand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Type 1</c:v>
                </c:pt>
                <c:pt idx="1">
                  <c:v>Type 2</c:v>
                </c:pt>
                <c:pt idx="2">
                  <c:v>Type 3</c:v>
                </c:pt>
                <c:pt idx="3">
                  <c:v>Type 4</c:v>
                </c:pt>
              </c:strCache>
            </c:strRef>
          </c:cat>
          <c:val>
            <c:numRef>
              <c:f>Sheet1!$B$2:$B$5</c:f>
              <c:numCache>
                <c:formatCode>0%</c:formatCode>
                <c:ptCount val="4"/>
                <c:pt idx="0">
                  <c:v>0.3</c:v>
                </c:pt>
                <c:pt idx="1">
                  <c:v>0.3</c:v>
                </c:pt>
                <c:pt idx="2">
                  <c:v>0.3</c:v>
                </c:pt>
                <c:pt idx="3">
                  <c:v>0.3</c:v>
                </c:pt>
              </c:numCache>
            </c:numRef>
          </c:val>
          <c:extLst>
            <c:ext xmlns:c16="http://schemas.microsoft.com/office/drawing/2014/chart" uri="{C3380CC4-5D6E-409C-BE32-E72D297353CC}">
              <c16:uniqueId val="{00000000-49B0-1B45-A711-E1B67BBEB20A}"/>
            </c:ext>
          </c:extLst>
        </c:ser>
        <c:ser>
          <c:idx val="1"/>
          <c:order val="1"/>
          <c:tx>
            <c:strRef>
              <c:f>Sheet1!$C$1</c:f>
              <c:strCache>
                <c:ptCount val="1"/>
                <c:pt idx="0">
                  <c:v>Brand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Type 1</c:v>
                </c:pt>
                <c:pt idx="1">
                  <c:v>Type 2</c:v>
                </c:pt>
                <c:pt idx="2">
                  <c:v>Type 3</c:v>
                </c:pt>
                <c:pt idx="3">
                  <c:v>Type 4</c:v>
                </c:pt>
              </c:strCache>
            </c:strRef>
          </c:cat>
          <c:val>
            <c:numRef>
              <c:f>Sheet1!$C$2:$C$5</c:f>
              <c:numCache>
                <c:formatCode>0%</c:formatCode>
                <c:ptCount val="4"/>
                <c:pt idx="0">
                  <c:v>0.3</c:v>
                </c:pt>
                <c:pt idx="1">
                  <c:v>0.3</c:v>
                </c:pt>
                <c:pt idx="2">
                  <c:v>0.3</c:v>
                </c:pt>
                <c:pt idx="3">
                  <c:v>0.3</c:v>
                </c:pt>
              </c:numCache>
            </c:numRef>
          </c:val>
          <c:extLst>
            <c:ext xmlns:c16="http://schemas.microsoft.com/office/drawing/2014/chart" uri="{C3380CC4-5D6E-409C-BE32-E72D297353CC}">
              <c16:uniqueId val="{00000001-49B0-1B45-A711-E1B67BBEB20A}"/>
            </c:ext>
          </c:extLst>
        </c:ser>
        <c:ser>
          <c:idx val="2"/>
          <c:order val="2"/>
          <c:tx>
            <c:strRef>
              <c:f>Sheet1!$D$1</c:f>
              <c:strCache>
                <c:ptCount val="1"/>
                <c:pt idx="0">
                  <c:v>Brand 3</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Type 1</c:v>
                </c:pt>
                <c:pt idx="1">
                  <c:v>Type 2</c:v>
                </c:pt>
                <c:pt idx="2">
                  <c:v>Type 3</c:v>
                </c:pt>
                <c:pt idx="3">
                  <c:v>Type 4</c:v>
                </c:pt>
              </c:strCache>
            </c:strRef>
          </c:cat>
          <c:val>
            <c:numRef>
              <c:f>Sheet1!$D$2:$D$5</c:f>
              <c:numCache>
                <c:formatCode>0%</c:formatCode>
                <c:ptCount val="4"/>
                <c:pt idx="0">
                  <c:v>0.2</c:v>
                </c:pt>
                <c:pt idx="1">
                  <c:v>0.2</c:v>
                </c:pt>
                <c:pt idx="2">
                  <c:v>0.2</c:v>
                </c:pt>
                <c:pt idx="3">
                  <c:v>0.2</c:v>
                </c:pt>
              </c:numCache>
            </c:numRef>
          </c:val>
          <c:extLst>
            <c:ext xmlns:c16="http://schemas.microsoft.com/office/drawing/2014/chart" uri="{C3380CC4-5D6E-409C-BE32-E72D297353CC}">
              <c16:uniqueId val="{00000002-49B0-1B45-A711-E1B67BBEB20A}"/>
            </c:ext>
          </c:extLst>
        </c:ser>
        <c:ser>
          <c:idx val="3"/>
          <c:order val="3"/>
          <c:tx>
            <c:strRef>
              <c:f>Sheet1!$E$1</c:f>
              <c:strCache>
                <c:ptCount val="1"/>
                <c:pt idx="0">
                  <c:v>Others</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Type 1</c:v>
                </c:pt>
                <c:pt idx="1">
                  <c:v>Type 2</c:v>
                </c:pt>
                <c:pt idx="2">
                  <c:v>Type 3</c:v>
                </c:pt>
                <c:pt idx="3">
                  <c:v>Type 4</c:v>
                </c:pt>
              </c:strCache>
            </c:strRef>
          </c:cat>
          <c:val>
            <c:numRef>
              <c:f>Sheet1!$E$2:$E$5</c:f>
              <c:numCache>
                <c:formatCode>0%</c:formatCode>
                <c:ptCount val="4"/>
                <c:pt idx="0">
                  <c:v>0.19999999999999996</c:v>
                </c:pt>
                <c:pt idx="1">
                  <c:v>0.19999999999999996</c:v>
                </c:pt>
                <c:pt idx="2">
                  <c:v>0.19999999999999996</c:v>
                </c:pt>
                <c:pt idx="3">
                  <c:v>0.19999999999999996</c:v>
                </c:pt>
              </c:numCache>
            </c:numRef>
          </c:val>
          <c:extLst>
            <c:ext xmlns:c16="http://schemas.microsoft.com/office/drawing/2014/chart" uri="{C3380CC4-5D6E-409C-BE32-E72D297353CC}">
              <c16:uniqueId val="{00000003-49B0-1B45-A711-E1B67BBEB20A}"/>
            </c:ext>
          </c:extLst>
        </c:ser>
        <c:dLbls>
          <c:showLegendKey val="0"/>
          <c:showVal val="1"/>
          <c:showCatName val="0"/>
          <c:showSerName val="0"/>
          <c:showPercent val="0"/>
          <c:showBubbleSize val="0"/>
        </c:dLbls>
        <c:gapWidth val="75"/>
        <c:overlap val="100"/>
        <c:axId val="1695780335"/>
        <c:axId val="1695782047"/>
      </c:barChart>
      <c:catAx>
        <c:axId val="169578033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695782047"/>
        <c:crosses val="autoZero"/>
        <c:auto val="1"/>
        <c:lblAlgn val="ctr"/>
        <c:lblOffset val="100"/>
        <c:noMultiLvlLbl val="0"/>
      </c:catAx>
      <c:valAx>
        <c:axId val="1695782047"/>
        <c:scaling>
          <c:orientation val="minMax"/>
        </c:scaling>
        <c:delete val="1"/>
        <c:axPos val="b"/>
        <c:numFmt formatCode="0%" sourceLinked="1"/>
        <c:majorTickMark val="none"/>
        <c:minorTickMark val="none"/>
        <c:tickLblPos val="nextTo"/>
        <c:crossAx val="16957803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Top 3 brand ratio</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Sheet1!$B$2:$B$7</c:f>
              <c:numCache>
                <c:formatCode>0%</c:formatCode>
                <c:ptCount val="6"/>
                <c:pt idx="0">
                  <c:v>0.65</c:v>
                </c:pt>
                <c:pt idx="1">
                  <c:v>0.6</c:v>
                </c:pt>
                <c:pt idx="2">
                  <c:v>0.45</c:v>
                </c:pt>
                <c:pt idx="3">
                  <c:v>0.35</c:v>
                </c:pt>
                <c:pt idx="4">
                  <c:v>0.3</c:v>
                </c:pt>
                <c:pt idx="5">
                  <c:v>0.25</c:v>
                </c:pt>
              </c:numCache>
            </c:numRef>
          </c:val>
          <c:extLst>
            <c:ext xmlns:c16="http://schemas.microsoft.com/office/drawing/2014/chart" uri="{C3380CC4-5D6E-409C-BE32-E72D297353CC}">
              <c16:uniqueId val="{00000000-9E90-DB49-8CAE-B9C8B01893AF}"/>
            </c:ext>
          </c:extLst>
        </c:ser>
        <c:dLbls>
          <c:showLegendKey val="0"/>
          <c:showVal val="1"/>
          <c:showCatName val="0"/>
          <c:showSerName val="0"/>
          <c:showPercent val="0"/>
          <c:showBubbleSize val="0"/>
        </c:dLbls>
        <c:gapWidth val="75"/>
        <c:axId val="1143660368"/>
        <c:axId val="1143487040"/>
      </c:barChart>
      <c:catAx>
        <c:axId val="1143660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143487040"/>
        <c:crosses val="autoZero"/>
        <c:auto val="1"/>
        <c:lblAlgn val="ctr"/>
        <c:lblOffset val="100"/>
        <c:noMultiLvlLbl val="0"/>
      </c:catAx>
      <c:valAx>
        <c:axId val="1143487040"/>
        <c:scaling>
          <c:orientation val="minMax"/>
          <c:max val="1"/>
        </c:scaling>
        <c:delete val="1"/>
        <c:axPos val="l"/>
        <c:numFmt formatCode="0%" sourceLinked="1"/>
        <c:majorTickMark val="none"/>
        <c:minorTickMark val="none"/>
        <c:tickLblPos val="nextTo"/>
        <c:crossAx val="11436603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latin typeface="Arial" panose="020B0604020202020204" pitchFamily="34" charset="0"/>
          <a:cs typeface="Arial" panose="020B0604020202020204" pitchFamily="34" charset="0"/>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Brand 1</c:v>
                </c:pt>
                <c:pt idx="1">
                  <c:v>Brand 2</c:v>
                </c:pt>
                <c:pt idx="2">
                  <c:v>Brand 3</c:v>
                </c:pt>
                <c:pt idx="3">
                  <c:v>Brand 4</c:v>
                </c:pt>
                <c:pt idx="4">
                  <c:v>Brand 5</c:v>
                </c:pt>
                <c:pt idx="5">
                  <c:v>Brand 6</c:v>
                </c:pt>
              </c:strCache>
            </c:strRef>
          </c:cat>
          <c:val>
            <c:numRef>
              <c:f>Sheet1!$B$2:$B$7</c:f>
              <c:numCache>
                <c:formatCode>_(* #,##0.0_);_(* \(#,##0.0\);_(* "-"_);_(@_)</c:formatCode>
                <c:ptCount val="6"/>
                <c:pt idx="0" formatCode="General">
                  <c:v>4.5</c:v>
                </c:pt>
                <c:pt idx="1">
                  <c:v>4.05</c:v>
                </c:pt>
                <c:pt idx="2">
                  <c:v>3.645</c:v>
                </c:pt>
                <c:pt idx="3">
                  <c:v>3.2805</c:v>
                </c:pt>
                <c:pt idx="4">
                  <c:v>2.9524500000000002</c:v>
                </c:pt>
                <c:pt idx="5">
                  <c:v>2.6572050000000003</c:v>
                </c:pt>
              </c:numCache>
            </c:numRef>
          </c:val>
          <c:extLst>
            <c:ext xmlns:c16="http://schemas.microsoft.com/office/drawing/2014/chart" uri="{C3380CC4-5D6E-409C-BE32-E72D297353CC}">
              <c16:uniqueId val="{00000000-39B3-BB4C-9FF7-A07C33B35BA0}"/>
            </c:ext>
          </c:extLst>
        </c:ser>
        <c:dLbls>
          <c:showLegendKey val="0"/>
          <c:showVal val="1"/>
          <c:showCatName val="0"/>
          <c:showSerName val="0"/>
          <c:showPercent val="0"/>
          <c:showBubbleSize val="0"/>
        </c:dLbls>
        <c:gapWidth val="75"/>
        <c:axId val="1711523311"/>
        <c:axId val="1711355679"/>
      </c:barChart>
      <c:catAx>
        <c:axId val="17115233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711355679"/>
        <c:crosses val="autoZero"/>
        <c:auto val="1"/>
        <c:lblAlgn val="ctr"/>
        <c:lblOffset val="100"/>
        <c:noMultiLvlLbl val="0"/>
      </c:catAx>
      <c:valAx>
        <c:axId val="1711355679"/>
        <c:scaling>
          <c:orientation val="minMax"/>
        </c:scaling>
        <c:delete val="1"/>
        <c:axPos val="l"/>
        <c:numFmt formatCode="General" sourceLinked="1"/>
        <c:majorTickMark val="none"/>
        <c:minorTickMark val="none"/>
        <c:tickLblPos val="nextTo"/>
        <c:crossAx val="17115233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latin typeface="Arial" panose="020B0604020202020204" pitchFamily="34" charset="0"/>
          <a:cs typeface="Arial" panose="020B0604020202020204" pitchFamily="34" charset="0"/>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Top 3 brand ratio</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Sheet1!$B$2:$B$7</c:f>
              <c:numCache>
                <c:formatCode>0%</c:formatCode>
                <c:ptCount val="6"/>
                <c:pt idx="0">
                  <c:v>0.65</c:v>
                </c:pt>
                <c:pt idx="1">
                  <c:v>0.6</c:v>
                </c:pt>
                <c:pt idx="2">
                  <c:v>0.45</c:v>
                </c:pt>
                <c:pt idx="3">
                  <c:v>0.35</c:v>
                </c:pt>
                <c:pt idx="4">
                  <c:v>0.3</c:v>
                </c:pt>
                <c:pt idx="5">
                  <c:v>0.25</c:v>
                </c:pt>
              </c:numCache>
            </c:numRef>
          </c:val>
          <c:extLst>
            <c:ext xmlns:c16="http://schemas.microsoft.com/office/drawing/2014/chart" uri="{C3380CC4-5D6E-409C-BE32-E72D297353CC}">
              <c16:uniqueId val="{00000000-CA0B-AA4E-BDBE-76011987C835}"/>
            </c:ext>
          </c:extLst>
        </c:ser>
        <c:dLbls>
          <c:showLegendKey val="0"/>
          <c:showVal val="1"/>
          <c:showCatName val="0"/>
          <c:showSerName val="0"/>
          <c:showPercent val="0"/>
          <c:showBubbleSize val="0"/>
        </c:dLbls>
        <c:gapWidth val="75"/>
        <c:axId val="1143660368"/>
        <c:axId val="1143487040"/>
      </c:barChart>
      <c:catAx>
        <c:axId val="1143660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143487040"/>
        <c:crosses val="autoZero"/>
        <c:auto val="1"/>
        <c:lblAlgn val="ctr"/>
        <c:lblOffset val="100"/>
        <c:noMultiLvlLbl val="0"/>
      </c:catAx>
      <c:valAx>
        <c:axId val="1143487040"/>
        <c:scaling>
          <c:orientation val="minMax"/>
          <c:max val="1"/>
        </c:scaling>
        <c:delete val="1"/>
        <c:axPos val="l"/>
        <c:numFmt formatCode="0%" sourceLinked="1"/>
        <c:majorTickMark val="none"/>
        <c:minorTickMark val="none"/>
        <c:tickLblPos val="nextTo"/>
        <c:crossAx val="11436603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2019410650238906E-2"/>
          <c:y val="9.199159498412042E-2"/>
          <c:w val="0.89596117869952219"/>
          <c:h val="0.67406923536349195"/>
        </c:manualLayout>
      </c:layout>
      <c:barChart>
        <c:barDir val="bar"/>
        <c:grouping val="percentStacked"/>
        <c:varyColors val="0"/>
        <c:ser>
          <c:idx val="0"/>
          <c:order val="0"/>
          <c:tx>
            <c:strRef>
              <c:f>Sheet1!$B$1</c:f>
              <c:strCache>
                <c:ptCount val="1"/>
                <c:pt idx="0">
                  <c:v>1 SKU</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0%</c:formatCode>
                <c:ptCount val="1"/>
                <c:pt idx="0">
                  <c:v>0.3</c:v>
                </c:pt>
              </c:numCache>
            </c:numRef>
          </c:val>
          <c:extLst>
            <c:ext xmlns:c16="http://schemas.microsoft.com/office/drawing/2014/chart" uri="{C3380CC4-5D6E-409C-BE32-E72D297353CC}">
              <c16:uniqueId val="{00000000-3D0D-8845-A250-AE8EE22E44A8}"/>
            </c:ext>
          </c:extLst>
        </c:ser>
        <c:ser>
          <c:idx val="1"/>
          <c:order val="1"/>
          <c:tx>
            <c:strRef>
              <c:f>Sheet1!$C$1</c:f>
              <c:strCache>
                <c:ptCount val="1"/>
                <c:pt idx="0">
                  <c:v>2 - 3 SKU</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0%</c:formatCode>
                <c:ptCount val="1"/>
                <c:pt idx="0">
                  <c:v>0.3</c:v>
                </c:pt>
              </c:numCache>
            </c:numRef>
          </c:val>
          <c:extLst>
            <c:ext xmlns:c16="http://schemas.microsoft.com/office/drawing/2014/chart" uri="{C3380CC4-5D6E-409C-BE32-E72D297353CC}">
              <c16:uniqueId val="{00000001-3D0D-8845-A250-AE8EE22E44A8}"/>
            </c:ext>
          </c:extLst>
        </c:ser>
        <c:ser>
          <c:idx val="2"/>
          <c:order val="2"/>
          <c:tx>
            <c:strRef>
              <c:f>Sheet1!$D$1</c:f>
              <c:strCache>
                <c:ptCount val="1"/>
                <c:pt idx="0">
                  <c:v>4-5 SKU</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0%</c:formatCode>
                <c:ptCount val="1"/>
                <c:pt idx="0">
                  <c:v>0.2</c:v>
                </c:pt>
              </c:numCache>
            </c:numRef>
          </c:val>
          <c:extLst>
            <c:ext xmlns:c16="http://schemas.microsoft.com/office/drawing/2014/chart" uri="{C3380CC4-5D6E-409C-BE32-E72D297353CC}">
              <c16:uniqueId val="{00000002-3D0D-8845-A250-AE8EE22E44A8}"/>
            </c:ext>
          </c:extLst>
        </c:ser>
        <c:ser>
          <c:idx val="3"/>
          <c:order val="3"/>
          <c:tx>
            <c:strRef>
              <c:f>Sheet1!$E$1</c:f>
              <c:strCache>
                <c:ptCount val="1"/>
                <c:pt idx="0">
                  <c:v>6 SKU and more</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0%</c:formatCode>
                <c:ptCount val="1"/>
                <c:pt idx="0">
                  <c:v>0.1</c:v>
                </c:pt>
              </c:numCache>
            </c:numRef>
          </c:val>
          <c:extLst>
            <c:ext xmlns:c16="http://schemas.microsoft.com/office/drawing/2014/chart" uri="{C3380CC4-5D6E-409C-BE32-E72D297353CC}">
              <c16:uniqueId val="{00000003-3D0D-8845-A250-AE8EE22E44A8}"/>
            </c:ext>
          </c:extLst>
        </c:ser>
        <c:ser>
          <c:idx val="4"/>
          <c:order val="4"/>
          <c:tx>
            <c:strRef>
              <c:f>Sheet1!$F$1</c:f>
              <c:strCache>
                <c:ptCount val="1"/>
                <c:pt idx="0">
                  <c:v>Do not assort</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0%</c:formatCode>
                <c:ptCount val="1"/>
                <c:pt idx="0">
                  <c:v>0.19999999999999996</c:v>
                </c:pt>
              </c:numCache>
            </c:numRef>
          </c:val>
          <c:extLst>
            <c:ext xmlns:c16="http://schemas.microsoft.com/office/drawing/2014/chart" uri="{C3380CC4-5D6E-409C-BE32-E72D297353CC}">
              <c16:uniqueId val="{00000004-3D0D-8845-A250-AE8EE22E44A8}"/>
            </c:ext>
          </c:extLst>
        </c:ser>
        <c:dLbls>
          <c:showLegendKey val="0"/>
          <c:showVal val="1"/>
          <c:showCatName val="0"/>
          <c:showSerName val="0"/>
          <c:showPercent val="0"/>
          <c:showBubbleSize val="0"/>
        </c:dLbls>
        <c:gapWidth val="75"/>
        <c:overlap val="100"/>
        <c:axId val="1695780335"/>
        <c:axId val="1695782047"/>
      </c:barChart>
      <c:catAx>
        <c:axId val="1695780335"/>
        <c:scaling>
          <c:orientation val="minMax"/>
        </c:scaling>
        <c:delete val="1"/>
        <c:axPos val="l"/>
        <c:numFmt formatCode="General" sourceLinked="1"/>
        <c:majorTickMark val="none"/>
        <c:minorTickMark val="none"/>
        <c:tickLblPos val="nextTo"/>
        <c:crossAx val="1695782047"/>
        <c:crosses val="autoZero"/>
        <c:auto val="1"/>
        <c:lblAlgn val="ctr"/>
        <c:lblOffset val="100"/>
        <c:noMultiLvlLbl val="0"/>
      </c:catAx>
      <c:valAx>
        <c:axId val="1695782047"/>
        <c:scaling>
          <c:orientation val="minMax"/>
        </c:scaling>
        <c:delete val="1"/>
        <c:axPos val="b"/>
        <c:numFmt formatCode="0%" sourceLinked="1"/>
        <c:majorTickMark val="none"/>
        <c:minorTickMark val="none"/>
        <c:tickLblPos val="nextTo"/>
        <c:crossAx val="16957803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2019410650238906E-2"/>
          <c:y val="9.199159498412042E-2"/>
          <c:w val="0.89596117869952219"/>
          <c:h val="0.67406923536349195"/>
        </c:manualLayout>
      </c:layout>
      <c:barChart>
        <c:barDir val="bar"/>
        <c:grouping val="percentStacked"/>
        <c:varyColors val="0"/>
        <c:ser>
          <c:idx val="0"/>
          <c:order val="0"/>
          <c:tx>
            <c:strRef>
              <c:f>Sheet1!$B$1</c:f>
              <c:strCache>
                <c:ptCount val="1"/>
                <c:pt idx="0">
                  <c:v>1 brand</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0%</c:formatCode>
                <c:ptCount val="1"/>
                <c:pt idx="0">
                  <c:v>0.3</c:v>
                </c:pt>
              </c:numCache>
            </c:numRef>
          </c:val>
          <c:extLst>
            <c:ext xmlns:c16="http://schemas.microsoft.com/office/drawing/2014/chart" uri="{C3380CC4-5D6E-409C-BE32-E72D297353CC}">
              <c16:uniqueId val="{00000000-DF60-C54D-9279-36A53189F139}"/>
            </c:ext>
          </c:extLst>
        </c:ser>
        <c:ser>
          <c:idx val="1"/>
          <c:order val="1"/>
          <c:tx>
            <c:strRef>
              <c:f>Sheet1!$C$1</c:f>
              <c:strCache>
                <c:ptCount val="1"/>
                <c:pt idx="0">
                  <c:v>2 brand</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0%</c:formatCode>
                <c:ptCount val="1"/>
                <c:pt idx="0">
                  <c:v>0.3</c:v>
                </c:pt>
              </c:numCache>
            </c:numRef>
          </c:val>
          <c:extLst>
            <c:ext xmlns:c16="http://schemas.microsoft.com/office/drawing/2014/chart" uri="{C3380CC4-5D6E-409C-BE32-E72D297353CC}">
              <c16:uniqueId val="{00000001-DF60-C54D-9279-36A53189F139}"/>
            </c:ext>
          </c:extLst>
        </c:ser>
        <c:ser>
          <c:idx val="2"/>
          <c:order val="2"/>
          <c:tx>
            <c:strRef>
              <c:f>Sheet1!$D$1</c:f>
              <c:strCache>
                <c:ptCount val="1"/>
                <c:pt idx="0">
                  <c:v>3 brand</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0%</c:formatCode>
                <c:ptCount val="1"/>
                <c:pt idx="0">
                  <c:v>0.2</c:v>
                </c:pt>
              </c:numCache>
            </c:numRef>
          </c:val>
          <c:extLst>
            <c:ext xmlns:c16="http://schemas.microsoft.com/office/drawing/2014/chart" uri="{C3380CC4-5D6E-409C-BE32-E72D297353CC}">
              <c16:uniqueId val="{00000002-DF60-C54D-9279-36A53189F139}"/>
            </c:ext>
          </c:extLst>
        </c:ser>
        <c:ser>
          <c:idx val="3"/>
          <c:order val="3"/>
          <c:tx>
            <c:strRef>
              <c:f>Sheet1!$E$1</c:f>
              <c:strCache>
                <c:ptCount val="1"/>
                <c:pt idx="0">
                  <c:v>4 brand</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0%</c:formatCode>
                <c:ptCount val="1"/>
                <c:pt idx="0">
                  <c:v>0.1</c:v>
                </c:pt>
              </c:numCache>
            </c:numRef>
          </c:val>
          <c:extLst>
            <c:ext xmlns:c16="http://schemas.microsoft.com/office/drawing/2014/chart" uri="{C3380CC4-5D6E-409C-BE32-E72D297353CC}">
              <c16:uniqueId val="{00000003-DF60-C54D-9279-36A53189F139}"/>
            </c:ext>
          </c:extLst>
        </c:ser>
        <c:ser>
          <c:idx val="4"/>
          <c:order val="4"/>
          <c:tx>
            <c:strRef>
              <c:f>Sheet1!$F$1</c:f>
              <c:strCache>
                <c:ptCount val="1"/>
                <c:pt idx="0">
                  <c:v>Do not assort</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0%</c:formatCode>
                <c:ptCount val="1"/>
                <c:pt idx="0">
                  <c:v>0.19999999999999996</c:v>
                </c:pt>
              </c:numCache>
            </c:numRef>
          </c:val>
          <c:extLst>
            <c:ext xmlns:c16="http://schemas.microsoft.com/office/drawing/2014/chart" uri="{C3380CC4-5D6E-409C-BE32-E72D297353CC}">
              <c16:uniqueId val="{00000004-DF60-C54D-9279-36A53189F139}"/>
            </c:ext>
          </c:extLst>
        </c:ser>
        <c:dLbls>
          <c:showLegendKey val="0"/>
          <c:showVal val="1"/>
          <c:showCatName val="0"/>
          <c:showSerName val="0"/>
          <c:showPercent val="0"/>
          <c:showBubbleSize val="0"/>
        </c:dLbls>
        <c:gapWidth val="75"/>
        <c:overlap val="100"/>
        <c:axId val="1695780335"/>
        <c:axId val="1695782047"/>
      </c:barChart>
      <c:catAx>
        <c:axId val="1695780335"/>
        <c:scaling>
          <c:orientation val="minMax"/>
        </c:scaling>
        <c:delete val="1"/>
        <c:axPos val="l"/>
        <c:numFmt formatCode="General" sourceLinked="1"/>
        <c:majorTickMark val="none"/>
        <c:minorTickMark val="none"/>
        <c:tickLblPos val="nextTo"/>
        <c:crossAx val="1695782047"/>
        <c:crosses val="autoZero"/>
        <c:auto val="1"/>
        <c:lblAlgn val="ctr"/>
        <c:lblOffset val="100"/>
        <c:noMultiLvlLbl val="0"/>
      </c:catAx>
      <c:valAx>
        <c:axId val="1695782047"/>
        <c:scaling>
          <c:orientation val="minMax"/>
        </c:scaling>
        <c:delete val="1"/>
        <c:axPos val="b"/>
        <c:numFmt formatCode="0%" sourceLinked="1"/>
        <c:majorTickMark val="none"/>
        <c:minorTickMark val="none"/>
        <c:tickLblPos val="nextTo"/>
        <c:crossAx val="16957803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033544904662342"/>
          <c:y val="5.9447693487917286E-2"/>
          <c:w val="0.49459122218346835"/>
          <c:h val="0.85689523574397353"/>
        </c:manualLayout>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723-4A4E-9A18-25D02CBAB726}"/>
              </c:ext>
            </c:extLst>
          </c:dPt>
          <c:dPt>
            <c:idx val="1"/>
            <c:bubble3D val="0"/>
            <c:spPr>
              <a:solidFill>
                <a:schemeClr val="bg1">
                  <a:lumMod val="85000"/>
                </a:schemeClr>
              </a:solidFill>
              <a:ln w="19050">
                <a:solidFill>
                  <a:schemeClr val="lt1"/>
                </a:solidFill>
              </a:ln>
              <a:effectLst/>
            </c:spPr>
            <c:extLst>
              <c:ext xmlns:c16="http://schemas.microsoft.com/office/drawing/2014/chart" uri="{C3380CC4-5D6E-409C-BE32-E72D297353CC}">
                <c16:uniqueId val="{00000003-A723-4A4E-9A18-25D02CBAB726}"/>
              </c:ext>
            </c:extLst>
          </c:dPt>
          <c:dPt>
            <c:idx val="2"/>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5-A723-4A4E-9A18-25D02CBAB726}"/>
              </c:ext>
            </c:extLst>
          </c:dPt>
          <c:dPt>
            <c:idx val="3"/>
            <c:bubble3D val="0"/>
            <c:spPr>
              <a:solidFill>
                <a:schemeClr val="bg1">
                  <a:lumMod val="65000"/>
                </a:schemeClr>
              </a:solidFill>
              <a:ln w="19050">
                <a:solidFill>
                  <a:schemeClr val="lt1"/>
                </a:solidFill>
              </a:ln>
              <a:effectLst/>
            </c:spPr>
            <c:extLst>
              <c:ext xmlns:c16="http://schemas.microsoft.com/office/drawing/2014/chart" uri="{C3380CC4-5D6E-409C-BE32-E72D297353CC}">
                <c16:uniqueId val="{00000007-A723-4A4E-9A18-25D02CBAB726}"/>
              </c:ext>
            </c:extLst>
          </c:dPt>
          <c:dPt>
            <c:idx val="4"/>
            <c:bubble3D val="0"/>
            <c:spPr>
              <a:solidFill>
                <a:schemeClr val="bg1">
                  <a:lumMod val="50000"/>
                </a:schemeClr>
              </a:solidFill>
              <a:ln w="19050">
                <a:solidFill>
                  <a:schemeClr val="lt1"/>
                </a:solidFill>
              </a:ln>
              <a:effectLst/>
            </c:spPr>
            <c:extLst>
              <c:ext xmlns:c16="http://schemas.microsoft.com/office/drawing/2014/chart" uri="{C3380CC4-5D6E-409C-BE32-E72D297353CC}">
                <c16:uniqueId val="{00000009-A723-4A4E-9A18-25D02CBAB726}"/>
              </c:ext>
            </c:extLst>
          </c:dPt>
          <c:dLbls>
            <c:dLbl>
              <c:idx val="2"/>
              <c:layout>
                <c:manualLayout>
                  <c:x val="2.4717101839607423E-3"/>
                  <c:y val="-2.396637223848374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723-4A4E-9A18-25D02CBAB726}"/>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Category 1</c:v>
                </c:pt>
                <c:pt idx="1">
                  <c:v>Category 2</c:v>
                </c:pt>
                <c:pt idx="2">
                  <c:v>Category 3</c:v>
                </c:pt>
                <c:pt idx="3">
                  <c:v>Category 4</c:v>
                </c:pt>
                <c:pt idx="4">
                  <c:v>Category 5</c:v>
                </c:pt>
              </c:strCache>
            </c:strRef>
          </c:cat>
          <c:val>
            <c:numRef>
              <c:f>Sheet1!$B$2:$B$6</c:f>
              <c:numCache>
                <c:formatCode>0%</c:formatCode>
                <c:ptCount val="5"/>
                <c:pt idx="0">
                  <c:v>0.2</c:v>
                </c:pt>
                <c:pt idx="1">
                  <c:v>0.2</c:v>
                </c:pt>
                <c:pt idx="2">
                  <c:v>0.2</c:v>
                </c:pt>
                <c:pt idx="3">
                  <c:v>0.2</c:v>
                </c:pt>
                <c:pt idx="4">
                  <c:v>0.2</c:v>
                </c:pt>
              </c:numCache>
            </c:numRef>
          </c:val>
          <c:extLst>
            <c:ext xmlns:c16="http://schemas.microsoft.com/office/drawing/2014/chart" uri="{C3380CC4-5D6E-409C-BE32-E72D297353CC}">
              <c16:uniqueId val="{00000008-A723-4A4E-9A18-25D02CBAB726}"/>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928547581167106"/>
          <c:y val="1.0200395141708778E-2"/>
          <c:w val="0.46142867534463494"/>
          <c:h val="0.7994400543400636"/>
        </c:manualLayout>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23E-EB4D-8E35-1FAFE44E4A2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23E-EB4D-8E35-1FAFE44E4A2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23E-EB4D-8E35-1FAFE44E4A2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23E-EB4D-8E35-1FAFE44E4A2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23E-EB4D-8E35-1FAFE44E4A21}"/>
              </c:ext>
            </c:extLst>
          </c:dPt>
          <c:dLbls>
            <c:dLbl>
              <c:idx val="2"/>
              <c:layout>
                <c:manualLayout>
                  <c:x val="2.4717101839607423E-3"/>
                  <c:y val="-1.575848918078210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23E-EB4D-8E35-1FAFE44E4A21}"/>
                </c:ext>
              </c:extLst>
            </c:dLbl>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Less than XX</c:v>
                </c:pt>
                <c:pt idx="1">
                  <c:v>XX - XX</c:v>
                </c:pt>
                <c:pt idx="2">
                  <c:v>XX - XX</c:v>
                </c:pt>
                <c:pt idx="3">
                  <c:v>XX - XX</c:v>
                </c:pt>
                <c:pt idx="4">
                  <c:v>More than XX</c:v>
                </c:pt>
              </c:strCache>
            </c:strRef>
          </c:cat>
          <c:val>
            <c:numRef>
              <c:f>Sheet1!$B$2:$B$6</c:f>
              <c:numCache>
                <c:formatCode>0%</c:formatCode>
                <c:ptCount val="5"/>
                <c:pt idx="0">
                  <c:v>0.2</c:v>
                </c:pt>
                <c:pt idx="1">
                  <c:v>0.2</c:v>
                </c:pt>
                <c:pt idx="2">
                  <c:v>0.2</c:v>
                </c:pt>
                <c:pt idx="3">
                  <c:v>0.2</c:v>
                </c:pt>
                <c:pt idx="4">
                  <c:v>0.2</c:v>
                </c:pt>
              </c:numCache>
            </c:numRef>
          </c:val>
          <c:extLst>
            <c:ext xmlns:c16="http://schemas.microsoft.com/office/drawing/2014/chart" uri="{C3380CC4-5D6E-409C-BE32-E72D297353CC}">
              <c16:uniqueId val="{0000000A-B23E-EB4D-8E35-1FAFE44E4A21}"/>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2019410650238906E-2"/>
          <c:y val="9.199159498412042E-2"/>
          <c:w val="0.89596117869952219"/>
          <c:h val="0.67406923536349195"/>
        </c:manualLayout>
      </c:layout>
      <c:barChart>
        <c:barDir val="bar"/>
        <c:grouping val="percentStacked"/>
        <c:varyColors val="0"/>
        <c:ser>
          <c:idx val="0"/>
          <c:order val="0"/>
          <c:tx>
            <c:strRef>
              <c:f>Sheet1!$B$1</c:f>
              <c:strCache>
                <c:ptCount val="1"/>
                <c:pt idx="0">
                  <c:v>1 SKU</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0%</c:formatCode>
                <c:ptCount val="1"/>
                <c:pt idx="0">
                  <c:v>0.3</c:v>
                </c:pt>
              </c:numCache>
            </c:numRef>
          </c:val>
          <c:extLst>
            <c:ext xmlns:c16="http://schemas.microsoft.com/office/drawing/2014/chart" uri="{C3380CC4-5D6E-409C-BE32-E72D297353CC}">
              <c16:uniqueId val="{00000000-5B3A-5544-9E3B-407DC0975BEB}"/>
            </c:ext>
          </c:extLst>
        </c:ser>
        <c:ser>
          <c:idx val="1"/>
          <c:order val="1"/>
          <c:tx>
            <c:strRef>
              <c:f>Sheet1!$C$1</c:f>
              <c:strCache>
                <c:ptCount val="1"/>
                <c:pt idx="0">
                  <c:v>2 - 3 SKU</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0%</c:formatCode>
                <c:ptCount val="1"/>
                <c:pt idx="0">
                  <c:v>0.3</c:v>
                </c:pt>
              </c:numCache>
            </c:numRef>
          </c:val>
          <c:extLst>
            <c:ext xmlns:c16="http://schemas.microsoft.com/office/drawing/2014/chart" uri="{C3380CC4-5D6E-409C-BE32-E72D297353CC}">
              <c16:uniqueId val="{00000001-5B3A-5544-9E3B-407DC0975BEB}"/>
            </c:ext>
          </c:extLst>
        </c:ser>
        <c:ser>
          <c:idx val="2"/>
          <c:order val="2"/>
          <c:tx>
            <c:strRef>
              <c:f>Sheet1!$D$1</c:f>
              <c:strCache>
                <c:ptCount val="1"/>
                <c:pt idx="0">
                  <c:v>4-5 SKU</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0%</c:formatCode>
                <c:ptCount val="1"/>
                <c:pt idx="0">
                  <c:v>0.2</c:v>
                </c:pt>
              </c:numCache>
            </c:numRef>
          </c:val>
          <c:extLst>
            <c:ext xmlns:c16="http://schemas.microsoft.com/office/drawing/2014/chart" uri="{C3380CC4-5D6E-409C-BE32-E72D297353CC}">
              <c16:uniqueId val="{00000002-5B3A-5544-9E3B-407DC0975BEB}"/>
            </c:ext>
          </c:extLst>
        </c:ser>
        <c:ser>
          <c:idx val="3"/>
          <c:order val="3"/>
          <c:tx>
            <c:strRef>
              <c:f>Sheet1!$E$1</c:f>
              <c:strCache>
                <c:ptCount val="1"/>
                <c:pt idx="0">
                  <c:v>6 SKU and more</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0%</c:formatCode>
                <c:ptCount val="1"/>
                <c:pt idx="0">
                  <c:v>0.1</c:v>
                </c:pt>
              </c:numCache>
            </c:numRef>
          </c:val>
          <c:extLst>
            <c:ext xmlns:c16="http://schemas.microsoft.com/office/drawing/2014/chart" uri="{C3380CC4-5D6E-409C-BE32-E72D297353CC}">
              <c16:uniqueId val="{00000003-5B3A-5544-9E3B-407DC0975BEB}"/>
            </c:ext>
          </c:extLst>
        </c:ser>
        <c:ser>
          <c:idx val="4"/>
          <c:order val="4"/>
          <c:tx>
            <c:strRef>
              <c:f>Sheet1!$F$1</c:f>
              <c:strCache>
                <c:ptCount val="1"/>
                <c:pt idx="0">
                  <c:v>Do not assort</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0%</c:formatCode>
                <c:ptCount val="1"/>
                <c:pt idx="0">
                  <c:v>0.19999999999999996</c:v>
                </c:pt>
              </c:numCache>
            </c:numRef>
          </c:val>
          <c:extLst>
            <c:ext xmlns:c16="http://schemas.microsoft.com/office/drawing/2014/chart" uri="{C3380CC4-5D6E-409C-BE32-E72D297353CC}">
              <c16:uniqueId val="{00000004-5B3A-5544-9E3B-407DC0975BEB}"/>
            </c:ext>
          </c:extLst>
        </c:ser>
        <c:dLbls>
          <c:showLegendKey val="0"/>
          <c:showVal val="1"/>
          <c:showCatName val="0"/>
          <c:showSerName val="0"/>
          <c:showPercent val="0"/>
          <c:showBubbleSize val="0"/>
        </c:dLbls>
        <c:gapWidth val="75"/>
        <c:overlap val="100"/>
        <c:axId val="1695780335"/>
        <c:axId val="1695782047"/>
      </c:barChart>
      <c:catAx>
        <c:axId val="1695780335"/>
        <c:scaling>
          <c:orientation val="minMax"/>
        </c:scaling>
        <c:delete val="1"/>
        <c:axPos val="l"/>
        <c:numFmt formatCode="General" sourceLinked="1"/>
        <c:majorTickMark val="none"/>
        <c:minorTickMark val="none"/>
        <c:tickLblPos val="nextTo"/>
        <c:crossAx val="1695782047"/>
        <c:crosses val="autoZero"/>
        <c:auto val="1"/>
        <c:lblAlgn val="ctr"/>
        <c:lblOffset val="100"/>
        <c:noMultiLvlLbl val="0"/>
      </c:catAx>
      <c:valAx>
        <c:axId val="1695782047"/>
        <c:scaling>
          <c:orientation val="minMax"/>
        </c:scaling>
        <c:delete val="1"/>
        <c:axPos val="b"/>
        <c:numFmt formatCode="0%" sourceLinked="1"/>
        <c:majorTickMark val="none"/>
        <c:minorTickMark val="none"/>
        <c:tickLblPos val="nextTo"/>
        <c:crossAx val="16957803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928547581167106"/>
          <c:y val="1.0200395141708778E-2"/>
          <c:w val="0.46142867534463494"/>
          <c:h val="0.7994400543400636"/>
        </c:manualLayout>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156-FE4E-98AA-791288FE175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156-FE4E-98AA-791288FE175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156-FE4E-98AA-791288FE175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156-FE4E-98AA-791288FE1758}"/>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156-FE4E-98AA-791288FE1758}"/>
              </c:ext>
            </c:extLst>
          </c:dPt>
          <c:dLbls>
            <c:dLbl>
              <c:idx val="2"/>
              <c:layout>
                <c:manualLayout>
                  <c:x val="2.4717101839607423E-3"/>
                  <c:y val="-1.575848918078210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156-FE4E-98AA-791288FE1758}"/>
                </c:ext>
              </c:extLst>
            </c:dLbl>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Less than XX</c:v>
                </c:pt>
                <c:pt idx="1">
                  <c:v>XX - XX</c:v>
                </c:pt>
                <c:pt idx="2">
                  <c:v>XX - XX</c:v>
                </c:pt>
                <c:pt idx="3">
                  <c:v>XX - XX</c:v>
                </c:pt>
                <c:pt idx="4">
                  <c:v>More than XX</c:v>
                </c:pt>
              </c:strCache>
            </c:strRef>
          </c:cat>
          <c:val>
            <c:numRef>
              <c:f>Sheet1!$B$2:$B$6</c:f>
              <c:numCache>
                <c:formatCode>0%</c:formatCode>
                <c:ptCount val="5"/>
                <c:pt idx="0">
                  <c:v>0.2</c:v>
                </c:pt>
                <c:pt idx="1">
                  <c:v>0.2</c:v>
                </c:pt>
                <c:pt idx="2">
                  <c:v>0.2</c:v>
                </c:pt>
                <c:pt idx="3">
                  <c:v>0.2</c:v>
                </c:pt>
                <c:pt idx="4">
                  <c:v>0.2</c:v>
                </c:pt>
              </c:numCache>
            </c:numRef>
          </c:val>
          <c:extLst>
            <c:ext xmlns:c16="http://schemas.microsoft.com/office/drawing/2014/chart" uri="{C3380CC4-5D6E-409C-BE32-E72D297353CC}">
              <c16:uniqueId val="{0000000A-6156-FE4E-98AA-791288FE1758}"/>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2019410650238906E-2"/>
          <c:y val="9.199159498412042E-2"/>
          <c:w val="0.89596117869952219"/>
          <c:h val="0.67406923536349195"/>
        </c:manualLayout>
      </c:layout>
      <c:barChart>
        <c:barDir val="bar"/>
        <c:grouping val="percentStacked"/>
        <c:varyColors val="0"/>
        <c:ser>
          <c:idx val="0"/>
          <c:order val="0"/>
          <c:tx>
            <c:strRef>
              <c:f>Sheet1!$B$1</c:f>
              <c:strCache>
                <c:ptCount val="1"/>
                <c:pt idx="0">
                  <c:v>1 brand</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0%</c:formatCode>
                <c:ptCount val="1"/>
                <c:pt idx="0">
                  <c:v>0.3</c:v>
                </c:pt>
              </c:numCache>
            </c:numRef>
          </c:val>
          <c:extLst>
            <c:ext xmlns:c16="http://schemas.microsoft.com/office/drawing/2014/chart" uri="{C3380CC4-5D6E-409C-BE32-E72D297353CC}">
              <c16:uniqueId val="{00000000-49B0-1B45-A711-E1B67BBEB20A}"/>
            </c:ext>
          </c:extLst>
        </c:ser>
        <c:ser>
          <c:idx val="1"/>
          <c:order val="1"/>
          <c:tx>
            <c:strRef>
              <c:f>Sheet1!$C$1</c:f>
              <c:strCache>
                <c:ptCount val="1"/>
                <c:pt idx="0">
                  <c:v>2 brand</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0%</c:formatCode>
                <c:ptCount val="1"/>
                <c:pt idx="0">
                  <c:v>0.3</c:v>
                </c:pt>
              </c:numCache>
            </c:numRef>
          </c:val>
          <c:extLst>
            <c:ext xmlns:c16="http://schemas.microsoft.com/office/drawing/2014/chart" uri="{C3380CC4-5D6E-409C-BE32-E72D297353CC}">
              <c16:uniqueId val="{00000001-49B0-1B45-A711-E1B67BBEB20A}"/>
            </c:ext>
          </c:extLst>
        </c:ser>
        <c:ser>
          <c:idx val="2"/>
          <c:order val="2"/>
          <c:tx>
            <c:strRef>
              <c:f>Sheet1!$D$1</c:f>
              <c:strCache>
                <c:ptCount val="1"/>
                <c:pt idx="0">
                  <c:v>3 brand</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0%</c:formatCode>
                <c:ptCount val="1"/>
                <c:pt idx="0">
                  <c:v>0.2</c:v>
                </c:pt>
              </c:numCache>
            </c:numRef>
          </c:val>
          <c:extLst>
            <c:ext xmlns:c16="http://schemas.microsoft.com/office/drawing/2014/chart" uri="{C3380CC4-5D6E-409C-BE32-E72D297353CC}">
              <c16:uniqueId val="{00000002-49B0-1B45-A711-E1B67BBEB20A}"/>
            </c:ext>
          </c:extLst>
        </c:ser>
        <c:ser>
          <c:idx val="3"/>
          <c:order val="3"/>
          <c:tx>
            <c:strRef>
              <c:f>Sheet1!$E$1</c:f>
              <c:strCache>
                <c:ptCount val="1"/>
                <c:pt idx="0">
                  <c:v>4 brand</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0%</c:formatCode>
                <c:ptCount val="1"/>
                <c:pt idx="0">
                  <c:v>0.1</c:v>
                </c:pt>
              </c:numCache>
            </c:numRef>
          </c:val>
          <c:extLst>
            <c:ext xmlns:c16="http://schemas.microsoft.com/office/drawing/2014/chart" uri="{C3380CC4-5D6E-409C-BE32-E72D297353CC}">
              <c16:uniqueId val="{00000003-49B0-1B45-A711-E1B67BBEB20A}"/>
            </c:ext>
          </c:extLst>
        </c:ser>
        <c:ser>
          <c:idx val="4"/>
          <c:order val="4"/>
          <c:tx>
            <c:strRef>
              <c:f>Sheet1!$F$1</c:f>
              <c:strCache>
                <c:ptCount val="1"/>
                <c:pt idx="0">
                  <c:v>Do not assort</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0%</c:formatCode>
                <c:ptCount val="1"/>
                <c:pt idx="0">
                  <c:v>0.19999999999999996</c:v>
                </c:pt>
              </c:numCache>
            </c:numRef>
          </c:val>
          <c:extLst>
            <c:ext xmlns:c16="http://schemas.microsoft.com/office/drawing/2014/chart" uri="{C3380CC4-5D6E-409C-BE32-E72D297353CC}">
              <c16:uniqueId val="{00000004-49B0-1B45-A711-E1B67BBEB20A}"/>
            </c:ext>
          </c:extLst>
        </c:ser>
        <c:dLbls>
          <c:showLegendKey val="0"/>
          <c:showVal val="1"/>
          <c:showCatName val="0"/>
          <c:showSerName val="0"/>
          <c:showPercent val="0"/>
          <c:showBubbleSize val="0"/>
        </c:dLbls>
        <c:gapWidth val="75"/>
        <c:overlap val="100"/>
        <c:axId val="1695780335"/>
        <c:axId val="1695782047"/>
      </c:barChart>
      <c:catAx>
        <c:axId val="1695780335"/>
        <c:scaling>
          <c:orientation val="minMax"/>
        </c:scaling>
        <c:delete val="1"/>
        <c:axPos val="l"/>
        <c:numFmt formatCode="General" sourceLinked="1"/>
        <c:majorTickMark val="none"/>
        <c:minorTickMark val="none"/>
        <c:tickLblPos val="nextTo"/>
        <c:crossAx val="1695782047"/>
        <c:crosses val="autoZero"/>
        <c:auto val="1"/>
        <c:lblAlgn val="ctr"/>
        <c:lblOffset val="100"/>
        <c:noMultiLvlLbl val="0"/>
      </c:catAx>
      <c:valAx>
        <c:axId val="1695782047"/>
        <c:scaling>
          <c:orientation val="minMax"/>
        </c:scaling>
        <c:delete val="1"/>
        <c:axPos val="b"/>
        <c:numFmt formatCode="0%" sourceLinked="1"/>
        <c:majorTickMark val="none"/>
        <c:minorTickMark val="none"/>
        <c:tickLblPos val="nextTo"/>
        <c:crossAx val="16957803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Arial" panose="020B0604020202020204" pitchFamily="34" charset="0"/>
          <a:cs typeface="Arial" panose="020B0604020202020204" pitchFamily="34" charset="0"/>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Top 3 brand ratio</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7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Sheet1!$B$2:$B$7</c:f>
              <c:numCache>
                <c:formatCode>0%</c:formatCode>
                <c:ptCount val="6"/>
                <c:pt idx="0">
                  <c:v>0.65</c:v>
                </c:pt>
                <c:pt idx="1">
                  <c:v>0.6</c:v>
                </c:pt>
                <c:pt idx="2">
                  <c:v>0.45</c:v>
                </c:pt>
                <c:pt idx="3">
                  <c:v>0.35</c:v>
                </c:pt>
                <c:pt idx="4">
                  <c:v>0.3</c:v>
                </c:pt>
                <c:pt idx="5">
                  <c:v>0.25</c:v>
                </c:pt>
              </c:numCache>
            </c:numRef>
          </c:val>
          <c:extLst>
            <c:ext xmlns:c16="http://schemas.microsoft.com/office/drawing/2014/chart" uri="{C3380CC4-5D6E-409C-BE32-E72D297353CC}">
              <c16:uniqueId val="{00000000-1875-4144-9809-5B0F40BCF770}"/>
            </c:ext>
          </c:extLst>
        </c:ser>
        <c:ser>
          <c:idx val="1"/>
          <c:order val="1"/>
          <c:tx>
            <c:strRef>
              <c:f>Sheet1!$C$1</c:f>
              <c:strCache>
                <c:ptCount val="1"/>
                <c:pt idx="0">
                  <c:v>Others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Sheet1!$C$2:$C$7</c:f>
              <c:numCache>
                <c:formatCode>0%</c:formatCode>
                <c:ptCount val="6"/>
                <c:pt idx="0">
                  <c:v>0.2</c:v>
                </c:pt>
                <c:pt idx="1">
                  <c:v>0.2</c:v>
                </c:pt>
                <c:pt idx="2">
                  <c:v>0.15</c:v>
                </c:pt>
                <c:pt idx="3">
                  <c:v>0.1</c:v>
                </c:pt>
                <c:pt idx="4">
                  <c:v>0.05</c:v>
                </c:pt>
                <c:pt idx="5">
                  <c:v>0.1</c:v>
                </c:pt>
              </c:numCache>
            </c:numRef>
          </c:val>
          <c:extLst>
            <c:ext xmlns:c16="http://schemas.microsoft.com/office/drawing/2014/chart" uri="{C3380CC4-5D6E-409C-BE32-E72D297353CC}">
              <c16:uniqueId val="{00000003-1875-4144-9809-5B0F40BCF770}"/>
            </c:ext>
          </c:extLst>
        </c:ser>
        <c:ser>
          <c:idx val="2"/>
          <c:order val="2"/>
          <c:tx>
            <c:strRef>
              <c:f>Sheet1!$D$1</c:f>
              <c:strCache>
                <c:ptCount val="1"/>
                <c:pt idx="0">
                  <c:v>Total assortment</c:v>
                </c:pt>
              </c:strCache>
            </c:strRef>
          </c:tx>
          <c:spPr>
            <a:no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Sheet1!$D$2:$D$7</c:f>
              <c:numCache>
                <c:formatCode>0%</c:formatCode>
                <c:ptCount val="6"/>
                <c:pt idx="0">
                  <c:v>0.85000000000000009</c:v>
                </c:pt>
                <c:pt idx="1">
                  <c:v>0.8</c:v>
                </c:pt>
                <c:pt idx="2">
                  <c:v>0.6</c:v>
                </c:pt>
                <c:pt idx="3">
                  <c:v>0.44999999999999996</c:v>
                </c:pt>
                <c:pt idx="4">
                  <c:v>0.35</c:v>
                </c:pt>
                <c:pt idx="5">
                  <c:v>0.35</c:v>
                </c:pt>
              </c:numCache>
            </c:numRef>
          </c:val>
          <c:extLst>
            <c:ext xmlns:c16="http://schemas.microsoft.com/office/drawing/2014/chart" uri="{C3380CC4-5D6E-409C-BE32-E72D297353CC}">
              <c16:uniqueId val="{00000004-1875-4144-9809-5B0F40BCF770}"/>
            </c:ext>
          </c:extLst>
        </c:ser>
        <c:dLbls>
          <c:showLegendKey val="0"/>
          <c:showVal val="1"/>
          <c:showCatName val="0"/>
          <c:showSerName val="0"/>
          <c:showPercent val="0"/>
          <c:showBubbleSize val="0"/>
        </c:dLbls>
        <c:gapWidth val="75"/>
        <c:overlap val="100"/>
        <c:axId val="1143660368"/>
        <c:axId val="1143487040"/>
      </c:barChart>
      <c:catAx>
        <c:axId val="1143660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143487040"/>
        <c:crosses val="autoZero"/>
        <c:auto val="1"/>
        <c:lblAlgn val="ctr"/>
        <c:lblOffset val="100"/>
        <c:noMultiLvlLbl val="0"/>
      </c:catAx>
      <c:valAx>
        <c:axId val="1143487040"/>
        <c:scaling>
          <c:orientation val="minMax"/>
          <c:max val="1"/>
        </c:scaling>
        <c:delete val="1"/>
        <c:axPos val="l"/>
        <c:numFmt formatCode="0%" sourceLinked="1"/>
        <c:majorTickMark val="out"/>
        <c:minorTickMark val="none"/>
        <c:tickLblPos val="nextTo"/>
        <c:crossAx val="114366036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7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b="0" i="0">
                <a:latin typeface="Arial" panose="020B0604020202020204" pitchFamily="34" charset="0"/>
                <a:ea typeface="Arial Unicode MS"/>
                <a:cs typeface="Arial Unicode MS"/>
              </a:defRPr>
            </a:lvl1pPr>
          </a:lstStyle>
          <a:p>
            <a:endParaRPr lang="ja-JP" altLang="en-US" dirty="0"/>
          </a:p>
        </p:txBody>
      </p:sp>
      <p:sp>
        <p:nvSpPr>
          <p:cNvPr id="3" name="日付プレースホルダー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b="0" i="0">
                <a:latin typeface="Arial" panose="020B0604020202020204" pitchFamily="34" charset="0"/>
                <a:ea typeface="Arial Unicode MS"/>
                <a:cs typeface="Arial Unicode MS"/>
              </a:defRPr>
            </a:lvl1pPr>
          </a:lstStyle>
          <a:p>
            <a:fld id="{6040835A-3359-1444-A44F-DE29377E0E17}" type="datetimeFigureOut">
              <a:rPr lang="ja-JP" altLang="en-US" smtClean="0"/>
              <a:pPr/>
              <a:t>2024/10/23</a:t>
            </a:fld>
            <a:endParaRPr lang="ja-JP" altLang="en-US" dirty="0"/>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ja-JP" altLang="en-US" dirty="0"/>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b="0" i="0">
                <a:latin typeface="Arial" panose="020B0604020202020204" pitchFamily="34" charset="0"/>
                <a:ea typeface="Arial Unicode MS"/>
                <a:cs typeface="Arial Unicode MS"/>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b="0" i="0">
                <a:latin typeface="Arial" panose="020B0604020202020204" pitchFamily="34" charset="0"/>
                <a:ea typeface="Arial Unicode MS"/>
                <a:cs typeface="Arial Unicode MS"/>
              </a:defRPr>
            </a:lvl1pPr>
          </a:lstStyle>
          <a:p>
            <a:fld id="{FBB85451-3822-CF42-879A-35CF518445C5}" type="slidenum">
              <a:rPr lang="ja-JP" altLang="en-US" smtClean="0"/>
              <a:pPr/>
              <a:t>‹#›</a:t>
            </a:fld>
            <a:endParaRPr lang="ja-JP" altLang="en-US" dirty="0"/>
          </a:p>
        </p:txBody>
      </p:sp>
    </p:spTree>
    <p:extLst>
      <p:ext uri="{BB962C8B-B14F-4D97-AF65-F5344CB8AC3E}">
        <p14:creationId xmlns:p14="http://schemas.microsoft.com/office/powerpoint/2010/main" val="1739586606"/>
      </p:ext>
    </p:extLst>
  </p:cSld>
  <p:clrMap bg1="lt1" tx1="dk1" bg2="lt2" tx2="dk2" accent1="accent1" accent2="accent2" accent3="accent3" accent4="accent4" accent5="accent5" accent6="accent6" hlink="hlink" folHlink="folHlink"/>
  <p:notesStyle>
    <a:lvl1pPr algn="l" defTabSz="457200" rtl="0" fontAlgn="base">
      <a:spcBef>
        <a:spcPct val="30000"/>
      </a:spcBef>
      <a:spcAft>
        <a:spcPct val="0"/>
      </a:spcAft>
      <a:defRPr kumimoji="1" sz="1200" b="0" i="0" kern="1200">
        <a:solidFill>
          <a:schemeClr val="tx1"/>
        </a:solidFill>
        <a:latin typeface="Arial" panose="020B0604020202020204" pitchFamily="34" charset="0"/>
        <a:ea typeface="Arial Unicode MS"/>
        <a:cs typeface="Arial Unicode MS"/>
      </a:defRPr>
    </a:lvl1pPr>
    <a:lvl2pPr marL="457200" algn="l" defTabSz="457200" rtl="0" fontAlgn="base">
      <a:spcBef>
        <a:spcPct val="30000"/>
      </a:spcBef>
      <a:spcAft>
        <a:spcPct val="0"/>
      </a:spcAft>
      <a:defRPr kumimoji="1" sz="1200" b="0" i="0" kern="1200">
        <a:solidFill>
          <a:schemeClr val="tx1"/>
        </a:solidFill>
        <a:latin typeface="Arial" panose="020B0604020202020204" pitchFamily="34" charset="0"/>
        <a:ea typeface="Arial Unicode MS"/>
        <a:cs typeface="Arial Unicode MS"/>
      </a:defRPr>
    </a:lvl2pPr>
    <a:lvl3pPr marL="914400" algn="l" defTabSz="457200" rtl="0" fontAlgn="base">
      <a:spcBef>
        <a:spcPct val="30000"/>
      </a:spcBef>
      <a:spcAft>
        <a:spcPct val="0"/>
      </a:spcAft>
      <a:defRPr kumimoji="1" sz="1200" b="0" i="0" kern="1200">
        <a:solidFill>
          <a:schemeClr val="tx1"/>
        </a:solidFill>
        <a:latin typeface="Arial" panose="020B0604020202020204" pitchFamily="34" charset="0"/>
        <a:ea typeface="Arial Unicode MS"/>
        <a:cs typeface="Arial Unicode MS"/>
      </a:defRPr>
    </a:lvl3pPr>
    <a:lvl4pPr marL="1371600" algn="l" defTabSz="457200" rtl="0" fontAlgn="base">
      <a:spcBef>
        <a:spcPct val="30000"/>
      </a:spcBef>
      <a:spcAft>
        <a:spcPct val="0"/>
      </a:spcAft>
      <a:defRPr kumimoji="1" sz="1200" b="0" i="0" kern="1200">
        <a:solidFill>
          <a:schemeClr val="tx1"/>
        </a:solidFill>
        <a:latin typeface="Arial" panose="020B0604020202020204" pitchFamily="34" charset="0"/>
        <a:ea typeface="Arial Unicode MS"/>
        <a:cs typeface="Arial Unicode MS"/>
      </a:defRPr>
    </a:lvl4pPr>
    <a:lvl5pPr marL="1828800" algn="l" defTabSz="457200" rtl="0" fontAlgn="base">
      <a:spcBef>
        <a:spcPct val="30000"/>
      </a:spcBef>
      <a:spcAft>
        <a:spcPct val="0"/>
      </a:spcAft>
      <a:defRPr kumimoji="1" sz="1200" b="0" i="0" kern="1200">
        <a:solidFill>
          <a:schemeClr val="tx1"/>
        </a:solidFill>
        <a:latin typeface="Arial" panose="020B0604020202020204" pitchFamily="34" charset="0"/>
        <a:ea typeface="Arial Unicode MS"/>
        <a:cs typeface="Arial Unicode M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362923" y="1741853"/>
            <a:ext cx="8436676" cy="1094460"/>
          </a:xfrm>
          <a:noFill/>
        </p:spPr>
        <p:txBody>
          <a:bodyPr/>
          <a:lstStyle>
            <a:lvl1pPr algn="ctr">
              <a:defRPr sz="4400" b="0" i="0">
                <a:solidFill>
                  <a:srgbClr val="FFFFFF"/>
                </a:solidFill>
              </a:defRPr>
            </a:lvl1pPr>
          </a:lstStyle>
          <a:p>
            <a:r>
              <a:rPr lang="ja-JP" altLang="en-US"/>
              <a:t>マスター タイトルの書式設定</a:t>
            </a:r>
            <a:endParaRPr lang="ja-JP" altLang="en-US" dirty="0"/>
          </a:p>
        </p:txBody>
      </p:sp>
    </p:spTree>
    <p:extLst>
      <p:ext uri="{BB962C8B-B14F-4D97-AF65-F5344CB8AC3E}">
        <p14:creationId xmlns:p14="http://schemas.microsoft.com/office/powerpoint/2010/main" val="2100744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ユーザー設定レイアウト">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b="0" i="0"/>
            </a:lvl1pPr>
          </a:lstStyle>
          <a:p>
            <a:r>
              <a:rPr kumimoji="1" lang="ja-JP" altLang="en-US" dirty="0"/>
              <a:t>マスター タイトルの書式設定</a:t>
            </a:r>
          </a:p>
        </p:txBody>
      </p:sp>
    </p:spTree>
    <p:extLst>
      <p:ext uri="{BB962C8B-B14F-4D97-AF65-F5344CB8AC3E}">
        <p14:creationId xmlns:p14="http://schemas.microsoft.com/office/powerpoint/2010/main" val="1661947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sz="2800" b="0" i="0">
                <a:latin typeface="Arial" panose="020B0604020202020204" pitchFamily="34" charset="0"/>
                <a:cs typeface="Arial Unicode MS"/>
              </a:defRPr>
            </a:lvl1pPr>
          </a:lstStyle>
          <a:p>
            <a:r>
              <a:rPr lang="ja-JP" altLang="en-US" dirty="0"/>
              <a:t>マスター タイトルの書式設定</a:t>
            </a:r>
          </a:p>
        </p:txBody>
      </p:sp>
      <p:sp>
        <p:nvSpPr>
          <p:cNvPr id="3" name="コンテンツ プレースホルダー 2"/>
          <p:cNvSpPr>
            <a:spLocks noGrp="1"/>
          </p:cNvSpPr>
          <p:nvPr>
            <p:ph idx="1"/>
          </p:nvPr>
        </p:nvSpPr>
        <p:spPr>
          <a:xfrm>
            <a:off x="457200" y="877108"/>
            <a:ext cx="5191760" cy="3593292"/>
          </a:xfrm>
        </p:spPr>
        <p:txBody>
          <a:bodyPr/>
          <a:lstStyle>
            <a:lvl1pPr>
              <a:defRPr sz="2000" b="0" i="0">
                <a:latin typeface="Arial" panose="020B0604020202020204" pitchFamily="34" charset="0"/>
                <a:cs typeface="Arial Unicode MS"/>
              </a:defRPr>
            </a:lvl1pPr>
            <a:lvl2pPr>
              <a:defRPr sz="2000" b="0" i="0">
                <a:latin typeface="Arial" panose="020B0604020202020204" pitchFamily="34" charset="0"/>
                <a:cs typeface="Arial Unicode MS"/>
              </a:defRPr>
            </a:lvl2pPr>
            <a:lvl3pPr>
              <a:defRPr sz="2000" b="0" i="0">
                <a:latin typeface="Arial" panose="020B0604020202020204" pitchFamily="34" charset="0"/>
                <a:cs typeface="Arial Unicode MS"/>
              </a:defRPr>
            </a:lvl3pPr>
            <a:lvl4pPr>
              <a:defRPr sz="2000" b="0" i="0">
                <a:latin typeface="Arial" panose="020B0604020202020204" pitchFamily="34" charset="0"/>
                <a:cs typeface="Arial Unicode MS"/>
              </a:defRPr>
            </a:lvl4pPr>
            <a:lvl5pPr>
              <a:defRPr sz="2000" b="0" i="0">
                <a:latin typeface="Arial" panose="020B0604020202020204" pitchFamily="34" charset="0"/>
                <a:cs typeface="Arial Unicode MS"/>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9" name="コンテンツ プレースホルダー 2">
            <a:extLst>
              <a:ext uri="{FF2B5EF4-FFF2-40B4-BE49-F238E27FC236}">
                <a16:creationId xmlns:a16="http://schemas.microsoft.com/office/drawing/2014/main" id="{A413BBE8-A855-AD48-BA67-D825878CB832}"/>
              </a:ext>
            </a:extLst>
          </p:cNvPr>
          <p:cNvSpPr>
            <a:spLocks noGrp="1"/>
          </p:cNvSpPr>
          <p:nvPr>
            <p:ph idx="10"/>
          </p:nvPr>
        </p:nvSpPr>
        <p:spPr>
          <a:xfrm>
            <a:off x="5821680" y="877108"/>
            <a:ext cx="2865120" cy="1947372"/>
          </a:xfrm>
        </p:spPr>
        <p:txBody>
          <a:bodyPr/>
          <a:lstStyle>
            <a:lvl1pPr>
              <a:defRPr sz="1400" b="0" i="0">
                <a:latin typeface="Arial" panose="020B0604020202020204" pitchFamily="34" charset="0"/>
                <a:cs typeface="Arial Unicode MS"/>
              </a:defRPr>
            </a:lvl1pPr>
            <a:lvl2pPr>
              <a:defRPr sz="1400" b="0" i="0">
                <a:latin typeface="Arial" panose="020B0604020202020204" pitchFamily="34" charset="0"/>
                <a:cs typeface="Arial Unicode MS"/>
              </a:defRPr>
            </a:lvl2pPr>
            <a:lvl3pPr>
              <a:defRPr sz="1400" b="0" i="0">
                <a:latin typeface="Arial" panose="020B0604020202020204" pitchFamily="34" charset="0"/>
                <a:cs typeface="Arial Unicode MS"/>
              </a:defRPr>
            </a:lvl3pPr>
            <a:lvl4pPr>
              <a:defRPr sz="1400" b="0" i="0">
                <a:latin typeface="Arial" panose="020B0604020202020204" pitchFamily="34" charset="0"/>
                <a:cs typeface="Arial Unicode MS"/>
              </a:defRPr>
            </a:lvl4pPr>
            <a:lvl5pPr>
              <a:defRPr sz="1400" b="0" i="0">
                <a:latin typeface="Arial" panose="020B0604020202020204" pitchFamily="34" charset="0"/>
                <a:cs typeface="Arial Unicode MS"/>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10" name="コンテンツ プレースホルダー 2">
            <a:extLst>
              <a:ext uri="{FF2B5EF4-FFF2-40B4-BE49-F238E27FC236}">
                <a16:creationId xmlns:a16="http://schemas.microsoft.com/office/drawing/2014/main" id="{C2E6A0F6-754C-574B-BD0D-92D09A2316DE}"/>
              </a:ext>
            </a:extLst>
          </p:cNvPr>
          <p:cNvSpPr>
            <a:spLocks noGrp="1"/>
          </p:cNvSpPr>
          <p:nvPr>
            <p:ph idx="11"/>
          </p:nvPr>
        </p:nvSpPr>
        <p:spPr>
          <a:xfrm>
            <a:off x="5821680" y="2909108"/>
            <a:ext cx="2865120" cy="1601932"/>
          </a:xfrm>
        </p:spPr>
        <p:txBody>
          <a:bodyPr/>
          <a:lstStyle>
            <a:lvl1pPr>
              <a:defRPr sz="1400" b="0" i="0">
                <a:latin typeface="Arial" panose="020B0604020202020204" pitchFamily="34" charset="0"/>
                <a:cs typeface="Arial Unicode MS"/>
              </a:defRPr>
            </a:lvl1pPr>
            <a:lvl2pPr>
              <a:defRPr sz="1400" b="0" i="0">
                <a:latin typeface="Arial" panose="020B0604020202020204" pitchFamily="34" charset="0"/>
                <a:cs typeface="Arial Unicode MS"/>
              </a:defRPr>
            </a:lvl2pPr>
            <a:lvl3pPr>
              <a:defRPr sz="1400" b="0" i="0">
                <a:latin typeface="Arial" panose="020B0604020202020204" pitchFamily="34" charset="0"/>
                <a:cs typeface="Arial Unicode MS"/>
              </a:defRPr>
            </a:lvl3pPr>
            <a:lvl4pPr>
              <a:defRPr sz="1400" b="0" i="0">
                <a:latin typeface="Arial" panose="020B0604020202020204" pitchFamily="34" charset="0"/>
                <a:cs typeface="Arial Unicode MS"/>
              </a:defRPr>
            </a:lvl4pPr>
            <a:lvl5pPr>
              <a:defRPr sz="1400" b="0" i="0">
                <a:latin typeface="Arial" panose="020B0604020202020204" pitchFamily="34" charset="0"/>
                <a:cs typeface="Arial Unicode MS"/>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Tree>
    <p:extLst>
      <p:ext uri="{BB962C8B-B14F-4D97-AF65-F5344CB8AC3E}">
        <p14:creationId xmlns:p14="http://schemas.microsoft.com/office/powerpoint/2010/main" val="1962443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b="0" i="0"/>
            </a:lvl1pPr>
          </a:lstStyle>
          <a:p>
            <a:r>
              <a:rPr lang="ja-JP" altLang="en-US"/>
              <a:t>マスター タイトルの書式設定</a:t>
            </a:r>
          </a:p>
        </p:txBody>
      </p:sp>
      <p:sp>
        <p:nvSpPr>
          <p:cNvPr id="3" name="コンテンツ プレースホルダー 2"/>
          <p:cNvSpPr>
            <a:spLocks noGrp="1"/>
          </p:cNvSpPr>
          <p:nvPr>
            <p:ph idx="1"/>
          </p:nvPr>
        </p:nvSpPr>
        <p:spPr>
          <a:xfrm>
            <a:off x="457200" y="684070"/>
            <a:ext cx="8229600" cy="3532909"/>
          </a:xfrm>
        </p:spPr>
        <p:txBody>
          <a:bodyPr/>
          <a:lstStyle>
            <a:lvl1pPr>
              <a:defRPr sz="2800" b="0" i="0"/>
            </a:lvl1pPr>
            <a:lvl2pPr>
              <a:defRPr sz="2400" b="0" i="0"/>
            </a:lvl2pPr>
            <a:lvl3pPr>
              <a:defRPr sz="2400" b="0" i="0"/>
            </a:lvl3pPr>
            <a:lvl4pPr>
              <a:defRPr sz="2400" b="0" i="0"/>
            </a:lvl4pPr>
            <a:lvl5pPr>
              <a:defRPr sz="2400" b="0" i="0"/>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ja-JP" altLang="en-US" dirty="0"/>
          </a:p>
        </p:txBody>
      </p:sp>
      <p:sp>
        <p:nvSpPr>
          <p:cNvPr id="4" name="コンテンツ プレースホルダー 2"/>
          <p:cNvSpPr>
            <a:spLocks noGrp="1"/>
          </p:cNvSpPr>
          <p:nvPr>
            <p:ph idx="10"/>
          </p:nvPr>
        </p:nvSpPr>
        <p:spPr>
          <a:xfrm>
            <a:off x="468745" y="4339937"/>
            <a:ext cx="8229600" cy="382732"/>
          </a:xfrm>
        </p:spPr>
        <p:txBody>
          <a:bodyPr/>
          <a:lstStyle>
            <a:lvl1pPr marL="0" indent="0">
              <a:buNone/>
              <a:defRPr sz="2400" b="0" i="0"/>
            </a:lvl1pPr>
            <a:lvl2pPr>
              <a:defRPr sz="2400"/>
            </a:lvl2pPr>
            <a:lvl3pPr>
              <a:defRPr sz="2400"/>
            </a:lvl3pPr>
            <a:lvl4pPr>
              <a:defRPr sz="2400"/>
            </a:lvl4pPr>
            <a:lvl5pPr>
              <a:defRPr sz="2400"/>
            </a:lvl5pPr>
          </a:lstStyle>
          <a:p>
            <a:pPr lvl="0"/>
            <a:r>
              <a:rPr lang="ja-JP" altLang="en-US"/>
              <a:t>マスター テキストの書式設定</a:t>
            </a:r>
          </a:p>
        </p:txBody>
      </p:sp>
    </p:spTree>
    <p:extLst>
      <p:ext uri="{BB962C8B-B14F-4D97-AF65-F5344CB8AC3E}">
        <p14:creationId xmlns:p14="http://schemas.microsoft.com/office/powerpoint/2010/main" val="1758188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b="0" i="0"/>
            </a:lvl1pPr>
          </a:lstStyle>
          <a:p>
            <a:r>
              <a:rPr lang="ja-JP" altLang="en-US"/>
              <a:t>マスター タイトルの書式設定</a:t>
            </a:r>
          </a:p>
        </p:txBody>
      </p:sp>
      <p:sp>
        <p:nvSpPr>
          <p:cNvPr id="4" name="コンテンツ プレースホルダー 2"/>
          <p:cNvSpPr>
            <a:spLocks noGrp="1"/>
          </p:cNvSpPr>
          <p:nvPr>
            <p:ph idx="10"/>
          </p:nvPr>
        </p:nvSpPr>
        <p:spPr>
          <a:xfrm>
            <a:off x="468745" y="4339937"/>
            <a:ext cx="8229600" cy="382732"/>
          </a:xfrm>
        </p:spPr>
        <p:txBody>
          <a:bodyPr/>
          <a:lstStyle>
            <a:lvl1pPr marL="0" indent="0">
              <a:buNone/>
              <a:defRPr sz="2400" b="0" i="0"/>
            </a:lvl1pPr>
            <a:lvl2pPr>
              <a:defRPr sz="2400"/>
            </a:lvl2pPr>
            <a:lvl3pPr>
              <a:defRPr sz="2400"/>
            </a:lvl3pPr>
            <a:lvl4pPr>
              <a:defRPr sz="2400"/>
            </a:lvl4pPr>
            <a:lvl5pPr>
              <a:defRPr sz="2400"/>
            </a:lvl5pPr>
          </a:lstStyle>
          <a:p>
            <a:pPr lvl="0"/>
            <a:r>
              <a:rPr lang="ja-JP" altLang="en-US"/>
              <a:t>マスター テキストの書式設定</a:t>
            </a:r>
          </a:p>
        </p:txBody>
      </p:sp>
      <p:sp>
        <p:nvSpPr>
          <p:cNvPr id="6" name="コンテンツ プレースホルダー 2"/>
          <p:cNvSpPr>
            <a:spLocks noGrp="1"/>
          </p:cNvSpPr>
          <p:nvPr>
            <p:ph idx="1"/>
          </p:nvPr>
        </p:nvSpPr>
        <p:spPr>
          <a:xfrm>
            <a:off x="4675910" y="692728"/>
            <a:ext cx="4010891" cy="3532910"/>
          </a:xfrm>
        </p:spPr>
        <p:txBody>
          <a:bodyPr/>
          <a:lstStyle>
            <a:lvl1pPr>
              <a:defRPr sz="2400" b="0" i="0"/>
            </a:lvl1pPr>
            <a:lvl2pPr>
              <a:defRPr sz="2000" b="0" i="0"/>
            </a:lvl2pPr>
            <a:lvl3pPr>
              <a:defRPr sz="2000" b="0" i="0"/>
            </a:lvl3pPr>
            <a:lvl4pPr>
              <a:defRPr sz="2000" b="0" i="0"/>
            </a:lvl4pPr>
            <a:lvl5pPr>
              <a:defRPr sz="2000" b="0" i="0"/>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ja-JP" altLang="en-US" dirty="0"/>
          </a:p>
        </p:txBody>
      </p:sp>
      <p:sp>
        <p:nvSpPr>
          <p:cNvPr id="7" name="コンテンツ プレースホルダー 2"/>
          <p:cNvSpPr>
            <a:spLocks noGrp="1"/>
          </p:cNvSpPr>
          <p:nvPr>
            <p:ph idx="11"/>
          </p:nvPr>
        </p:nvSpPr>
        <p:spPr>
          <a:xfrm>
            <a:off x="491838" y="692728"/>
            <a:ext cx="4010891" cy="3540557"/>
          </a:xfrm>
        </p:spPr>
        <p:txBody>
          <a:bodyPr/>
          <a:lstStyle>
            <a:lvl1pPr>
              <a:defRPr sz="2400" b="0" i="0"/>
            </a:lvl1pPr>
            <a:lvl2pPr>
              <a:defRPr sz="2000" b="0" i="0"/>
            </a:lvl2pPr>
            <a:lvl3pPr>
              <a:defRPr sz="2000" b="0" i="0"/>
            </a:lvl3pPr>
            <a:lvl4pPr>
              <a:defRPr sz="2000" b="0" i="0"/>
            </a:lvl4pPr>
            <a:lvl5pPr>
              <a:defRPr sz="2000" b="0" i="0"/>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ja-JP" altLang="en-US" dirty="0"/>
          </a:p>
        </p:txBody>
      </p:sp>
    </p:spTree>
    <p:extLst>
      <p:ext uri="{BB962C8B-B14F-4D97-AF65-F5344CB8AC3E}">
        <p14:creationId xmlns:p14="http://schemas.microsoft.com/office/powerpoint/2010/main" val="2014573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b="0" i="0"/>
            </a:lvl1pPr>
          </a:lstStyle>
          <a:p>
            <a:r>
              <a:rPr lang="ja-JP" altLang="en-US"/>
              <a:t>マスター タイトルの書式設定</a:t>
            </a:r>
          </a:p>
        </p:txBody>
      </p:sp>
      <p:sp>
        <p:nvSpPr>
          <p:cNvPr id="3" name="コンテンツ プレースホルダー 2"/>
          <p:cNvSpPr>
            <a:spLocks noGrp="1"/>
          </p:cNvSpPr>
          <p:nvPr>
            <p:ph idx="1"/>
          </p:nvPr>
        </p:nvSpPr>
        <p:spPr>
          <a:xfrm>
            <a:off x="4675910" y="692729"/>
            <a:ext cx="4010891" cy="4000499"/>
          </a:xfrm>
        </p:spPr>
        <p:txBody>
          <a:bodyPr/>
          <a:lstStyle>
            <a:lvl1pPr>
              <a:defRPr sz="2400" b="0" i="0"/>
            </a:lvl1pPr>
            <a:lvl2pPr>
              <a:defRPr sz="2000" b="0" i="0"/>
            </a:lvl2pPr>
            <a:lvl3pPr>
              <a:defRPr sz="2000" b="0" i="0"/>
            </a:lvl3pPr>
            <a:lvl4pPr>
              <a:defRPr sz="2000" b="0" i="0"/>
            </a:lvl4pPr>
            <a:lvl5pPr>
              <a:defRPr sz="2000" b="0" i="0"/>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ja-JP" altLang="en-US" dirty="0"/>
          </a:p>
        </p:txBody>
      </p:sp>
      <p:sp>
        <p:nvSpPr>
          <p:cNvPr id="4" name="コンテンツ プレースホルダー 2"/>
          <p:cNvSpPr>
            <a:spLocks noGrp="1"/>
          </p:cNvSpPr>
          <p:nvPr>
            <p:ph idx="10"/>
          </p:nvPr>
        </p:nvSpPr>
        <p:spPr>
          <a:xfrm>
            <a:off x="491838" y="692727"/>
            <a:ext cx="4010891" cy="4009158"/>
          </a:xfrm>
        </p:spPr>
        <p:txBody>
          <a:bodyPr/>
          <a:lstStyle>
            <a:lvl1pPr>
              <a:defRPr sz="2400" b="0" i="0"/>
            </a:lvl1pPr>
            <a:lvl2pPr>
              <a:defRPr sz="2000" b="0" i="0"/>
            </a:lvl2pPr>
            <a:lvl3pPr>
              <a:defRPr sz="2000" b="0" i="0"/>
            </a:lvl3pPr>
            <a:lvl4pPr>
              <a:defRPr sz="2000" b="0" i="0"/>
            </a:lvl4pPr>
            <a:lvl5pPr>
              <a:defRPr sz="2000" b="0" i="0"/>
            </a:lvl5pPr>
          </a:lstStyle>
          <a:p>
            <a:pPr lvl="0"/>
            <a:r>
              <a:rPr lang="ja-JP" altLang="en-US"/>
              <a:t>マスター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endParaRPr lang="ja-JP" altLang="en-US" dirty="0"/>
          </a:p>
        </p:txBody>
      </p:sp>
    </p:spTree>
    <p:extLst>
      <p:ext uri="{BB962C8B-B14F-4D97-AF65-F5344CB8AC3E}">
        <p14:creationId xmlns:p14="http://schemas.microsoft.com/office/powerpoint/2010/main" val="914873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b="0" i="0"/>
            </a:lvl1pPr>
          </a:lstStyle>
          <a:p>
            <a:r>
              <a:rPr lang="ja-JP" altLang="en-US"/>
              <a:t>マスター タイトルの書式設定</a:t>
            </a:r>
          </a:p>
        </p:txBody>
      </p:sp>
    </p:spTree>
    <p:extLst>
      <p:ext uri="{BB962C8B-B14F-4D97-AF65-F5344CB8AC3E}">
        <p14:creationId xmlns:p14="http://schemas.microsoft.com/office/powerpoint/2010/main" val="1691031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147638"/>
            <a:ext cx="8229600" cy="397669"/>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dirty="0"/>
              <a:t>マスター タイトルの書式設定</a:t>
            </a:r>
          </a:p>
        </p:txBody>
      </p:sp>
      <p:sp>
        <p:nvSpPr>
          <p:cNvPr id="1027" name="テキスト プレースホルダー 2"/>
          <p:cNvSpPr>
            <a:spLocks noGrp="1"/>
          </p:cNvSpPr>
          <p:nvPr>
            <p:ph type="body" idx="1"/>
          </p:nvPr>
        </p:nvSpPr>
        <p:spPr bwMode="auto">
          <a:xfrm>
            <a:off x="457200" y="681039"/>
            <a:ext cx="8229600" cy="3913585"/>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1030" name="テキスト ボックス 8"/>
          <p:cNvSpPr txBox="1">
            <a:spLocks noChangeArrowheads="1"/>
          </p:cNvSpPr>
          <p:nvPr/>
        </p:nvSpPr>
        <p:spPr bwMode="auto">
          <a:xfrm>
            <a:off x="-717550" y="4101704"/>
            <a:ext cx="18466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Calibri" charset="0"/>
                <a:ea typeface="ＭＳ Ｐゴシック" charset="0"/>
                <a:cs typeface="ＭＳ Ｐゴシック" charset="0"/>
              </a:defRPr>
            </a:lvl1pPr>
            <a:lvl2pPr marL="742950" indent="-285750">
              <a:defRPr kumimoji="1" sz="2400">
                <a:solidFill>
                  <a:schemeClr val="tx1"/>
                </a:solidFill>
                <a:latin typeface="Calibri" charset="0"/>
                <a:ea typeface="ＭＳ Ｐゴシック" charset="0"/>
              </a:defRPr>
            </a:lvl2pPr>
            <a:lvl3pPr marL="1143000" indent="-228600">
              <a:defRPr kumimoji="1" sz="2400">
                <a:solidFill>
                  <a:schemeClr val="tx1"/>
                </a:solidFill>
                <a:latin typeface="Calibri" charset="0"/>
                <a:ea typeface="ＭＳ Ｐゴシック" charset="0"/>
              </a:defRPr>
            </a:lvl3pPr>
            <a:lvl4pPr marL="1600200" indent="-228600">
              <a:defRPr kumimoji="1" sz="2400">
                <a:solidFill>
                  <a:schemeClr val="tx1"/>
                </a:solidFill>
                <a:latin typeface="Calibri" charset="0"/>
                <a:ea typeface="ＭＳ Ｐゴシック" charset="0"/>
              </a:defRPr>
            </a:lvl4pPr>
            <a:lvl5pPr marL="2057400" indent="-228600">
              <a:defRPr kumimoji="1" sz="2400">
                <a:solidFill>
                  <a:schemeClr val="tx1"/>
                </a:solidFill>
                <a:latin typeface="Calibri" charset="0"/>
                <a:ea typeface="ＭＳ Ｐゴシック" charset="0"/>
              </a:defRPr>
            </a:lvl5pPr>
            <a:lvl6pPr marL="2514600" indent="-228600" fontAlgn="base">
              <a:spcBef>
                <a:spcPct val="0"/>
              </a:spcBef>
              <a:spcAft>
                <a:spcPct val="0"/>
              </a:spcAft>
              <a:defRPr kumimoji="1" sz="2400">
                <a:solidFill>
                  <a:schemeClr val="tx1"/>
                </a:solidFill>
                <a:latin typeface="Calibri" charset="0"/>
                <a:ea typeface="ＭＳ Ｐゴシック" charset="0"/>
              </a:defRPr>
            </a:lvl6pPr>
            <a:lvl7pPr marL="2971800" indent="-228600" fontAlgn="base">
              <a:spcBef>
                <a:spcPct val="0"/>
              </a:spcBef>
              <a:spcAft>
                <a:spcPct val="0"/>
              </a:spcAft>
              <a:defRPr kumimoji="1" sz="2400">
                <a:solidFill>
                  <a:schemeClr val="tx1"/>
                </a:solidFill>
                <a:latin typeface="Calibri" charset="0"/>
                <a:ea typeface="ＭＳ Ｐゴシック" charset="0"/>
              </a:defRPr>
            </a:lvl7pPr>
            <a:lvl8pPr marL="3429000" indent="-228600" fontAlgn="base">
              <a:spcBef>
                <a:spcPct val="0"/>
              </a:spcBef>
              <a:spcAft>
                <a:spcPct val="0"/>
              </a:spcAft>
              <a:defRPr kumimoji="1" sz="2400">
                <a:solidFill>
                  <a:schemeClr val="tx1"/>
                </a:solidFill>
                <a:latin typeface="Calibri" charset="0"/>
                <a:ea typeface="ＭＳ Ｐゴシック" charset="0"/>
              </a:defRPr>
            </a:lvl8pPr>
            <a:lvl9pPr marL="3886200" indent="-228600" fontAlgn="base">
              <a:spcBef>
                <a:spcPct val="0"/>
              </a:spcBef>
              <a:spcAft>
                <a:spcPct val="0"/>
              </a:spcAft>
              <a:defRPr kumimoji="1" sz="2400">
                <a:solidFill>
                  <a:schemeClr val="tx1"/>
                </a:solidFill>
                <a:latin typeface="Calibri" charset="0"/>
                <a:ea typeface="ＭＳ Ｐゴシック" charset="0"/>
              </a:defRPr>
            </a:lvl9pPr>
          </a:lstStyle>
          <a:p>
            <a:endParaRPr lang="ja-JP" altLang="en-US" sz="1800" b="0" i="0" dirty="0">
              <a:latin typeface="Arial" panose="020B0604020202020204" pitchFamily="34" charset="0"/>
              <a:ea typeface="Arial Unicode MS"/>
              <a:cs typeface="Arial Unicode MS"/>
            </a:endParaRPr>
          </a:p>
        </p:txBody>
      </p:sp>
      <p:pic>
        <p:nvPicPr>
          <p:cNvPr id="7" name="Picture 6">
            <a:extLst>
              <a:ext uri="{FF2B5EF4-FFF2-40B4-BE49-F238E27FC236}">
                <a16:creationId xmlns:a16="http://schemas.microsoft.com/office/drawing/2014/main" id="{D406BDE3-6A8E-624F-9A8C-9E05081FEFFE}"/>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8276896" y="4818977"/>
            <a:ext cx="861848" cy="30350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1" r:id="rId4"/>
    <p:sldLayoutId id="2147483652" r:id="rId5"/>
    <p:sldLayoutId id="2147483653" r:id="rId6"/>
    <p:sldLayoutId id="2147483654" r:id="rId7"/>
  </p:sldLayoutIdLst>
  <p:hf sldNum="0" hdr="0" ftr="0" dt="0"/>
  <p:txStyles>
    <p:titleStyle>
      <a:lvl1pPr algn="l" defTabSz="457200" rtl="0" eaLnBrk="1" fontAlgn="base" hangingPunct="1">
        <a:spcBef>
          <a:spcPct val="0"/>
        </a:spcBef>
        <a:spcAft>
          <a:spcPct val="0"/>
        </a:spcAft>
        <a:defRPr kumimoji="1" sz="2800" b="0" i="0" kern="1200">
          <a:solidFill>
            <a:schemeClr val="tx2"/>
          </a:solidFill>
          <a:latin typeface="Arial" panose="020B0604020202020204" pitchFamily="34" charset="0"/>
          <a:ea typeface="Arial Unicode MS"/>
          <a:cs typeface="Arial Unicode MS"/>
        </a:defRPr>
      </a:lvl1pPr>
      <a:lvl2pPr algn="l" defTabSz="457200" rtl="0" eaLnBrk="1" fontAlgn="base" hangingPunct="1">
        <a:spcBef>
          <a:spcPct val="0"/>
        </a:spcBef>
        <a:spcAft>
          <a:spcPct val="0"/>
        </a:spcAft>
        <a:defRPr kumimoji="1" sz="2800">
          <a:solidFill>
            <a:schemeClr val="tx2"/>
          </a:solidFill>
          <a:latin typeface="Arial" charset="0"/>
          <a:ea typeface="ＭＳ Ｐゴシック" charset="0"/>
          <a:cs typeface="Arial" charset="0"/>
        </a:defRPr>
      </a:lvl2pPr>
      <a:lvl3pPr algn="l" defTabSz="457200" rtl="0" eaLnBrk="1" fontAlgn="base" hangingPunct="1">
        <a:spcBef>
          <a:spcPct val="0"/>
        </a:spcBef>
        <a:spcAft>
          <a:spcPct val="0"/>
        </a:spcAft>
        <a:defRPr kumimoji="1" sz="2800">
          <a:solidFill>
            <a:schemeClr val="tx2"/>
          </a:solidFill>
          <a:latin typeface="Arial" charset="0"/>
          <a:ea typeface="ＭＳ Ｐゴシック" charset="0"/>
          <a:cs typeface="Arial" charset="0"/>
        </a:defRPr>
      </a:lvl3pPr>
      <a:lvl4pPr algn="l" defTabSz="457200" rtl="0" eaLnBrk="1" fontAlgn="base" hangingPunct="1">
        <a:spcBef>
          <a:spcPct val="0"/>
        </a:spcBef>
        <a:spcAft>
          <a:spcPct val="0"/>
        </a:spcAft>
        <a:defRPr kumimoji="1" sz="2800">
          <a:solidFill>
            <a:schemeClr val="tx2"/>
          </a:solidFill>
          <a:latin typeface="Arial" charset="0"/>
          <a:ea typeface="ＭＳ Ｐゴシック" charset="0"/>
          <a:cs typeface="Arial" charset="0"/>
        </a:defRPr>
      </a:lvl4pPr>
      <a:lvl5pPr algn="l" defTabSz="457200" rtl="0" eaLnBrk="1" fontAlgn="base" hangingPunct="1">
        <a:spcBef>
          <a:spcPct val="0"/>
        </a:spcBef>
        <a:spcAft>
          <a:spcPct val="0"/>
        </a:spcAft>
        <a:defRPr kumimoji="1" sz="2800">
          <a:solidFill>
            <a:schemeClr val="tx2"/>
          </a:solidFill>
          <a:latin typeface="Arial" charset="0"/>
          <a:ea typeface="ＭＳ Ｐゴシック" charset="0"/>
          <a:cs typeface="Arial" charset="0"/>
        </a:defRPr>
      </a:lvl5pPr>
      <a:lvl6pPr marL="4572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kumimoji="1" sz="2400" b="0" i="0" kern="1200">
          <a:solidFill>
            <a:schemeClr val="tx2"/>
          </a:solidFill>
          <a:latin typeface="Arial" panose="020B0604020202020204" pitchFamily="34" charset="0"/>
          <a:ea typeface="Arial Unicode MS"/>
          <a:cs typeface="Arial Unicode MS"/>
        </a:defRPr>
      </a:lvl1pPr>
      <a:lvl2pPr marL="742950" indent="-384175" algn="l" defTabSz="457200" rtl="0" eaLnBrk="1" fontAlgn="base" hangingPunct="1">
        <a:spcBef>
          <a:spcPct val="20000"/>
        </a:spcBef>
        <a:spcAft>
          <a:spcPct val="0"/>
        </a:spcAft>
        <a:buFont typeface="Arial" charset="0"/>
        <a:buChar char="•"/>
        <a:defRPr kumimoji="1" sz="2000" b="0" i="0" kern="1200">
          <a:solidFill>
            <a:schemeClr val="tx2"/>
          </a:solidFill>
          <a:latin typeface="Arial" panose="020B0604020202020204" pitchFamily="34" charset="0"/>
          <a:ea typeface="Arial Unicode MS"/>
          <a:cs typeface="Arial Unicode MS"/>
        </a:defRPr>
      </a:lvl2pPr>
      <a:lvl3pPr marL="1074738" indent="-357188" algn="l" defTabSz="617538" rtl="0" eaLnBrk="1" fontAlgn="base" hangingPunct="1">
        <a:spcBef>
          <a:spcPct val="20000"/>
        </a:spcBef>
        <a:spcAft>
          <a:spcPct val="0"/>
        </a:spcAft>
        <a:buFont typeface="Arial" charset="0"/>
        <a:buChar char="•"/>
        <a:defRPr kumimoji="1" sz="2000" b="0" i="0" kern="1200">
          <a:solidFill>
            <a:schemeClr val="tx2"/>
          </a:solidFill>
          <a:latin typeface="Arial" panose="020B0604020202020204" pitchFamily="34" charset="0"/>
          <a:ea typeface="Arial Unicode MS"/>
          <a:cs typeface="Arial Unicode MS"/>
        </a:defRPr>
      </a:lvl3pPr>
      <a:lvl4pPr marL="1436688" indent="-361950" algn="l" defTabSz="457200" rtl="0" eaLnBrk="1" fontAlgn="base" hangingPunct="1">
        <a:spcBef>
          <a:spcPct val="20000"/>
        </a:spcBef>
        <a:spcAft>
          <a:spcPct val="0"/>
        </a:spcAft>
        <a:buFont typeface="Arial" charset="0"/>
        <a:buChar char="•"/>
        <a:defRPr kumimoji="1" sz="2000" b="0" i="0" kern="1200">
          <a:solidFill>
            <a:schemeClr val="tx2"/>
          </a:solidFill>
          <a:latin typeface="Arial" panose="020B0604020202020204" pitchFamily="34" charset="0"/>
          <a:ea typeface="Arial Unicode MS"/>
          <a:cs typeface="Arial Unicode MS"/>
        </a:defRPr>
      </a:lvl4pPr>
      <a:lvl5pPr marL="1792288" indent="-358775" algn="l" defTabSz="457200" rtl="0" eaLnBrk="1" fontAlgn="base" hangingPunct="1">
        <a:spcBef>
          <a:spcPct val="20000"/>
        </a:spcBef>
        <a:spcAft>
          <a:spcPct val="0"/>
        </a:spcAft>
        <a:buFont typeface="Arial" charset="0"/>
        <a:buChar char="•"/>
        <a:defRPr kumimoji="1" sz="2000" b="0" i="0" kern="1200">
          <a:solidFill>
            <a:schemeClr val="tx2"/>
          </a:solidFill>
          <a:latin typeface="Arial" panose="020B0604020202020204" pitchFamily="34" charset="0"/>
          <a:ea typeface="Arial Unicode MS"/>
          <a:cs typeface="Arial Unicode M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chart" Target="../charts/chart6.xml"/><Relationship Id="rId2" Type="http://schemas.openxmlformats.org/officeDocument/2006/relationships/chart" Target="../charts/chart1.xml"/><Relationship Id="rId1" Type="http://schemas.openxmlformats.org/officeDocument/2006/relationships/slideLayout" Target="../slideLayouts/slideLayout4.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3.xml.rels><?xml version="1.0" encoding="UTF-8" standalone="yes"?>
<Relationships xmlns="http://schemas.openxmlformats.org/package/2006/relationships"><Relationship Id="rId3" Type="http://schemas.openxmlformats.org/officeDocument/2006/relationships/chart" Target="../charts/chart8.xml"/><Relationship Id="rId7" Type="http://schemas.openxmlformats.org/officeDocument/2006/relationships/chart" Target="../charts/chart12.xml"/><Relationship Id="rId2" Type="http://schemas.openxmlformats.org/officeDocument/2006/relationships/chart" Target="../charts/chart7.xml"/><Relationship Id="rId1" Type="http://schemas.openxmlformats.org/officeDocument/2006/relationships/slideLayout" Target="../slideLayouts/slideLayout4.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chart" Target="../charts/chart9.xml"/></Relationships>
</file>

<file path=ppt/slides/_rels/slide4.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chart" Target="../charts/chart16.xml"/><Relationship Id="rId4" Type="http://schemas.openxmlformats.org/officeDocument/2006/relationships/chart" Target="../charts/char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CFA8A-BCA5-530B-B6E3-14DD5A87C941}"/>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05D2302F-E05C-ADA8-913D-3CA3A5B79323}"/>
              </a:ext>
            </a:extLst>
          </p:cNvPr>
          <p:cNvSpPr>
            <a:spLocks noGrp="1"/>
          </p:cNvSpPr>
          <p:nvPr>
            <p:ph type="title"/>
          </p:nvPr>
        </p:nvSpPr>
        <p:spPr/>
        <p:txBody>
          <a:bodyPr/>
          <a:lstStyle/>
          <a:p>
            <a:r>
              <a:rPr lang="en" dirty="0" err="1">
                <a:solidFill>
                  <a:schemeClr val="accent1">
                    <a:lumMod val="50000"/>
                  </a:schemeClr>
                </a:solidFill>
              </a:rPr>
              <a:t>Sample Report: New Category Summary</a:t>
            </a:r>
          </a:p>
        </p:txBody>
      </p:sp>
      <p:sp>
        <p:nvSpPr>
          <p:cNvPr id="24" name="Title 2">
            <a:extLst>
              <a:ext uri="{FF2B5EF4-FFF2-40B4-BE49-F238E27FC236}">
                <a16:creationId xmlns:a16="http://schemas.microsoft.com/office/drawing/2014/main" id="{512359EC-7905-06CC-CFFE-F8E1E263253F}"/>
              </a:ext>
            </a:extLst>
          </p:cNvPr>
          <p:cNvSpPr txBox="1">
            <a:spLocks/>
          </p:cNvSpPr>
          <p:nvPr/>
        </p:nvSpPr>
        <p:spPr bwMode="auto">
          <a:xfrm>
            <a:off x="513168" y="600716"/>
            <a:ext cx="8229600" cy="397669"/>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kumimoji="1" sz="2800" kern="1200">
                <a:solidFill>
                  <a:schemeClr val="tx2"/>
                </a:solidFill>
                <a:latin typeface="Arial Unicode MS"/>
                <a:ea typeface="Arial Unicode MS"/>
                <a:cs typeface="Arial Unicode MS"/>
              </a:defRPr>
            </a:lvl1pPr>
            <a:lvl2pPr algn="l" defTabSz="457200" rtl="0" eaLnBrk="1" fontAlgn="base" hangingPunct="1">
              <a:spcBef>
                <a:spcPct val="0"/>
              </a:spcBef>
              <a:spcAft>
                <a:spcPct val="0"/>
              </a:spcAft>
              <a:defRPr kumimoji="1" sz="2800">
                <a:solidFill>
                  <a:schemeClr val="tx2"/>
                </a:solidFill>
                <a:latin typeface="Arial" charset="0"/>
                <a:ea typeface="ＭＳ Ｐゴシック" charset="0"/>
                <a:cs typeface="Arial" charset="0"/>
              </a:defRPr>
            </a:lvl2pPr>
            <a:lvl3pPr algn="l" defTabSz="457200" rtl="0" eaLnBrk="1" fontAlgn="base" hangingPunct="1">
              <a:spcBef>
                <a:spcPct val="0"/>
              </a:spcBef>
              <a:spcAft>
                <a:spcPct val="0"/>
              </a:spcAft>
              <a:defRPr kumimoji="1" sz="2800">
                <a:solidFill>
                  <a:schemeClr val="tx2"/>
                </a:solidFill>
                <a:latin typeface="Arial" charset="0"/>
                <a:ea typeface="ＭＳ Ｐゴシック" charset="0"/>
                <a:cs typeface="Arial" charset="0"/>
              </a:defRPr>
            </a:lvl3pPr>
            <a:lvl4pPr algn="l" defTabSz="457200" rtl="0" eaLnBrk="1" fontAlgn="base" hangingPunct="1">
              <a:spcBef>
                <a:spcPct val="0"/>
              </a:spcBef>
              <a:spcAft>
                <a:spcPct val="0"/>
              </a:spcAft>
              <a:defRPr kumimoji="1" sz="2800">
                <a:solidFill>
                  <a:schemeClr val="tx2"/>
                </a:solidFill>
                <a:latin typeface="Arial" charset="0"/>
                <a:ea typeface="ＭＳ Ｐゴシック" charset="0"/>
                <a:cs typeface="Arial" charset="0"/>
              </a:defRPr>
            </a:lvl4pPr>
            <a:lvl5pPr algn="l" defTabSz="457200" rtl="0" eaLnBrk="1" fontAlgn="base" hangingPunct="1">
              <a:spcBef>
                <a:spcPct val="0"/>
              </a:spcBef>
              <a:spcAft>
                <a:spcPct val="0"/>
              </a:spcAft>
              <a:defRPr kumimoji="1" sz="2800">
                <a:solidFill>
                  <a:schemeClr val="tx2"/>
                </a:solidFill>
                <a:latin typeface="Arial" charset="0"/>
                <a:ea typeface="ＭＳ Ｐゴシック" charset="0"/>
                <a:cs typeface="Arial" charset="0"/>
              </a:defRPr>
            </a:lvl5pPr>
            <a:lvl6pPr marL="4572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9pPr>
          </a:lstStyle>
          <a:p>
            <a:r>
              <a:rPr lang="en" sz="1400" dirty="0">
                <a:solidFill>
                  <a:schemeClr val="accent1">
                    <a:lumMod val="50000"/>
                  </a:schemeClr>
                </a:solidFill>
              </a:rPr>
              <a:t>The potential of new categories is presented on one page from the perspectives of handling rate, sales, handled brands, popular products, etc.</a:t>
            </a:r>
            <a:endParaRPr lang="en-US" sz="1000" dirty="0">
              <a:solidFill>
                <a:schemeClr val="accent1">
                  <a:lumMod val="50000"/>
                </a:schemeClr>
              </a:solidFill>
            </a:endParaRPr>
          </a:p>
        </p:txBody>
      </p:sp>
      <p:graphicFrame>
        <p:nvGraphicFramePr>
          <p:cNvPr id="2" name="Table 1">
            <a:extLst>
              <a:ext uri="{FF2B5EF4-FFF2-40B4-BE49-F238E27FC236}">
                <a16:creationId xmlns:a16="http://schemas.microsoft.com/office/drawing/2014/main" id="{F4654B82-A5CF-54B1-6E57-420A048A7148}"/>
              </a:ext>
            </a:extLst>
          </p:cNvPr>
          <p:cNvGraphicFramePr>
            <a:graphicFrameLocks noGrp="1"/>
          </p:cNvGraphicFramePr>
          <p:nvPr>
            <p:extLst>
              <p:ext uri="{D42A27DB-BD31-4B8C-83A1-F6EECF244321}">
                <p14:modId xmlns:p14="http://schemas.microsoft.com/office/powerpoint/2010/main" val="191399233"/>
              </p:ext>
            </p:extLst>
          </p:nvPr>
        </p:nvGraphicFramePr>
        <p:xfrm>
          <a:off x="442428" y="1241021"/>
          <a:ext cx="8259144" cy="3241455"/>
        </p:xfrm>
        <a:graphic>
          <a:graphicData uri="http://schemas.openxmlformats.org/drawingml/2006/table">
            <a:tbl>
              <a:tblPr firstRow="1" bandRow="1">
                <a:tableStyleId>{5C22544A-7EE6-4342-B048-85BDC9FD1C3A}</a:tableStyleId>
              </a:tblPr>
              <a:tblGrid>
                <a:gridCol w="1736015">
                  <a:extLst>
                    <a:ext uri="{9D8B030D-6E8A-4147-A177-3AD203B41FA5}">
                      <a16:colId xmlns:a16="http://schemas.microsoft.com/office/drawing/2014/main" val="3993081207"/>
                    </a:ext>
                  </a:extLst>
                </a:gridCol>
                <a:gridCol w="1208067">
                  <a:extLst>
                    <a:ext uri="{9D8B030D-6E8A-4147-A177-3AD203B41FA5}">
                      <a16:colId xmlns:a16="http://schemas.microsoft.com/office/drawing/2014/main" val="813393581"/>
                    </a:ext>
                  </a:extLst>
                </a:gridCol>
                <a:gridCol w="1054337">
                  <a:extLst>
                    <a:ext uri="{9D8B030D-6E8A-4147-A177-3AD203B41FA5}">
                      <a16:colId xmlns:a16="http://schemas.microsoft.com/office/drawing/2014/main" val="272450387"/>
                    </a:ext>
                  </a:extLst>
                </a:gridCol>
                <a:gridCol w="1054337">
                  <a:extLst>
                    <a:ext uri="{9D8B030D-6E8A-4147-A177-3AD203B41FA5}">
                      <a16:colId xmlns:a16="http://schemas.microsoft.com/office/drawing/2014/main" val="2018049333"/>
                    </a:ext>
                  </a:extLst>
                </a:gridCol>
                <a:gridCol w="1054337">
                  <a:extLst>
                    <a:ext uri="{9D8B030D-6E8A-4147-A177-3AD203B41FA5}">
                      <a16:colId xmlns:a16="http://schemas.microsoft.com/office/drawing/2014/main" val="1678425209"/>
                    </a:ext>
                  </a:extLst>
                </a:gridCol>
                <a:gridCol w="1054337">
                  <a:extLst>
                    <a:ext uri="{9D8B030D-6E8A-4147-A177-3AD203B41FA5}">
                      <a16:colId xmlns:a16="http://schemas.microsoft.com/office/drawing/2014/main" val="3657199945"/>
                    </a:ext>
                  </a:extLst>
                </a:gridCol>
                <a:gridCol w="1097714">
                  <a:extLst>
                    <a:ext uri="{9D8B030D-6E8A-4147-A177-3AD203B41FA5}">
                      <a16:colId xmlns:a16="http://schemas.microsoft.com/office/drawing/2014/main" val="3953637697"/>
                    </a:ext>
                  </a:extLst>
                </a:gridCol>
              </a:tblGrid>
              <a:tr h="244895">
                <a:tc>
                  <a:txBody>
                    <a:bodyPr/>
                    <a:lstStyle/>
                    <a:p>
                      <a:endParaRPr lang="en-US" sz="1000" dirty="0">
                        <a:latin typeface="Arial" panose="020B0604020202020204" pitchFamily="34" charset="0"/>
                        <a:cs typeface="Arial" panose="020B0604020202020204" pitchFamily="34" charset="0"/>
                      </a:endParaRPr>
                    </a:p>
                  </a:txBody>
                  <a:tcPr marL="81632" marR="81632" marT="40815" marB="40815"/>
                </a:tc>
                <a:tc>
                  <a:txBody>
                    <a:bodyPr/>
                    <a:lstStyle/>
                    <a:p>
                      <a:pPr algn="ctr"/>
                      <a:r>
                        <a:rPr lang="en-US" sz="1000" dirty="0">
                          <a:solidFill>
                            <a:schemeClr val="bg1"/>
                          </a:solidFill>
                          <a:latin typeface="Arial" panose="020B0604020202020204" pitchFamily="34" charset="0"/>
                          <a:cs typeface="Arial" panose="020B0604020202020204" pitchFamily="34" charset="0"/>
                        </a:rPr>
                        <a:t>Instant noodle</a:t>
                      </a:r>
                    </a:p>
                  </a:txBody>
                  <a:tcPr marL="81632" marR="81632" marT="40815" marB="40815"/>
                </a:tc>
                <a:tc>
                  <a:txBody>
                    <a:bodyPr/>
                    <a:lstStyle/>
                    <a:p>
                      <a:pPr algn="ctr"/>
                      <a:r>
                        <a:rPr lang="en-US" sz="1000" dirty="0">
                          <a:solidFill>
                            <a:schemeClr val="bg1"/>
                          </a:solidFill>
                          <a:latin typeface="Arial" panose="020B0604020202020204" pitchFamily="34" charset="0"/>
                          <a:cs typeface="Arial" panose="020B0604020202020204" pitchFamily="34" charset="0"/>
                        </a:rPr>
                        <a:t>Snack</a:t>
                      </a:r>
                    </a:p>
                  </a:txBody>
                  <a:tcPr marL="81632" marR="81632" marT="40815" marB="40815"/>
                </a:tc>
                <a:tc>
                  <a:txBody>
                    <a:bodyPr/>
                    <a:lstStyle/>
                    <a:p>
                      <a:pPr algn="ctr"/>
                      <a:r>
                        <a:rPr lang="en-US" sz="1000" dirty="0">
                          <a:solidFill>
                            <a:schemeClr val="bg1"/>
                          </a:solidFill>
                          <a:latin typeface="Arial" panose="020B0604020202020204" pitchFamily="34" charset="0"/>
                          <a:cs typeface="Arial" panose="020B0604020202020204" pitchFamily="34" charset="0"/>
                        </a:rPr>
                        <a:t>Soup sauce</a:t>
                      </a:r>
                    </a:p>
                  </a:txBody>
                  <a:tcPr marL="81632" marR="81632" marT="40815" marB="40815"/>
                </a:tc>
                <a:tc>
                  <a:txBody>
                    <a:bodyPr/>
                    <a:lstStyle/>
                    <a:p>
                      <a:pPr algn="ctr"/>
                      <a:r>
                        <a:rPr lang="en-US" sz="1000" dirty="0">
                          <a:solidFill>
                            <a:schemeClr val="bg1"/>
                          </a:solidFill>
                          <a:latin typeface="Arial" panose="020B0604020202020204" pitchFamily="34" charset="0"/>
                          <a:cs typeface="Arial" panose="020B0604020202020204" pitchFamily="34" charset="0"/>
                        </a:rPr>
                        <a:t>Sausage</a:t>
                      </a:r>
                    </a:p>
                  </a:txBody>
                  <a:tcPr marL="81632" marR="81632" marT="40815" marB="40815"/>
                </a:tc>
                <a:tc>
                  <a:txBody>
                    <a:bodyPr/>
                    <a:lstStyle/>
                    <a:p>
                      <a:pPr algn="ctr"/>
                      <a:r>
                        <a:rPr lang="en-US" sz="1000" dirty="0">
                          <a:solidFill>
                            <a:schemeClr val="bg1"/>
                          </a:solidFill>
                          <a:latin typeface="Arial" panose="020B0604020202020204" pitchFamily="34" charset="0"/>
                          <a:cs typeface="Arial" panose="020B0604020202020204" pitchFamily="34" charset="0"/>
                        </a:rPr>
                        <a:t>Satay</a:t>
                      </a:r>
                    </a:p>
                  </a:txBody>
                  <a:tcPr marL="81632" marR="81632" marT="40815" marB="40815"/>
                </a:tc>
                <a:tc>
                  <a:txBody>
                    <a:bodyPr/>
                    <a:lstStyle/>
                    <a:p>
                      <a:pPr algn="ctr"/>
                      <a:r>
                        <a:rPr lang="en-US" sz="1000" dirty="0">
                          <a:solidFill>
                            <a:schemeClr val="bg1"/>
                          </a:solidFill>
                          <a:latin typeface="Arial" panose="020B0604020202020204" pitchFamily="34" charset="0"/>
                          <a:cs typeface="Arial" panose="020B0604020202020204" pitchFamily="34" charset="0"/>
                        </a:rPr>
                        <a:t>Chili sauce</a:t>
                      </a:r>
                    </a:p>
                  </a:txBody>
                  <a:tcPr marL="81632" marR="81632" marT="40815" marB="40815"/>
                </a:tc>
                <a:extLst>
                  <a:ext uri="{0D108BD9-81ED-4DB2-BD59-A6C34878D82A}">
                    <a16:rowId xmlns:a16="http://schemas.microsoft.com/office/drawing/2014/main" val="1113209391"/>
                  </a:ext>
                </a:extLst>
              </a:tr>
              <a:tr h="244895">
                <a:tc>
                  <a:txBody>
                    <a:bodyPr/>
                    <a:lstStyle/>
                    <a:p>
                      <a:pPr algn="l"/>
                      <a:r>
                        <a:rPr lang="en-US" sz="1000" b="1" dirty="0">
                          <a:latin typeface="Arial" panose="020B0604020202020204" pitchFamily="34" charset="0"/>
                          <a:cs typeface="Arial" panose="020B0604020202020204" pitchFamily="34" charset="0"/>
                        </a:rPr>
                        <a:t>Assortment ratio</a:t>
                      </a:r>
                    </a:p>
                  </a:txBody>
                  <a:tcPr marL="81632" marR="81632" marT="40815" marB="40815"/>
                </a:tc>
                <a:tc>
                  <a:txBody>
                    <a:bodyPr/>
                    <a:lstStyle/>
                    <a:p>
                      <a:r>
                        <a:rPr lang="en-US" sz="1000" dirty="0">
                          <a:solidFill>
                            <a:schemeClr val="tx1"/>
                          </a:solidFill>
                          <a:latin typeface="Arial" panose="020B0604020202020204" pitchFamily="34" charset="0"/>
                          <a:cs typeface="Arial" panose="020B0604020202020204" pitchFamily="34" charset="0"/>
                        </a:rPr>
                        <a:t>%</a:t>
                      </a:r>
                    </a:p>
                  </a:txBody>
                  <a:tcPr marL="81632" marR="81632" marT="40815" marB="40815"/>
                </a:tc>
                <a:tc>
                  <a:txBody>
                    <a:bodyPr/>
                    <a:lstStyle/>
                    <a:p>
                      <a:r>
                        <a:rPr lang="en-US" sz="1000" dirty="0">
                          <a:solidFill>
                            <a:schemeClr val="tx1"/>
                          </a:solidFill>
                          <a:latin typeface="Arial" panose="020B0604020202020204" pitchFamily="34" charset="0"/>
                          <a:cs typeface="Arial" panose="020B0604020202020204" pitchFamily="34" charset="0"/>
                        </a:rPr>
                        <a:t>%</a:t>
                      </a:r>
                    </a:p>
                  </a:txBody>
                  <a:tcPr marL="81632" marR="81632" marT="40815" marB="40815"/>
                </a:tc>
                <a:tc>
                  <a:txBody>
                    <a:bodyPr/>
                    <a:lstStyle/>
                    <a:p>
                      <a:r>
                        <a:rPr lang="en-US" sz="1000" dirty="0">
                          <a:solidFill>
                            <a:schemeClr val="tx1"/>
                          </a:solidFill>
                          <a:latin typeface="Arial" panose="020B0604020202020204" pitchFamily="34" charset="0"/>
                          <a:cs typeface="Arial" panose="020B0604020202020204" pitchFamily="34" charset="0"/>
                        </a:rPr>
                        <a:t>%</a:t>
                      </a:r>
                    </a:p>
                  </a:txBody>
                  <a:tcPr marL="81632" marR="81632" marT="40815" marB="40815"/>
                </a:tc>
                <a:tc>
                  <a:txBody>
                    <a:bodyPr/>
                    <a:lstStyle/>
                    <a:p>
                      <a:r>
                        <a:rPr lang="en-US" sz="1000" dirty="0">
                          <a:solidFill>
                            <a:schemeClr val="tx1"/>
                          </a:solidFill>
                          <a:latin typeface="Arial" panose="020B0604020202020204" pitchFamily="34" charset="0"/>
                          <a:cs typeface="Arial" panose="020B0604020202020204" pitchFamily="34" charset="0"/>
                        </a:rPr>
                        <a:t>%</a:t>
                      </a:r>
                    </a:p>
                  </a:txBody>
                  <a:tcPr marL="81632" marR="81632" marT="40815" marB="40815"/>
                </a:tc>
                <a:tc>
                  <a:txBody>
                    <a:bodyPr/>
                    <a:lstStyle/>
                    <a:p>
                      <a:r>
                        <a:rPr lang="en-US" sz="1000" dirty="0">
                          <a:solidFill>
                            <a:schemeClr val="tx1"/>
                          </a:solidFill>
                          <a:latin typeface="Arial" panose="020B0604020202020204" pitchFamily="34" charset="0"/>
                          <a:cs typeface="Arial" panose="020B0604020202020204" pitchFamily="34" charset="0"/>
                        </a:rPr>
                        <a:t>%</a:t>
                      </a:r>
                    </a:p>
                  </a:txBody>
                  <a:tcPr marL="81632" marR="81632" marT="40815" marB="40815"/>
                </a:tc>
                <a:tc>
                  <a:txBody>
                    <a:bodyPr/>
                    <a:lstStyle/>
                    <a:p>
                      <a:r>
                        <a:rPr lang="en-US" sz="1000" dirty="0">
                          <a:solidFill>
                            <a:schemeClr val="tx1"/>
                          </a:solidFill>
                          <a:latin typeface="Arial" panose="020B0604020202020204" pitchFamily="34" charset="0"/>
                          <a:cs typeface="Arial" panose="020B0604020202020204" pitchFamily="34" charset="0"/>
                        </a:rPr>
                        <a:t>%</a:t>
                      </a:r>
                    </a:p>
                  </a:txBody>
                  <a:tcPr marL="81632" marR="81632" marT="40815" marB="40815"/>
                </a:tc>
                <a:extLst>
                  <a:ext uri="{0D108BD9-81ED-4DB2-BD59-A6C34878D82A}">
                    <a16:rowId xmlns:a16="http://schemas.microsoft.com/office/drawing/2014/main" val="369058120"/>
                  </a:ext>
                </a:extLst>
              </a:tr>
              <a:tr h="244895">
                <a:tc>
                  <a:txBody>
                    <a:bodyPr/>
                    <a:lstStyle/>
                    <a:p>
                      <a:pPr algn="l"/>
                      <a:r>
                        <a:rPr lang="en-US" sz="1000" b="1" dirty="0">
                          <a:latin typeface="Arial" panose="020B0604020202020204" pitchFamily="34" charset="0"/>
                          <a:cs typeface="Arial" panose="020B0604020202020204" pitchFamily="34" charset="0"/>
                        </a:rPr>
                        <a:t>Average monthly sales</a:t>
                      </a:r>
                    </a:p>
                  </a:txBody>
                  <a:tcPr marL="81632" marR="81632" marT="40815" marB="40815"/>
                </a:tc>
                <a:tc>
                  <a:txBody>
                    <a:bodyPr/>
                    <a:lstStyle/>
                    <a:p>
                      <a:r>
                        <a:rPr lang="en-US" sz="1000" dirty="0">
                          <a:latin typeface="Arial" panose="020B0604020202020204" pitchFamily="34" charset="0"/>
                          <a:cs typeface="Arial" panose="020B0604020202020204" pitchFamily="34" charset="0"/>
                        </a:rPr>
                        <a:t>num</a:t>
                      </a:r>
                    </a:p>
                  </a:txBody>
                  <a:tcPr marL="81632" marR="81632" marT="40815" marB="40815"/>
                </a:tc>
                <a:tc>
                  <a:txBody>
                    <a:bodyPr/>
                    <a:lstStyle/>
                    <a:p>
                      <a:r>
                        <a:rPr lang="en-US" sz="1000" dirty="0">
                          <a:latin typeface="Arial" panose="020B0604020202020204" pitchFamily="34" charset="0"/>
                          <a:cs typeface="Arial" panose="020B0604020202020204" pitchFamily="34" charset="0"/>
                        </a:rPr>
                        <a:t>num</a:t>
                      </a:r>
                    </a:p>
                  </a:txBody>
                  <a:tcPr marL="81632" marR="81632" marT="40815" marB="40815"/>
                </a:tc>
                <a:tc>
                  <a:txBody>
                    <a:bodyPr/>
                    <a:lstStyle/>
                    <a:p>
                      <a:r>
                        <a:rPr lang="en-US" sz="1000" dirty="0">
                          <a:latin typeface="Arial" panose="020B0604020202020204" pitchFamily="34" charset="0"/>
                          <a:cs typeface="Arial" panose="020B0604020202020204" pitchFamily="34" charset="0"/>
                        </a:rPr>
                        <a:t>num</a:t>
                      </a:r>
                    </a:p>
                  </a:txBody>
                  <a:tcPr marL="81632" marR="81632" marT="40815" marB="40815"/>
                </a:tc>
                <a:tc>
                  <a:txBody>
                    <a:bodyPr/>
                    <a:lstStyle/>
                    <a:p>
                      <a:r>
                        <a:rPr lang="en-US" sz="1000" dirty="0">
                          <a:latin typeface="Arial" panose="020B0604020202020204" pitchFamily="34" charset="0"/>
                          <a:cs typeface="Arial" panose="020B0604020202020204" pitchFamily="34" charset="0"/>
                        </a:rPr>
                        <a:t>num</a:t>
                      </a:r>
                    </a:p>
                  </a:txBody>
                  <a:tcPr marL="81632" marR="81632" marT="40815" marB="40815"/>
                </a:tc>
                <a:tc>
                  <a:txBody>
                    <a:bodyPr/>
                    <a:lstStyle/>
                    <a:p>
                      <a:r>
                        <a:rPr lang="en-US" sz="1000" dirty="0">
                          <a:latin typeface="Arial" panose="020B0604020202020204" pitchFamily="34" charset="0"/>
                          <a:cs typeface="Arial" panose="020B0604020202020204" pitchFamily="34" charset="0"/>
                        </a:rPr>
                        <a:t>num</a:t>
                      </a:r>
                    </a:p>
                  </a:txBody>
                  <a:tcPr marL="81632" marR="81632" marT="40815" marB="40815"/>
                </a:tc>
                <a:tc>
                  <a:txBody>
                    <a:bodyPr/>
                    <a:lstStyle/>
                    <a:p>
                      <a:r>
                        <a:rPr lang="en-US" sz="1000" dirty="0">
                          <a:latin typeface="Arial" panose="020B0604020202020204" pitchFamily="34" charset="0"/>
                          <a:cs typeface="Arial" panose="020B0604020202020204" pitchFamily="34" charset="0"/>
                        </a:rPr>
                        <a:t>Num</a:t>
                      </a:r>
                    </a:p>
                  </a:txBody>
                  <a:tcPr marL="81632" marR="81632" marT="40815" marB="40815"/>
                </a:tc>
                <a:extLst>
                  <a:ext uri="{0D108BD9-81ED-4DB2-BD59-A6C34878D82A}">
                    <a16:rowId xmlns:a16="http://schemas.microsoft.com/office/drawing/2014/main" val="2512026473"/>
                  </a:ext>
                </a:extLst>
              </a:tr>
              <a:tr h="244895">
                <a:tc>
                  <a:txBody>
                    <a:bodyPr/>
                    <a:lstStyle/>
                    <a:p>
                      <a:pPr algn="l"/>
                      <a:r>
                        <a:rPr lang="en-US" sz="1000" b="1" dirty="0">
                          <a:latin typeface="Arial" panose="020B0604020202020204" pitchFamily="34" charset="0"/>
                          <a:cs typeface="Arial" panose="020B0604020202020204" pitchFamily="34" charset="0"/>
                        </a:rPr>
                        <a:t>Average number of brands</a:t>
                      </a:r>
                    </a:p>
                  </a:txBody>
                  <a:tcPr marL="81632" marR="81632" marT="40815" marB="40815"/>
                </a:tc>
                <a:tc>
                  <a:txBody>
                    <a:bodyPr/>
                    <a:lstStyle/>
                    <a:p>
                      <a:r>
                        <a:rPr lang="en-US" sz="1000" dirty="0">
                          <a:latin typeface="Arial" panose="020B0604020202020204" pitchFamily="34" charset="0"/>
                          <a:cs typeface="Arial" panose="020B0604020202020204" pitchFamily="34" charset="0"/>
                        </a:rPr>
                        <a:t>num</a:t>
                      </a:r>
                    </a:p>
                  </a:txBody>
                  <a:tcPr marL="81632" marR="81632" marT="40815" marB="40815"/>
                </a:tc>
                <a:tc>
                  <a:txBody>
                    <a:bodyPr/>
                    <a:lstStyle/>
                    <a:p>
                      <a:r>
                        <a:rPr lang="en-US" sz="1000" dirty="0">
                          <a:latin typeface="Arial" panose="020B0604020202020204" pitchFamily="34" charset="0"/>
                          <a:cs typeface="Arial" panose="020B0604020202020204" pitchFamily="34" charset="0"/>
                        </a:rPr>
                        <a:t>num</a:t>
                      </a:r>
                    </a:p>
                  </a:txBody>
                  <a:tcPr marL="81632" marR="81632" marT="40815" marB="40815"/>
                </a:tc>
                <a:tc>
                  <a:txBody>
                    <a:bodyPr/>
                    <a:lstStyle/>
                    <a:p>
                      <a:r>
                        <a:rPr lang="en-US" sz="1000" dirty="0">
                          <a:latin typeface="Arial" panose="020B0604020202020204" pitchFamily="34" charset="0"/>
                          <a:cs typeface="Arial" panose="020B0604020202020204" pitchFamily="34" charset="0"/>
                        </a:rPr>
                        <a:t>num</a:t>
                      </a:r>
                    </a:p>
                  </a:txBody>
                  <a:tcPr marL="81632" marR="81632" marT="40815" marB="40815"/>
                </a:tc>
                <a:tc>
                  <a:txBody>
                    <a:bodyPr/>
                    <a:lstStyle/>
                    <a:p>
                      <a:r>
                        <a:rPr lang="en-US" sz="1000" dirty="0">
                          <a:latin typeface="Arial" panose="020B0604020202020204" pitchFamily="34" charset="0"/>
                          <a:cs typeface="Arial" panose="020B0604020202020204" pitchFamily="34" charset="0"/>
                        </a:rPr>
                        <a:t>num</a:t>
                      </a:r>
                    </a:p>
                  </a:txBody>
                  <a:tcPr marL="81632" marR="81632" marT="40815" marB="40815"/>
                </a:tc>
                <a:tc>
                  <a:txBody>
                    <a:bodyPr/>
                    <a:lstStyle/>
                    <a:p>
                      <a:r>
                        <a:rPr lang="en-US" sz="1000" dirty="0">
                          <a:latin typeface="Arial" panose="020B0604020202020204" pitchFamily="34" charset="0"/>
                          <a:cs typeface="Arial" panose="020B0604020202020204" pitchFamily="34" charset="0"/>
                        </a:rPr>
                        <a:t>Num</a:t>
                      </a:r>
                    </a:p>
                  </a:txBody>
                  <a:tcPr marL="81632" marR="81632" marT="40815" marB="40815"/>
                </a:tc>
                <a:tc>
                  <a:txBody>
                    <a:bodyPr/>
                    <a:lstStyle/>
                    <a:p>
                      <a:r>
                        <a:rPr lang="en-US" sz="1000" dirty="0">
                          <a:latin typeface="Arial" panose="020B0604020202020204" pitchFamily="34" charset="0"/>
                          <a:cs typeface="Arial" panose="020B0604020202020204" pitchFamily="34" charset="0"/>
                        </a:rPr>
                        <a:t>num</a:t>
                      </a:r>
                    </a:p>
                  </a:txBody>
                  <a:tcPr marL="81632" marR="81632" marT="40815" marB="40815"/>
                </a:tc>
                <a:extLst>
                  <a:ext uri="{0D108BD9-81ED-4DB2-BD59-A6C34878D82A}">
                    <a16:rowId xmlns:a16="http://schemas.microsoft.com/office/drawing/2014/main" val="2399977111"/>
                  </a:ext>
                </a:extLst>
              </a:tr>
              <a:tr h="244895">
                <a:tc>
                  <a:txBody>
                    <a:bodyPr/>
                    <a:lstStyle/>
                    <a:p>
                      <a:pPr algn="l"/>
                      <a:r>
                        <a:rPr lang="en-US" sz="1000" b="1" dirty="0">
                          <a:latin typeface="Arial" panose="020B0604020202020204" pitchFamily="34" charset="0"/>
                          <a:cs typeface="Arial" panose="020B0604020202020204" pitchFamily="34" charset="0"/>
                        </a:rPr>
                        <a:t>Average number of SKU</a:t>
                      </a:r>
                    </a:p>
                  </a:txBody>
                  <a:tcPr marL="81632" marR="81632" marT="40815" marB="40815"/>
                </a:tc>
                <a:tc>
                  <a:txBody>
                    <a:bodyPr/>
                    <a:lstStyle/>
                    <a:p>
                      <a:r>
                        <a:rPr lang="en-US" sz="1000" dirty="0">
                          <a:latin typeface="Arial" panose="020B0604020202020204" pitchFamily="34" charset="0"/>
                          <a:cs typeface="Arial" panose="020B0604020202020204" pitchFamily="34" charset="0"/>
                        </a:rPr>
                        <a:t>num</a:t>
                      </a:r>
                    </a:p>
                  </a:txBody>
                  <a:tcPr marL="81632" marR="81632" marT="40815" marB="40815"/>
                </a:tc>
                <a:tc>
                  <a:txBody>
                    <a:bodyPr/>
                    <a:lstStyle/>
                    <a:p>
                      <a:r>
                        <a:rPr lang="en-US" sz="1000" dirty="0">
                          <a:latin typeface="Arial" panose="020B0604020202020204" pitchFamily="34" charset="0"/>
                          <a:cs typeface="Arial" panose="020B0604020202020204" pitchFamily="34" charset="0"/>
                        </a:rPr>
                        <a:t>num</a:t>
                      </a:r>
                    </a:p>
                  </a:txBody>
                  <a:tcPr marL="81632" marR="81632" marT="40815" marB="40815"/>
                </a:tc>
                <a:tc>
                  <a:txBody>
                    <a:bodyPr/>
                    <a:lstStyle/>
                    <a:p>
                      <a:r>
                        <a:rPr lang="en-US" sz="1000" dirty="0">
                          <a:latin typeface="Arial" panose="020B0604020202020204" pitchFamily="34" charset="0"/>
                          <a:cs typeface="Arial" panose="020B0604020202020204" pitchFamily="34" charset="0"/>
                        </a:rPr>
                        <a:t>num</a:t>
                      </a:r>
                    </a:p>
                  </a:txBody>
                  <a:tcPr marL="81632" marR="81632" marT="40815" marB="40815"/>
                </a:tc>
                <a:tc>
                  <a:txBody>
                    <a:bodyPr/>
                    <a:lstStyle/>
                    <a:p>
                      <a:r>
                        <a:rPr lang="en-US" sz="1000" dirty="0">
                          <a:latin typeface="Arial" panose="020B0604020202020204" pitchFamily="34" charset="0"/>
                          <a:cs typeface="Arial" panose="020B0604020202020204" pitchFamily="34" charset="0"/>
                        </a:rPr>
                        <a:t>num</a:t>
                      </a:r>
                    </a:p>
                  </a:txBody>
                  <a:tcPr marL="81632" marR="81632" marT="40815" marB="40815"/>
                </a:tc>
                <a:tc>
                  <a:txBody>
                    <a:bodyPr/>
                    <a:lstStyle/>
                    <a:p>
                      <a:r>
                        <a:rPr lang="en-US" sz="1000" dirty="0">
                          <a:latin typeface="Arial" panose="020B0604020202020204" pitchFamily="34" charset="0"/>
                          <a:cs typeface="Arial" panose="020B0604020202020204" pitchFamily="34" charset="0"/>
                        </a:rPr>
                        <a:t>num</a:t>
                      </a:r>
                    </a:p>
                  </a:txBody>
                  <a:tcPr marL="81632" marR="81632" marT="40815" marB="40815"/>
                </a:tc>
                <a:tc>
                  <a:txBody>
                    <a:bodyPr/>
                    <a:lstStyle/>
                    <a:p>
                      <a:r>
                        <a:rPr lang="en-US" sz="1000" dirty="0">
                          <a:latin typeface="Arial" panose="020B0604020202020204" pitchFamily="34" charset="0"/>
                          <a:cs typeface="Arial" panose="020B0604020202020204" pitchFamily="34" charset="0"/>
                        </a:rPr>
                        <a:t>Num</a:t>
                      </a:r>
                    </a:p>
                  </a:txBody>
                  <a:tcPr marL="81632" marR="81632" marT="40815" marB="40815"/>
                </a:tc>
                <a:extLst>
                  <a:ext uri="{0D108BD9-81ED-4DB2-BD59-A6C34878D82A}">
                    <a16:rowId xmlns:a16="http://schemas.microsoft.com/office/drawing/2014/main" val="82707196"/>
                  </a:ext>
                </a:extLst>
              </a:tr>
              <a:tr h="375089">
                <a:tc rowSpan="3">
                  <a:txBody>
                    <a:bodyPr/>
                    <a:lstStyle/>
                    <a:p>
                      <a:pPr algn="l"/>
                      <a:r>
                        <a:rPr lang="en-US" sz="1000" b="1" dirty="0">
                          <a:latin typeface="Arial" panose="020B0604020202020204" pitchFamily="34" charset="0"/>
                          <a:cs typeface="Arial" panose="020B0604020202020204" pitchFamily="34" charset="0"/>
                        </a:rPr>
                        <a:t>Top brand and display share</a:t>
                      </a:r>
                    </a:p>
                  </a:txBody>
                  <a:tcPr marL="88037" marR="88037" marT="44019" marB="44019"/>
                </a:tc>
                <a:tc>
                  <a:txBody>
                    <a:bodyPr/>
                    <a:lstStyle/>
                    <a:p>
                      <a:r>
                        <a:rPr lang="en-US" sz="1000" dirty="0">
                          <a:latin typeface="Arial" panose="020B0604020202020204" pitchFamily="34" charset="0"/>
                          <a:cs typeface="Arial" panose="020B0604020202020204" pitchFamily="34" charset="0"/>
                        </a:rPr>
                        <a:t>Brand 1 = XX%</a:t>
                      </a:r>
                    </a:p>
                  </a:txBody>
                  <a:tcPr marL="81632" marR="81632" marT="40815" marB="40815"/>
                </a:tc>
                <a:tc>
                  <a:txBody>
                    <a:bodyPr/>
                    <a:lstStyle/>
                    <a:p>
                      <a:r>
                        <a:rPr lang="en-US" sz="1000" dirty="0">
                          <a:latin typeface="Arial" panose="020B0604020202020204" pitchFamily="34" charset="0"/>
                          <a:cs typeface="Arial" panose="020B0604020202020204" pitchFamily="34" charset="0"/>
                        </a:rPr>
                        <a:t>Brand 1 = XX%</a:t>
                      </a:r>
                    </a:p>
                  </a:txBody>
                  <a:tcPr marL="81632" marR="81632" marT="40815" marB="40815"/>
                </a:tc>
                <a:tc>
                  <a:txBody>
                    <a:bodyPr/>
                    <a:lstStyle/>
                    <a:p>
                      <a:r>
                        <a:rPr lang="en-US" sz="1000" dirty="0">
                          <a:latin typeface="Arial" panose="020B0604020202020204" pitchFamily="34" charset="0"/>
                          <a:cs typeface="Arial" panose="020B0604020202020204" pitchFamily="34" charset="0"/>
                        </a:rPr>
                        <a:t>Brand 1 = XX%</a:t>
                      </a:r>
                    </a:p>
                  </a:txBody>
                  <a:tcPr marL="81632" marR="81632" marT="40815" marB="40815"/>
                </a:tc>
                <a:tc>
                  <a:txBody>
                    <a:bodyPr/>
                    <a:lstStyle/>
                    <a:p>
                      <a:r>
                        <a:rPr lang="en-US" sz="1000" dirty="0">
                          <a:latin typeface="Arial" panose="020B0604020202020204" pitchFamily="34" charset="0"/>
                          <a:cs typeface="Arial" panose="020B0604020202020204" pitchFamily="34" charset="0"/>
                        </a:rPr>
                        <a:t>Brand 1 = XX%</a:t>
                      </a:r>
                    </a:p>
                  </a:txBody>
                  <a:tcPr marL="81632" marR="81632" marT="40815" marB="40815"/>
                </a:tc>
                <a:tc>
                  <a:txBody>
                    <a:bodyPr/>
                    <a:lstStyle/>
                    <a:p>
                      <a:r>
                        <a:rPr lang="en-US" sz="1000" dirty="0">
                          <a:latin typeface="Arial" panose="020B0604020202020204" pitchFamily="34" charset="0"/>
                          <a:cs typeface="Arial" panose="020B0604020202020204" pitchFamily="34" charset="0"/>
                        </a:rPr>
                        <a:t>Brand 1 = XX%</a:t>
                      </a:r>
                    </a:p>
                  </a:txBody>
                  <a:tcPr marL="81632" marR="81632" marT="40815" marB="40815"/>
                </a:tc>
                <a:tc>
                  <a:txBody>
                    <a:bodyPr/>
                    <a:lstStyle/>
                    <a:p>
                      <a:r>
                        <a:rPr lang="en-US" sz="1000" dirty="0">
                          <a:latin typeface="Arial" panose="020B0604020202020204" pitchFamily="34" charset="0"/>
                          <a:cs typeface="Arial" panose="020B0604020202020204" pitchFamily="34" charset="0"/>
                        </a:rPr>
                        <a:t>Brand 1 = XX%</a:t>
                      </a:r>
                    </a:p>
                  </a:txBody>
                  <a:tcPr marL="81632" marR="81632" marT="40815" marB="40815"/>
                </a:tc>
                <a:extLst>
                  <a:ext uri="{0D108BD9-81ED-4DB2-BD59-A6C34878D82A}">
                    <a16:rowId xmlns:a16="http://schemas.microsoft.com/office/drawing/2014/main" val="2617594271"/>
                  </a:ext>
                </a:extLst>
              </a:tr>
              <a:tr h="375089">
                <a:tc vMerge="1">
                  <a:txBody>
                    <a:bodyPr/>
                    <a:lstStyle/>
                    <a:p>
                      <a:endParaRPr lang="en-US" sz="1200" dirty="0">
                        <a:latin typeface="Arial" panose="020B0604020202020204" pitchFamily="34" charset="0"/>
                        <a:cs typeface="Arial" panose="020B0604020202020204" pitchFamily="34" charset="0"/>
                      </a:endParaRPr>
                    </a:p>
                  </a:txBody>
                  <a:tcPr/>
                </a:tc>
                <a:tc>
                  <a:txBody>
                    <a:bodyPr/>
                    <a:lstStyle/>
                    <a:p>
                      <a:r>
                        <a:rPr lang="en-US" sz="1000" dirty="0">
                          <a:latin typeface="Arial" panose="020B0604020202020204" pitchFamily="34" charset="0"/>
                          <a:cs typeface="Arial" panose="020B0604020202020204" pitchFamily="34" charset="0"/>
                        </a:rPr>
                        <a:t>Brand 2 = YY%</a:t>
                      </a:r>
                    </a:p>
                  </a:txBody>
                  <a:tcPr marL="81632" marR="81632" marT="40815" marB="40815"/>
                </a:tc>
                <a:tc>
                  <a:txBody>
                    <a:bodyPr/>
                    <a:lstStyle/>
                    <a:p>
                      <a:r>
                        <a:rPr lang="en-US" sz="1000" dirty="0">
                          <a:latin typeface="Arial" panose="020B0604020202020204" pitchFamily="34" charset="0"/>
                          <a:cs typeface="Arial" panose="020B0604020202020204" pitchFamily="34" charset="0"/>
                        </a:rPr>
                        <a:t>Brand 2 = YY%</a:t>
                      </a:r>
                    </a:p>
                  </a:txBody>
                  <a:tcPr marL="81632" marR="81632" marT="40815" marB="40815"/>
                </a:tc>
                <a:tc>
                  <a:txBody>
                    <a:bodyPr/>
                    <a:lstStyle/>
                    <a:p>
                      <a:r>
                        <a:rPr lang="en-US" sz="1000" dirty="0">
                          <a:latin typeface="Arial" panose="020B0604020202020204" pitchFamily="34" charset="0"/>
                          <a:cs typeface="Arial" panose="020B0604020202020204" pitchFamily="34" charset="0"/>
                        </a:rPr>
                        <a:t>Brand 2 = YY%</a:t>
                      </a:r>
                    </a:p>
                  </a:txBody>
                  <a:tcPr marL="81632" marR="81632" marT="40815" marB="40815"/>
                </a:tc>
                <a:tc>
                  <a:txBody>
                    <a:bodyPr/>
                    <a:lstStyle/>
                    <a:p>
                      <a:r>
                        <a:rPr lang="en-US" sz="1000" dirty="0">
                          <a:latin typeface="Arial" panose="020B0604020202020204" pitchFamily="34" charset="0"/>
                          <a:cs typeface="Arial" panose="020B0604020202020204" pitchFamily="34" charset="0"/>
                        </a:rPr>
                        <a:t>Brand 2 = YY%</a:t>
                      </a:r>
                    </a:p>
                  </a:txBody>
                  <a:tcPr marL="81632" marR="81632" marT="40815" marB="40815"/>
                </a:tc>
                <a:tc>
                  <a:txBody>
                    <a:bodyPr/>
                    <a:lstStyle/>
                    <a:p>
                      <a:r>
                        <a:rPr lang="en-US" sz="1000" dirty="0">
                          <a:latin typeface="Arial" panose="020B0604020202020204" pitchFamily="34" charset="0"/>
                          <a:cs typeface="Arial" panose="020B0604020202020204" pitchFamily="34" charset="0"/>
                        </a:rPr>
                        <a:t>Brand 2 = YY%</a:t>
                      </a:r>
                    </a:p>
                  </a:txBody>
                  <a:tcPr marL="81632" marR="81632" marT="40815" marB="40815"/>
                </a:tc>
                <a:tc>
                  <a:txBody>
                    <a:bodyPr/>
                    <a:lstStyle/>
                    <a:p>
                      <a:r>
                        <a:rPr lang="en-US" sz="1000" dirty="0">
                          <a:latin typeface="Arial" panose="020B0604020202020204" pitchFamily="34" charset="0"/>
                          <a:cs typeface="Arial" panose="020B0604020202020204" pitchFamily="34" charset="0"/>
                        </a:rPr>
                        <a:t>Brand 2 = YY%</a:t>
                      </a:r>
                    </a:p>
                  </a:txBody>
                  <a:tcPr marL="81632" marR="81632" marT="40815" marB="40815"/>
                </a:tc>
                <a:extLst>
                  <a:ext uri="{0D108BD9-81ED-4DB2-BD59-A6C34878D82A}">
                    <a16:rowId xmlns:a16="http://schemas.microsoft.com/office/drawing/2014/main" val="3664932920"/>
                  </a:ext>
                </a:extLst>
              </a:tr>
              <a:tr h="375089">
                <a:tc vMerge="1">
                  <a:txBody>
                    <a:bodyPr/>
                    <a:lstStyle/>
                    <a:p>
                      <a:endParaRPr lang="en-US" sz="1200" dirty="0">
                        <a:latin typeface="Arial" panose="020B0604020202020204" pitchFamily="34" charset="0"/>
                        <a:cs typeface="Arial" panose="020B0604020202020204" pitchFamily="34" charset="0"/>
                      </a:endParaRPr>
                    </a:p>
                  </a:txBody>
                  <a:tcPr/>
                </a:tc>
                <a:tc>
                  <a:txBody>
                    <a:bodyPr/>
                    <a:lstStyle/>
                    <a:p>
                      <a:r>
                        <a:rPr lang="en-US" sz="1000" dirty="0">
                          <a:latin typeface="Arial" panose="020B0604020202020204" pitchFamily="34" charset="0"/>
                          <a:cs typeface="Arial" panose="020B0604020202020204" pitchFamily="34" charset="0"/>
                        </a:rPr>
                        <a:t>Brand 3 = ZZ%</a:t>
                      </a:r>
                    </a:p>
                  </a:txBody>
                  <a:tcPr marL="81632" marR="81632" marT="40815" marB="40815"/>
                </a:tc>
                <a:tc>
                  <a:txBody>
                    <a:bodyPr/>
                    <a:lstStyle/>
                    <a:p>
                      <a:r>
                        <a:rPr lang="en-US" sz="1000" dirty="0">
                          <a:latin typeface="Arial" panose="020B0604020202020204" pitchFamily="34" charset="0"/>
                          <a:cs typeface="Arial" panose="020B0604020202020204" pitchFamily="34" charset="0"/>
                        </a:rPr>
                        <a:t>Brand 3 = ZZ%</a:t>
                      </a:r>
                    </a:p>
                  </a:txBody>
                  <a:tcPr marL="81632" marR="81632" marT="40815" marB="40815"/>
                </a:tc>
                <a:tc>
                  <a:txBody>
                    <a:bodyPr/>
                    <a:lstStyle/>
                    <a:p>
                      <a:r>
                        <a:rPr lang="en-US" sz="1000" dirty="0">
                          <a:latin typeface="Arial" panose="020B0604020202020204" pitchFamily="34" charset="0"/>
                          <a:cs typeface="Arial" panose="020B0604020202020204" pitchFamily="34" charset="0"/>
                        </a:rPr>
                        <a:t>Brand 3 = ZZ%</a:t>
                      </a:r>
                    </a:p>
                  </a:txBody>
                  <a:tcPr marL="81632" marR="81632" marT="40815" marB="40815"/>
                </a:tc>
                <a:tc>
                  <a:txBody>
                    <a:bodyPr/>
                    <a:lstStyle/>
                    <a:p>
                      <a:r>
                        <a:rPr lang="en-US" sz="1000" dirty="0">
                          <a:latin typeface="Arial" panose="020B0604020202020204" pitchFamily="34" charset="0"/>
                          <a:cs typeface="Arial" panose="020B0604020202020204" pitchFamily="34" charset="0"/>
                        </a:rPr>
                        <a:t>Brand 3 = ZZ%</a:t>
                      </a:r>
                    </a:p>
                  </a:txBody>
                  <a:tcPr marL="81632" marR="81632" marT="40815" marB="40815"/>
                </a:tc>
                <a:tc>
                  <a:txBody>
                    <a:bodyPr/>
                    <a:lstStyle/>
                    <a:p>
                      <a:r>
                        <a:rPr lang="en-US" sz="1000" dirty="0">
                          <a:latin typeface="Arial" panose="020B0604020202020204" pitchFamily="34" charset="0"/>
                          <a:cs typeface="Arial" panose="020B0604020202020204" pitchFamily="34" charset="0"/>
                        </a:rPr>
                        <a:t>Brand 3 = ZZ%</a:t>
                      </a:r>
                    </a:p>
                  </a:txBody>
                  <a:tcPr marL="81632" marR="81632" marT="40815" marB="40815"/>
                </a:tc>
                <a:tc>
                  <a:txBody>
                    <a:bodyPr/>
                    <a:lstStyle/>
                    <a:p>
                      <a:r>
                        <a:rPr lang="en-US" sz="1000" dirty="0">
                          <a:latin typeface="Arial" panose="020B0604020202020204" pitchFamily="34" charset="0"/>
                          <a:cs typeface="Arial" panose="020B0604020202020204" pitchFamily="34" charset="0"/>
                        </a:rPr>
                        <a:t>Brand 3 = ZZ%</a:t>
                      </a:r>
                    </a:p>
                  </a:txBody>
                  <a:tcPr marL="81632" marR="81632" marT="40815" marB="40815"/>
                </a:tc>
                <a:extLst>
                  <a:ext uri="{0D108BD9-81ED-4DB2-BD59-A6C34878D82A}">
                    <a16:rowId xmlns:a16="http://schemas.microsoft.com/office/drawing/2014/main" val="275520391"/>
                  </a:ext>
                </a:extLst>
              </a:tr>
              <a:tr h="375089">
                <a:tc rowSpan="2">
                  <a:txBody>
                    <a:bodyPr/>
                    <a:lstStyle/>
                    <a:p>
                      <a:pPr algn="l"/>
                      <a:r>
                        <a:rPr lang="en-US" sz="1000" b="1" dirty="0">
                          <a:latin typeface="Arial" panose="020B0604020202020204" pitchFamily="34" charset="0"/>
                          <a:cs typeface="Arial" panose="020B0604020202020204" pitchFamily="34" charset="0"/>
                        </a:rPr>
                        <a:t>Top product</a:t>
                      </a:r>
                    </a:p>
                  </a:txBody>
                  <a:tcPr marL="88037" marR="88037" marT="44019" marB="44019"/>
                </a:tc>
                <a:tc>
                  <a:txBody>
                    <a:bodyPr/>
                    <a:lstStyle/>
                    <a:p>
                      <a:r>
                        <a:rPr lang="en-US" sz="1000" dirty="0">
                          <a:latin typeface="Arial" panose="020B0604020202020204" pitchFamily="34" charset="0"/>
                          <a:cs typeface="Arial" panose="020B0604020202020204" pitchFamily="34" charset="0"/>
                        </a:rPr>
                        <a:t>Product name 1</a:t>
                      </a:r>
                    </a:p>
                  </a:txBody>
                  <a:tcPr marL="81632" marR="81632" marT="40815" marB="40815"/>
                </a:tc>
                <a:tc>
                  <a:txBody>
                    <a:bodyPr/>
                    <a:lstStyle/>
                    <a:p>
                      <a:r>
                        <a:rPr lang="en-US" sz="1000" dirty="0">
                          <a:latin typeface="Arial" panose="020B0604020202020204" pitchFamily="34" charset="0"/>
                          <a:cs typeface="Arial" panose="020B0604020202020204" pitchFamily="34" charset="0"/>
                        </a:rPr>
                        <a:t>Product name 1</a:t>
                      </a:r>
                    </a:p>
                  </a:txBody>
                  <a:tcPr marL="81632" marR="81632" marT="40815" marB="40815"/>
                </a:tc>
                <a:tc>
                  <a:txBody>
                    <a:bodyPr/>
                    <a:lstStyle/>
                    <a:p>
                      <a:r>
                        <a:rPr lang="en-US" sz="1000" dirty="0">
                          <a:latin typeface="Arial" panose="020B0604020202020204" pitchFamily="34" charset="0"/>
                          <a:cs typeface="Arial" panose="020B0604020202020204" pitchFamily="34" charset="0"/>
                        </a:rPr>
                        <a:t>Product name 1</a:t>
                      </a:r>
                    </a:p>
                  </a:txBody>
                  <a:tcPr marL="81632" marR="81632" marT="40815" marB="40815"/>
                </a:tc>
                <a:tc>
                  <a:txBody>
                    <a:bodyPr/>
                    <a:lstStyle/>
                    <a:p>
                      <a:r>
                        <a:rPr lang="en-US" sz="1000" dirty="0">
                          <a:latin typeface="Arial" panose="020B0604020202020204" pitchFamily="34" charset="0"/>
                          <a:cs typeface="Arial" panose="020B0604020202020204" pitchFamily="34" charset="0"/>
                        </a:rPr>
                        <a:t>Product name 1</a:t>
                      </a:r>
                    </a:p>
                  </a:txBody>
                  <a:tcPr marL="81632" marR="81632" marT="40815" marB="40815"/>
                </a:tc>
                <a:tc>
                  <a:txBody>
                    <a:bodyPr/>
                    <a:lstStyle/>
                    <a:p>
                      <a:r>
                        <a:rPr lang="en-US" sz="1000" dirty="0">
                          <a:latin typeface="Arial" panose="020B0604020202020204" pitchFamily="34" charset="0"/>
                          <a:cs typeface="Arial" panose="020B0604020202020204" pitchFamily="34" charset="0"/>
                        </a:rPr>
                        <a:t>Product name 1</a:t>
                      </a:r>
                    </a:p>
                  </a:txBody>
                  <a:tcPr marL="81632" marR="81632" marT="40815" marB="40815"/>
                </a:tc>
                <a:tc>
                  <a:txBody>
                    <a:bodyPr/>
                    <a:lstStyle/>
                    <a:p>
                      <a:r>
                        <a:rPr lang="en-US" sz="1000" dirty="0">
                          <a:latin typeface="Arial" panose="020B0604020202020204" pitchFamily="34" charset="0"/>
                          <a:cs typeface="Arial" panose="020B0604020202020204" pitchFamily="34" charset="0"/>
                        </a:rPr>
                        <a:t>Product name 1</a:t>
                      </a:r>
                    </a:p>
                  </a:txBody>
                  <a:tcPr marL="81632" marR="81632" marT="40815" marB="40815"/>
                </a:tc>
                <a:extLst>
                  <a:ext uri="{0D108BD9-81ED-4DB2-BD59-A6C34878D82A}">
                    <a16:rowId xmlns:a16="http://schemas.microsoft.com/office/drawing/2014/main" val="4237544381"/>
                  </a:ext>
                </a:extLst>
              </a:tr>
              <a:tr h="375089">
                <a:tc vMerge="1">
                  <a:txBody>
                    <a:bodyPr/>
                    <a:lstStyle/>
                    <a:p>
                      <a:endParaRPr lang="en-US" sz="12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latin typeface="Arial" panose="020B0604020202020204" pitchFamily="34" charset="0"/>
                          <a:cs typeface="Arial" panose="020B0604020202020204" pitchFamily="34" charset="0"/>
                        </a:rPr>
                        <a:t>Product name 2</a:t>
                      </a:r>
                    </a:p>
                  </a:txBody>
                  <a:tcPr marL="81632" marR="81632" marT="40815" marB="40815"/>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latin typeface="Arial" panose="020B0604020202020204" pitchFamily="34" charset="0"/>
                          <a:cs typeface="Arial" panose="020B0604020202020204" pitchFamily="34" charset="0"/>
                        </a:rPr>
                        <a:t>Product name 2</a:t>
                      </a:r>
                    </a:p>
                  </a:txBody>
                  <a:tcPr marL="81632" marR="81632" marT="40815" marB="40815"/>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latin typeface="Arial" panose="020B0604020202020204" pitchFamily="34" charset="0"/>
                          <a:cs typeface="Arial" panose="020B0604020202020204" pitchFamily="34" charset="0"/>
                        </a:rPr>
                        <a:t>Product name 2</a:t>
                      </a:r>
                    </a:p>
                  </a:txBody>
                  <a:tcPr marL="81632" marR="81632" marT="40815" marB="40815"/>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latin typeface="Arial" panose="020B0604020202020204" pitchFamily="34" charset="0"/>
                          <a:cs typeface="Arial" panose="020B0604020202020204" pitchFamily="34" charset="0"/>
                        </a:rPr>
                        <a:t>Product name 2</a:t>
                      </a:r>
                    </a:p>
                  </a:txBody>
                  <a:tcPr marL="81632" marR="81632" marT="40815" marB="40815"/>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latin typeface="Arial" panose="020B0604020202020204" pitchFamily="34" charset="0"/>
                          <a:cs typeface="Arial" panose="020B0604020202020204" pitchFamily="34" charset="0"/>
                        </a:rPr>
                        <a:t>Product name 2</a:t>
                      </a:r>
                    </a:p>
                  </a:txBody>
                  <a:tcPr marL="81632" marR="81632" marT="40815" marB="40815"/>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000" dirty="0">
                          <a:latin typeface="Arial" panose="020B0604020202020204" pitchFamily="34" charset="0"/>
                          <a:cs typeface="Arial" panose="020B0604020202020204" pitchFamily="34" charset="0"/>
                        </a:rPr>
                        <a:t>Product name 2</a:t>
                      </a:r>
                    </a:p>
                  </a:txBody>
                  <a:tcPr marL="81632" marR="81632" marT="40815" marB="40815"/>
                </a:tc>
                <a:extLst>
                  <a:ext uri="{0D108BD9-81ED-4DB2-BD59-A6C34878D82A}">
                    <a16:rowId xmlns:a16="http://schemas.microsoft.com/office/drawing/2014/main" val="1179363016"/>
                  </a:ext>
                </a:extLst>
              </a:tr>
            </a:tbl>
          </a:graphicData>
        </a:graphic>
      </p:graphicFrame>
    </p:spTree>
    <p:extLst>
      <p:ext uri="{BB962C8B-B14F-4D97-AF65-F5344CB8AC3E}">
        <p14:creationId xmlns:p14="http://schemas.microsoft.com/office/powerpoint/2010/main" val="3667007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60287B3-98B8-8143-AF49-757B8BBDDF5A}"/>
              </a:ext>
            </a:extLst>
          </p:cNvPr>
          <p:cNvSpPr/>
          <p:nvPr/>
        </p:nvSpPr>
        <p:spPr>
          <a:xfrm>
            <a:off x="8124363" y="4745507"/>
            <a:ext cx="1030147" cy="39831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JP" dirty="0">
              <a:latin typeface="Arial" panose="020B0604020202020204" pitchFamily="34" charset="0"/>
            </a:endParaRPr>
          </a:p>
        </p:txBody>
      </p:sp>
      <p:sp>
        <p:nvSpPr>
          <p:cNvPr id="5" name="Rectangle 4">
            <a:extLst>
              <a:ext uri="{FF2B5EF4-FFF2-40B4-BE49-F238E27FC236}">
                <a16:creationId xmlns:a16="http://schemas.microsoft.com/office/drawing/2014/main" id="{4C96C7AC-0952-DF48-BAF9-4B8FE6EED2F8}"/>
              </a:ext>
            </a:extLst>
          </p:cNvPr>
          <p:cNvSpPr/>
          <p:nvPr/>
        </p:nvSpPr>
        <p:spPr>
          <a:xfrm>
            <a:off x="457691" y="591525"/>
            <a:ext cx="2691115" cy="217787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JP" dirty="0">
              <a:latin typeface="Arial" panose="020B0604020202020204" pitchFamily="34" charset="0"/>
            </a:endParaRPr>
          </a:p>
        </p:txBody>
      </p:sp>
      <p:sp>
        <p:nvSpPr>
          <p:cNvPr id="10" name="Title 1">
            <a:extLst>
              <a:ext uri="{FF2B5EF4-FFF2-40B4-BE49-F238E27FC236}">
                <a16:creationId xmlns:a16="http://schemas.microsoft.com/office/drawing/2014/main" id="{FA0FC0E1-8BCD-AD43-8487-0D793A7DD8D5}"/>
              </a:ext>
            </a:extLst>
          </p:cNvPr>
          <p:cNvSpPr txBox="1">
            <a:spLocks/>
          </p:cNvSpPr>
          <p:nvPr/>
        </p:nvSpPr>
        <p:spPr bwMode="auto">
          <a:xfrm>
            <a:off x="457202" y="583964"/>
            <a:ext cx="2691116" cy="29828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kumimoji="1" sz="2800" kern="1200">
                <a:solidFill>
                  <a:schemeClr val="tx2"/>
                </a:solidFill>
                <a:latin typeface="Arial Unicode MS"/>
                <a:ea typeface="Arial Unicode MS"/>
                <a:cs typeface="Arial Unicode MS"/>
              </a:defRPr>
            </a:lvl1pPr>
            <a:lvl2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9pPr>
          </a:lstStyle>
          <a:p>
            <a:pPr algn="ctr"/>
            <a:r>
              <a:rPr lang="en" sz="1400" dirty="0">
                <a:solidFill>
                  <a:schemeClr val="accent1">
                    <a:lumMod val="50000"/>
                  </a:schemeClr>
                </a:solidFill>
                <a:highlight>
                  <a:srgbClr val="00FF00"/>
                </a:highlight>
              </a:rPr>
              <a:t>Category handling ratio</a:t>
            </a:r>
          </a:p>
        </p:txBody>
      </p:sp>
      <p:sp>
        <p:nvSpPr>
          <p:cNvPr id="21" name="Rectangle 20">
            <a:extLst>
              <a:ext uri="{FF2B5EF4-FFF2-40B4-BE49-F238E27FC236}">
                <a16:creationId xmlns:a16="http://schemas.microsoft.com/office/drawing/2014/main" id="{627E6B9B-298E-894A-97BC-F9ECAE6F756D}"/>
              </a:ext>
            </a:extLst>
          </p:cNvPr>
          <p:cNvSpPr/>
          <p:nvPr/>
        </p:nvSpPr>
        <p:spPr>
          <a:xfrm>
            <a:off x="457200" y="954108"/>
            <a:ext cx="2691115" cy="415498"/>
          </a:xfrm>
          <a:prstGeom prst="rect">
            <a:avLst/>
          </a:prstGeom>
        </p:spPr>
        <p:txBody>
          <a:bodyPr wrap="square">
            <a:spAutoFit/>
          </a:bodyPr>
          <a:lstStyle/>
          <a:p>
            <a:r>
              <a:rPr lang="en" sz="1050" dirty="0">
                <a:solidFill>
                  <a:schemeClr val="accent1">
                    <a:lumMod val="50000"/>
                  </a:schemeClr>
                </a:solidFill>
                <a:latin typeface="Arial" panose="020B0604020202020204" pitchFamily="34" charset="0"/>
                <a:cs typeface="Arial" panose="020B0604020202020204" pitchFamily="34" charset="0"/>
              </a:rPr>
              <a:t>Lorem ipsum dolor sit </a:t>
            </a:r>
            <a:r>
              <a:rPr lang="en" sz="1050" dirty="0" err="1">
                <a:solidFill>
                  <a:schemeClr val="accent1">
                    <a:lumMod val="50000"/>
                  </a:schemeClr>
                </a:solidFill>
                <a:latin typeface="Arial" panose="020B0604020202020204" pitchFamily="34" charset="0"/>
                <a:cs typeface="Arial" panose="020B0604020202020204" pitchFamily="34" charset="0"/>
              </a:rPr>
              <a:t>amet </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consectetuer</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adipiscing</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elit </a:t>
            </a:r>
            <a:r>
              <a:rPr lang="en" sz="1050" dirty="0">
                <a:solidFill>
                  <a:schemeClr val="accent1">
                    <a:lumMod val="50000"/>
                  </a:schemeClr>
                </a:solidFill>
                <a:latin typeface="Arial" panose="020B0604020202020204" pitchFamily="34" charset="0"/>
                <a:cs typeface="Arial" panose="020B0604020202020204" pitchFamily="34" charset="0"/>
              </a:rPr>
              <a:t>.</a:t>
            </a:r>
            <a:endParaRPr lang="en-JP" sz="1050" dirty="0">
              <a:solidFill>
                <a:schemeClr val="accent1">
                  <a:lumMod val="50000"/>
                </a:schemeClr>
              </a:solidFill>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5AA9C938-2F1E-6E4D-99C8-2AA62F22A3A7}"/>
              </a:ext>
            </a:extLst>
          </p:cNvPr>
          <p:cNvSpPr/>
          <p:nvPr/>
        </p:nvSpPr>
        <p:spPr>
          <a:xfrm>
            <a:off x="452045" y="2821082"/>
            <a:ext cx="2691115" cy="217787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JP" dirty="0">
              <a:latin typeface="Arial" panose="020B0604020202020204" pitchFamily="34" charset="0"/>
            </a:endParaRPr>
          </a:p>
        </p:txBody>
      </p:sp>
      <p:sp>
        <p:nvSpPr>
          <p:cNvPr id="29" name="Rectangle 28">
            <a:extLst>
              <a:ext uri="{FF2B5EF4-FFF2-40B4-BE49-F238E27FC236}">
                <a16:creationId xmlns:a16="http://schemas.microsoft.com/office/drawing/2014/main" id="{4227796A-3A86-0A48-B85F-93909271B033}"/>
              </a:ext>
            </a:extLst>
          </p:cNvPr>
          <p:cNvSpPr/>
          <p:nvPr/>
        </p:nvSpPr>
        <p:spPr>
          <a:xfrm>
            <a:off x="3240403" y="597168"/>
            <a:ext cx="2691115" cy="217787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JP" dirty="0">
              <a:latin typeface="Arial" panose="020B0604020202020204" pitchFamily="34" charset="0"/>
            </a:endParaRPr>
          </a:p>
        </p:txBody>
      </p:sp>
      <p:sp>
        <p:nvSpPr>
          <p:cNvPr id="33" name="Rectangle 32">
            <a:extLst>
              <a:ext uri="{FF2B5EF4-FFF2-40B4-BE49-F238E27FC236}">
                <a16:creationId xmlns:a16="http://schemas.microsoft.com/office/drawing/2014/main" id="{C9852409-83C7-9A48-A658-55F1D5CEECF6}"/>
              </a:ext>
            </a:extLst>
          </p:cNvPr>
          <p:cNvSpPr/>
          <p:nvPr/>
        </p:nvSpPr>
        <p:spPr>
          <a:xfrm>
            <a:off x="6022169" y="2821082"/>
            <a:ext cx="2691117" cy="217787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JP" dirty="0">
              <a:latin typeface="Arial" panose="020B0604020202020204" pitchFamily="34" charset="0"/>
            </a:endParaRPr>
          </a:p>
        </p:txBody>
      </p:sp>
      <p:sp>
        <p:nvSpPr>
          <p:cNvPr id="34" name="Rectangle 33">
            <a:extLst>
              <a:ext uri="{FF2B5EF4-FFF2-40B4-BE49-F238E27FC236}">
                <a16:creationId xmlns:a16="http://schemas.microsoft.com/office/drawing/2014/main" id="{F53A8799-8C02-A843-9D15-DDB84483E72B}"/>
              </a:ext>
            </a:extLst>
          </p:cNvPr>
          <p:cNvSpPr/>
          <p:nvPr/>
        </p:nvSpPr>
        <p:spPr>
          <a:xfrm>
            <a:off x="6023539" y="591525"/>
            <a:ext cx="2691115" cy="217787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JP" dirty="0">
              <a:latin typeface="Arial" panose="020B0604020202020204" pitchFamily="34" charset="0"/>
            </a:endParaRPr>
          </a:p>
        </p:txBody>
      </p:sp>
      <p:sp>
        <p:nvSpPr>
          <p:cNvPr id="36" name="Title 1">
            <a:extLst>
              <a:ext uri="{FF2B5EF4-FFF2-40B4-BE49-F238E27FC236}">
                <a16:creationId xmlns:a16="http://schemas.microsoft.com/office/drawing/2014/main" id="{27DE70F0-6339-1045-BCF6-3081401A289B}"/>
              </a:ext>
            </a:extLst>
          </p:cNvPr>
          <p:cNvSpPr txBox="1">
            <a:spLocks/>
          </p:cNvSpPr>
          <p:nvPr/>
        </p:nvSpPr>
        <p:spPr bwMode="auto">
          <a:xfrm>
            <a:off x="3262494" y="583964"/>
            <a:ext cx="2691116" cy="29828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kumimoji="1" sz="2800" kern="1200">
                <a:solidFill>
                  <a:schemeClr val="tx2"/>
                </a:solidFill>
                <a:latin typeface="Arial Unicode MS"/>
                <a:ea typeface="Arial Unicode MS"/>
                <a:cs typeface="Arial Unicode MS"/>
              </a:defRPr>
            </a:lvl1pPr>
            <a:lvl2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9pPr>
          </a:lstStyle>
          <a:p>
            <a:pPr algn="ctr"/>
            <a:r>
              <a:rPr lang="en" sz="1400" dirty="0">
                <a:solidFill>
                  <a:schemeClr val="accent1">
                    <a:lumMod val="50000"/>
                  </a:schemeClr>
                </a:solidFill>
                <a:highlight>
                  <a:srgbClr val="00FF00"/>
                </a:highlight>
              </a:rPr>
              <a:t>Number of brands at the store</a:t>
            </a:r>
          </a:p>
        </p:txBody>
      </p:sp>
      <p:sp>
        <p:nvSpPr>
          <p:cNvPr id="37" name="Rectangle 36">
            <a:extLst>
              <a:ext uri="{FF2B5EF4-FFF2-40B4-BE49-F238E27FC236}">
                <a16:creationId xmlns:a16="http://schemas.microsoft.com/office/drawing/2014/main" id="{602064BE-5990-AD4B-BEA1-9DFD274ECF18}"/>
              </a:ext>
            </a:extLst>
          </p:cNvPr>
          <p:cNvSpPr/>
          <p:nvPr/>
        </p:nvSpPr>
        <p:spPr>
          <a:xfrm>
            <a:off x="3262492" y="954108"/>
            <a:ext cx="2691115" cy="415498"/>
          </a:xfrm>
          <a:prstGeom prst="rect">
            <a:avLst/>
          </a:prstGeom>
        </p:spPr>
        <p:txBody>
          <a:bodyPr wrap="square">
            <a:spAutoFit/>
          </a:bodyPr>
          <a:lstStyle/>
          <a:p>
            <a:r>
              <a:rPr lang="en" sz="1050" dirty="0">
                <a:solidFill>
                  <a:schemeClr val="accent1">
                    <a:lumMod val="50000"/>
                  </a:schemeClr>
                </a:solidFill>
                <a:latin typeface="Arial" panose="020B0604020202020204" pitchFamily="34" charset="0"/>
                <a:cs typeface="Arial" panose="020B0604020202020204" pitchFamily="34" charset="0"/>
              </a:rPr>
              <a:t>Lorem ipsum dolor sit </a:t>
            </a:r>
            <a:r>
              <a:rPr lang="en" sz="1050" dirty="0" err="1">
                <a:solidFill>
                  <a:schemeClr val="accent1">
                    <a:lumMod val="50000"/>
                  </a:schemeClr>
                </a:solidFill>
                <a:latin typeface="Arial" panose="020B0604020202020204" pitchFamily="34" charset="0"/>
                <a:cs typeface="Arial" panose="020B0604020202020204" pitchFamily="34" charset="0"/>
              </a:rPr>
              <a:t>amet </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consectetuer</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adipiscing</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elit </a:t>
            </a:r>
            <a:r>
              <a:rPr lang="en" sz="1050" dirty="0">
                <a:solidFill>
                  <a:schemeClr val="accent1">
                    <a:lumMod val="50000"/>
                  </a:schemeClr>
                </a:solidFill>
                <a:latin typeface="Arial" panose="020B0604020202020204" pitchFamily="34" charset="0"/>
                <a:cs typeface="Arial" panose="020B0604020202020204" pitchFamily="34" charset="0"/>
              </a:rPr>
              <a:t>.</a:t>
            </a:r>
            <a:endParaRPr lang="en-JP" sz="1050" dirty="0">
              <a:solidFill>
                <a:schemeClr val="accent1">
                  <a:lumMod val="50000"/>
                </a:schemeClr>
              </a:solidFill>
              <a:latin typeface="Arial" panose="020B0604020202020204" pitchFamily="34" charset="0"/>
              <a:cs typeface="Arial" panose="020B0604020202020204" pitchFamily="34" charset="0"/>
            </a:endParaRPr>
          </a:p>
        </p:txBody>
      </p:sp>
      <p:sp>
        <p:nvSpPr>
          <p:cNvPr id="39" name="Title 1">
            <a:extLst>
              <a:ext uri="{FF2B5EF4-FFF2-40B4-BE49-F238E27FC236}">
                <a16:creationId xmlns:a16="http://schemas.microsoft.com/office/drawing/2014/main" id="{519712FE-415B-444C-8C55-789F76E221E1}"/>
              </a:ext>
            </a:extLst>
          </p:cNvPr>
          <p:cNvSpPr txBox="1">
            <a:spLocks/>
          </p:cNvSpPr>
          <p:nvPr/>
        </p:nvSpPr>
        <p:spPr bwMode="auto">
          <a:xfrm>
            <a:off x="6056495" y="545660"/>
            <a:ext cx="2691116" cy="29828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kumimoji="1" sz="2800" kern="1200">
                <a:solidFill>
                  <a:schemeClr val="tx2"/>
                </a:solidFill>
                <a:latin typeface="Arial Unicode MS"/>
                <a:ea typeface="Arial Unicode MS"/>
                <a:cs typeface="Arial Unicode MS"/>
              </a:defRPr>
            </a:lvl1pPr>
            <a:lvl2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9pPr>
          </a:lstStyle>
          <a:p>
            <a:pPr algn="ctr"/>
            <a:r>
              <a:rPr lang="en" sz="1400" dirty="0">
                <a:solidFill>
                  <a:schemeClr val="accent1">
                    <a:lumMod val="50000"/>
                  </a:schemeClr>
                </a:solidFill>
                <a:highlight>
                  <a:srgbClr val="00FF00"/>
                </a:highlight>
              </a:rPr>
              <a:t>Number of SKU at the store</a:t>
            </a:r>
          </a:p>
          <a:p>
            <a:pPr algn="ctr"/>
            <a:r>
              <a:rPr lang="en" sz="1050" dirty="0">
                <a:solidFill>
                  <a:schemeClr val="accent1">
                    <a:lumMod val="50000"/>
                  </a:schemeClr>
                </a:solidFill>
                <a:highlight>
                  <a:srgbClr val="00FF00"/>
                </a:highlight>
              </a:rPr>
              <a:t>(ignoring size differences)</a:t>
            </a:r>
          </a:p>
        </p:txBody>
      </p:sp>
      <p:sp>
        <p:nvSpPr>
          <p:cNvPr id="40" name="Rectangle 39">
            <a:extLst>
              <a:ext uri="{FF2B5EF4-FFF2-40B4-BE49-F238E27FC236}">
                <a16:creationId xmlns:a16="http://schemas.microsoft.com/office/drawing/2014/main" id="{EB55818F-B66E-D346-AFF1-8031CE720751}"/>
              </a:ext>
            </a:extLst>
          </p:cNvPr>
          <p:cNvSpPr/>
          <p:nvPr/>
        </p:nvSpPr>
        <p:spPr>
          <a:xfrm>
            <a:off x="6056493" y="948462"/>
            <a:ext cx="2691115" cy="415498"/>
          </a:xfrm>
          <a:prstGeom prst="rect">
            <a:avLst/>
          </a:prstGeom>
        </p:spPr>
        <p:txBody>
          <a:bodyPr wrap="square">
            <a:spAutoFit/>
          </a:bodyPr>
          <a:lstStyle/>
          <a:p>
            <a:r>
              <a:rPr lang="en" sz="1050" dirty="0">
                <a:solidFill>
                  <a:schemeClr val="accent1">
                    <a:lumMod val="50000"/>
                  </a:schemeClr>
                </a:solidFill>
                <a:latin typeface="Arial" panose="020B0604020202020204" pitchFamily="34" charset="0"/>
                <a:cs typeface="Arial" panose="020B0604020202020204" pitchFamily="34" charset="0"/>
              </a:rPr>
              <a:t>Lorem ipsum dolor sit </a:t>
            </a:r>
            <a:r>
              <a:rPr lang="en" sz="1050" dirty="0" err="1">
                <a:solidFill>
                  <a:schemeClr val="accent1">
                    <a:lumMod val="50000"/>
                  </a:schemeClr>
                </a:solidFill>
                <a:latin typeface="Arial" panose="020B0604020202020204" pitchFamily="34" charset="0"/>
                <a:cs typeface="Arial" panose="020B0604020202020204" pitchFamily="34" charset="0"/>
              </a:rPr>
              <a:t>amet </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consectetuer</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adipiscing</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elit </a:t>
            </a:r>
            <a:r>
              <a:rPr lang="en" sz="1050" dirty="0">
                <a:solidFill>
                  <a:schemeClr val="accent1">
                    <a:lumMod val="50000"/>
                  </a:schemeClr>
                </a:solidFill>
                <a:latin typeface="Arial" panose="020B0604020202020204" pitchFamily="34" charset="0"/>
                <a:cs typeface="Arial" panose="020B0604020202020204" pitchFamily="34" charset="0"/>
              </a:rPr>
              <a:t>.</a:t>
            </a:r>
            <a:endParaRPr lang="en-JP" sz="1050" dirty="0">
              <a:solidFill>
                <a:schemeClr val="accent1">
                  <a:lumMod val="50000"/>
                </a:schemeClr>
              </a:solidFill>
              <a:latin typeface="Arial" panose="020B0604020202020204" pitchFamily="34" charset="0"/>
              <a:cs typeface="Arial" panose="020B0604020202020204" pitchFamily="34" charset="0"/>
            </a:endParaRPr>
          </a:p>
        </p:txBody>
      </p:sp>
      <p:graphicFrame>
        <p:nvGraphicFramePr>
          <p:cNvPr id="3" name="Chart 2">
            <a:extLst>
              <a:ext uri="{FF2B5EF4-FFF2-40B4-BE49-F238E27FC236}">
                <a16:creationId xmlns:a16="http://schemas.microsoft.com/office/drawing/2014/main" id="{65B78A86-6992-7941-93D9-C7E7C6F987CE}"/>
              </a:ext>
            </a:extLst>
          </p:cNvPr>
          <p:cNvGraphicFramePr/>
          <p:nvPr/>
        </p:nvGraphicFramePr>
        <p:xfrm>
          <a:off x="459126" y="1219676"/>
          <a:ext cx="2680735" cy="1547293"/>
        </p:xfrm>
        <a:graphic>
          <a:graphicData uri="http://schemas.openxmlformats.org/drawingml/2006/chart">
            <c:chart xmlns:c="http://schemas.openxmlformats.org/drawingml/2006/chart" xmlns:r="http://schemas.openxmlformats.org/officeDocument/2006/relationships" r:id="rId2"/>
          </a:graphicData>
        </a:graphic>
      </p:graphicFrame>
      <p:sp>
        <p:nvSpPr>
          <p:cNvPr id="46" name="Title 1">
            <a:extLst>
              <a:ext uri="{FF2B5EF4-FFF2-40B4-BE49-F238E27FC236}">
                <a16:creationId xmlns:a16="http://schemas.microsoft.com/office/drawing/2014/main" id="{6D807595-EA5C-DA42-80F1-D29A92F03F03}"/>
              </a:ext>
            </a:extLst>
          </p:cNvPr>
          <p:cNvSpPr txBox="1">
            <a:spLocks/>
          </p:cNvSpPr>
          <p:nvPr/>
        </p:nvSpPr>
        <p:spPr bwMode="auto">
          <a:xfrm>
            <a:off x="6044539" y="2818065"/>
            <a:ext cx="2691116" cy="29828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kumimoji="1" sz="2800" kern="1200">
                <a:solidFill>
                  <a:schemeClr val="tx2"/>
                </a:solidFill>
                <a:latin typeface="Arial Unicode MS"/>
                <a:ea typeface="Arial Unicode MS"/>
                <a:cs typeface="Arial Unicode MS"/>
              </a:defRPr>
            </a:lvl1pPr>
            <a:lvl2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9pPr>
          </a:lstStyle>
          <a:p>
            <a:pPr algn="ctr"/>
            <a:r>
              <a:rPr lang="en" sz="1400" dirty="0">
                <a:solidFill>
                  <a:schemeClr val="accent1">
                    <a:lumMod val="50000"/>
                  </a:schemeClr>
                </a:solidFill>
                <a:highlight>
                  <a:srgbClr val="00FF00"/>
                </a:highlight>
              </a:rPr>
              <a:t>Category sales contribution</a:t>
            </a:r>
          </a:p>
          <a:p>
            <a:pPr algn="ctr"/>
            <a:r>
              <a:rPr lang="en" sz="1050" dirty="0">
                <a:solidFill>
                  <a:schemeClr val="accent1">
                    <a:lumMod val="50000"/>
                  </a:schemeClr>
                </a:solidFill>
                <a:highlight>
                  <a:srgbClr val="00FF00"/>
                </a:highlight>
              </a:rPr>
              <a:t>(out of key categories, amount)</a:t>
            </a:r>
          </a:p>
        </p:txBody>
      </p:sp>
      <p:sp>
        <p:nvSpPr>
          <p:cNvPr id="47" name="Rectangle 46">
            <a:extLst>
              <a:ext uri="{FF2B5EF4-FFF2-40B4-BE49-F238E27FC236}">
                <a16:creationId xmlns:a16="http://schemas.microsoft.com/office/drawing/2014/main" id="{7AFE352A-E201-844B-B320-147E982C661E}"/>
              </a:ext>
            </a:extLst>
          </p:cNvPr>
          <p:cNvSpPr/>
          <p:nvPr/>
        </p:nvSpPr>
        <p:spPr>
          <a:xfrm>
            <a:off x="468487" y="3262788"/>
            <a:ext cx="2691115" cy="415498"/>
          </a:xfrm>
          <a:prstGeom prst="rect">
            <a:avLst/>
          </a:prstGeom>
        </p:spPr>
        <p:txBody>
          <a:bodyPr wrap="square">
            <a:spAutoFit/>
          </a:bodyPr>
          <a:lstStyle/>
          <a:p>
            <a:r>
              <a:rPr lang="en" sz="1050" dirty="0">
                <a:solidFill>
                  <a:schemeClr val="accent1">
                    <a:lumMod val="50000"/>
                  </a:schemeClr>
                </a:solidFill>
                <a:latin typeface="Arial" panose="020B0604020202020204" pitchFamily="34" charset="0"/>
                <a:cs typeface="Arial" panose="020B0604020202020204" pitchFamily="34" charset="0"/>
              </a:rPr>
              <a:t>Lorem ipsum dolor sit </a:t>
            </a:r>
            <a:r>
              <a:rPr lang="en" sz="1050" dirty="0" err="1">
                <a:solidFill>
                  <a:schemeClr val="accent1">
                    <a:lumMod val="50000"/>
                  </a:schemeClr>
                </a:solidFill>
                <a:latin typeface="Arial" panose="020B0604020202020204" pitchFamily="34" charset="0"/>
                <a:cs typeface="Arial" panose="020B0604020202020204" pitchFamily="34" charset="0"/>
              </a:rPr>
              <a:t>amet </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consectetuer</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adipiscing</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elit </a:t>
            </a:r>
            <a:r>
              <a:rPr lang="en" sz="1050" dirty="0">
                <a:solidFill>
                  <a:schemeClr val="accent1">
                    <a:lumMod val="50000"/>
                  </a:schemeClr>
                </a:solidFill>
                <a:latin typeface="Arial" panose="020B0604020202020204" pitchFamily="34" charset="0"/>
                <a:cs typeface="Arial" panose="020B0604020202020204" pitchFamily="34" charset="0"/>
              </a:rPr>
              <a:t>.</a:t>
            </a:r>
            <a:endParaRPr lang="en-JP" sz="1050" dirty="0">
              <a:solidFill>
                <a:schemeClr val="accent1">
                  <a:lumMod val="50000"/>
                </a:schemeClr>
              </a:solidFill>
              <a:latin typeface="Arial" panose="020B0604020202020204" pitchFamily="34" charset="0"/>
              <a:cs typeface="Arial" panose="020B0604020202020204" pitchFamily="34" charset="0"/>
            </a:endParaRPr>
          </a:p>
        </p:txBody>
      </p:sp>
      <p:sp>
        <p:nvSpPr>
          <p:cNvPr id="30" name="Title 5">
            <a:extLst>
              <a:ext uri="{FF2B5EF4-FFF2-40B4-BE49-F238E27FC236}">
                <a16:creationId xmlns:a16="http://schemas.microsoft.com/office/drawing/2014/main" id="{607B1E86-CD8B-1F4B-AD28-F49AD81657B0}"/>
              </a:ext>
            </a:extLst>
          </p:cNvPr>
          <p:cNvSpPr>
            <a:spLocks noGrp="1"/>
          </p:cNvSpPr>
          <p:nvPr>
            <p:ph type="title"/>
          </p:nvPr>
        </p:nvSpPr>
        <p:spPr>
          <a:xfrm>
            <a:off x="457200" y="114300"/>
            <a:ext cx="8229600" cy="396875"/>
          </a:xfrm>
        </p:spPr>
        <p:txBody>
          <a:bodyPr/>
          <a:lstStyle/>
          <a:p>
            <a:r>
              <a:rPr lang="en" dirty="0">
                <a:solidFill>
                  <a:schemeClr val="accent1">
                    <a:lumMod val="50000"/>
                  </a:schemeClr>
                </a:solidFill>
              </a:rPr>
              <a:t>Sample Report – &lt;By category (1)&gt;</a:t>
            </a:r>
            <a:endParaRPr lang="en-US" dirty="0">
              <a:solidFill>
                <a:schemeClr val="accent1">
                  <a:lumMod val="50000"/>
                </a:schemeClr>
              </a:solidFill>
            </a:endParaRPr>
          </a:p>
        </p:txBody>
      </p:sp>
      <p:graphicFrame>
        <p:nvGraphicFramePr>
          <p:cNvPr id="7" name="Chart 6">
            <a:extLst>
              <a:ext uri="{FF2B5EF4-FFF2-40B4-BE49-F238E27FC236}">
                <a16:creationId xmlns:a16="http://schemas.microsoft.com/office/drawing/2014/main" id="{72E37CED-EF9D-B0E0-C7D5-E3F45DE005A7}"/>
              </a:ext>
            </a:extLst>
          </p:cNvPr>
          <p:cNvGraphicFramePr/>
          <p:nvPr/>
        </p:nvGraphicFramePr>
        <p:xfrm>
          <a:off x="6027751" y="1244107"/>
          <a:ext cx="2685536" cy="1518617"/>
        </p:xfrm>
        <a:graphic>
          <a:graphicData uri="http://schemas.openxmlformats.org/drawingml/2006/chart">
            <c:chart xmlns:c="http://schemas.openxmlformats.org/drawingml/2006/chart" xmlns:r="http://schemas.openxmlformats.org/officeDocument/2006/relationships" r:id="rId3"/>
          </a:graphicData>
        </a:graphic>
      </p:graphicFrame>
      <p:sp>
        <p:nvSpPr>
          <p:cNvPr id="15" name="Rectangle 14">
            <a:extLst>
              <a:ext uri="{FF2B5EF4-FFF2-40B4-BE49-F238E27FC236}">
                <a16:creationId xmlns:a16="http://schemas.microsoft.com/office/drawing/2014/main" id="{B9EFEC2C-FB77-D470-98B1-C36E5B92CF55}"/>
              </a:ext>
            </a:extLst>
          </p:cNvPr>
          <p:cNvSpPr/>
          <p:nvPr/>
        </p:nvSpPr>
        <p:spPr>
          <a:xfrm>
            <a:off x="3242576" y="2821082"/>
            <a:ext cx="2691117" cy="217787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JP" dirty="0">
              <a:latin typeface="Arial" panose="020B0604020202020204" pitchFamily="34" charset="0"/>
            </a:endParaRPr>
          </a:p>
        </p:txBody>
      </p:sp>
      <p:graphicFrame>
        <p:nvGraphicFramePr>
          <p:cNvPr id="4" name="Chart 3">
            <a:extLst>
              <a:ext uri="{FF2B5EF4-FFF2-40B4-BE49-F238E27FC236}">
                <a16:creationId xmlns:a16="http://schemas.microsoft.com/office/drawing/2014/main" id="{79440361-B789-6471-4DAE-9A623FD6CFBB}"/>
              </a:ext>
            </a:extLst>
          </p:cNvPr>
          <p:cNvGraphicFramePr/>
          <p:nvPr/>
        </p:nvGraphicFramePr>
        <p:xfrm>
          <a:off x="3257027" y="1259512"/>
          <a:ext cx="2685536" cy="151861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D2837821-7279-EFD0-E42C-07D67449D23D}"/>
              </a:ext>
            </a:extLst>
          </p:cNvPr>
          <p:cNvGraphicFramePr/>
          <p:nvPr/>
        </p:nvGraphicFramePr>
        <p:xfrm>
          <a:off x="6032551" y="3585960"/>
          <a:ext cx="2680735" cy="1412994"/>
        </p:xfrm>
        <a:graphic>
          <a:graphicData uri="http://schemas.openxmlformats.org/drawingml/2006/chart">
            <c:chart xmlns:c="http://schemas.openxmlformats.org/drawingml/2006/chart" xmlns:r="http://schemas.openxmlformats.org/officeDocument/2006/relationships" r:id="rId5"/>
          </a:graphicData>
        </a:graphic>
      </p:graphicFrame>
      <p:sp>
        <p:nvSpPr>
          <p:cNvPr id="11" name="Title 1">
            <a:extLst>
              <a:ext uri="{FF2B5EF4-FFF2-40B4-BE49-F238E27FC236}">
                <a16:creationId xmlns:a16="http://schemas.microsoft.com/office/drawing/2014/main" id="{FC06F76B-28F1-94C5-39AA-8DBD93F83DFA}"/>
              </a:ext>
            </a:extLst>
          </p:cNvPr>
          <p:cNvSpPr txBox="1">
            <a:spLocks/>
          </p:cNvSpPr>
          <p:nvPr/>
        </p:nvSpPr>
        <p:spPr bwMode="auto">
          <a:xfrm>
            <a:off x="3244827" y="2839186"/>
            <a:ext cx="2691116" cy="29828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kumimoji="1" sz="2800" kern="1200">
                <a:solidFill>
                  <a:schemeClr val="tx2"/>
                </a:solidFill>
                <a:latin typeface="Arial Unicode MS"/>
                <a:ea typeface="Arial Unicode MS"/>
                <a:cs typeface="Arial Unicode MS"/>
              </a:defRPr>
            </a:lvl1pPr>
            <a:lvl2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9pPr>
          </a:lstStyle>
          <a:p>
            <a:pPr algn="ctr"/>
            <a:r>
              <a:rPr lang="en" sz="1400" dirty="0">
                <a:solidFill>
                  <a:schemeClr val="accent1">
                    <a:lumMod val="50000"/>
                  </a:schemeClr>
                </a:solidFill>
                <a:highlight>
                  <a:srgbClr val="00FF00"/>
                </a:highlight>
              </a:rPr>
              <a:t>Monthly sell-in amount</a:t>
            </a:r>
          </a:p>
        </p:txBody>
      </p:sp>
      <p:graphicFrame>
        <p:nvGraphicFramePr>
          <p:cNvPr id="12" name="Chart 11">
            <a:extLst>
              <a:ext uri="{FF2B5EF4-FFF2-40B4-BE49-F238E27FC236}">
                <a16:creationId xmlns:a16="http://schemas.microsoft.com/office/drawing/2014/main" id="{847C40F9-90E6-4FA7-34E4-815D0ED06321}"/>
              </a:ext>
            </a:extLst>
          </p:cNvPr>
          <p:cNvGraphicFramePr/>
          <p:nvPr/>
        </p:nvGraphicFramePr>
        <p:xfrm>
          <a:off x="3222460" y="3594790"/>
          <a:ext cx="2680735" cy="1412994"/>
        </p:xfrm>
        <a:graphic>
          <a:graphicData uri="http://schemas.openxmlformats.org/drawingml/2006/chart">
            <c:chart xmlns:c="http://schemas.openxmlformats.org/drawingml/2006/chart" xmlns:r="http://schemas.openxmlformats.org/officeDocument/2006/relationships" r:id="rId6"/>
          </a:graphicData>
        </a:graphic>
      </p:graphicFrame>
      <p:sp>
        <p:nvSpPr>
          <p:cNvPr id="13" name="Title 1">
            <a:extLst>
              <a:ext uri="{FF2B5EF4-FFF2-40B4-BE49-F238E27FC236}">
                <a16:creationId xmlns:a16="http://schemas.microsoft.com/office/drawing/2014/main" id="{2C2C700B-29B7-32FC-08FB-0773279627A6}"/>
              </a:ext>
            </a:extLst>
          </p:cNvPr>
          <p:cNvSpPr txBox="1">
            <a:spLocks/>
          </p:cNvSpPr>
          <p:nvPr/>
        </p:nvSpPr>
        <p:spPr bwMode="auto">
          <a:xfrm>
            <a:off x="462679" y="2831021"/>
            <a:ext cx="2691116" cy="29828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eaLnBrk="1" fontAlgn="base" hangingPunct="1">
              <a:spcBef>
                <a:spcPct val="0"/>
              </a:spcBef>
              <a:spcAft>
                <a:spcPct val="0"/>
              </a:spcAft>
              <a:defRPr kumimoji="1" sz="2800" kern="1200">
                <a:solidFill>
                  <a:schemeClr val="tx2"/>
                </a:solidFill>
                <a:latin typeface="Arial Unicode MS"/>
                <a:ea typeface="Arial Unicode MS"/>
                <a:cs typeface="Arial Unicode MS"/>
              </a:defRPr>
            </a:lvl1pPr>
            <a:lvl2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9pPr>
          </a:lstStyle>
          <a:p>
            <a:pPr algn="ctr"/>
            <a:r>
              <a:rPr lang="en" sz="1400" dirty="0">
                <a:solidFill>
                  <a:schemeClr val="accent1">
                    <a:lumMod val="50000"/>
                  </a:schemeClr>
                </a:solidFill>
                <a:highlight>
                  <a:srgbClr val="00FF00"/>
                </a:highlight>
              </a:rPr>
              <a:t>Number of SKU at the store</a:t>
            </a:r>
          </a:p>
          <a:p>
            <a:pPr algn="ctr"/>
            <a:r>
              <a:rPr lang="en" sz="1050" dirty="0">
                <a:solidFill>
                  <a:schemeClr val="accent1">
                    <a:lumMod val="50000"/>
                  </a:schemeClr>
                </a:solidFill>
                <a:highlight>
                  <a:srgbClr val="00FF00"/>
                </a:highlight>
              </a:rPr>
              <a:t>(counting size difference)</a:t>
            </a:r>
          </a:p>
        </p:txBody>
      </p:sp>
      <p:graphicFrame>
        <p:nvGraphicFramePr>
          <p:cNvPr id="14" name="Chart 13">
            <a:extLst>
              <a:ext uri="{FF2B5EF4-FFF2-40B4-BE49-F238E27FC236}">
                <a16:creationId xmlns:a16="http://schemas.microsoft.com/office/drawing/2014/main" id="{52E69F8B-815B-D40F-592C-BC54D7D6E6B7}"/>
              </a:ext>
            </a:extLst>
          </p:cNvPr>
          <p:cNvGraphicFramePr/>
          <p:nvPr/>
        </p:nvGraphicFramePr>
        <p:xfrm>
          <a:off x="469357" y="3461599"/>
          <a:ext cx="2685536" cy="1518617"/>
        </p:xfrm>
        <a:graphic>
          <a:graphicData uri="http://schemas.openxmlformats.org/drawingml/2006/chart">
            <c:chart xmlns:c="http://schemas.openxmlformats.org/drawingml/2006/chart" xmlns:r="http://schemas.openxmlformats.org/officeDocument/2006/relationships" r:id="rId7"/>
          </a:graphicData>
        </a:graphic>
      </p:graphicFrame>
      <p:sp>
        <p:nvSpPr>
          <p:cNvPr id="18" name="Rectangle 17">
            <a:extLst>
              <a:ext uri="{FF2B5EF4-FFF2-40B4-BE49-F238E27FC236}">
                <a16:creationId xmlns:a16="http://schemas.microsoft.com/office/drawing/2014/main" id="{1D4DEBE6-981A-EBFF-F3AD-8086E7AF1FAD}"/>
              </a:ext>
            </a:extLst>
          </p:cNvPr>
          <p:cNvSpPr/>
          <p:nvPr/>
        </p:nvSpPr>
        <p:spPr>
          <a:xfrm>
            <a:off x="3251448" y="3253850"/>
            <a:ext cx="2691115" cy="415498"/>
          </a:xfrm>
          <a:prstGeom prst="rect">
            <a:avLst/>
          </a:prstGeom>
        </p:spPr>
        <p:txBody>
          <a:bodyPr wrap="square">
            <a:spAutoFit/>
          </a:bodyPr>
          <a:lstStyle/>
          <a:p>
            <a:r>
              <a:rPr lang="en" sz="1050" dirty="0">
                <a:solidFill>
                  <a:schemeClr val="accent1">
                    <a:lumMod val="50000"/>
                  </a:schemeClr>
                </a:solidFill>
                <a:latin typeface="Arial" panose="020B0604020202020204" pitchFamily="34" charset="0"/>
                <a:cs typeface="Arial" panose="020B0604020202020204" pitchFamily="34" charset="0"/>
              </a:rPr>
              <a:t>Lorem ipsum dolor sit </a:t>
            </a:r>
            <a:r>
              <a:rPr lang="en" sz="1050" dirty="0" err="1">
                <a:solidFill>
                  <a:schemeClr val="accent1">
                    <a:lumMod val="50000"/>
                  </a:schemeClr>
                </a:solidFill>
                <a:latin typeface="Arial" panose="020B0604020202020204" pitchFamily="34" charset="0"/>
                <a:cs typeface="Arial" panose="020B0604020202020204" pitchFamily="34" charset="0"/>
              </a:rPr>
              <a:t>amet </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consectetuer</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adipiscing</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elit </a:t>
            </a:r>
            <a:r>
              <a:rPr lang="en" sz="1050" dirty="0">
                <a:solidFill>
                  <a:schemeClr val="accent1">
                    <a:lumMod val="50000"/>
                  </a:schemeClr>
                </a:solidFill>
                <a:latin typeface="Arial" panose="020B0604020202020204" pitchFamily="34" charset="0"/>
                <a:cs typeface="Arial" panose="020B0604020202020204" pitchFamily="34" charset="0"/>
              </a:rPr>
              <a:t>.</a:t>
            </a:r>
            <a:endParaRPr lang="en-JP" sz="1050" dirty="0">
              <a:solidFill>
                <a:schemeClr val="accent1">
                  <a:lumMod val="50000"/>
                </a:schemeClr>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FD8082B2-2BA6-26DC-F67E-A773AC04AEA4}"/>
              </a:ext>
            </a:extLst>
          </p:cNvPr>
          <p:cNvSpPr/>
          <p:nvPr/>
        </p:nvSpPr>
        <p:spPr>
          <a:xfrm>
            <a:off x="6032750" y="3267458"/>
            <a:ext cx="2691115" cy="415498"/>
          </a:xfrm>
          <a:prstGeom prst="rect">
            <a:avLst/>
          </a:prstGeom>
        </p:spPr>
        <p:txBody>
          <a:bodyPr wrap="square">
            <a:spAutoFit/>
          </a:bodyPr>
          <a:lstStyle/>
          <a:p>
            <a:r>
              <a:rPr lang="en" sz="1050" dirty="0">
                <a:solidFill>
                  <a:schemeClr val="accent1">
                    <a:lumMod val="50000"/>
                  </a:schemeClr>
                </a:solidFill>
                <a:latin typeface="Arial" panose="020B0604020202020204" pitchFamily="34" charset="0"/>
                <a:cs typeface="Arial" panose="020B0604020202020204" pitchFamily="34" charset="0"/>
              </a:rPr>
              <a:t>Lorem ipsum dolor sit </a:t>
            </a:r>
            <a:r>
              <a:rPr lang="en" sz="1050" dirty="0" err="1">
                <a:solidFill>
                  <a:schemeClr val="accent1">
                    <a:lumMod val="50000"/>
                  </a:schemeClr>
                </a:solidFill>
                <a:latin typeface="Arial" panose="020B0604020202020204" pitchFamily="34" charset="0"/>
                <a:cs typeface="Arial" panose="020B0604020202020204" pitchFamily="34" charset="0"/>
              </a:rPr>
              <a:t>amet </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consectetuer</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adipiscing</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elit </a:t>
            </a:r>
            <a:r>
              <a:rPr lang="en" sz="1050" dirty="0">
                <a:solidFill>
                  <a:schemeClr val="accent1">
                    <a:lumMod val="50000"/>
                  </a:schemeClr>
                </a:solidFill>
                <a:latin typeface="Arial" panose="020B0604020202020204" pitchFamily="34" charset="0"/>
                <a:cs typeface="Arial" panose="020B0604020202020204" pitchFamily="34" charset="0"/>
              </a:rPr>
              <a:t>.</a:t>
            </a:r>
            <a:endParaRPr lang="en-JP" sz="1050" dirty="0">
              <a:solidFill>
                <a:schemeClr val="accent1">
                  <a:lumMod val="50000"/>
                </a:schemeClr>
              </a:solidFill>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BFD14EAD-BEDC-27D9-6E4E-B306CE08B9D1}"/>
              </a:ext>
            </a:extLst>
          </p:cNvPr>
          <p:cNvSpPr txBox="1"/>
          <p:nvPr/>
        </p:nvSpPr>
        <p:spPr>
          <a:xfrm>
            <a:off x="4261546" y="3907463"/>
            <a:ext cx="595035" cy="507831"/>
          </a:xfrm>
          <a:prstGeom prst="rect">
            <a:avLst/>
          </a:prstGeom>
          <a:noFill/>
        </p:spPr>
        <p:txBody>
          <a:bodyPr wrap="none" rtlCol="0">
            <a:spAutoFit/>
          </a:bodyPr>
          <a:lstStyle/>
          <a:p>
            <a:pPr algn="ctr"/>
            <a:r>
              <a:rPr lang="en-JP" sz="900" dirty="0">
                <a:solidFill>
                  <a:schemeClr val="tx1">
                    <a:lumMod val="65000"/>
                    <a:lumOff val="35000"/>
                  </a:schemeClr>
                </a:solidFill>
                <a:latin typeface="Arial" panose="020B0604020202020204" pitchFamily="34" charset="0"/>
                <a:cs typeface="Arial" panose="020B0604020202020204" pitchFamily="34" charset="0"/>
              </a:rPr>
              <a:t>Ave.</a:t>
            </a:r>
          </a:p>
          <a:p>
            <a:pPr algn="ctr"/>
            <a:r>
              <a:rPr lang="en-JP" sz="900" dirty="0">
                <a:solidFill>
                  <a:schemeClr val="tx1">
                    <a:lumMod val="65000"/>
                    <a:lumOff val="35000"/>
                  </a:schemeClr>
                </a:solidFill>
                <a:latin typeface="Arial" panose="020B0604020202020204" pitchFamily="34" charset="0"/>
                <a:cs typeface="Arial" panose="020B0604020202020204" pitchFamily="34" charset="0"/>
              </a:rPr>
              <a:t>XXX mil</a:t>
            </a:r>
          </a:p>
          <a:p>
            <a:pPr algn="ctr"/>
            <a:r>
              <a:rPr lang="en-JP" sz="900" dirty="0">
                <a:solidFill>
                  <a:schemeClr val="tx1">
                    <a:lumMod val="65000"/>
                    <a:lumOff val="35000"/>
                  </a:schemeClr>
                </a:solidFill>
                <a:latin typeface="Arial" panose="020B0604020202020204" pitchFamily="34" charset="0"/>
                <a:cs typeface="Arial" panose="020B0604020202020204" pitchFamily="34" charset="0"/>
              </a:rPr>
              <a:t>VND</a:t>
            </a:r>
          </a:p>
        </p:txBody>
      </p:sp>
    </p:spTree>
    <p:extLst>
      <p:ext uri="{BB962C8B-B14F-4D97-AF65-F5344CB8AC3E}">
        <p14:creationId xmlns:p14="http://schemas.microsoft.com/office/powerpoint/2010/main" val="655999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6BA325-B793-21AF-0B83-9D6ADFD019B7}"/>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D8D469C2-5625-C7EE-3279-128C2830B90B}"/>
              </a:ext>
            </a:extLst>
          </p:cNvPr>
          <p:cNvSpPr/>
          <p:nvPr/>
        </p:nvSpPr>
        <p:spPr>
          <a:xfrm>
            <a:off x="8124363" y="4745507"/>
            <a:ext cx="1030147" cy="39831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JP" dirty="0">
              <a:latin typeface="Arial" panose="020B0604020202020204" pitchFamily="34" charset="0"/>
            </a:endParaRPr>
          </a:p>
        </p:txBody>
      </p:sp>
      <p:sp>
        <p:nvSpPr>
          <p:cNvPr id="5" name="Rectangle 4">
            <a:extLst>
              <a:ext uri="{FF2B5EF4-FFF2-40B4-BE49-F238E27FC236}">
                <a16:creationId xmlns:a16="http://schemas.microsoft.com/office/drawing/2014/main" id="{709EA6BF-2080-097F-1A79-543065ACB77D}"/>
              </a:ext>
            </a:extLst>
          </p:cNvPr>
          <p:cNvSpPr/>
          <p:nvPr/>
        </p:nvSpPr>
        <p:spPr>
          <a:xfrm>
            <a:off x="457691" y="591525"/>
            <a:ext cx="2691115" cy="217787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JP" dirty="0">
              <a:latin typeface="Arial" panose="020B0604020202020204" pitchFamily="34" charset="0"/>
            </a:endParaRPr>
          </a:p>
        </p:txBody>
      </p:sp>
      <p:sp>
        <p:nvSpPr>
          <p:cNvPr id="10" name="Title 1">
            <a:extLst>
              <a:ext uri="{FF2B5EF4-FFF2-40B4-BE49-F238E27FC236}">
                <a16:creationId xmlns:a16="http://schemas.microsoft.com/office/drawing/2014/main" id="{A6E0C74A-1A1E-288E-03BC-E0DDF17762F6}"/>
              </a:ext>
            </a:extLst>
          </p:cNvPr>
          <p:cNvSpPr txBox="1">
            <a:spLocks/>
          </p:cNvSpPr>
          <p:nvPr/>
        </p:nvSpPr>
        <p:spPr bwMode="auto">
          <a:xfrm>
            <a:off x="457202" y="583964"/>
            <a:ext cx="2691116" cy="29828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kumimoji="1" sz="2800" kern="1200">
                <a:solidFill>
                  <a:schemeClr val="tx2"/>
                </a:solidFill>
                <a:latin typeface="Arial Unicode MS"/>
                <a:ea typeface="Arial Unicode MS"/>
                <a:cs typeface="Arial Unicode MS"/>
              </a:defRPr>
            </a:lvl1pPr>
            <a:lvl2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9pPr>
          </a:lstStyle>
          <a:p>
            <a:pPr algn="ctr"/>
            <a:r>
              <a:rPr lang="en" sz="1400" dirty="0">
                <a:solidFill>
                  <a:schemeClr val="accent1">
                    <a:lumMod val="50000"/>
                  </a:schemeClr>
                </a:solidFill>
                <a:highlight>
                  <a:srgbClr val="00FF00"/>
                </a:highlight>
              </a:rPr>
              <a:t>Size-wise analysis</a:t>
            </a:r>
          </a:p>
        </p:txBody>
      </p:sp>
      <p:sp>
        <p:nvSpPr>
          <p:cNvPr id="21" name="Rectangle 20">
            <a:extLst>
              <a:ext uri="{FF2B5EF4-FFF2-40B4-BE49-F238E27FC236}">
                <a16:creationId xmlns:a16="http://schemas.microsoft.com/office/drawing/2014/main" id="{2451F182-E9E8-1FF0-A8CD-BC4A5D14FCD1}"/>
              </a:ext>
            </a:extLst>
          </p:cNvPr>
          <p:cNvSpPr/>
          <p:nvPr/>
        </p:nvSpPr>
        <p:spPr>
          <a:xfrm>
            <a:off x="457200" y="937781"/>
            <a:ext cx="2691115" cy="415498"/>
          </a:xfrm>
          <a:prstGeom prst="rect">
            <a:avLst/>
          </a:prstGeom>
        </p:spPr>
        <p:txBody>
          <a:bodyPr wrap="square">
            <a:spAutoFit/>
          </a:bodyPr>
          <a:lstStyle/>
          <a:p>
            <a:r>
              <a:rPr lang="en" sz="1050" dirty="0">
                <a:solidFill>
                  <a:schemeClr val="accent1">
                    <a:lumMod val="50000"/>
                  </a:schemeClr>
                </a:solidFill>
                <a:latin typeface="Arial" panose="020B0604020202020204" pitchFamily="34" charset="0"/>
                <a:cs typeface="Arial" panose="020B0604020202020204" pitchFamily="34" charset="0"/>
              </a:rPr>
              <a:t>Lorem ipsum dolor sit </a:t>
            </a:r>
            <a:r>
              <a:rPr lang="en" sz="1050" dirty="0" err="1">
                <a:solidFill>
                  <a:schemeClr val="accent1">
                    <a:lumMod val="50000"/>
                  </a:schemeClr>
                </a:solidFill>
                <a:latin typeface="Arial" panose="020B0604020202020204" pitchFamily="34" charset="0"/>
                <a:cs typeface="Arial" panose="020B0604020202020204" pitchFamily="34" charset="0"/>
              </a:rPr>
              <a:t>amet </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consectetuer</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adipiscing</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elit </a:t>
            </a:r>
            <a:r>
              <a:rPr lang="en" sz="1050" dirty="0">
                <a:solidFill>
                  <a:schemeClr val="accent1">
                    <a:lumMod val="50000"/>
                  </a:schemeClr>
                </a:solidFill>
                <a:latin typeface="Arial" panose="020B0604020202020204" pitchFamily="34" charset="0"/>
                <a:cs typeface="Arial" panose="020B0604020202020204" pitchFamily="34" charset="0"/>
              </a:rPr>
              <a:t>.</a:t>
            </a:r>
            <a:endParaRPr lang="en-JP" sz="1050" dirty="0">
              <a:solidFill>
                <a:schemeClr val="accent1">
                  <a:lumMod val="50000"/>
                </a:schemeClr>
              </a:solidFill>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8241F50E-79C9-D897-E706-DFA2A1DFCD9A}"/>
              </a:ext>
            </a:extLst>
          </p:cNvPr>
          <p:cNvSpPr/>
          <p:nvPr/>
        </p:nvSpPr>
        <p:spPr>
          <a:xfrm>
            <a:off x="452045" y="2821082"/>
            <a:ext cx="2691115" cy="217787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JP" dirty="0">
              <a:latin typeface="Arial" panose="020B0604020202020204" pitchFamily="34" charset="0"/>
            </a:endParaRPr>
          </a:p>
        </p:txBody>
      </p:sp>
      <p:sp>
        <p:nvSpPr>
          <p:cNvPr id="29" name="Rectangle 28">
            <a:extLst>
              <a:ext uri="{FF2B5EF4-FFF2-40B4-BE49-F238E27FC236}">
                <a16:creationId xmlns:a16="http://schemas.microsoft.com/office/drawing/2014/main" id="{614B5918-87D5-46AE-9B7C-4E5B26327B60}"/>
              </a:ext>
            </a:extLst>
          </p:cNvPr>
          <p:cNvSpPr/>
          <p:nvPr/>
        </p:nvSpPr>
        <p:spPr>
          <a:xfrm>
            <a:off x="3240403" y="597168"/>
            <a:ext cx="2691115" cy="217787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JP" dirty="0">
              <a:latin typeface="Arial" panose="020B0604020202020204" pitchFamily="34" charset="0"/>
            </a:endParaRPr>
          </a:p>
        </p:txBody>
      </p:sp>
      <p:sp>
        <p:nvSpPr>
          <p:cNvPr id="33" name="Rectangle 32">
            <a:extLst>
              <a:ext uri="{FF2B5EF4-FFF2-40B4-BE49-F238E27FC236}">
                <a16:creationId xmlns:a16="http://schemas.microsoft.com/office/drawing/2014/main" id="{2F828E07-E22E-BF81-FF28-A4D28BC518DA}"/>
              </a:ext>
            </a:extLst>
          </p:cNvPr>
          <p:cNvSpPr/>
          <p:nvPr/>
        </p:nvSpPr>
        <p:spPr>
          <a:xfrm>
            <a:off x="6022169" y="2821082"/>
            <a:ext cx="2691117" cy="217787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JP" dirty="0">
              <a:latin typeface="Arial" panose="020B0604020202020204" pitchFamily="34" charset="0"/>
            </a:endParaRPr>
          </a:p>
        </p:txBody>
      </p:sp>
      <p:sp>
        <p:nvSpPr>
          <p:cNvPr id="34" name="Rectangle 33">
            <a:extLst>
              <a:ext uri="{FF2B5EF4-FFF2-40B4-BE49-F238E27FC236}">
                <a16:creationId xmlns:a16="http://schemas.microsoft.com/office/drawing/2014/main" id="{3B0A4EF8-B6FF-967F-E5F8-E1F6FBF7873F}"/>
              </a:ext>
            </a:extLst>
          </p:cNvPr>
          <p:cNvSpPr/>
          <p:nvPr/>
        </p:nvSpPr>
        <p:spPr>
          <a:xfrm>
            <a:off x="6023539" y="591525"/>
            <a:ext cx="2691115" cy="217787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JP" dirty="0">
              <a:latin typeface="Arial" panose="020B0604020202020204" pitchFamily="34" charset="0"/>
            </a:endParaRPr>
          </a:p>
        </p:txBody>
      </p:sp>
      <p:sp>
        <p:nvSpPr>
          <p:cNvPr id="36" name="Title 1">
            <a:extLst>
              <a:ext uri="{FF2B5EF4-FFF2-40B4-BE49-F238E27FC236}">
                <a16:creationId xmlns:a16="http://schemas.microsoft.com/office/drawing/2014/main" id="{6FE7C41E-20EB-6F1C-25B1-FA070E980689}"/>
              </a:ext>
            </a:extLst>
          </p:cNvPr>
          <p:cNvSpPr txBox="1">
            <a:spLocks/>
          </p:cNvSpPr>
          <p:nvPr/>
        </p:nvSpPr>
        <p:spPr bwMode="auto">
          <a:xfrm>
            <a:off x="3262494" y="583964"/>
            <a:ext cx="2691116" cy="29828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kumimoji="1" sz="2800" kern="1200">
                <a:solidFill>
                  <a:schemeClr val="tx2"/>
                </a:solidFill>
                <a:latin typeface="Arial Unicode MS"/>
                <a:ea typeface="Arial Unicode MS"/>
                <a:cs typeface="Arial Unicode MS"/>
              </a:defRPr>
            </a:lvl1pPr>
            <a:lvl2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9pPr>
          </a:lstStyle>
          <a:p>
            <a:pPr algn="ctr"/>
            <a:r>
              <a:rPr lang="en" sz="1400" dirty="0">
                <a:solidFill>
                  <a:schemeClr val="accent1">
                    <a:lumMod val="50000"/>
                  </a:schemeClr>
                </a:solidFill>
                <a:highlight>
                  <a:srgbClr val="00FF00"/>
                </a:highlight>
              </a:rPr>
              <a:t>Brand share (store share)</a:t>
            </a:r>
          </a:p>
        </p:txBody>
      </p:sp>
      <p:sp>
        <p:nvSpPr>
          <p:cNvPr id="37" name="Rectangle 36">
            <a:extLst>
              <a:ext uri="{FF2B5EF4-FFF2-40B4-BE49-F238E27FC236}">
                <a16:creationId xmlns:a16="http://schemas.microsoft.com/office/drawing/2014/main" id="{D02E9FFC-A6EA-2BD4-096C-DEA0B2228A37}"/>
              </a:ext>
            </a:extLst>
          </p:cNvPr>
          <p:cNvSpPr/>
          <p:nvPr/>
        </p:nvSpPr>
        <p:spPr>
          <a:xfrm>
            <a:off x="3262492" y="937781"/>
            <a:ext cx="2691115" cy="415498"/>
          </a:xfrm>
          <a:prstGeom prst="rect">
            <a:avLst/>
          </a:prstGeom>
        </p:spPr>
        <p:txBody>
          <a:bodyPr wrap="square">
            <a:spAutoFit/>
          </a:bodyPr>
          <a:lstStyle/>
          <a:p>
            <a:r>
              <a:rPr lang="en" sz="1050" dirty="0">
                <a:solidFill>
                  <a:schemeClr val="accent1">
                    <a:lumMod val="50000"/>
                  </a:schemeClr>
                </a:solidFill>
                <a:latin typeface="Arial" panose="020B0604020202020204" pitchFamily="34" charset="0"/>
                <a:cs typeface="Arial" panose="020B0604020202020204" pitchFamily="34" charset="0"/>
              </a:rPr>
              <a:t>Lorem ipsum dolor sit </a:t>
            </a:r>
            <a:r>
              <a:rPr lang="en" sz="1050" dirty="0" err="1">
                <a:solidFill>
                  <a:schemeClr val="accent1">
                    <a:lumMod val="50000"/>
                  </a:schemeClr>
                </a:solidFill>
                <a:latin typeface="Arial" panose="020B0604020202020204" pitchFamily="34" charset="0"/>
                <a:cs typeface="Arial" panose="020B0604020202020204" pitchFamily="34" charset="0"/>
              </a:rPr>
              <a:t>amet </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consectetuer</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adipiscing</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elit </a:t>
            </a:r>
            <a:r>
              <a:rPr lang="en" sz="1050" dirty="0">
                <a:solidFill>
                  <a:schemeClr val="accent1">
                    <a:lumMod val="50000"/>
                  </a:schemeClr>
                </a:solidFill>
                <a:latin typeface="Arial" panose="020B0604020202020204" pitchFamily="34" charset="0"/>
                <a:cs typeface="Arial" panose="020B0604020202020204" pitchFamily="34" charset="0"/>
              </a:rPr>
              <a:t>.</a:t>
            </a:r>
            <a:endParaRPr lang="en-JP" sz="1050" dirty="0">
              <a:solidFill>
                <a:schemeClr val="accent1">
                  <a:lumMod val="50000"/>
                </a:schemeClr>
              </a:solidFill>
              <a:latin typeface="Arial" panose="020B0604020202020204" pitchFamily="34" charset="0"/>
              <a:cs typeface="Arial" panose="020B0604020202020204" pitchFamily="34" charset="0"/>
            </a:endParaRPr>
          </a:p>
        </p:txBody>
      </p:sp>
      <p:sp>
        <p:nvSpPr>
          <p:cNvPr id="39" name="Title 1">
            <a:extLst>
              <a:ext uri="{FF2B5EF4-FFF2-40B4-BE49-F238E27FC236}">
                <a16:creationId xmlns:a16="http://schemas.microsoft.com/office/drawing/2014/main" id="{3B9A42A8-8A3C-B641-28D6-0B1A0C5CCD5E}"/>
              </a:ext>
            </a:extLst>
          </p:cNvPr>
          <p:cNvSpPr txBox="1">
            <a:spLocks/>
          </p:cNvSpPr>
          <p:nvPr/>
        </p:nvSpPr>
        <p:spPr bwMode="auto">
          <a:xfrm>
            <a:off x="6056495" y="578318"/>
            <a:ext cx="2691116" cy="29828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kumimoji="1" sz="2800" kern="1200">
                <a:solidFill>
                  <a:schemeClr val="tx2"/>
                </a:solidFill>
                <a:latin typeface="Arial Unicode MS"/>
                <a:ea typeface="Arial Unicode MS"/>
                <a:cs typeface="Arial Unicode MS"/>
              </a:defRPr>
            </a:lvl1pPr>
            <a:lvl2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9pPr>
          </a:lstStyle>
          <a:p>
            <a:pPr algn="ctr"/>
            <a:r>
              <a:rPr lang="en" sz="1400" dirty="0">
                <a:solidFill>
                  <a:schemeClr val="accent1">
                    <a:lumMod val="50000"/>
                  </a:schemeClr>
                </a:solidFill>
                <a:highlight>
                  <a:srgbClr val="00FF00"/>
                </a:highlight>
              </a:rPr>
              <a:t>High assortment brands</a:t>
            </a:r>
          </a:p>
        </p:txBody>
      </p:sp>
      <p:sp>
        <p:nvSpPr>
          <p:cNvPr id="40" name="Rectangle 39">
            <a:extLst>
              <a:ext uri="{FF2B5EF4-FFF2-40B4-BE49-F238E27FC236}">
                <a16:creationId xmlns:a16="http://schemas.microsoft.com/office/drawing/2014/main" id="{6C9A4825-6605-166E-9200-B933D8B98C03}"/>
              </a:ext>
            </a:extLst>
          </p:cNvPr>
          <p:cNvSpPr/>
          <p:nvPr/>
        </p:nvSpPr>
        <p:spPr>
          <a:xfrm>
            <a:off x="6056493" y="932135"/>
            <a:ext cx="2691115" cy="415498"/>
          </a:xfrm>
          <a:prstGeom prst="rect">
            <a:avLst/>
          </a:prstGeom>
        </p:spPr>
        <p:txBody>
          <a:bodyPr wrap="square">
            <a:spAutoFit/>
          </a:bodyPr>
          <a:lstStyle/>
          <a:p>
            <a:r>
              <a:rPr lang="en" sz="1050" dirty="0">
                <a:solidFill>
                  <a:schemeClr val="accent1">
                    <a:lumMod val="50000"/>
                  </a:schemeClr>
                </a:solidFill>
                <a:latin typeface="Arial" panose="020B0604020202020204" pitchFamily="34" charset="0"/>
                <a:cs typeface="Arial" panose="020B0604020202020204" pitchFamily="34" charset="0"/>
              </a:rPr>
              <a:t>Lorem ipsum dolor sit </a:t>
            </a:r>
            <a:r>
              <a:rPr lang="en" sz="1050" dirty="0" err="1">
                <a:solidFill>
                  <a:schemeClr val="accent1">
                    <a:lumMod val="50000"/>
                  </a:schemeClr>
                </a:solidFill>
                <a:latin typeface="Arial" panose="020B0604020202020204" pitchFamily="34" charset="0"/>
                <a:cs typeface="Arial" panose="020B0604020202020204" pitchFamily="34" charset="0"/>
              </a:rPr>
              <a:t>amet </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consectetuer</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adipiscing</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elit </a:t>
            </a:r>
            <a:r>
              <a:rPr lang="en" sz="1050" dirty="0">
                <a:solidFill>
                  <a:schemeClr val="accent1">
                    <a:lumMod val="50000"/>
                  </a:schemeClr>
                </a:solidFill>
                <a:latin typeface="Arial" panose="020B0604020202020204" pitchFamily="34" charset="0"/>
                <a:cs typeface="Arial" panose="020B0604020202020204" pitchFamily="34" charset="0"/>
              </a:rPr>
              <a:t>.</a:t>
            </a:r>
            <a:endParaRPr lang="en-JP" sz="1050" dirty="0">
              <a:solidFill>
                <a:schemeClr val="accent1">
                  <a:lumMod val="50000"/>
                </a:schemeClr>
              </a:solidFill>
              <a:latin typeface="Arial" panose="020B0604020202020204" pitchFamily="34" charset="0"/>
              <a:cs typeface="Arial" panose="020B0604020202020204" pitchFamily="34" charset="0"/>
            </a:endParaRPr>
          </a:p>
        </p:txBody>
      </p:sp>
      <p:sp>
        <p:nvSpPr>
          <p:cNvPr id="41" name="Title 1">
            <a:extLst>
              <a:ext uri="{FF2B5EF4-FFF2-40B4-BE49-F238E27FC236}">
                <a16:creationId xmlns:a16="http://schemas.microsoft.com/office/drawing/2014/main" id="{9D562262-6732-331F-4BCB-F032AFA044F6}"/>
              </a:ext>
            </a:extLst>
          </p:cNvPr>
          <p:cNvSpPr txBox="1">
            <a:spLocks/>
          </p:cNvSpPr>
          <p:nvPr/>
        </p:nvSpPr>
        <p:spPr bwMode="auto">
          <a:xfrm>
            <a:off x="6057806" y="2834106"/>
            <a:ext cx="2679826" cy="29828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kumimoji="1" sz="2800" kern="1200">
                <a:solidFill>
                  <a:schemeClr val="tx2"/>
                </a:solidFill>
                <a:latin typeface="Arial Unicode MS"/>
                <a:ea typeface="Arial Unicode MS"/>
                <a:cs typeface="Arial Unicode MS"/>
              </a:defRPr>
            </a:lvl1pPr>
            <a:lvl2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9pPr>
          </a:lstStyle>
          <a:p>
            <a:pPr algn="ctr"/>
            <a:r>
              <a:rPr lang="en" sz="1400" dirty="0">
                <a:solidFill>
                  <a:schemeClr val="accent1">
                    <a:lumMod val="50000"/>
                  </a:schemeClr>
                </a:solidFill>
                <a:highlight>
                  <a:srgbClr val="00FF00"/>
                </a:highlight>
              </a:rPr>
              <a:t>High assortment products</a:t>
            </a:r>
          </a:p>
        </p:txBody>
      </p:sp>
      <p:sp>
        <p:nvSpPr>
          <p:cNvPr id="30" name="Title 5">
            <a:extLst>
              <a:ext uri="{FF2B5EF4-FFF2-40B4-BE49-F238E27FC236}">
                <a16:creationId xmlns:a16="http://schemas.microsoft.com/office/drawing/2014/main" id="{F18058D0-7992-D7FA-BAB1-81DDCF3CC1CB}"/>
              </a:ext>
            </a:extLst>
          </p:cNvPr>
          <p:cNvSpPr>
            <a:spLocks noGrp="1"/>
          </p:cNvSpPr>
          <p:nvPr>
            <p:ph type="title"/>
          </p:nvPr>
        </p:nvSpPr>
        <p:spPr>
          <a:xfrm>
            <a:off x="457200" y="114300"/>
            <a:ext cx="8229600" cy="396875"/>
          </a:xfrm>
        </p:spPr>
        <p:txBody>
          <a:bodyPr/>
          <a:lstStyle/>
          <a:p>
            <a:r>
              <a:rPr lang="en" dirty="0">
                <a:solidFill>
                  <a:schemeClr val="accent1">
                    <a:lumMod val="50000"/>
                  </a:schemeClr>
                </a:solidFill>
              </a:rPr>
              <a:t>Sample Report – &lt;By category (2)&gt;</a:t>
            </a:r>
            <a:endParaRPr lang="en-US" dirty="0">
              <a:solidFill>
                <a:schemeClr val="accent1">
                  <a:lumMod val="50000"/>
                </a:schemeClr>
              </a:solidFill>
            </a:endParaRPr>
          </a:p>
        </p:txBody>
      </p:sp>
      <p:sp>
        <p:nvSpPr>
          <p:cNvPr id="15" name="Rectangle 14">
            <a:extLst>
              <a:ext uri="{FF2B5EF4-FFF2-40B4-BE49-F238E27FC236}">
                <a16:creationId xmlns:a16="http://schemas.microsoft.com/office/drawing/2014/main" id="{BC3503C9-99F7-10E2-A91F-D069F34AEA50}"/>
              </a:ext>
            </a:extLst>
          </p:cNvPr>
          <p:cNvSpPr/>
          <p:nvPr/>
        </p:nvSpPr>
        <p:spPr>
          <a:xfrm>
            <a:off x="3242576" y="2821082"/>
            <a:ext cx="2691117" cy="217787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JP" dirty="0">
              <a:latin typeface="Arial" panose="020B0604020202020204" pitchFamily="34" charset="0"/>
            </a:endParaRPr>
          </a:p>
        </p:txBody>
      </p:sp>
      <p:graphicFrame>
        <p:nvGraphicFramePr>
          <p:cNvPr id="2" name="Chart 1">
            <a:extLst>
              <a:ext uri="{FF2B5EF4-FFF2-40B4-BE49-F238E27FC236}">
                <a16:creationId xmlns:a16="http://schemas.microsoft.com/office/drawing/2014/main" id="{FD039823-42F7-1D26-9E47-AC500D6D2627}"/>
              </a:ext>
            </a:extLst>
          </p:cNvPr>
          <p:cNvGraphicFramePr/>
          <p:nvPr/>
        </p:nvGraphicFramePr>
        <p:xfrm>
          <a:off x="453928" y="1346886"/>
          <a:ext cx="2680735" cy="139711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B4788526-7E0A-A8BB-5277-94A7DE15335A}"/>
              </a:ext>
            </a:extLst>
          </p:cNvPr>
          <p:cNvGraphicFramePr/>
          <p:nvPr/>
        </p:nvGraphicFramePr>
        <p:xfrm>
          <a:off x="3257027" y="1259512"/>
          <a:ext cx="2685536" cy="15186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BB70912F-8839-F12E-9184-717C44E0AAEF}"/>
              </a:ext>
            </a:extLst>
          </p:cNvPr>
          <p:cNvGraphicFramePr/>
          <p:nvPr/>
        </p:nvGraphicFramePr>
        <p:xfrm>
          <a:off x="6045206" y="1347633"/>
          <a:ext cx="2662985" cy="1421764"/>
        </p:xfrm>
        <a:graphic>
          <a:graphicData uri="http://schemas.openxmlformats.org/drawingml/2006/chart">
            <c:chart xmlns:c="http://schemas.openxmlformats.org/drawingml/2006/chart" xmlns:r="http://schemas.openxmlformats.org/officeDocument/2006/relationships" r:id="rId4"/>
          </a:graphicData>
        </a:graphic>
      </p:graphicFrame>
      <p:sp>
        <p:nvSpPr>
          <p:cNvPr id="31" name="Title 1">
            <a:extLst>
              <a:ext uri="{FF2B5EF4-FFF2-40B4-BE49-F238E27FC236}">
                <a16:creationId xmlns:a16="http://schemas.microsoft.com/office/drawing/2014/main" id="{09F729C1-5B30-4889-C3FA-B29297D9DA1D}"/>
              </a:ext>
            </a:extLst>
          </p:cNvPr>
          <p:cNvSpPr txBox="1">
            <a:spLocks/>
          </p:cNvSpPr>
          <p:nvPr/>
        </p:nvSpPr>
        <p:spPr bwMode="auto">
          <a:xfrm>
            <a:off x="3241552" y="2834106"/>
            <a:ext cx="2679826" cy="29828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kumimoji="1" sz="2800" kern="1200">
                <a:solidFill>
                  <a:schemeClr val="tx2"/>
                </a:solidFill>
                <a:latin typeface="Arial Unicode MS"/>
                <a:ea typeface="Arial Unicode MS"/>
                <a:cs typeface="Arial Unicode MS"/>
              </a:defRPr>
            </a:lvl1pPr>
            <a:lvl2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9pPr>
          </a:lstStyle>
          <a:p>
            <a:pPr algn="ctr"/>
            <a:r>
              <a:rPr lang="en" sz="1400" dirty="0">
                <a:solidFill>
                  <a:schemeClr val="accent1">
                    <a:lumMod val="50000"/>
                  </a:schemeClr>
                </a:solidFill>
                <a:highlight>
                  <a:srgbClr val="00FF00"/>
                </a:highlight>
              </a:rPr>
              <a:t>Product types</a:t>
            </a:r>
          </a:p>
        </p:txBody>
      </p:sp>
      <p:graphicFrame>
        <p:nvGraphicFramePr>
          <p:cNvPr id="32" name="Chart 31">
            <a:extLst>
              <a:ext uri="{FF2B5EF4-FFF2-40B4-BE49-F238E27FC236}">
                <a16:creationId xmlns:a16="http://schemas.microsoft.com/office/drawing/2014/main" id="{C84807D7-9175-9ED9-11B4-B9FFEEC678BE}"/>
              </a:ext>
            </a:extLst>
          </p:cNvPr>
          <p:cNvGraphicFramePr/>
          <p:nvPr/>
        </p:nvGraphicFramePr>
        <p:xfrm>
          <a:off x="3198925" y="3579972"/>
          <a:ext cx="2680735" cy="138756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5" name="Chart 34">
            <a:extLst>
              <a:ext uri="{FF2B5EF4-FFF2-40B4-BE49-F238E27FC236}">
                <a16:creationId xmlns:a16="http://schemas.microsoft.com/office/drawing/2014/main" id="{FBC9E85C-C0E7-7B67-4123-466BCA0DEA60}"/>
              </a:ext>
            </a:extLst>
          </p:cNvPr>
          <p:cNvGraphicFramePr/>
          <p:nvPr/>
        </p:nvGraphicFramePr>
        <p:xfrm>
          <a:off x="6035197" y="3678516"/>
          <a:ext cx="2662985" cy="1330378"/>
        </p:xfrm>
        <a:graphic>
          <a:graphicData uri="http://schemas.openxmlformats.org/drawingml/2006/chart">
            <c:chart xmlns:c="http://schemas.openxmlformats.org/drawingml/2006/chart" xmlns:r="http://schemas.openxmlformats.org/officeDocument/2006/relationships" r:id="rId6"/>
          </a:graphicData>
        </a:graphic>
      </p:graphicFrame>
      <p:sp>
        <p:nvSpPr>
          <p:cNvPr id="38" name="Title 1">
            <a:extLst>
              <a:ext uri="{FF2B5EF4-FFF2-40B4-BE49-F238E27FC236}">
                <a16:creationId xmlns:a16="http://schemas.microsoft.com/office/drawing/2014/main" id="{ED3AF92E-091F-BF23-DF28-88AF1218F54A}"/>
              </a:ext>
            </a:extLst>
          </p:cNvPr>
          <p:cNvSpPr txBox="1">
            <a:spLocks/>
          </p:cNvSpPr>
          <p:nvPr/>
        </p:nvSpPr>
        <p:spPr bwMode="auto">
          <a:xfrm>
            <a:off x="452045" y="2834106"/>
            <a:ext cx="2679826" cy="29828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kumimoji="1" sz="2800" kern="1200">
                <a:solidFill>
                  <a:schemeClr val="tx2"/>
                </a:solidFill>
                <a:latin typeface="Arial Unicode MS"/>
                <a:ea typeface="Arial Unicode MS"/>
                <a:cs typeface="Arial Unicode MS"/>
              </a:defRPr>
            </a:lvl1pPr>
            <a:lvl2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9pPr>
          </a:lstStyle>
          <a:p>
            <a:pPr algn="ctr"/>
            <a:r>
              <a:rPr lang="en" sz="1400" dirty="0">
                <a:solidFill>
                  <a:schemeClr val="accent1">
                    <a:lumMod val="50000"/>
                  </a:schemeClr>
                </a:solidFill>
                <a:highlight>
                  <a:srgbClr val="00FF00"/>
                </a:highlight>
              </a:rPr>
              <a:t>Price-band analysis</a:t>
            </a:r>
          </a:p>
        </p:txBody>
      </p:sp>
      <p:graphicFrame>
        <p:nvGraphicFramePr>
          <p:cNvPr id="44" name="Chart 43">
            <a:extLst>
              <a:ext uri="{FF2B5EF4-FFF2-40B4-BE49-F238E27FC236}">
                <a16:creationId xmlns:a16="http://schemas.microsoft.com/office/drawing/2014/main" id="{BCC5871E-463C-C44A-C074-FA6A17D94271}"/>
              </a:ext>
            </a:extLst>
          </p:cNvPr>
          <p:cNvGraphicFramePr/>
          <p:nvPr/>
        </p:nvGraphicFramePr>
        <p:xfrm>
          <a:off x="415458" y="3587269"/>
          <a:ext cx="2680735" cy="1387566"/>
        </p:xfrm>
        <a:graphic>
          <a:graphicData uri="http://schemas.openxmlformats.org/drawingml/2006/chart">
            <c:chart xmlns:c="http://schemas.openxmlformats.org/drawingml/2006/chart" xmlns:r="http://schemas.openxmlformats.org/officeDocument/2006/relationships" r:id="rId7"/>
          </a:graphicData>
        </a:graphic>
      </p:graphicFrame>
      <p:sp>
        <p:nvSpPr>
          <p:cNvPr id="45" name="Rectangle 44">
            <a:extLst>
              <a:ext uri="{FF2B5EF4-FFF2-40B4-BE49-F238E27FC236}">
                <a16:creationId xmlns:a16="http://schemas.microsoft.com/office/drawing/2014/main" id="{3F6AD1D6-5484-CB9C-A0AC-A5ABA6DAE9E3}"/>
              </a:ext>
            </a:extLst>
          </p:cNvPr>
          <p:cNvSpPr/>
          <p:nvPr/>
        </p:nvSpPr>
        <p:spPr>
          <a:xfrm>
            <a:off x="437213" y="3268664"/>
            <a:ext cx="2691115" cy="415498"/>
          </a:xfrm>
          <a:prstGeom prst="rect">
            <a:avLst/>
          </a:prstGeom>
        </p:spPr>
        <p:txBody>
          <a:bodyPr wrap="square">
            <a:spAutoFit/>
          </a:bodyPr>
          <a:lstStyle/>
          <a:p>
            <a:r>
              <a:rPr lang="en" sz="1050" dirty="0">
                <a:solidFill>
                  <a:schemeClr val="accent1">
                    <a:lumMod val="50000"/>
                  </a:schemeClr>
                </a:solidFill>
                <a:latin typeface="Arial" panose="020B0604020202020204" pitchFamily="34" charset="0"/>
                <a:cs typeface="Arial" panose="020B0604020202020204" pitchFamily="34" charset="0"/>
              </a:rPr>
              <a:t>Lorem ipsum dolor sit </a:t>
            </a:r>
            <a:r>
              <a:rPr lang="en" sz="1050" dirty="0" err="1">
                <a:solidFill>
                  <a:schemeClr val="accent1">
                    <a:lumMod val="50000"/>
                  </a:schemeClr>
                </a:solidFill>
                <a:latin typeface="Arial" panose="020B0604020202020204" pitchFamily="34" charset="0"/>
                <a:cs typeface="Arial" panose="020B0604020202020204" pitchFamily="34" charset="0"/>
              </a:rPr>
              <a:t>amet </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consectetuer</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adipiscing</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elit </a:t>
            </a:r>
            <a:r>
              <a:rPr lang="en" sz="1050" dirty="0">
                <a:solidFill>
                  <a:schemeClr val="accent1">
                    <a:lumMod val="50000"/>
                  </a:schemeClr>
                </a:solidFill>
                <a:latin typeface="Arial" panose="020B0604020202020204" pitchFamily="34" charset="0"/>
                <a:cs typeface="Arial" panose="020B0604020202020204" pitchFamily="34" charset="0"/>
              </a:rPr>
              <a:t>.</a:t>
            </a:r>
            <a:endParaRPr lang="en-JP" sz="1050" dirty="0">
              <a:solidFill>
                <a:schemeClr val="accent1">
                  <a:lumMod val="50000"/>
                </a:schemeClr>
              </a:solidFill>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5A1CC8A7-F2B1-5848-A63E-82E0BC7D8091}"/>
              </a:ext>
            </a:extLst>
          </p:cNvPr>
          <p:cNvSpPr/>
          <p:nvPr/>
        </p:nvSpPr>
        <p:spPr>
          <a:xfrm>
            <a:off x="3242505" y="3268664"/>
            <a:ext cx="2691115" cy="415498"/>
          </a:xfrm>
          <a:prstGeom prst="rect">
            <a:avLst/>
          </a:prstGeom>
        </p:spPr>
        <p:txBody>
          <a:bodyPr wrap="square">
            <a:spAutoFit/>
          </a:bodyPr>
          <a:lstStyle/>
          <a:p>
            <a:r>
              <a:rPr lang="en" sz="1050" dirty="0">
                <a:solidFill>
                  <a:schemeClr val="accent1">
                    <a:lumMod val="50000"/>
                  </a:schemeClr>
                </a:solidFill>
                <a:latin typeface="Arial" panose="020B0604020202020204" pitchFamily="34" charset="0"/>
                <a:cs typeface="Arial" panose="020B0604020202020204" pitchFamily="34" charset="0"/>
              </a:rPr>
              <a:t>Lorem ipsum dolor sit </a:t>
            </a:r>
            <a:r>
              <a:rPr lang="en" sz="1050" dirty="0" err="1">
                <a:solidFill>
                  <a:schemeClr val="accent1">
                    <a:lumMod val="50000"/>
                  </a:schemeClr>
                </a:solidFill>
                <a:latin typeface="Arial" panose="020B0604020202020204" pitchFamily="34" charset="0"/>
                <a:cs typeface="Arial" panose="020B0604020202020204" pitchFamily="34" charset="0"/>
              </a:rPr>
              <a:t>amet </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consectetuer</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adipiscing</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elit </a:t>
            </a:r>
            <a:r>
              <a:rPr lang="en" sz="1050" dirty="0">
                <a:solidFill>
                  <a:schemeClr val="accent1">
                    <a:lumMod val="50000"/>
                  </a:schemeClr>
                </a:solidFill>
                <a:latin typeface="Arial" panose="020B0604020202020204" pitchFamily="34" charset="0"/>
                <a:cs typeface="Arial" panose="020B0604020202020204" pitchFamily="34" charset="0"/>
              </a:rPr>
              <a:t>.</a:t>
            </a:r>
            <a:endParaRPr lang="en-JP" sz="1050" dirty="0">
              <a:solidFill>
                <a:schemeClr val="accent1">
                  <a:lumMod val="50000"/>
                </a:schemeClr>
              </a:solidFill>
              <a:latin typeface="Arial" panose="020B0604020202020204" pitchFamily="34" charset="0"/>
              <a:cs typeface="Arial" panose="020B0604020202020204" pitchFamily="34" charset="0"/>
            </a:endParaRPr>
          </a:p>
        </p:txBody>
      </p:sp>
      <p:sp>
        <p:nvSpPr>
          <p:cNvPr id="49" name="Rectangle 48">
            <a:extLst>
              <a:ext uri="{FF2B5EF4-FFF2-40B4-BE49-F238E27FC236}">
                <a16:creationId xmlns:a16="http://schemas.microsoft.com/office/drawing/2014/main" id="{2C016D34-5A34-795A-74C7-85E47FB25941}"/>
              </a:ext>
            </a:extLst>
          </p:cNvPr>
          <p:cNvSpPr/>
          <p:nvPr/>
        </p:nvSpPr>
        <p:spPr>
          <a:xfrm>
            <a:off x="6036506" y="3263018"/>
            <a:ext cx="2691115" cy="415498"/>
          </a:xfrm>
          <a:prstGeom prst="rect">
            <a:avLst/>
          </a:prstGeom>
        </p:spPr>
        <p:txBody>
          <a:bodyPr wrap="square">
            <a:spAutoFit/>
          </a:bodyPr>
          <a:lstStyle/>
          <a:p>
            <a:r>
              <a:rPr lang="en" sz="1050" dirty="0">
                <a:solidFill>
                  <a:schemeClr val="accent1">
                    <a:lumMod val="50000"/>
                  </a:schemeClr>
                </a:solidFill>
                <a:latin typeface="Arial" panose="020B0604020202020204" pitchFamily="34" charset="0"/>
                <a:cs typeface="Arial" panose="020B0604020202020204" pitchFamily="34" charset="0"/>
              </a:rPr>
              <a:t>Lorem ipsum dolor sit </a:t>
            </a:r>
            <a:r>
              <a:rPr lang="en" sz="1050" dirty="0" err="1">
                <a:solidFill>
                  <a:schemeClr val="accent1">
                    <a:lumMod val="50000"/>
                  </a:schemeClr>
                </a:solidFill>
                <a:latin typeface="Arial" panose="020B0604020202020204" pitchFamily="34" charset="0"/>
                <a:cs typeface="Arial" panose="020B0604020202020204" pitchFamily="34" charset="0"/>
              </a:rPr>
              <a:t>amet </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consectetuer</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adipiscing</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elit </a:t>
            </a:r>
            <a:r>
              <a:rPr lang="en" sz="1050" dirty="0">
                <a:solidFill>
                  <a:schemeClr val="accent1">
                    <a:lumMod val="50000"/>
                  </a:schemeClr>
                </a:solidFill>
                <a:latin typeface="Arial" panose="020B0604020202020204" pitchFamily="34" charset="0"/>
                <a:cs typeface="Arial" panose="020B0604020202020204" pitchFamily="34" charset="0"/>
              </a:rPr>
              <a:t>.</a:t>
            </a:r>
            <a:endParaRPr lang="en-JP" sz="1050" dirty="0">
              <a:solidFill>
                <a:schemeClr val="accent1">
                  <a:lumMod val="50000"/>
                </a:schemeClr>
              </a:solidFill>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DA01C397-586A-DDB9-53A3-C140DA1CEBC3}"/>
              </a:ext>
            </a:extLst>
          </p:cNvPr>
          <p:cNvSpPr txBox="1"/>
          <p:nvPr/>
        </p:nvSpPr>
        <p:spPr>
          <a:xfrm>
            <a:off x="1552714" y="3891134"/>
            <a:ext cx="428322" cy="507831"/>
          </a:xfrm>
          <a:prstGeom prst="rect">
            <a:avLst/>
          </a:prstGeom>
          <a:noFill/>
        </p:spPr>
        <p:txBody>
          <a:bodyPr wrap="none" rtlCol="0">
            <a:spAutoFit/>
          </a:bodyPr>
          <a:lstStyle/>
          <a:p>
            <a:pPr algn="ctr"/>
            <a:r>
              <a:rPr lang="en-JP" sz="900" dirty="0">
                <a:solidFill>
                  <a:schemeClr val="tx1">
                    <a:lumMod val="65000"/>
                    <a:lumOff val="35000"/>
                  </a:schemeClr>
                </a:solidFill>
                <a:latin typeface="Arial" panose="020B0604020202020204" pitchFamily="34" charset="0"/>
                <a:cs typeface="Arial" panose="020B0604020202020204" pitchFamily="34" charset="0"/>
              </a:rPr>
              <a:t>Ave.</a:t>
            </a:r>
          </a:p>
          <a:p>
            <a:pPr algn="ctr"/>
            <a:r>
              <a:rPr lang="en-JP" sz="900" dirty="0">
                <a:solidFill>
                  <a:schemeClr val="tx1">
                    <a:lumMod val="65000"/>
                    <a:lumOff val="35000"/>
                  </a:schemeClr>
                </a:solidFill>
                <a:latin typeface="Arial" panose="020B0604020202020204" pitchFamily="34" charset="0"/>
                <a:cs typeface="Arial" panose="020B0604020202020204" pitchFamily="34" charset="0"/>
              </a:rPr>
              <a:t>XXX</a:t>
            </a:r>
          </a:p>
          <a:p>
            <a:pPr algn="ctr"/>
            <a:r>
              <a:rPr lang="en-JP" sz="900" dirty="0">
                <a:solidFill>
                  <a:schemeClr val="tx1">
                    <a:lumMod val="65000"/>
                    <a:lumOff val="35000"/>
                  </a:schemeClr>
                </a:solidFill>
                <a:latin typeface="Arial" panose="020B0604020202020204" pitchFamily="34" charset="0"/>
                <a:cs typeface="Arial" panose="020B0604020202020204" pitchFamily="34" charset="0"/>
              </a:rPr>
              <a:t>VND</a:t>
            </a:r>
          </a:p>
        </p:txBody>
      </p:sp>
    </p:spTree>
    <p:extLst>
      <p:ext uri="{BB962C8B-B14F-4D97-AF65-F5344CB8AC3E}">
        <p14:creationId xmlns:p14="http://schemas.microsoft.com/office/powerpoint/2010/main" val="448540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B1CEA-8BCC-B9F2-793D-3D8B62B25C70}"/>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31F67DB6-9B55-AE43-06A9-682CBEEC1AFD}"/>
              </a:ext>
            </a:extLst>
          </p:cNvPr>
          <p:cNvSpPr/>
          <p:nvPr/>
        </p:nvSpPr>
        <p:spPr>
          <a:xfrm>
            <a:off x="8124363" y="4745507"/>
            <a:ext cx="1030147" cy="39831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JP" dirty="0">
              <a:latin typeface="Arial" panose="020B0604020202020204" pitchFamily="34" charset="0"/>
            </a:endParaRPr>
          </a:p>
        </p:txBody>
      </p:sp>
      <p:sp>
        <p:nvSpPr>
          <p:cNvPr id="5" name="Rectangle 4">
            <a:extLst>
              <a:ext uri="{FF2B5EF4-FFF2-40B4-BE49-F238E27FC236}">
                <a16:creationId xmlns:a16="http://schemas.microsoft.com/office/drawing/2014/main" id="{C5E78EB7-6995-7C99-9571-9B1C4058B837}"/>
              </a:ext>
            </a:extLst>
          </p:cNvPr>
          <p:cNvSpPr/>
          <p:nvPr/>
        </p:nvSpPr>
        <p:spPr>
          <a:xfrm>
            <a:off x="457691" y="591525"/>
            <a:ext cx="2691115" cy="217787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JP" dirty="0">
              <a:latin typeface="Arial" panose="020B0604020202020204" pitchFamily="34" charset="0"/>
            </a:endParaRPr>
          </a:p>
        </p:txBody>
      </p:sp>
      <p:sp>
        <p:nvSpPr>
          <p:cNvPr id="10" name="Title 1">
            <a:extLst>
              <a:ext uri="{FF2B5EF4-FFF2-40B4-BE49-F238E27FC236}">
                <a16:creationId xmlns:a16="http://schemas.microsoft.com/office/drawing/2014/main" id="{06EB3DC6-DB37-B184-BB6C-603C94A2D067}"/>
              </a:ext>
            </a:extLst>
          </p:cNvPr>
          <p:cNvSpPr txBox="1">
            <a:spLocks/>
          </p:cNvSpPr>
          <p:nvPr/>
        </p:nvSpPr>
        <p:spPr bwMode="auto">
          <a:xfrm>
            <a:off x="457202" y="583964"/>
            <a:ext cx="2691116" cy="29828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kumimoji="1" sz="2800" kern="1200">
                <a:solidFill>
                  <a:schemeClr val="tx2"/>
                </a:solidFill>
                <a:latin typeface="Arial Unicode MS"/>
                <a:ea typeface="Arial Unicode MS"/>
                <a:cs typeface="Arial Unicode MS"/>
              </a:defRPr>
            </a:lvl1pPr>
            <a:lvl2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9pPr>
          </a:lstStyle>
          <a:p>
            <a:pPr algn="ctr"/>
            <a:r>
              <a:rPr lang="en" sz="1400" dirty="0">
                <a:solidFill>
                  <a:schemeClr val="accent1">
                    <a:lumMod val="50000"/>
                  </a:schemeClr>
                </a:solidFill>
                <a:highlight>
                  <a:srgbClr val="00FF00"/>
                </a:highlight>
              </a:rPr>
              <a:t>Top brands and # of SKU</a:t>
            </a:r>
          </a:p>
        </p:txBody>
      </p:sp>
      <p:sp>
        <p:nvSpPr>
          <p:cNvPr id="21" name="Rectangle 20">
            <a:extLst>
              <a:ext uri="{FF2B5EF4-FFF2-40B4-BE49-F238E27FC236}">
                <a16:creationId xmlns:a16="http://schemas.microsoft.com/office/drawing/2014/main" id="{B8716C8D-D97E-7B6F-E102-DF7522C21E3D}"/>
              </a:ext>
            </a:extLst>
          </p:cNvPr>
          <p:cNvSpPr/>
          <p:nvPr/>
        </p:nvSpPr>
        <p:spPr>
          <a:xfrm>
            <a:off x="457200" y="937783"/>
            <a:ext cx="2691115" cy="415498"/>
          </a:xfrm>
          <a:prstGeom prst="rect">
            <a:avLst/>
          </a:prstGeom>
        </p:spPr>
        <p:txBody>
          <a:bodyPr wrap="square">
            <a:spAutoFit/>
          </a:bodyPr>
          <a:lstStyle/>
          <a:p>
            <a:r>
              <a:rPr lang="en" sz="1050" dirty="0">
                <a:solidFill>
                  <a:schemeClr val="accent1">
                    <a:lumMod val="50000"/>
                  </a:schemeClr>
                </a:solidFill>
                <a:latin typeface="Arial" panose="020B0604020202020204" pitchFamily="34" charset="0"/>
                <a:cs typeface="Arial" panose="020B0604020202020204" pitchFamily="34" charset="0"/>
              </a:rPr>
              <a:t>Lorem ipsum dolor sit </a:t>
            </a:r>
            <a:r>
              <a:rPr lang="en" sz="1050" dirty="0" err="1">
                <a:solidFill>
                  <a:schemeClr val="accent1">
                    <a:lumMod val="50000"/>
                  </a:schemeClr>
                </a:solidFill>
                <a:latin typeface="Arial" panose="020B0604020202020204" pitchFamily="34" charset="0"/>
                <a:cs typeface="Arial" panose="020B0604020202020204" pitchFamily="34" charset="0"/>
              </a:rPr>
              <a:t>amet </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consectetuer</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adipiscing</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elit </a:t>
            </a:r>
            <a:r>
              <a:rPr lang="en" sz="1050" dirty="0">
                <a:solidFill>
                  <a:schemeClr val="accent1">
                    <a:lumMod val="50000"/>
                  </a:schemeClr>
                </a:solidFill>
                <a:latin typeface="Arial" panose="020B0604020202020204" pitchFamily="34" charset="0"/>
                <a:cs typeface="Arial" panose="020B0604020202020204" pitchFamily="34" charset="0"/>
              </a:rPr>
              <a:t>.</a:t>
            </a:r>
            <a:endParaRPr lang="en-JP" sz="1050" dirty="0">
              <a:solidFill>
                <a:schemeClr val="accent1">
                  <a:lumMod val="50000"/>
                </a:schemeClr>
              </a:solidFill>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9AC01433-3106-298D-7543-4F230EB62A03}"/>
              </a:ext>
            </a:extLst>
          </p:cNvPr>
          <p:cNvSpPr/>
          <p:nvPr/>
        </p:nvSpPr>
        <p:spPr>
          <a:xfrm>
            <a:off x="452045" y="2821082"/>
            <a:ext cx="2691115" cy="217787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JP" dirty="0">
              <a:latin typeface="Arial" panose="020B0604020202020204" pitchFamily="34" charset="0"/>
            </a:endParaRPr>
          </a:p>
        </p:txBody>
      </p:sp>
      <p:sp>
        <p:nvSpPr>
          <p:cNvPr id="29" name="Rectangle 28">
            <a:extLst>
              <a:ext uri="{FF2B5EF4-FFF2-40B4-BE49-F238E27FC236}">
                <a16:creationId xmlns:a16="http://schemas.microsoft.com/office/drawing/2014/main" id="{B8D3A999-C5C3-0E5E-A44B-FC39148B49C8}"/>
              </a:ext>
            </a:extLst>
          </p:cNvPr>
          <p:cNvSpPr/>
          <p:nvPr/>
        </p:nvSpPr>
        <p:spPr>
          <a:xfrm>
            <a:off x="3240403" y="597168"/>
            <a:ext cx="2691115" cy="217787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JP" dirty="0">
              <a:latin typeface="Arial" panose="020B0604020202020204" pitchFamily="34" charset="0"/>
            </a:endParaRPr>
          </a:p>
        </p:txBody>
      </p:sp>
      <p:sp>
        <p:nvSpPr>
          <p:cNvPr id="33" name="Rectangle 32">
            <a:extLst>
              <a:ext uri="{FF2B5EF4-FFF2-40B4-BE49-F238E27FC236}">
                <a16:creationId xmlns:a16="http://schemas.microsoft.com/office/drawing/2014/main" id="{FEA91981-7251-6A68-B469-895A523FE1FE}"/>
              </a:ext>
            </a:extLst>
          </p:cNvPr>
          <p:cNvSpPr/>
          <p:nvPr/>
        </p:nvSpPr>
        <p:spPr>
          <a:xfrm>
            <a:off x="6022169" y="591525"/>
            <a:ext cx="2691117" cy="441307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JP" dirty="0">
              <a:latin typeface="Arial" panose="020B0604020202020204" pitchFamily="34" charset="0"/>
            </a:endParaRPr>
          </a:p>
        </p:txBody>
      </p:sp>
      <p:sp>
        <p:nvSpPr>
          <p:cNvPr id="36" name="Title 1">
            <a:extLst>
              <a:ext uri="{FF2B5EF4-FFF2-40B4-BE49-F238E27FC236}">
                <a16:creationId xmlns:a16="http://schemas.microsoft.com/office/drawing/2014/main" id="{1DF50FB2-761F-5991-6427-E13DA61A1876}"/>
              </a:ext>
            </a:extLst>
          </p:cNvPr>
          <p:cNvSpPr txBox="1">
            <a:spLocks/>
          </p:cNvSpPr>
          <p:nvPr/>
        </p:nvSpPr>
        <p:spPr bwMode="auto">
          <a:xfrm>
            <a:off x="3262494" y="583964"/>
            <a:ext cx="2691116" cy="29828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kumimoji="1" sz="2800" kern="1200">
                <a:solidFill>
                  <a:schemeClr val="tx2"/>
                </a:solidFill>
                <a:latin typeface="Arial Unicode MS"/>
                <a:ea typeface="Arial Unicode MS"/>
                <a:cs typeface="Arial Unicode MS"/>
              </a:defRPr>
            </a:lvl1pPr>
            <a:lvl2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9pPr>
          </a:lstStyle>
          <a:p>
            <a:pPr algn="ctr"/>
            <a:r>
              <a:rPr lang="en" sz="1400" dirty="0">
                <a:solidFill>
                  <a:schemeClr val="accent1">
                    <a:lumMod val="50000"/>
                  </a:schemeClr>
                </a:solidFill>
                <a:highlight>
                  <a:srgbClr val="00FF00"/>
                </a:highlight>
              </a:rPr>
              <a:t>Brand share by type</a:t>
            </a:r>
          </a:p>
        </p:txBody>
      </p:sp>
      <p:sp>
        <p:nvSpPr>
          <p:cNvPr id="37" name="Rectangle 36">
            <a:extLst>
              <a:ext uri="{FF2B5EF4-FFF2-40B4-BE49-F238E27FC236}">
                <a16:creationId xmlns:a16="http://schemas.microsoft.com/office/drawing/2014/main" id="{6E83D1A5-68C6-6ED6-9485-FF9D4E4322E5}"/>
              </a:ext>
            </a:extLst>
          </p:cNvPr>
          <p:cNvSpPr/>
          <p:nvPr/>
        </p:nvSpPr>
        <p:spPr>
          <a:xfrm>
            <a:off x="3262492" y="937783"/>
            <a:ext cx="2691115" cy="415498"/>
          </a:xfrm>
          <a:prstGeom prst="rect">
            <a:avLst/>
          </a:prstGeom>
        </p:spPr>
        <p:txBody>
          <a:bodyPr wrap="square">
            <a:spAutoFit/>
          </a:bodyPr>
          <a:lstStyle/>
          <a:p>
            <a:r>
              <a:rPr lang="en" sz="1050" dirty="0">
                <a:solidFill>
                  <a:schemeClr val="accent1">
                    <a:lumMod val="50000"/>
                  </a:schemeClr>
                </a:solidFill>
                <a:latin typeface="Arial" panose="020B0604020202020204" pitchFamily="34" charset="0"/>
                <a:cs typeface="Arial" panose="020B0604020202020204" pitchFamily="34" charset="0"/>
              </a:rPr>
              <a:t>Lorem ipsum dolor sit </a:t>
            </a:r>
            <a:r>
              <a:rPr lang="en" sz="1050" dirty="0" err="1">
                <a:solidFill>
                  <a:schemeClr val="accent1">
                    <a:lumMod val="50000"/>
                  </a:schemeClr>
                </a:solidFill>
                <a:latin typeface="Arial" panose="020B0604020202020204" pitchFamily="34" charset="0"/>
                <a:cs typeface="Arial" panose="020B0604020202020204" pitchFamily="34" charset="0"/>
              </a:rPr>
              <a:t>amet </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consectetuer</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adipiscing</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elit </a:t>
            </a:r>
            <a:r>
              <a:rPr lang="en" sz="1050" dirty="0">
                <a:solidFill>
                  <a:schemeClr val="accent1">
                    <a:lumMod val="50000"/>
                  </a:schemeClr>
                </a:solidFill>
                <a:latin typeface="Arial" panose="020B0604020202020204" pitchFamily="34" charset="0"/>
                <a:cs typeface="Arial" panose="020B0604020202020204" pitchFamily="34" charset="0"/>
              </a:rPr>
              <a:t>.</a:t>
            </a:r>
            <a:endParaRPr lang="en-JP" sz="1050" dirty="0">
              <a:solidFill>
                <a:schemeClr val="accent1">
                  <a:lumMod val="50000"/>
                </a:schemeClr>
              </a:solidFill>
              <a:latin typeface="Arial" panose="020B0604020202020204" pitchFamily="34" charset="0"/>
              <a:cs typeface="Arial" panose="020B0604020202020204" pitchFamily="34" charset="0"/>
            </a:endParaRPr>
          </a:p>
        </p:txBody>
      </p:sp>
      <p:sp>
        <p:nvSpPr>
          <p:cNvPr id="39" name="Title 1">
            <a:extLst>
              <a:ext uri="{FF2B5EF4-FFF2-40B4-BE49-F238E27FC236}">
                <a16:creationId xmlns:a16="http://schemas.microsoft.com/office/drawing/2014/main" id="{A1DE992E-9E07-DD7B-B1C5-50931C0E5723}"/>
              </a:ext>
            </a:extLst>
          </p:cNvPr>
          <p:cNvSpPr txBox="1">
            <a:spLocks/>
          </p:cNvSpPr>
          <p:nvPr/>
        </p:nvSpPr>
        <p:spPr bwMode="auto">
          <a:xfrm>
            <a:off x="6056495" y="578318"/>
            <a:ext cx="2691116" cy="29828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kumimoji="1" sz="2800" kern="1200">
                <a:solidFill>
                  <a:schemeClr val="tx2"/>
                </a:solidFill>
                <a:latin typeface="Arial Unicode MS"/>
                <a:ea typeface="Arial Unicode MS"/>
                <a:cs typeface="Arial Unicode MS"/>
              </a:defRPr>
            </a:lvl1pPr>
            <a:lvl2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9pPr>
          </a:lstStyle>
          <a:p>
            <a:pPr algn="ctr"/>
            <a:r>
              <a:rPr lang="en" sz="1400" dirty="0">
                <a:solidFill>
                  <a:schemeClr val="accent1">
                    <a:lumMod val="50000"/>
                  </a:schemeClr>
                </a:solidFill>
                <a:highlight>
                  <a:srgbClr val="00FF00"/>
                </a:highlight>
              </a:rPr>
              <a:t>Top products</a:t>
            </a:r>
          </a:p>
        </p:txBody>
      </p:sp>
      <p:sp>
        <p:nvSpPr>
          <p:cNvPr id="30" name="Title 5">
            <a:extLst>
              <a:ext uri="{FF2B5EF4-FFF2-40B4-BE49-F238E27FC236}">
                <a16:creationId xmlns:a16="http://schemas.microsoft.com/office/drawing/2014/main" id="{F35173D8-DD36-38BC-EDED-745538A023F9}"/>
              </a:ext>
            </a:extLst>
          </p:cNvPr>
          <p:cNvSpPr>
            <a:spLocks noGrp="1"/>
          </p:cNvSpPr>
          <p:nvPr>
            <p:ph type="title"/>
          </p:nvPr>
        </p:nvSpPr>
        <p:spPr>
          <a:xfrm>
            <a:off x="457200" y="114300"/>
            <a:ext cx="8229600" cy="396875"/>
          </a:xfrm>
        </p:spPr>
        <p:txBody>
          <a:bodyPr/>
          <a:lstStyle/>
          <a:p>
            <a:r>
              <a:rPr lang="en" dirty="0">
                <a:solidFill>
                  <a:schemeClr val="accent1">
                    <a:lumMod val="50000"/>
                  </a:schemeClr>
                </a:solidFill>
              </a:rPr>
              <a:t>Sample Report – &lt;By category (3)&gt;</a:t>
            </a:r>
            <a:endParaRPr lang="en-US" dirty="0">
              <a:solidFill>
                <a:schemeClr val="accent1">
                  <a:lumMod val="50000"/>
                </a:schemeClr>
              </a:solidFill>
            </a:endParaRPr>
          </a:p>
        </p:txBody>
      </p:sp>
      <p:sp>
        <p:nvSpPr>
          <p:cNvPr id="15" name="Rectangle 14">
            <a:extLst>
              <a:ext uri="{FF2B5EF4-FFF2-40B4-BE49-F238E27FC236}">
                <a16:creationId xmlns:a16="http://schemas.microsoft.com/office/drawing/2014/main" id="{CBC9B29C-6F82-8517-2E4F-E1C07F18C397}"/>
              </a:ext>
            </a:extLst>
          </p:cNvPr>
          <p:cNvSpPr/>
          <p:nvPr/>
        </p:nvSpPr>
        <p:spPr>
          <a:xfrm>
            <a:off x="3242576" y="2839186"/>
            <a:ext cx="2691117" cy="2177872"/>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JP" dirty="0">
              <a:latin typeface="Arial" panose="020B0604020202020204" pitchFamily="34" charset="0"/>
            </a:endParaRPr>
          </a:p>
        </p:txBody>
      </p:sp>
      <p:graphicFrame>
        <p:nvGraphicFramePr>
          <p:cNvPr id="11" name="Chart 10">
            <a:extLst>
              <a:ext uri="{FF2B5EF4-FFF2-40B4-BE49-F238E27FC236}">
                <a16:creationId xmlns:a16="http://schemas.microsoft.com/office/drawing/2014/main" id="{52330EA4-AD6E-B989-3492-30F5D78BBCFA}"/>
              </a:ext>
            </a:extLst>
          </p:cNvPr>
          <p:cNvGraphicFramePr/>
          <p:nvPr/>
        </p:nvGraphicFramePr>
        <p:xfrm>
          <a:off x="3257027" y="1259512"/>
          <a:ext cx="2685536" cy="1518617"/>
        </p:xfrm>
        <a:graphic>
          <a:graphicData uri="http://schemas.openxmlformats.org/drawingml/2006/chart">
            <c:chart xmlns:c="http://schemas.openxmlformats.org/drawingml/2006/chart" xmlns:r="http://schemas.openxmlformats.org/officeDocument/2006/relationships" r:id="rId2"/>
          </a:graphicData>
        </a:graphic>
      </p:graphicFrame>
      <p:sp>
        <p:nvSpPr>
          <p:cNvPr id="20" name="Rectangle 19">
            <a:extLst>
              <a:ext uri="{FF2B5EF4-FFF2-40B4-BE49-F238E27FC236}">
                <a16:creationId xmlns:a16="http://schemas.microsoft.com/office/drawing/2014/main" id="{686952ED-D775-A5E9-26CA-C97E77851116}"/>
              </a:ext>
            </a:extLst>
          </p:cNvPr>
          <p:cNvSpPr/>
          <p:nvPr/>
        </p:nvSpPr>
        <p:spPr>
          <a:xfrm>
            <a:off x="468900" y="3068261"/>
            <a:ext cx="2648625" cy="415498"/>
          </a:xfrm>
          <a:prstGeom prst="rect">
            <a:avLst/>
          </a:prstGeom>
        </p:spPr>
        <p:txBody>
          <a:bodyPr wrap="square">
            <a:spAutoFit/>
          </a:bodyPr>
          <a:lstStyle/>
          <a:p>
            <a:r>
              <a:rPr lang="en" sz="1050" dirty="0">
                <a:solidFill>
                  <a:schemeClr val="accent1">
                    <a:lumMod val="50000"/>
                  </a:schemeClr>
                </a:solidFill>
                <a:latin typeface="Arial" panose="020B0604020202020204" pitchFamily="34" charset="0"/>
                <a:cs typeface="Arial" panose="020B0604020202020204" pitchFamily="34" charset="0"/>
              </a:rPr>
              <a:t>Lorem ipsum dolor sit </a:t>
            </a:r>
            <a:r>
              <a:rPr lang="en" sz="1050" dirty="0" err="1">
                <a:solidFill>
                  <a:schemeClr val="accent1">
                    <a:lumMod val="50000"/>
                  </a:schemeClr>
                </a:solidFill>
                <a:latin typeface="Arial" panose="020B0604020202020204" pitchFamily="34" charset="0"/>
                <a:cs typeface="Arial" panose="020B0604020202020204" pitchFamily="34" charset="0"/>
              </a:rPr>
              <a:t>amet </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consectetuer</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adipiscing</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elit </a:t>
            </a:r>
            <a:r>
              <a:rPr lang="en" sz="1050" dirty="0">
                <a:solidFill>
                  <a:schemeClr val="accent1">
                    <a:lumMod val="50000"/>
                  </a:schemeClr>
                </a:solidFill>
                <a:latin typeface="Arial" panose="020B0604020202020204" pitchFamily="34" charset="0"/>
                <a:cs typeface="Arial" panose="020B0604020202020204" pitchFamily="34" charset="0"/>
              </a:rPr>
              <a:t>.</a:t>
            </a:r>
            <a:endParaRPr lang="en-JP" sz="1050" dirty="0">
              <a:solidFill>
                <a:schemeClr val="accent1">
                  <a:lumMod val="50000"/>
                </a:schemeClr>
              </a:solidFill>
              <a:latin typeface="Arial" panose="020B0604020202020204" pitchFamily="34" charset="0"/>
              <a:cs typeface="Arial" panose="020B0604020202020204" pitchFamily="34" charset="0"/>
            </a:endParaRPr>
          </a:p>
        </p:txBody>
      </p:sp>
      <p:sp>
        <p:nvSpPr>
          <p:cNvPr id="31" name="Title 1">
            <a:extLst>
              <a:ext uri="{FF2B5EF4-FFF2-40B4-BE49-F238E27FC236}">
                <a16:creationId xmlns:a16="http://schemas.microsoft.com/office/drawing/2014/main" id="{60158BF4-D398-548F-760F-62807D1AA0C6}"/>
              </a:ext>
            </a:extLst>
          </p:cNvPr>
          <p:cNvSpPr txBox="1">
            <a:spLocks/>
          </p:cNvSpPr>
          <p:nvPr/>
        </p:nvSpPr>
        <p:spPr bwMode="auto">
          <a:xfrm>
            <a:off x="457527" y="2817778"/>
            <a:ext cx="2679826" cy="29828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kumimoji="1" sz="2800" kern="1200">
                <a:solidFill>
                  <a:schemeClr val="tx2"/>
                </a:solidFill>
                <a:latin typeface="Arial Unicode MS"/>
                <a:ea typeface="Arial Unicode MS"/>
                <a:cs typeface="Arial Unicode MS"/>
              </a:defRPr>
            </a:lvl1pPr>
            <a:lvl2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9pPr>
          </a:lstStyle>
          <a:p>
            <a:pPr algn="ctr"/>
            <a:r>
              <a:rPr lang="en" sz="1400" dirty="0">
                <a:solidFill>
                  <a:schemeClr val="accent1">
                    <a:lumMod val="50000"/>
                  </a:schemeClr>
                </a:solidFill>
                <a:highlight>
                  <a:srgbClr val="00FF00"/>
                </a:highlight>
              </a:rPr>
              <a:t>Product assortment location</a:t>
            </a:r>
          </a:p>
        </p:txBody>
      </p:sp>
      <p:graphicFrame>
        <p:nvGraphicFramePr>
          <p:cNvPr id="3" name="Chart 2">
            <a:extLst>
              <a:ext uri="{FF2B5EF4-FFF2-40B4-BE49-F238E27FC236}">
                <a16:creationId xmlns:a16="http://schemas.microsoft.com/office/drawing/2014/main" id="{86A54133-ADCB-D322-FCA9-A7E52282B66B}"/>
              </a:ext>
            </a:extLst>
          </p:cNvPr>
          <p:cNvGraphicFramePr/>
          <p:nvPr/>
        </p:nvGraphicFramePr>
        <p:xfrm>
          <a:off x="458285" y="3424360"/>
          <a:ext cx="2662985" cy="157459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0A873E9B-CEE1-AC93-97B5-D7BE15181DB6}"/>
              </a:ext>
            </a:extLst>
          </p:cNvPr>
          <p:cNvGraphicFramePr/>
          <p:nvPr/>
        </p:nvGraphicFramePr>
        <p:xfrm>
          <a:off x="452045" y="1302583"/>
          <a:ext cx="2691115" cy="1472272"/>
        </p:xfrm>
        <a:graphic>
          <a:graphicData uri="http://schemas.openxmlformats.org/drawingml/2006/chart">
            <c:chart xmlns:c="http://schemas.openxmlformats.org/drawingml/2006/chart" xmlns:r="http://schemas.openxmlformats.org/officeDocument/2006/relationships" r:id="rId4"/>
          </a:graphicData>
        </a:graphic>
      </p:graphicFrame>
      <p:sp>
        <p:nvSpPr>
          <p:cNvPr id="6" name="Title 1">
            <a:extLst>
              <a:ext uri="{FF2B5EF4-FFF2-40B4-BE49-F238E27FC236}">
                <a16:creationId xmlns:a16="http://schemas.microsoft.com/office/drawing/2014/main" id="{D9391392-94A9-C7E2-FABE-629B87F44CA8}"/>
              </a:ext>
            </a:extLst>
          </p:cNvPr>
          <p:cNvSpPr txBox="1">
            <a:spLocks/>
          </p:cNvSpPr>
          <p:nvPr/>
        </p:nvSpPr>
        <p:spPr bwMode="auto">
          <a:xfrm>
            <a:off x="3225454" y="2846285"/>
            <a:ext cx="2691116" cy="29828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kumimoji="1" sz="2800" kern="1200">
                <a:solidFill>
                  <a:schemeClr val="tx2"/>
                </a:solidFill>
                <a:latin typeface="Arial Unicode MS"/>
                <a:ea typeface="Arial Unicode MS"/>
                <a:cs typeface="Arial Unicode MS"/>
              </a:defRPr>
            </a:lvl1pPr>
            <a:lvl2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2pPr>
            <a:lvl3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3pPr>
            <a:lvl4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4pPr>
            <a:lvl5pPr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5pPr>
            <a:lvl6pPr marL="4572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kumimoji="1" sz="2800">
                <a:solidFill>
                  <a:schemeClr val="tx1"/>
                </a:solidFill>
                <a:latin typeface="Calibri" charset="0"/>
                <a:ea typeface="ＭＳ Ｐゴシック" charset="0"/>
                <a:cs typeface="ＭＳ Ｐゴシック" charset="0"/>
              </a:defRPr>
            </a:lvl9pPr>
          </a:lstStyle>
          <a:p>
            <a:pPr algn="ctr"/>
            <a:r>
              <a:rPr lang="en" sz="1400" dirty="0">
                <a:solidFill>
                  <a:schemeClr val="accent1">
                    <a:lumMod val="50000"/>
                  </a:schemeClr>
                </a:solidFill>
                <a:highlight>
                  <a:srgbClr val="00FF00"/>
                </a:highlight>
              </a:rPr>
              <a:t>Expected promotion</a:t>
            </a:r>
          </a:p>
        </p:txBody>
      </p:sp>
      <p:sp>
        <p:nvSpPr>
          <p:cNvPr id="7" name="Rectangle 6">
            <a:extLst>
              <a:ext uri="{FF2B5EF4-FFF2-40B4-BE49-F238E27FC236}">
                <a16:creationId xmlns:a16="http://schemas.microsoft.com/office/drawing/2014/main" id="{E8C3091A-7B02-75CE-AED4-D325F1CAE684}"/>
              </a:ext>
            </a:extLst>
          </p:cNvPr>
          <p:cNvSpPr/>
          <p:nvPr/>
        </p:nvSpPr>
        <p:spPr>
          <a:xfrm>
            <a:off x="3225452" y="3085803"/>
            <a:ext cx="2691115" cy="415498"/>
          </a:xfrm>
          <a:prstGeom prst="rect">
            <a:avLst/>
          </a:prstGeom>
        </p:spPr>
        <p:txBody>
          <a:bodyPr wrap="square">
            <a:spAutoFit/>
          </a:bodyPr>
          <a:lstStyle/>
          <a:p>
            <a:r>
              <a:rPr lang="en" sz="1050" dirty="0">
                <a:solidFill>
                  <a:schemeClr val="accent1">
                    <a:lumMod val="50000"/>
                  </a:schemeClr>
                </a:solidFill>
                <a:latin typeface="Arial" panose="020B0604020202020204" pitchFamily="34" charset="0"/>
                <a:cs typeface="Arial" panose="020B0604020202020204" pitchFamily="34" charset="0"/>
              </a:rPr>
              <a:t>Lorem ipsum dolor sit </a:t>
            </a:r>
            <a:r>
              <a:rPr lang="en" sz="1050" dirty="0" err="1">
                <a:solidFill>
                  <a:schemeClr val="accent1">
                    <a:lumMod val="50000"/>
                  </a:schemeClr>
                </a:solidFill>
                <a:latin typeface="Arial" panose="020B0604020202020204" pitchFamily="34" charset="0"/>
                <a:cs typeface="Arial" panose="020B0604020202020204" pitchFamily="34" charset="0"/>
              </a:rPr>
              <a:t>amet </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consectetuer</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adipiscing</a:t>
            </a:r>
            <a:r>
              <a:rPr lang="en" sz="1050" dirty="0">
                <a:solidFill>
                  <a:schemeClr val="accent1">
                    <a:lumMod val="50000"/>
                  </a:schemeClr>
                </a:solidFill>
                <a:latin typeface="Arial" panose="020B0604020202020204" pitchFamily="34" charset="0"/>
                <a:cs typeface="Arial" panose="020B0604020202020204" pitchFamily="34" charset="0"/>
              </a:rPr>
              <a:t> </a:t>
            </a:r>
            <a:r>
              <a:rPr lang="en" sz="1050" dirty="0" err="1">
                <a:solidFill>
                  <a:schemeClr val="accent1">
                    <a:lumMod val="50000"/>
                  </a:schemeClr>
                </a:solidFill>
                <a:latin typeface="Arial" panose="020B0604020202020204" pitchFamily="34" charset="0"/>
                <a:cs typeface="Arial" panose="020B0604020202020204" pitchFamily="34" charset="0"/>
              </a:rPr>
              <a:t>elit </a:t>
            </a:r>
            <a:r>
              <a:rPr lang="en" sz="1050" dirty="0">
                <a:solidFill>
                  <a:schemeClr val="accent1">
                    <a:lumMod val="50000"/>
                  </a:schemeClr>
                </a:solidFill>
                <a:latin typeface="Arial" panose="020B0604020202020204" pitchFamily="34" charset="0"/>
                <a:cs typeface="Arial" panose="020B0604020202020204" pitchFamily="34" charset="0"/>
              </a:rPr>
              <a:t>.</a:t>
            </a:r>
            <a:endParaRPr lang="en-JP" sz="1050" dirty="0">
              <a:solidFill>
                <a:schemeClr val="accent1">
                  <a:lumMod val="50000"/>
                </a:schemeClr>
              </a:solidFill>
              <a:latin typeface="Arial" panose="020B0604020202020204" pitchFamily="34" charset="0"/>
              <a:cs typeface="Arial" panose="020B0604020202020204" pitchFamily="34" charset="0"/>
            </a:endParaRPr>
          </a:p>
        </p:txBody>
      </p:sp>
      <p:graphicFrame>
        <p:nvGraphicFramePr>
          <p:cNvPr id="8" name="Chart 7">
            <a:extLst>
              <a:ext uri="{FF2B5EF4-FFF2-40B4-BE49-F238E27FC236}">
                <a16:creationId xmlns:a16="http://schemas.microsoft.com/office/drawing/2014/main" id="{31BDEDC1-1997-775E-4292-948D4ED9C66B}"/>
              </a:ext>
            </a:extLst>
          </p:cNvPr>
          <p:cNvGraphicFramePr/>
          <p:nvPr/>
        </p:nvGraphicFramePr>
        <p:xfrm>
          <a:off x="3214165" y="3462770"/>
          <a:ext cx="2662985" cy="1574594"/>
        </p:xfrm>
        <a:graphic>
          <a:graphicData uri="http://schemas.openxmlformats.org/drawingml/2006/chart">
            <c:chart xmlns:c="http://schemas.openxmlformats.org/drawingml/2006/chart" xmlns:r="http://schemas.openxmlformats.org/officeDocument/2006/relationships" r:id="rId5"/>
          </a:graphicData>
        </a:graphic>
      </p:graphicFrame>
      <p:pic>
        <p:nvPicPr>
          <p:cNvPr id="14" name="Picture 2" descr="A vibrant snack package design for a corn snack brand named 'Snack King'. The package is designed to appeal to teens, featuring bold, dynamic graphics. The color scheme is inspired by chili sauce, with deep reds, oranges, and hints of yellow to convey a spicy flavor. The brand name 'Snack King' is prominently displayed at the top in a bold, modern font. The packaging includes an image of fiery corn snacks, with chili peppers and sauce splashes to emphasize the spicy flavor. The background has a mix of flames and dynamic lines, creating a sense of excitement and energy.">
            <a:extLst>
              <a:ext uri="{FF2B5EF4-FFF2-40B4-BE49-F238E27FC236}">
                <a16:creationId xmlns:a16="http://schemas.microsoft.com/office/drawing/2014/main" id="{CDEAFB83-AAA6-6E9B-DF1F-37881E2656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4187" y="3577645"/>
            <a:ext cx="685216" cy="68521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A7191D06-84ED-14DA-5F9D-BF29C671AC37}"/>
              </a:ext>
            </a:extLst>
          </p:cNvPr>
          <p:cNvSpPr txBox="1"/>
          <p:nvPr/>
        </p:nvSpPr>
        <p:spPr>
          <a:xfrm>
            <a:off x="6080985" y="4283707"/>
            <a:ext cx="1242648" cy="707886"/>
          </a:xfrm>
          <a:prstGeom prst="rect">
            <a:avLst/>
          </a:prstGeom>
          <a:noFill/>
        </p:spPr>
        <p:txBody>
          <a:bodyPr wrap="none" rtlCol="0">
            <a:spAutoFit/>
          </a:bodyPr>
          <a:lstStyle/>
          <a:p>
            <a:r>
              <a:rPr lang="en" sz="800" dirty="0">
                <a:solidFill>
                  <a:schemeClr val="accent1">
                    <a:lumMod val="50000"/>
                  </a:schemeClr>
                </a:solidFill>
                <a:latin typeface="Arial" panose="020B0604020202020204" pitchFamily="34" charset="0"/>
                <a:cs typeface="Arial" panose="020B0604020202020204" pitchFamily="34" charset="0"/>
              </a:rPr>
              <a:t>No.x</a:t>
            </a:r>
          </a:p>
          <a:p>
            <a:r>
              <a:rPr lang="en" sz="800" dirty="0">
                <a:solidFill>
                  <a:schemeClr val="accent1">
                    <a:lumMod val="50000"/>
                  </a:schemeClr>
                </a:solidFill>
                <a:latin typeface="Arial" panose="020B0604020202020204" pitchFamily="34" charset="0"/>
                <a:cs typeface="Arial" panose="020B0604020202020204" pitchFamily="34" charset="0"/>
              </a:rPr>
              <a:t>Product name</a:t>
            </a:r>
          </a:p>
          <a:p>
            <a:r>
              <a:rPr lang="en" sz="800" dirty="0">
                <a:solidFill>
                  <a:schemeClr val="accent1">
                    <a:lumMod val="50000"/>
                  </a:schemeClr>
                </a:solidFill>
                <a:latin typeface="Arial" panose="020B0604020202020204" pitchFamily="34" charset="0"/>
                <a:cs typeface="Arial" panose="020B0604020202020204" pitchFamily="34" charset="0"/>
              </a:rPr>
              <a:t>Pricing</a:t>
            </a:r>
          </a:p>
          <a:p>
            <a:r>
              <a:rPr lang="en" sz="800" dirty="0">
                <a:solidFill>
                  <a:schemeClr val="accent1">
                    <a:lumMod val="50000"/>
                  </a:schemeClr>
                </a:solidFill>
                <a:latin typeface="Arial" panose="020B0604020202020204" pitchFamily="34" charset="0"/>
                <a:cs typeface="Arial" panose="020B0604020202020204" pitchFamily="34" charset="0"/>
              </a:rPr>
              <a:t>Sold at X% of the store</a:t>
            </a:r>
          </a:p>
          <a:p>
            <a:endParaRPr lang="en-JP" sz="800" dirty="0">
              <a:solidFill>
                <a:schemeClr val="accent1">
                  <a:lumMod val="50000"/>
                </a:schemeClr>
              </a:solidFill>
              <a:latin typeface="Arial" panose="020B0604020202020204" pitchFamily="34" charset="0"/>
              <a:cs typeface="Arial" panose="020B0604020202020204" pitchFamily="34" charset="0"/>
            </a:endParaRPr>
          </a:p>
        </p:txBody>
      </p:sp>
      <p:pic>
        <p:nvPicPr>
          <p:cNvPr id="25" name="Picture 2" descr="A vibrant snack package design for a corn snack brand named 'Snack King'. The package is designed to appeal to teens, featuring bold, dynamic graphics. The color scheme is inspired by chili sauce, with deep reds, oranges, and hints of yellow to convey a spicy flavor. The brand name 'Snack King' is prominently displayed at the top in a bold, modern font. The packaging includes an image of fiery corn snacks, with chili peppers and sauce splashes to emphasize the spicy flavor. The background has a mix of flames and dynamic lines, creating a sense of excitement and energy.">
            <a:extLst>
              <a:ext uri="{FF2B5EF4-FFF2-40B4-BE49-F238E27FC236}">
                <a16:creationId xmlns:a16="http://schemas.microsoft.com/office/drawing/2014/main" id="{BA6E5B45-E6D3-B5F1-FD2D-29CE585699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9745" y="3600079"/>
            <a:ext cx="685216" cy="685216"/>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E1186201-94E7-D767-0085-96B2C8DEE388}"/>
              </a:ext>
            </a:extLst>
          </p:cNvPr>
          <p:cNvSpPr txBox="1"/>
          <p:nvPr/>
        </p:nvSpPr>
        <p:spPr>
          <a:xfrm>
            <a:off x="7431288" y="4283707"/>
            <a:ext cx="1242648" cy="707886"/>
          </a:xfrm>
          <a:prstGeom prst="rect">
            <a:avLst/>
          </a:prstGeom>
          <a:noFill/>
        </p:spPr>
        <p:txBody>
          <a:bodyPr wrap="none" rtlCol="0">
            <a:spAutoFit/>
          </a:bodyPr>
          <a:lstStyle/>
          <a:p>
            <a:r>
              <a:rPr lang="en" sz="800" dirty="0">
                <a:solidFill>
                  <a:schemeClr val="accent1">
                    <a:lumMod val="50000"/>
                  </a:schemeClr>
                </a:solidFill>
                <a:latin typeface="Arial" panose="020B0604020202020204" pitchFamily="34" charset="0"/>
                <a:cs typeface="Arial" panose="020B0604020202020204" pitchFamily="34" charset="0"/>
              </a:rPr>
              <a:t>No.x</a:t>
            </a:r>
          </a:p>
          <a:p>
            <a:r>
              <a:rPr lang="en" sz="800" dirty="0">
                <a:solidFill>
                  <a:schemeClr val="accent1">
                    <a:lumMod val="50000"/>
                  </a:schemeClr>
                </a:solidFill>
                <a:latin typeface="Arial" panose="020B0604020202020204" pitchFamily="34" charset="0"/>
                <a:cs typeface="Arial" panose="020B0604020202020204" pitchFamily="34" charset="0"/>
              </a:rPr>
              <a:t>Product name</a:t>
            </a:r>
          </a:p>
          <a:p>
            <a:r>
              <a:rPr lang="en" sz="800" dirty="0">
                <a:solidFill>
                  <a:schemeClr val="accent1">
                    <a:lumMod val="50000"/>
                  </a:schemeClr>
                </a:solidFill>
                <a:latin typeface="Arial" panose="020B0604020202020204" pitchFamily="34" charset="0"/>
                <a:cs typeface="Arial" panose="020B0604020202020204" pitchFamily="34" charset="0"/>
              </a:rPr>
              <a:t>Pricing</a:t>
            </a:r>
          </a:p>
          <a:p>
            <a:r>
              <a:rPr lang="en" sz="800" dirty="0">
                <a:solidFill>
                  <a:schemeClr val="accent1">
                    <a:lumMod val="50000"/>
                  </a:schemeClr>
                </a:solidFill>
                <a:latin typeface="Arial" panose="020B0604020202020204" pitchFamily="34" charset="0"/>
                <a:cs typeface="Arial" panose="020B0604020202020204" pitchFamily="34" charset="0"/>
              </a:rPr>
              <a:t>Sold at X% of the store</a:t>
            </a:r>
          </a:p>
          <a:p>
            <a:endParaRPr lang="en-JP" sz="800" dirty="0">
              <a:solidFill>
                <a:schemeClr val="accent1">
                  <a:lumMod val="50000"/>
                </a:schemeClr>
              </a:solidFill>
              <a:latin typeface="Arial" panose="020B0604020202020204" pitchFamily="34" charset="0"/>
              <a:cs typeface="Arial" panose="020B0604020202020204" pitchFamily="34" charset="0"/>
            </a:endParaRPr>
          </a:p>
        </p:txBody>
      </p:sp>
      <p:pic>
        <p:nvPicPr>
          <p:cNvPr id="27" name="Picture 2" descr="A vibrant snack package design for a corn snack brand named 'Snack King'. The package is designed to appeal to teens, featuring bold, dynamic graphics. The color scheme is inspired by chili sauce, with deep reds, oranges, and hints of yellow to convey a spicy flavor. The brand name 'Snack King' is prominently displayed at the top in a bold, modern font. The packaging includes an image of fiery corn snacks, with chili peppers and sauce splashes to emphasize the spicy flavor. The background has a mix of flames and dynamic lines, creating a sense of excitement and energy.">
            <a:extLst>
              <a:ext uri="{FF2B5EF4-FFF2-40B4-BE49-F238E27FC236}">
                <a16:creationId xmlns:a16="http://schemas.microsoft.com/office/drawing/2014/main" id="{1C306BC1-82CF-931A-0310-17915BE00F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5254" y="2219284"/>
            <a:ext cx="685216" cy="685216"/>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B7AD07E1-E99D-65C6-C716-0F48B790CFB3}"/>
              </a:ext>
            </a:extLst>
          </p:cNvPr>
          <p:cNvSpPr txBox="1"/>
          <p:nvPr/>
        </p:nvSpPr>
        <p:spPr>
          <a:xfrm>
            <a:off x="6072052" y="2925346"/>
            <a:ext cx="1242648" cy="707886"/>
          </a:xfrm>
          <a:prstGeom prst="rect">
            <a:avLst/>
          </a:prstGeom>
          <a:noFill/>
        </p:spPr>
        <p:txBody>
          <a:bodyPr wrap="none" rtlCol="0">
            <a:spAutoFit/>
          </a:bodyPr>
          <a:lstStyle/>
          <a:p>
            <a:r>
              <a:rPr lang="en" sz="800" dirty="0">
                <a:solidFill>
                  <a:schemeClr val="accent1">
                    <a:lumMod val="50000"/>
                  </a:schemeClr>
                </a:solidFill>
                <a:latin typeface="Arial" panose="020B0604020202020204" pitchFamily="34" charset="0"/>
                <a:cs typeface="Arial" panose="020B0604020202020204" pitchFamily="34" charset="0"/>
              </a:rPr>
              <a:t>No.x</a:t>
            </a:r>
          </a:p>
          <a:p>
            <a:r>
              <a:rPr lang="en" sz="800" dirty="0">
                <a:solidFill>
                  <a:schemeClr val="accent1">
                    <a:lumMod val="50000"/>
                  </a:schemeClr>
                </a:solidFill>
                <a:latin typeface="Arial" panose="020B0604020202020204" pitchFamily="34" charset="0"/>
                <a:cs typeface="Arial" panose="020B0604020202020204" pitchFamily="34" charset="0"/>
              </a:rPr>
              <a:t>Product name</a:t>
            </a:r>
          </a:p>
          <a:p>
            <a:r>
              <a:rPr lang="en" sz="800" dirty="0">
                <a:solidFill>
                  <a:schemeClr val="accent1">
                    <a:lumMod val="50000"/>
                  </a:schemeClr>
                </a:solidFill>
                <a:latin typeface="Arial" panose="020B0604020202020204" pitchFamily="34" charset="0"/>
                <a:cs typeface="Arial" panose="020B0604020202020204" pitchFamily="34" charset="0"/>
              </a:rPr>
              <a:t>Pricing</a:t>
            </a:r>
          </a:p>
          <a:p>
            <a:r>
              <a:rPr lang="en" sz="800" dirty="0">
                <a:solidFill>
                  <a:schemeClr val="accent1">
                    <a:lumMod val="50000"/>
                  </a:schemeClr>
                </a:solidFill>
                <a:latin typeface="Arial" panose="020B0604020202020204" pitchFamily="34" charset="0"/>
                <a:cs typeface="Arial" panose="020B0604020202020204" pitchFamily="34" charset="0"/>
              </a:rPr>
              <a:t>Sold at X% of the store</a:t>
            </a:r>
          </a:p>
          <a:p>
            <a:endParaRPr lang="en-JP" sz="800" dirty="0">
              <a:solidFill>
                <a:schemeClr val="accent1">
                  <a:lumMod val="50000"/>
                </a:schemeClr>
              </a:solidFill>
              <a:latin typeface="Arial" panose="020B0604020202020204" pitchFamily="34" charset="0"/>
              <a:cs typeface="Arial" panose="020B0604020202020204" pitchFamily="34" charset="0"/>
            </a:endParaRPr>
          </a:p>
        </p:txBody>
      </p:sp>
      <p:pic>
        <p:nvPicPr>
          <p:cNvPr id="43" name="Picture 2" descr="A vibrant snack package design for a corn snack brand named 'Snack King'. The package is designed to appeal to teens, featuring bold, dynamic graphics. The color scheme is inspired by chili sauce, with deep reds, oranges, and hints of yellow to convey a spicy flavor. The brand name 'Snack King' is prominently displayed at the top in a bold, modern font. The packaging includes an image of fiery corn snacks, with chili peppers and sauce splashes to emphasize the spicy flavor. The background has a mix of flames and dynamic lines, creating a sense of excitement and energy.">
            <a:extLst>
              <a:ext uri="{FF2B5EF4-FFF2-40B4-BE49-F238E27FC236}">
                <a16:creationId xmlns:a16="http://schemas.microsoft.com/office/drawing/2014/main" id="{52CD585B-D41C-5FA3-DEEE-B0CEB5B446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0812" y="2241718"/>
            <a:ext cx="685216" cy="685216"/>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D974E360-6E92-7D26-3EE0-D90F3026EBC9}"/>
              </a:ext>
            </a:extLst>
          </p:cNvPr>
          <p:cNvSpPr txBox="1"/>
          <p:nvPr/>
        </p:nvSpPr>
        <p:spPr>
          <a:xfrm>
            <a:off x="7422355" y="2925346"/>
            <a:ext cx="1242648" cy="707886"/>
          </a:xfrm>
          <a:prstGeom prst="rect">
            <a:avLst/>
          </a:prstGeom>
          <a:noFill/>
        </p:spPr>
        <p:txBody>
          <a:bodyPr wrap="none" rtlCol="0">
            <a:spAutoFit/>
          </a:bodyPr>
          <a:lstStyle/>
          <a:p>
            <a:r>
              <a:rPr lang="en" sz="800" dirty="0">
                <a:solidFill>
                  <a:schemeClr val="accent1">
                    <a:lumMod val="50000"/>
                  </a:schemeClr>
                </a:solidFill>
                <a:latin typeface="Arial" panose="020B0604020202020204" pitchFamily="34" charset="0"/>
                <a:cs typeface="Arial" panose="020B0604020202020204" pitchFamily="34" charset="0"/>
              </a:rPr>
              <a:t>No.x</a:t>
            </a:r>
          </a:p>
          <a:p>
            <a:r>
              <a:rPr lang="en" sz="800" dirty="0">
                <a:solidFill>
                  <a:schemeClr val="accent1">
                    <a:lumMod val="50000"/>
                  </a:schemeClr>
                </a:solidFill>
                <a:latin typeface="Arial" panose="020B0604020202020204" pitchFamily="34" charset="0"/>
                <a:cs typeface="Arial" panose="020B0604020202020204" pitchFamily="34" charset="0"/>
              </a:rPr>
              <a:t>Product name</a:t>
            </a:r>
          </a:p>
          <a:p>
            <a:r>
              <a:rPr lang="en" sz="800" dirty="0">
                <a:solidFill>
                  <a:schemeClr val="accent1">
                    <a:lumMod val="50000"/>
                  </a:schemeClr>
                </a:solidFill>
                <a:latin typeface="Arial" panose="020B0604020202020204" pitchFamily="34" charset="0"/>
                <a:cs typeface="Arial" panose="020B0604020202020204" pitchFamily="34" charset="0"/>
              </a:rPr>
              <a:t>Pricing</a:t>
            </a:r>
          </a:p>
          <a:p>
            <a:r>
              <a:rPr lang="en" sz="800" dirty="0">
                <a:solidFill>
                  <a:schemeClr val="accent1">
                    <a:lumMod val="50000"/>
                  </a:schemeClr>
                </a:solidFill>
                <a:latin typeface="Arial" panose="020B0604020202020204" pitchFamily="34" charset="0"/>
                <a:cs typeface="Arial" panose="020B0604020202020204" pitchFamily="34" charset="0"/>
              </a:rPr>
              <a:t>Sold at X% of the store</a:t>
            </a:r>
          </a:p>
          <a:p>
            <a:endParaRPr lang="en-JP" sz="800" dirty="0">
              <a:solidFill>
                <a:schemeClr val="accent1">
                  <a:lumMod val="50000"/>
                </a:schemeClr>
              </a:solidFill>
              <a:latin typeface="Arial" panose="020B0604020202020204" pitchFamily="34" charset="0"/>
              <a:cs typeface="Arial" panose="020B0604020202020204" pitchFamily="34" charset="0"/>
            </a:endParaRPr>
          </a:p>
        </p:txBody>
      </p:sp>
      <p:pic>
        <p:nvPicPr>
          <p:cNvPr id="45" name="Picture 2" descr="A vibrant snack package design for a corn snack brand named 'Snack King'. The package is designed to appeal to teens, featuring bold, dynamic graphics. The color scheme is inspired by chili sauce, with deep reds, oranges, and hints of yellow to convey a spicy flavor. The brand name 'Snack King' is prominently displayed at the top in a bold, modern font. The packaging includes an image of fiery corn snacks, with chili peppers and sauce splashes to emphasize the spicy flavor. The background has a mix of flames and dynamic lines, creating a sense of excitement and energy.">
            <a:extLst>
              <a:ext uri="{FF2B5EF4-FFF2-40B4-BE49-F238E27FC236}">
                <a16:creationId xmlns:a16="http://schemas.microsoft.com/office/drawing/2014/main" id="{D433943B-F876-3E4A-7497-18DE8869DD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4187" y="933483"/>
            <a:ext cx="685216" cy="685216"/>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a:extLst>
              <a:ext uri="{FF2B5EF4-FFF2-40B4-BE49-F238E27FC236}">
                <a16:creationId xmlns:a16="http://schemas.microsoft.com/office/drawing/2014/main" id="{70BDEB0A-80EB-DFF1-8467-CE9C8B0F8EC8}"/>
              </a:ext>
            </a:extLst>
          </p:cNvPr>
          <p:cNvSpPr txBox="1"/>
          <p:nvPr/>
        </p:nvSpPr>
        <p:spPr>
          <a:xfrm>
            <a:off x="6080985" y="1639545"/>
            <a:ext cx="1242648" cy="707886"/>
          </a:xfrm>
          <a:prstGeom prst="rect">
            <a:avLst/>
          </a:prstGeom>
          <a:noFill/>
        </p:spPr>
        <p:txBody>
          <a:bodyPr wrap="none" rtlCol="0">
            <a:spAutoFit/>
          </a:bodyPr>
          <a:lstStyle/>
          <a:p>
            <a:r>
              <a:rPr lang="en" sz="800" dirty="0">
                <a:solidFill>
                  <a:schemeClr val="accent1">
                    <a:lumMod val="50000"/>
                  </a:schemeClr>
                </a:solidFill>
                <a:latin typeface="Arial" panose="020B0604020202020204" pitchFamily="34" charset="0"/>
                <a:cs typeface="Arial" panose="020B0604020202020204" pitchFamily="34" charset="0"/>
              </a:rPr>
              <a:t>No.x</a:t>
            </a:r>
          </a:p>
          <a:p>
            <a:r>
              <a:rPr lang="en" sz="800" dirty="0">
                <a:solidFill>
                  <a:schemeClr val="accent1">
                    <a:lumMod val="50000"/>
                  </a:schemeClr>
                </a:solidFill>
                <a:latin typeface="Arial" panose="020B0604020202020204" pitchFamily="34" charset="0"/>
                <a:cs typeface="Arial" panose="020B0604020202020204" pitchFamily="34" charset="0"/>
              </a:rPr>
              <a:t>Product name</a:t>
            </a:r>
          </a:p>
          <a:p>
            <a:r>
              <a:rPr lang="en" sz="800" dirty="0">
                <a:solidFill>
                  <a:schemeClr val="accent1">
                    <a:lumMod val="50000"/>
                  </a:schemeClr>
                </a:solidFill>
                <a:latin typeface="Arial" panose="020B0604020202020204" pitchFamily="34" charset="0"/>
                <a:cs typeface="Arial" panose="020B0604020202020204" pitchFamily="34" charset="0"/>
              </a:rPr>
              <a:t>Pricing</a:t>
            </a:r>
          </a:p>
          <a:p>
            <a:r>
              <a:rPr lang="en" sz="800" dirty="0">
                <a:solidFill>
                  <a:schemeClr val="accent1">
                    <a:lumMod val="50000"/>
                  </a:schemeClr>
                </a:solidFill>
                <a:latin typeface="Arial" panose="020B0604020202020204" pitchFamily="34" charset="0"/>
                <a:cs typeface="Arial" panose="020B0604020202020204" pitchFamily="34" charset="0"/>
              </a:rPr>
              <a:t>Sold at X% of the store</a:t>
            </a:r>
          </a:p>
          <a:p>
            <a:endParaRPr lang="en-JP" sz="800" dirty="0">
              <a:solidFill>
                <a:schemeClr val="accent1">
                  <a:lumMod val="50000"/>
                </a:schemeClr>
              </a:solidFill>
              <a:latin typeface="Arial" panose="020B0604020202020204" pitchFamily="34" charset="0"/>
              <a:cs typeface="Arial" panose="020B0604020202020204" pitchFamily="34" charset="0"/>
            </a:endParaRPr>
          </a:p>
        </p:txBody>
      </p:sp>
      <p:pic>
        <p:nvPicPr>
          <p:cNvPr id="47" name="Picture 2" descr="A vibrant snack package design for a corn snack brand named 'Snack King'. The package is designed to appeal to teens, featuring bold, dynamic graphics. The color scheme is inspired by chili sauce, with deep reds, oranges, and hints of yellow to convey a spicy flavor. The brand name 'Snack King' is prominently displayed at the top in a bold, modern font. The packaging includes an image of fiery corn snacks, with chili peppers and sauce splashes to emphasize the spicy flavor. The background has a mix of flames and dynamic lines, creating a sense of excitement and energy.">
            <a:extLst>
              <a:ext uri="{FF2B5EF4-FFF2-40B4-BE49-F238E27FC236}">
                <a16:creationId xmlns:a16="http://schemas.microsoft.com/office/drawing/2014/main" id="{B56D1786-0C93-F77B-A19A-FA9D4931D5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9745" y="955917"/>
            <a:ext cx="685216" cy="685216"/>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0F680E99-F5D7-9F45-6049-D5230DE2F42C}"/>
              </a:ext>
            </a:extLst>
          </p:cNvPr>
          <p:cNvSpPr txBox="1"/>
          <p:nvPr/>
        </p:nvSpPr>
        <p:spPr>
          <a:xfrm>
            <a:off x="7431288" y="1639545"/>
            <a:ext cx="1242648" cy="707886"/>
          </a:xfrm>
          <a:prstGeom prst="rect">
            <a:avLst/>
          </a:prstGeom>
          <a:noFill/>
        </p:spPr>
        <p:txBody>
          <a:bodyPr wrap="none" rtlCol="0">
            <a:spAutoFit/>
          </a:bodyPr>
          <a:lstStyle/>
          <a:p>
            <a:r>
              <a:rPr lang="en" sz="800" dirty="0">
                <a:solidFill>
                  <a:schemeClr val="accent1">
                    <a:lumMod val="50000"/>
                  </a:schemeClr>
                </a:solidFill>
                <a:latin typeface="Arial" panose="020B0604020202020204" pitchFamily="34" charset="0"/>
                <a:cs typeface="Arial" panose="020B0604020202020204" pitchFamily="34" charset="0"/>
              </a:rPr>
              <a:t>No.x</a:t>
            </a:r>
          </a:p>
          <a:p>
            <a:r>
              <a:rPr lang="en" sz="800" dirty="0">
                <a:solidFill>
                  <a:schemeClr val="accent1">
                    <a:lumMod val="50000"/>
                  </a:schemeClr>
                </a:solidFill>
                <a:latin typeface="Arial" panose="020B0604020202020204" pitchFamily="34" charset="0"/>
                <a:cs typeface="Arial" panose="020B0604020202020204" pitchFamily="34" charset="0"/>
              </a:rPr>
              <a:t>Product name</a:t>
            </a:r>
          </a:p>
          <a:p>
            <a:r>
              <a:rPr lang="en" sz="800" dirty="0">
                <a:solidFill>
                  <a:schemeClr val="accent1">
                    <a:lumMod val="50000"/>
                  </a:schemeClr>
                </a:solidFill>
                <a:latin typeface="Arial" panose="020B0604020202020204" pitchFamily="34" charset="0"/>
                <a:cs typeface="Arial" panose="020B0604020202020204" pitchFamily="34" charset="0"/>
              </a:rPr>
              <a:t>Pricing</a:t>
            </a:r>
          </a:p>
          <a:p>
            <a:r>
              <a:rPr lang="en" sz="800" dirty="0">
                <a:solidFill>
                  <a:schemeClr val="accent1">
                    <a:lumMod val="50000"/>
                  </a:schemeClr>
                </a:solidFill>
                <a:latin typeface="Arial" panose="020B0604020202020204" pitchFamily="34" charset="0"/>
                <a:cs typeface="Arial" panose="020B0604020202020204" pitchFamily="34" charset="0"/>
              </a:rPr>
              <a:t>Sold at X% of the store</a:t>
            </a:r>
          </a:p>
          <a:p>
            <a:endParaRPr lang="en-JP" sz="8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400481"/>
      </p:ext>
    </p:extLst>
  </p:cSld>
  <p:clrMapOvr>
    <a:masterClrMapping/>
  </p:clrMapOvr>
</p:sld>
</file>

<file path=ppt/theme/theme1.xml><?xml version="1.0" encoding="utf-8"?>
<a:theme xmlns:a="http://schemas.openxmlformats.org/drawingml/2006/main" name="Q&amp;Me temp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accent1">
              <a:lumMod val="5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smtClean="0">
            <a:solidFill>
              <a:schemeClr val="accent1">
                <a:lumMod val="50000"/>
              </a:schemeClr>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ctr">
          <a:defRPr sz="1400" dirty="0" smtClean="0">
            <a:solidFill>
              <a:schemeClr val="accent1">
                <a:lumMod val="50000"/>
              </a:schemeClr>
            </a:solidFill>
            <a:latin typeface="Arial" panose="020B0604020202020204" pitchFamily="34" charset="0"/>
            <a:cs typeface="Arial" panose="020B0604020202020204" pitchFamily="34" charset="0"/>
          </a:defRPr>
        </a:defPPr>
      </a:lstStyle>
    </a:tx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Q&amp;Me tempate.pot</Template>
  <TotalTime>21054</TotalTime>
  <Words>571</Words>
  <Application>Microsoft Office PowerPoint</Application>
  <PresentationFormat>On-screen Show (16:9)</PresentationFormat>
  <Paragraphs>142</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Q&amp;Me tempate</vt:lpstr>
      <vt:lpstr>Sample Report: New Category Summary</vt:lpstr>
      <vt:lpstr>Sample Report – &lt;By category (1)&gt;</vt:lpstr>
      <vt:lpstr>Sample Report – &lt;By category (2)&gt;</vt:lpstr>
      <vt:lpstr>Sample Report – &lt;By category (3)&gt;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Kurokawa Kengo</dc:creator>
  <cp:lastModifiedBy>Hùng Đào Tuấn</cp:lastModifiedBy>
  <cp:revision>1346</cp:revision>
  <cp:lastPrinted>2015-10-16T02:30:58Z</cp:lastPrinted>
  <dcterms:created xsi:type="dcterms:W3CDTF">2014-01-26T11:46:16Z</dcterms:created>
  <dcterms:modified xsi:type="dcterms:W3CDTF">2024-10-23T09:22:31Z</dcterms:modified>
</cp:coreProperties>
</file>