
<file path=[Content_Types].xml><?xml version="1.0" encoding="utf-8"?>
<Types xmlns="http://schemas.openxmlformats.org/package/2006/content-types">
  <Default Extension="rels" ContentType="application/vnd.openxmlformats-package.relationships+xml"/>
  <Default Extension="jpeg" ContentType="image/jpeg"/>
  <Default Extension="png" ContentType="image/png"/>
  <Default Extension="svg" ContentType="image/svg+xml"/>
  <Default Extension="jpg" ContentType="image/jp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12192000" cy="6858000"/>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n-lt"/>
          <a:ea typeface="+mn-ea"/>
          <a:cs typeface="+mn-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50cf70e0b5f4c4967b11782130baccebd13035.jp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gchen16@uh.edu" TargetMode="Externa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p:cSld>
    <p:spTree>
      <p:nvGrpSpPr>
        <p:cNvPr id="1" name=""/>
        <p:cNvGrpSpPr/>
        <p:nvPr/>
      </p:nvGrpSpPr>
      <p:grpSpPr>
        <a:xfrm>
          <a:off x="0" y="0"/>
          <a:ext cx="0" cy="0"/>
          <a:chOff x="0" y="0"/>
          <a:chExt cx="0" cy="0"/>
        </a:xfrm>
      </p:grpSpPr>
      <p:sp>
        <p:nvSpPr>
          <p:cNvPr id="2" name="Text"/>
          <p:cNvSpPr/>
          <p:nvPr/>
        </p:nvSpPr>
        <p:spPr>
          <a:xfrm>
            <a:off x="1524000" y="457200"/>
            <a:ext cx="9144000" cy="733425"/>
          </a:xfrm>
          <a:prstGeom prst="rect">
            <a:avLst/>
          </a:prstGeom>
        </p:spPr>
        <p:txBody>
          <a:bodyPr anchor="t" lIns="0" tIns="0" rIns="0" bIns="0">
            <a:noAutofit/>
          </a:bodyPr>
          <a:lstStyle/>
          <a:p>
            <a:pPr algn="ctr">
              <a:lnSpc>
                <a:spcPct val="96700"/>
              </a:lnSpc>
            </a:pPr>
            <a:r>
              <a:rPr lang="en-US" sz="2400" dirty="0" b="1">
                <a:effectLst/>
              </a:rPr>
              <a:t>Hexahedral Mesh Quality Improvement via Edge-Angle Optimization</a:t>
            </a:r>
          </a:p>
        </p:txBody>
      </p:sp>
      <mc:AlternateContent xmlns:mc="http://schemas.openxmlformats.org/markup-compatibility/2006">
        <mc:Choice xmlns:a14="http://schemas.microsoft.com/office/drawing/2010/main" Requires="a14">
          <p:sp>
            <p:nvSpPr>
              <p:cNvPr id="2" name="Text"/>
              <p:cNvSpPr/>
              <p:nvPr/>
            </p:nvSpPr>
            <p:spPr>
              <a:xfrm>
                <a:off x="3810000" y="1495425"/>
                <a:ext cx="4572000" cy="838200"/>
              </a:xfrm>
              <a:prstGeom prst="rect">
                <a:avLst/>
              </a:prstGeom>
            </p:spPr>
            <p:txBody>
              <a:bodyPr anchor="t" lIns="0" tIns="0" rIns="0" bIns="0">
                <a:noAutofit/>
              </a:bodyPr>
              <a:lstStyle/>
              <a:p>
                <a:pPr algn="ctr" marL="133350">
                  <a:lnSpc>
                    <a:spcPct val="120000"/>
                  </a:lnSpc>
                </a:pPr>
                <a:r>
                  <a:rPr lang="en-US" sz="1200" dirty="0">
                    <a:effectLst/>
                  </a:rPr>
                  <a:t>Kaoji Xu </a:t>
                </a:r>
                <a:r>
                  <a:rPr lang="en-US" sz="1200" dirty="0">
                    <a:effectLst/>
                  </a:rPr>
                  <a:t>​</a:t>
                </a:r>
                <a14:m>
                  <m:oMath>
                    <m:sSup>
                      <m:sSupPr>
                        <m:ctrlPr>
                          <a:rPr sz="1200">
                            <a:latin typeface="Cambria Math" panose="02040503050406030204" pitchFamily="18" charset="0"/>
                          </a:rPr>
                        </m:ctrlPr>
                      </m:sSupPr>
                      <m:e>
                        <m:r>
                          <m:t xml:space="preserve"> </m:t>
                        </m:r>
                      </m:e>
                      <m:sup>
                        <m:r>
                          <m:rPr>
                            <m:sty m:val="p"/>
                          </m:rPr>
                          <a:rPr lang="en-US" sz="1200" dirty="0">
                            <a:solidFill>
                              <a:srgbClr val="000000"/>
                            </a:solidFill>
                            <a:effectLst/>
                          </a:rPr>
                          <m:t>a</m:t>
                        </m:r>
                      </m:sup>
                    </m:sSup>
                  </m:oMath>
                </a14:m>
                <a:r>
                  <a:rPr lang="en-US" sz="1200" dirty="0">
                    <a:effectLst/>
                  </a:rPr>
                  <a:t>, Xifeng Gao </a:t>
                </a:r>
                <a:r>
                  <a:rPr lang="en-US" sz="1200" dirty="0">
                    <a:effectLst/>
                  </a:rPr>
                  <a:t>​</a:t>
                </a:r>
                <a14:m>
                  <m:oMath>
                    <m:sSup>
                      <m:sSupPr>
                        <m:ctrlPr>
                          <a:rPr sz="1200">
                            <a:latin typeface="Cambria Math" panose="02040503050406030204" pitchFamily="18" charset="0"/>
                          </a:rPr>
                        </m:ctrlPr>
                      </m:sSupPr>
                      <m:e>
                        <m:r>
                          <m:t xml:space="preserve"> </m:t>
                        </m:r>
                      </m:e>
                      <m:sup>
                        <m:r>
                          <m:rPr>
                            <m:sty m:val="p"/>
                          </m:rPr>
                          <a:rPr lang="en-US" sz="1200" dirty="0">
                            <a:solidFill>
                              <a:srgbClr val="000000"/>
                            </a:solidFill>
                            <a:effectLst/>
                          </a:rPr>
                          <m:t>b</m:t>
                        </m:r>
                        <m:r>
                          <m:rPr>
                            <m:sty m:val="p"/>
                          </m:rPr>
                          <a:rPr lang="en-US" sz="1200" dirty="0">
                            <a:solidFill>
                              <a:srgbClr val="000000"/>
                            </a:solidFill>
                            <a:effectLst/>
                          </a:rPr>
                          <m:t>,</m:t>
                        </m:r>
                        <m:r>
                          <m:rPr>
                            <m:sty m:val="p"/>
                          </m:rPr>
                          <a:rPr lang="en-US" sz="1200" dirty="0">
                            <a:solidFill>
                              <a:srgbClr val="000000"/>
                            </a:solidFill>
                            <a:effectLst/>
                          </a:rPr>
                          <m:t>1</m:t>
                        </m:r>
                      </m:sup>
                    </m:sSup>
                  </m:oMath>
                </a14:m>
                <a:r>
                  <a:rPr lang="en-US" sz="1200" dirty="0">
                    <a:effectLst/>
                  </a:rPr>
                  <a:t>, Guoning Chen </a:t>
                </a:r>
                <a:r>
                  <a:rPr lang="en-US" sz="1200" dirty="0">
                    <a:effectLst/>
                  </a:rPr>
                  <a:t>​</a:t>
                </a:r>
                <a14:m>
                  <m:oMath>
                    <m:sSup>
                      <m:sSupPr>
                        <m:ctrlPr>
                          <a:rPr sz="1200">
                            <a:latin typeface="Cambria Math" panose="02040503050406030204" pitchFamily="18" charset="0"/>
                          </a:rPr>
                        </m:ctrlPr>
                      </m:sSupPr>
                      <m:e>
                        <m:r>
                          <m:t xml:space="preserve"> </m:t>
                        </m:r>
                      </m:e>
                      <m:sup>
                        <m:r>
                          <m:rPr>
                            <m:sty m:val="p"/>
                          </m:rPr>
                          <a:rPr lang="en-US" sz="1200" dirty="0">
                            <a:solidFill>
                              <a:srgbClr val="000000"/>
                            </a:solidFill>
                            <a:effectLst/>
                          </a:rPr>
                          <m:t>a</m:t>
                        </m:r>
                        <m:r>
                          <m:rPr>
                            <m:sty m:val="p"/>
                          </m:rPr>
                          <a:rPr lang="en-US" sz="1200" dirty="0">
                            <a:solidFill>
                              <a:srgbClr val="000000"/>
                            </a:solidFill>
                            <a:effectLst/>
                          </a:rPr>
                          <m:t>,</m:t>
                        </m:r>
                        <m:r>
                          <m:rPr>
                            <m:sty m:val="p"/>
                          </m:rPr>
                          <a:rPr lang="en-US" sz="1200" dirty="0">
                            <a:solidFill>
                              <a:srgbClr val="000000"/>
                            </a:solidFill>
                            <a:effectLst/>
                          </a:rPr>
                          <m:t>∗</m:t>
                        </m:r>
                      </m:sup>
                    </m:sSup>
                  </m:oMath>
                </a14:m>
              </a:p>
              <a:p>
                <a:pPr algn="ctr" marL="133350">
                  <a:lnSpc>
                    <a:spcPct val="120000"/>
                  </a:lnSpc>
                </a:pPr>
                <a:r>
                  <a:rPr lang="en-US" sz="1200" dirty="0">
                    <a:effectLst/>
                  </a:rPr>
                  <a:t>​</a:t>
                </a:r>
                <a14:m>
                  <m:oMath>
                    <m:sSup>
                      <m:sSupPr>
                        <m:ctrlPr>
                          <a:rPr sz="1200">
                            <a:latin typeface="Cambria Math" panose="02040503050406030204" pitchFamily="18" charset="0"/>
                          </a:rPr>
                        </m:ctrlPr>
                      </m:sSupPr>
                      <m:e>
                        <m:r>
                          <m:t xml:space="preserve"> </m:t>
                        </m:r>
                      </m:e>
                      <m:sup>
                        <m:r>
                          <m:rPr>
                            <m:sty m:val="i"/>
                          </m:rPr>
                          <a:rPr lang="en-US" sz="1200" dirty="0">
                            <a:solidFill>
                              <a:srgbClr val="000000"/>
                            </a:solidFill>
                            <a:effectLst/>
                          </a:rPr>
                          <m:t>a</m:t>
                        </m:r>
                      </m:sup>
                    </m:sSup>
                  </m:oMath>
                </a14:m>
                <a:r>
                  <a:rPr lang="en-US" sz="1200" dirty="0">
                    <a:effectLst/>
                  </a:rPr>
                  <a:t> University of Houston, Houston, TX, USA</a:t>
                </a:r>
              </a:p>
              <a:p>
                <a:pPr algn="ctr" marL="133350">
                  <a:lnSpc>
                    <a:spcPct val="120000"/>
                  </a:lnSpc>
                  <a:spcAft>
                    <a:spcPts val="1200"/>
                  </a:spcAft>
                </a:pPr>
                <a:r>
                  <a:rPr lang="en-US" sz="1200" dirty="0">
                    <a:effectLst/>
                  </a:rPr>
                  <a:t>​</a:t>
                </a:r>
                <a14:m>
                  <m:oMath>
                    <m:sSup>
                      <m:sSupPr>
                        <m:ctrlPr>
                          <a:rPr sz="1200">
                            <a:latin typeface="Cambria Math" panose="02040503050406030204" pitchFamily="18" charset="0"/>
                          </a:rPr>
                        </m:ctrlPr>
                      </m:sSupPr>
                      <m:e>
                        <m:r>
                          <m:t xml:space="preserve"> </m:t>
                        </m:r>
                      </m:e>
                      <m:sup>
                        <m:r>
                          <m:rPr>
                            <m:sty m:val="i"/>
                          </m:rPr>
                          <a:rPr lang="en-US" sz="1200" dirty="0">
                            <a:solidFill>
                              <a:srgbClr val="000000"/>
                            </a:solidFill>
                            <a:effectLst/>
                          </a:rPr>
                          <m:t>b</m:t>
                        </m:r>
                      </m:sup>
                    </m:sSup>
                  </m:oMath>
                </a14:m>
                <a:r>
                  <a:rPr lang="en-US" sz="1200" dirty="0">
                    <a:effectLst/>
                  </a:rPr>
                  <a:t> New York University, Newyork, NY, USA</a:t>
                </a:r>
              </a:p>
            </p:txBody>
          </p:sp>
        </mc:Choice>
        <mc:Fallback/>
      </mc:AlternateContent>
      <p:sp>
        <p:nvSpPr>
          <p:cNvPr id="2" name="Text"/>
          <p:cNvSpPr/>
          <p:nvPr/>
        </p:nvSpPr>
        <p:spPr>
          <a:xfrm>
            <a:off x="1524000" y="2486025"/>
            <a:ext cx="9144000" cy="342900"/>
          </a:xfrm>
          <a:prstGeom prst="rect">
            <a:avLst/>
          </a:prstGeom>
        </p:spPr>
        <p:txBody>
          <a:bodyPr anchor="t" lIns="0" tIns="0" rIns="0" bIns="0">
            <a:noAutofit/>
          </a:bodyPr>
          <a:lstStyle/>
          <a:p>
            <a:pPr>
              <a:lnSpc>
                <a:spcPct val="120000"/>
              </a:lnSpc>
            </a:pPr>
            <a:r>
              <a:rPr lang="en-US" sz="1800" dirty="0" b="1">
                <a:effectLst/>
              </a:rPr>
              <a:t>ARTICLE INFO</a:t>
            </a:r>
          </a:p>
        </p:txBody>
      </p:sp>
      <p:sp>
        <p:nvSpPr>
          <p:cNvPr id="2" name="Text"/>
          <p:cNvSpPr/>
          <p:nvPr/>
        </p:nvSpPr>
        <p:spPr>
          <a:xfrm>
            <a:off x="1524000" y="3018664"/>
            <a:ext cx="9144000" cy="342900"/>
          </a:xfrm>
          <a:prstGeom prst="rect">
            <a:avLst/>
          </a:prstGeom>
        </p:spPr>
        <p:txBody>
          <a:bodyPr anchor="t" lIns="0" tIns="0" rIns="0" bIns="0">
            <a:noAutofit/>
          </a:bodyPr>
          <a:lstStyle/>
          <a:p>
            <a:pPr>
              <a:lnSpc>
                <a:spcPct val="120000"/>
              </a:lnSpc>
            </a:pPr>
            <a:r>
              <a:rPr lang="en-US" sz="1800" dirty="0" b="1">
                <a:effectLst/>
              </a:rPr>
              <a:t>Article history:</a:t>
            </a:r>
          </a:p>
        </p:txBody>
      </p:sp>
      <p:sp>
        <p:nvSpPr>
          <p:cNvPr id="2" name="Text"/>
          <p:cNvSpPr/>
          <p:nvPr/>
        </p:nvSpPr>
        <p:spPr>
          <a:xfrm>
            <a:off x="1524000" y="3551303"/>
            <a:ext cx="9144000" cy="228600"/>
          </a:xfrm>
          <a:prstGeom prst="rect">
            <a:avLst/>
          </a:prstGeom>
        </p:spPr>
        <p:txBody>
          <a:bodyPr anchor="t" lIns="0" tIns="0" rIns="0" bIns="0">
            <a:noAutofit/>
          </a:bodyPr>
          <a:lstStyle/>
          <a:p>
            <a:pPr>
              <a:lnSpc>
                <a:spcPct val="120000"/>
              </a:lnSpc>
            </a:pPr>
            <a:r>
              <a:rPr lang="en-US" sz="1200" dirty="0">
                <a:effectLst/>
              </a:rPr>
              <a:t>Keywords: Hex-mesh, Untangling, Quality Improvement, Optimization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p:cSld>
    <p:spTree>
      <p:nvGrpSpPr>
        <p:cNvPr id="1" name=""/>
        <p:cNvGrpSpPr/>
        <p:nvPr/>
      </p:nvGrpSpPr>
      <p:grpSpPr>
        <a:xfrm>
          <a:off x="0" y="0"/>
          <a:ext cx="0" cy="0"/>
          <a:chOff x="0" y="0"/>
          <a:chExt cx="0" cy="0"/>
        </a:xfrm>
      </p:grpSpPr>
      <p:sp>
        <p:nvSpPr>
          <p:cNvPr id="3" name="Text"/>
          <p:cNvSpPr/>
          <p:nvPr/>
        </p:nvSpPr>
        <p:spPr>
          <a:xfrm>
            <a:off x="1524000" y="3781425"/>
            <a:ext cx="9144000" cy="1143000"/>
          </a:xfrm>
          <a:prstGeom prst="rect">
            <a:avLst/>
          </a:prstGeom>
        </p:spPr>
        <p:txBody>
          <a:bodyPr anchor="t" lIns="0" tIns="0" rIns="0" bIns="0">
            <a:noAutofit/>
          </a:bodyPr>
          <a:lstStyle/>
          <a:p>
            <a:pPr>
              <a:lnSpc>
                <a:spcPct val="120000"/>
              </a:lnSpc>
            </a:pPr>
            <a:r>
              <a:rPr lang="en-US" sz="1200" dirty="0">
                <a:effectLst/>
              </a:rPr>
              <a:t>Fig. 1. We optimize a hex-mesh (a) with multiple inverted (red) elements. We first obtain a target surface (b) by aligning boundary vertices to features. We then produce an inversion-free mesh (d) with large surface distance error via optimizing the local regions (c) using a soft constraint on the surface. Next, we use inversion-free deformation to pull the surface of (d) back to the one obtained in (b) and obtain an inversion-free mesh (e). Using a hard constraint on the surface, we further optimize the mesh to improve its MSJ with low surface distance error (f).</a:t>
            </a:r>
          </a:p>
        </p:txBody>
      </p:sp>
      <mc:AlternateContent xmlns:mc="http://schemas.openxmlformats.org/markup-compatibility/2006">
        <mc:Choice xmlns:a14="http://schemas.microsoft.com/office/drawing/2010/main" Requires="a14">
          <p:sp>
            <p:nvSpPr>
              <p:cNvPr id="2" name="Text"/>
              <p:cNvSpPr/>
              <p:nvPr/>
            </p:nvSpPr>
            <p:spPr>
              <a:xfrm>
                <a:off x="1524000" y="4924425"/>
                <a:ext cx="9144000" cy="228600"/>
              </a:xfrm>
              <a:prstGeom prst="rect">
                <a:avLst/>
              </a:prstGeom>
            </p:spPr>
            <p:txBody>
              <a:bodyPr anchor="t" lIns="0" tIns="0" rIns="0" bIns="0">
                <a:noAutofit/>
              </a:bodyPr>
              <a:lstStyle/>
              <a:p>
                <a:pPr>
                  <a:lnSpc>
                    <a:spcPct val="120000"/>
                  </a:lnSpc>
                </a:pPr>
                <a:r>
                  <a:rPr lang="en-US" sz="1200" dirty="0">
                    <a:effectLst/>
                  </a:rPr>
                  <a:t>Let </a:t>
                </a:r>
                <a:r>
                  <a:rPr lang="en-US" sz="1200" dirty="0">
                    <a:effectLst/>
                  </a:rPr>
                  <a:t>​</a:t>
                </a:r>
                <a14:m>
                  <m:oMath>
                    <m:r>
                      <m:rPr>
                        <m:sty m:val="b"/>
                      </m:rPr>
                      <a:rPr lang="en-US" sz="1200" dirty="0">
                        <a:solidFill>
                          <a:srgbClr val="000000"/>
                        </a:solidFill>
                        <a:effectLst/>
                      </a:rPr>
                      <m:t>v</m:t>
                    </m:r>
                  </m:oMath>
                </a14:m>
                <a:r>
                  <a:rPr lang="en-US" sz="1200" dirty="0">
                    <a:effectLst/>
                  </a:rPr>
                  <a:t> denote the coordinates of vertex </a:t>
                </a:r>
                <a:r>
                  <a:rPr lang="en-US" sz="1200" dirty="0">
                    <a:effectLst/>
                  </a:rPr>
                  <a:t>​</a:t>
                </a:r>
                <a14:m>
                  <m:oMath>
                    <m:r>
                      <m:rPr>
                        <m:sty m:val="bi"/>
                      </m:rPr>
                      <a:rPr lang="en-US" sz="1200" dirty="0">
                        <a:solidFill>
                          <a:srgbClr val="000000"/>
                        </a:solidFill>
                        <a:effectLst/>
                      </a:rPr>
                      <m:t>v</m:t>
                    </m:r>
                  </m:oMath>
                </a14:m>
                <a:r>
                  <a:rPr lang="en-US" sz="1200" dirty="0">
                    <a:effectLst/>
                  </a:rPr>
                  <a:t>. Our goal is to minimize </a:t>
                </a:r>
                <a:r>
                  <a:rPr lang="en-US" sz="1200" dirty="0">
                    <a:effectLst/>
                  </a:rPr>
                  <a:t>​</a:t>
                </a:r>
                <a14:m>
                  <m:oMath>
                    <m:sSub>
                      <m:sSubPr>
                        <m:ctrlPr>
                          <a:rPr sz="1200">
                            <a:latin typeface="Cambria Math" panose="02040503050406030204" pitchFamily="18" charset="0"/>
                          </a:rPr>
                        </m:ctrlPr>
                      </m:sSubPr>
                      <m:e>
                        <m:r>
                          <m:t xml:space="preserve"> </m:t>
                        </m:r>
                      </m:e>
                      <m:sub>
                        <m:r>
                          <m:rPr>
                            <m:sty m:val="p"/>
                          </m:rPr>
                          <a:rPr lang="en-US" sz="1200" dirty="0">
                            <a:solidFill>
                              <a:srgbClr val="000000"/>
                            </a:solidFill>
                            <a:effectLst/>
                          </a:rPr>
                          <m:t>15</m:t>
                        </m:r>
                      </m:sub>
                    </m:sSub>
                  </m:oMath>
                </a14:m>
                <a:r>
                  <a:rPr lang="en-US" sz="1200" dirty="0">
                    <a:effectLst/>
                  </a:rPr>
                  <a:t> the following energy.</a:t>
                </a:r>
              </a:p>
            </p:txBody>
          </p:sp>
        </mc:Choice>
        <mc:Fallback/>
      </mc:AlternateContent>
      <mc:AlternateContent xmlns:mc="http://schemas.openxmlformats.org/markup-compatibility/2006">
        <mc:Choice xmlns:a14="http://schemas.microsoft.com/office/drawing/2010/main" Requires="a14">
          <p:sp>
            <p:nvSpPr>
              <p:cNvPr id="2" name="Text"/>
              <p:cNvSpPr/>
              <p:nvPr/>
            </p:nvSpPr>
            <p:spPr>
              <a:xfrm>
                <a:off x="1524000" y="5305425"/>
                <a:ext cx="9144000" cy="276225"/>
              </a:xfrm>
              <a:prstGeom prst="rect">
                <a:avLst/>
              </a:prstGeom>
            </p:spPr>
            <p:txBody>
              <a:bodyPr anchor="ctr" lIns="0" tIns="0" rIns="0" bIns="0">
                <a:noAutofit/>
              </a:bodyPr>
              <a:lstStyle/>
              <a:p>
                <a:pPr algn="ctr"/>
                <a14:m>
                  <m:oMathPara>
                    <m:oMath>
                      <m:limLow>
                        <m:limLowPr>
                          <m:ctrlPr>
                            <a:rPr sz="1200">
                              <a:latin typeface="Cambria Math" panose="02040503050406030204" pitchFamily="18" charset="0"/>
                            </a:rPr>
                          </m:ctrlPr>
                        </m:limLowPr>
                        <m:e>
                          <m:r>
                            <m:rPr>
                              <m:sty m:val="p"/>
                            </m:rPr>
                            <a:rPr lang="en-US" sz="1200" dirty="0">
                              <a:solidFill>
                                <a:srgbClr val="000000"/>
                              </a:solidFill>
                              <a:effectLst/>
                            </a:rPr>
                            <m:t>min</m:t>
                          </m:r>
                        </m:e>
                        <m:lim>
                          <m:r>
                            <m:rPr>
                              <m:sty m:val="b"/>
                            </m:rPr>
                            <a:rPr lang="en-US" sz="1200" dirty="0">
                              <a:solidFill>
                                <a:srgbClr val="000000"/>
                              </a:solidFill>
                              <a:effectLst/>
                            </a:rPr>
                            <m:t>v</m:t>
                          </m:r>
                        </m:lim>
                      </m:limLow>
                      <m:r>
                        <m:rPr>
                          <m:sty m:val="p"/>
                        </m:rPr>
                        <a:rPr lang="en-US" sz="1200" dirty="0">
                          <a:solidFill>
                            <a:srgbClr val="000000"/>
                          </a:solidFill>
                          <a:effectLst/>
                        </a:rPr>
                        <m:t xml:space="preserve"> </m:t>
                      </m:r>
                      <m:r>
                        <m:rPr>
                          <m:sty m:val="i"/>
                        </m:rPr>
                        <a:rPr lang="en-US" sz="1200" dirty="0">
                          <a:solidFill>
                            <a:srgbClr val="000000"/>
                          </a:solidFill>
                          <a:effectLst/>
                        </a:rPr>
                        <m:t>E</m:t>
                      </m:r>
                      <m:r>
                        <m:rPr>
                          <m:sty m:val="p"/>
                        </m:rPr>
                        <a:rPr lang="en-US" sz="1200" dirty="0">
                          <a:solidFill>
                            <a:srgbClr val="000000"/>
                          </a:solidFill>
                          <a:effectLst/>
                        </a:rPr>
                        <m:t>(</m:t>
                      </m:r>
                      <m:r>
                        <m:rPr>
                          <m:sty m:val="b"/>
                        </m:rPr>
                        <a:rPr lang="en-US" sz="1200" dirty="0">
                          <a:solidFill>
                            <a:srgbClr val="000000"/>
                          </a:solidFill>
                          <a:effectLst/>
                        </a:rPr>
                        <m:t>v</m:t>
                      </m:r>
                      <m:r>
                        <m:rPr>
                          <m:sty m:val="p"/>
                        </m:rPr>
                        <a:rPr lang="en-US" sz="1200" dirty="0">
                          <a:solidFill>
                            <a:srgbClr val="000000"/>
                          </a:solidFill>
                          <a:effectLst/>
                        </a:rPr>
                        <m:t>)</m:t>
                      </m:r>
                      <m:r>
                        <m:rPr>
                          <m:sty m:val="p"/>
                        </m:rPr>
                        <a:rPr lang="en-US" sz="1200" dirty="0">
                          <a:solidFill>
                            <a:srgbClr val="000000"/>
                          </a:solidFill>
                          <a:effectLst/>
                        </a:rPr>
                        <m:t>=</m:t>
                      </m:r>
                      <m:sSub>
                        <m:sSubPr>
                          <m:ctrlPr>
                            <a:rPr sz="1200">
                              <a:latin typeface="Cambria Math" panose="02040503050406030204" pitchFamily="18" charset="0"/>
                            </a:rPr>
                          </m:ctrlPr>
                        </m:sSubPr>
                        <m:e>
                          <m:r>
                            <m:rPr>
                              <m:sty m:val="i"/>
                            </m:rPr>
                            <a:rPr lang="en-US" sz="1200" dirty="0">
                              <a:solidFill>
                                <a:srgbClr val="000000"/>
                              </a:solidFill>
                              <a:effectLst/>
                            </a:rPr>
                            <m:t>E</m:t>
                          </m:r>
                        </m:e>
                        <m:sub>
                          <m:r>
                            <m:rPr>
                              <m:sty m:val="p"/>
                            </m:rPr>
                            <a:rPr lang="en-US" sz="1200" dirty="0">
                              <a:solidFill>
                                <a:srgbClr val="000000"/>
                              </a:solidFill>
                              <a:effectLst/>
                            </a:rPr>
                            <m:t>O</m:t>
                          </m:r>
                        </m:sub>
                      </m:sSub>
                      <m:r>
                        <m:rPr>
                          <m:sty m:val="p"/>
                        </m:rPr>
                        <a:rPr lang="en-US" sz="1200" dirty="0">
                          <a:solidFill>
                            <a:srgbClr val="000000"/>
                          </a:solidFill>
                          <a:effectLst/>
                        </a:rPr>
                        <m:t>(</m:t>
                      </m:r>
                      <m:r>
                        <m:rPr>
                          <m:sty m:val="b"/>
                        </m:rPr>
                        <a:rPr lang="en-US" sz="1200" dirty="0">
                          <a:solidFill>
                            <a:srgbClr val="000000"/>
                          </a:solidFill>
                          <a:effectLst/>
                        </a:rPr>
                        <m:t>v</m:t>
                      </m:r>
                      <m:r>
                        <m:rPr>
                          <m:sty m:val="p"/>
                        </m:rPr>
                        <a:rPr lang="en-US" sz="1200" dirty="0">
                          <a:solidFill>
                            <a:srgbClr val="000000"/>
                          </a:solidFill>
                          <a:effectLst/>
                        </a:rPr>
                        <m:t>)</m:t>
                      </m:r>
                      <m:r>
                        <m:rPr>
                          <m:sty m:val="p"/>
                        </m:rPr>
                        <a:rPr lang="en-US" sz="1200" dirty="0">
                          <a:solidFill>
                            <a:srgbClr val="000000"/>
                          </a:solidFill>
                          <a:effectLst/>
                        </a:rPr>
                        <m:t>+</m:t>
                      </m:r>
                      <m:sSub>
                        <m:sSubPr>
                          <m:ctrlPr>
                            <a:rPr sz="1200">
                              <a:latin typeface="Cambria Math" panose="02040503050406030204" pitchFamily="18" charset="0"/>
                            </a:rPr>
                          </m:ctrlPr>
                        </m:sSubPr>
                        <m:e>
                          <m:r>
                            <m:rPr>
                              <m:sty m:val="i"/>
                            </m:rPr>
                            <a:rPr lang="en-US" sz="1200" dirty="0">
                              <a:solidFill>
                                <a:srgbClr val="000000"/>
                              </a:solidFill>
                              <a:effectLst/>
                            </a:rPr>
                            <m:t>E</m:t>
                          </m:r>
                        </m:e>
                        <m:sub>
                          <m:r>
                            <m:rPr>
                              <m:sty m:val="p"/>
                            </m:rPr>
                            <a:rPr lang="en-US" sz="1200" dirty="0">
                              <a:solidFill>
                                <a:srgbClr val="000000"/>
                              </a:solidFill>
                              <a:effectLst/>
                            </a:rPr>
                            <m:t>S</m:t>
                          </m:r>
                        </m:sub>
                      </m:sSub>
                      <m:r>
                        <m:rPr>
                          <m:sty m:val="p"/>
                        </m:rPr>
                        <a:rPr lang="en-US" sz="1200" dirty="0">
                          <a:solidFill>
                            <a:srgbClr val="000000"/>
                          </a:solidFill>
                          <a:effectLst/>
                        </a:rPr>
                        <m:t>(</m:t>
                      </m:r>
                      <m:r>
                        <m:rPr>
                          <m:sty m:val="b"/>
                        </m:rPr>
                        <a:rPr lang="en-US" sz="1200" dirty="0">
                          <a:solidFill>
                            <a:srgbClr val="000000"/>
                          </a:solidFill>
                          <a:effectLst/>
                        </a:rPr>
                        <m:t>v</m:t>
                      </m:r>
                      <m:r>
                        <m:rPr>
                          <m:sty m:val="p"/>
                        </m:rPr>
                        <a:rPr lang="en-US" sz="1200" dirty="0">
                          <a:solidFill>
                            <a:srgbClr val="000000"/>
                          </a:solidFill>
                          <a:effectLst/>
                        </a:rPr>
                        <m:t>)</m:t>
                      </m:r>
                      <m:r>
                        <m:rPr>
                          <m:sty m:val="p"/>
                        </m:rPr>
                        <a:rPr lang="en-US" sz="1200" dirty="0">
                          <a:solidFill>
                            <a:srgbClr val="000000"/>
                          </a:solidFill>
                          <a:effectLst/>
                        </a:rPr>
                        <m:t>+</m:t>
                      </m:r>
                      <m:sSub>
                        <m:sSubPr>
                          <m:ctrlPr>
                            <a:rPr sz="1200">
                              <a:latin typeface="Cambria Math" panose="02040503050406030204" pitchFamily="18" charset="0"/>
                            </a:rPr>
                          </m:ctrlPr>
                        </m:sSubPr>
                        <m:e>
                          <m:r>
                            <m:rPr>
                              <m:sty m:val="i"/>
                            </m:rPr>
                            <a:rPr lang="en-US" sz="1200" dirty="0">
                              <a:solidFill>
                                <a:srgbClr val="000000"/>
                              </a:solidFill>
                              <a:effectLst/>
                            </a:rPr>
                            <m:t>E</m:t>
                          </m:r>
                        </m:e>
                        <m:sub>
                          <m:r>
                            <m:rPr>
                              <m:sty m:val="p"/>
                            </m:rPr>
                            <a:rPr lang="en-US" sz="1200" dirty="0">
                              <a:solidFill>
                                <a:srgbClr val="000000"/>
                              </a:solidFill>
                              <a:effectLst/>
                            </a:rPr>
                            <m:t>R</m:t>
                          </m:r>
                        </m:sub>
                      </m:sSub>
                      <m:r>
                        <m:rPr>
                          <m:sty m:val="p"/>
                        </m:rPr>
                        <a:rPr lang="en-US" sz="1200" dirty="0">
                          <a:solidFill>
                            <a:srgbClr val="000000"/>
                          </a:solidFill>
                          <a:effectLst/>
                        </a:rPr>
                        <m:t>(</m:t>
                      </m:r>
                      <m:r>
                        <m:rPr>
                          <m:sty m:val="b"/>
                        </m:rPr>
                        <a:rPr lang="en-US" sz="1200" dirty="0">
                          <a:solidFill>
                            <a:srgbClr val="000000"/>
                          </a:solidFill>
                          <a:effectLst/>
                        </a:rPr>
                        <m:t>v</m:t>
                      </m:r>
                      <m:r>
                        <m:rPr>
                          <m:sty m:val="p"/>
                        </m:rPr>
                        <a:rPr lang="en-US" sz="1200" dirty="0">
                          <a:solidFill>
                            <a:srgbClr val="000000"/>
                          </a:solidFill>
                          <a:effectLst/>
                        </a:rPr>
                        <m:t>)</m:t>
                      </m:r>
                    </m:oMath>
                  </m:oMathPara>
                </a14:m>
              </a:p>
            </p:txBody>
          </p:sp>
        </mc:Choice>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
              <p:cNvSpPr/>
              <p:nvPr/>
            </p:nvSpPr>
            <p:spPr>
              <a:xfrm>
                <a:off x="1524000" y="4514850"/>
                <a:ext cx="9144000" cy="457200"/>
              </a:xfrm>
              <a:prstGeom prst="rect">
                <a:avLst/>
              </a:prstGeom>
            </p:spPr>
            <p:txBody>
              <a:bodyPr anchor="t" lIns="0" tIns="0" rIns="0" bIns="0">
                <a:noAutofit/>
              </a:bodyPr>
              <a:lstStyle/>
              <a:p>
                <a:pPr>
                  <a:lnSpc>
                    <a:spcPct val="120000"/>
                  </a:lnSpc>
                </a:pPr>
                <a:r>
                  <a:rPr lang="en-US" sz="1200" dirty="0">
                    <a:effectLst/>
                  </a:rPr>
                  <a:t>Fig. 2. The relationship of neighboring edges. </a:t>
                </a:r>
                <a:r>
                  <a:rPr lang="en-US" sz="1200" dirty="0">
                    <a:effectLst/>
                  </a:rPr>
                  <a:t>​</a:t>
                </a:r>
                <a14:m>
                  <m:oMath>
                    <m:sSub>
                      <m:sSubPr>
                        <m:ctrlPr>
                          <a:rPr sz="1200">
                            <a:latin typeface="Cambria Math" panose="02040503050406030204" pitchFamily="18" charset="0"/>
                          </a:rPr>
                        </m:ctrlPr>
                      </m:sSubPr>
                      <m:e>
                        <m:r>
                          <m:rPr>
                            <m:sty m:val="b"/>
                          </m:rPr>
                          <a:rPr lang="en-US" sz="1200" dirty="0">
                            <a:solidFill>
                              <a:srgbClr val="000000"/>
                            </a:solidFill>
                            <a:effectLst/>
                          </a:rPr>
                          <m:t>e</m:t>
                        </m:r>
                      </m:e>
                      <m:sub>
                        <m:r>
                          <m:rPr>
                            <m:sty m:val="p"/>
                          </m:rPr>
                          <a:rPr lang="en-US" sz="1200" dirty="0">
                            <a:solidFill>
                              <a:srgbClr val="000000"/>
                            </a:solidFill>
                            <a:effectLst/>
                          </a:rPr>
                          <m:t>0</m:t>
                        </m:r>
                      </m:sub>
                    </m:sSub>
                  </m:oMath>
                </a14:m>
                <a:r>
                  <a:rPr lang="en-US" sz="1200" dirty="0">
                    <a:effectLst/>
                  </a:rPr>
                  <a:t> in (a) is a regular edge, while </a:t>
                </a:r>
                <a:r>
                  <a:rPr lang="en-US" sz="1200" dirty="0">
                    <a:effectLst/>
                  </a:rPr>
                  <a:t>​</a:t>
                </a:r>
                <a14:m>
                  <m:oMath>
                    <m:sSub>
                      <m:sSubPr>
                        <m:ctrlPr>
                          <a:rPr sz="1200">
                            <a:latin typeface="Cambria Math" panose="02040503050406030204" pitchFamily="18" charset="0"/>
                          </a:rPr>
                        </m:ctrlPr>
                      </m:sSubPr>
                      <m:e>
                        <m:r>
                          <m:rPr>
                            <m:sty m:val="b"/>
                          </m:rPr>
                          <a:rPr lang="en-US" sz="1200" dirty="0">
                            <a:solidFill>
                              <a:srgbClr val="000000"/>
                            </a:solidFill>
                            <a:effectLst/>
                          </a:rPr>
                          <m:t>e</m:t>
                        </m:r>
                      </m:e>
                      <m:sub>
                        <m:r>
                          <m:rPr>
                            <m:sty m:val="p"/>
                          </m:rPr>
                          <a:rPr lang="en-US" sz="1200" dirty="0">
                            <a:solidFill>
                              <a:srgbClr val="000000"/>
                            </a:solidFill>
                            <a:effectLst/>
                          </a:rPr>
                          <m:t>0</m:t>
                        </m:r>
                      </m:sub>
                    </m:sSub>
                  </m:oMath>
                </a14:m>
                <a:r>
                  <a:rPr lang="en-US" sz="1200" dirty="0">
                    <a:effectLst/>
                  </a:rPr>
                  <a:t> in (b) is irregular. Different colors indicate different parameterization directions.</a:t>
                </a:r>
              </a:p>
            </p:txBody>
          </p:sp>
        </mc:Choice>
        <mc:Fallback/>
      </mc:AlternateContent>
      <mc:AlternateContent xmlns:mc="http://schemas.openxmlformats.org/markup-compatibility/2006">
        <mc:Choice xmlns:a14="http://schemas.microsoft.com/office/drawing/2010/main" Requires="a14">
          <p:sp>
            <p:nvSpPr>
              <p:cNvPr id="2" name="Text"/>
              <p:cNvSpPr/>
              <p:nvPr/>
            </p:nvSpPr>
            <p:spPr>
              <a:xfrm>
                <a:off x="1524000" y="4972050"/>
                <a:ext cx="9144000" cy="685800"/>
              </a:xfrm>
              <a:prstGeom prst="rect">
                <a:avLst/>
              </a:prstGeom>
            </p:spPr>
            <p:txBody>
              <a:bodyPr anchor="t" lIns="0" tIns="0" rIns="0" bIns="0">
                <a:noAutofit/>
              </a:bodyPr>
              <a:lstStyle/>
              <a:p>
                <a:pPr>
                  <a:lnSpc>
                    <a:spcPct val="120000"/>
                  </a:lnSpc>
                </a:pPr>
                <a:r>
                  <a:rPr lang="en-US" sz="1200" dirty="0">
                    <a:effectLst/>
                  </a:rPr>
                  <a:t>Orthogonality term. Consider a set of edges </a:t>
                </a:r>
                <a:r>
                  <a:rPr lang="en-US" sz="1200" dirty="0">
                    <a:effectLst/>
                  </a:rPr>
                  <a:t>​</a:t>
                </a:r>
                <a14:m>
                  <m:oMath>
                    <m:sSub>
                      <m:sSubPr>
                        <m:ctrlPr>
                          <a:rPr sz="1200">
                            <a:latin typeface="Cambria Math" panose="02040503050406030204" pitchFamily="18" charset="0"/>
                          </a:rPr>
                        </m:ctrlPr>
                      </m:sSubPr>
                      <m:e>
                        <m:r>
                          <m:rPr>
                            <m:sty m:val="i"/>
                          </m:rPr>
                          <a:rPr lang="en-US" sz="1200" dirty="0">
                            <a:solidFill>
                              <a:srgbClr val="000000"/>
                            </a:solidFill>
                            <a:effectLst/>
                          </a:rPr>
                          <m:t>e</m:t>
                        </m:r>
                      </m:e>
                      <m:sub>
                        <m:r>
                          <m:rPr>
                            <m:sty m:val="i"/>
                          </m:rPr>
                          <a:rPr lang="en-US" sz="1200" dirty="0">
                            <a:solidFill>
                              <a:srgbClr val="000000"/>
                            </a:solidFill>
                            <a:effectLst/>
                          </a:rPr>
                          <m:t>i</m:t>
                        </m:r>
                      </m:sub>
                    </m:sSub>
                  </m:oMath>
                </a14:m>
                <a:r>
                  <a:rPr lang="en-US" sz="1200" dirty="0">
                    <a:effectLst/>
                  </a:rPr>
                  <a:t> adjacent to vertex </a:t>
                </a:r>
                <a:r>
                  <a:rPr lang="en-US" sz="1200" dirty="0">
                    <a:effectLst/>
                  </a:rPr>
                  <a:t>​</a:t>
                </a:r>
                <a14:m>
                  <m:oMath>
                    <m:r>
                      <m:rPr>
                        <m:sty m:val="i"/>
                      </m:rPr>
                      <a:rPr lang="en-US" sz="1200" dirty="0">
                        <a:solidFill>
                          <a:srgbClr val="000000"/>
                        </a:solidFill>
                        <a:effectLst/>
                      </a:rPr>
                      <m:t>v</m:t>
                    </m:r>
                  </m:oMath>
                </a14:m>
                <a:r>
                  <a:rPr lang="en-US" sz="1200" dirty="0">
                    <a:effectLst/>
                  </a:rPr>
                  <a:t>, the ideal configuration of two edges that are following two different parameterization directions should be as orthogonal as possible (e.g., edge </a:t>
                </a:r>
                <a:r>
                  <a:rPr lang="en-US" sz="1200" dirty="0">
                    <a:effectLst/>
                  </a:rPr>
                  <a:t>​</a:t>
                </a:r>
                <a14:m>
                  <m:oMath>
                    <m:sSub>
                      <m:sSubPr>
                        <m:ctrlPr>
                          <a:rPr sz="1200">
                            <a:latin typeface="Cambria Math" panose="02040503050406030204" pitchFamily="18" charset="0"/>
                          </a:rPr>
                        </m:ctrlPr>
                      </m:sSubPr>
                      <m:e>
                        <m:r>
                          <m:rPr>
                            <m:sty m:val="i"/>
                          </m:rPr>
                          <a:rPr lang="en-US" sz="1200" dirty="0">
                            <a:solidFill>
                              <a:srgbClr val="000000"/>
                            </a:solidFill>
                            <a:effectLst/>
                          </a:rPr>
                          <m:t>e</m:t>
                        </m:r>
                      </m:e>
                      <m:sub>
                        <m:r>
                          <m:rPr>
                            <m:sty m:val="p"/>
                          </m:rPr>
                          <a:rPr lang="en-US" sz="1200" dirty="0">
                            <a:solidFill>
                              <a:srgbClr val="000000"/>
                            </a:solidFill>
                            <a:effectLst/>
                          </a:rPr>
                          <m:t>0</m:t>
                        </m:r>
                      </m:sub>
                    </m:sSub>
                  </m:oMath>
                </a14:m>
                <a:r>
                  <a:rPr lang="en-US" sz="1200" dirty="0">
                    <a:effectLst/>
                  </a:rPr>
                  <a:t> versus the other edges as shown in Figure 2(a)). This leads to the orthogonality energy.</a:t>
                </a:r>
              </a:p>
            </p:txBody>
          </p:sp>
        </mc:Choice>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
              <p:cNvSpPr/>
              <p:nvPr/>
            </p:nvSpPr>
            <p:spPr>
              <a:xfrm>
                <a:off x="1524000" y="457200"/>
                <a:ext cx="9144000" cy="647700"/>
              </a:xfrm>
              <a:prstGeom prst="rect">
                <a:avLst/>
              </a:prstGeom>
            </p:spPr>
            <p:txBody>
              <a:bodyPr anchor="ctr" lIns="0" tIns="0" rIns="0" bIns="0">
                <a:noAutofit/>
              </a:bodyPr>
              <a:lstStyle/>
              <a:p>
                <a:pPr algn="ctr"/>
                <a14:m>
                  <m:oMathPara>
                    <m:oMath>
                      <m:sSub>
                        <m:sSubPr>
                          <m:ctrlPr>
                            <a:rPr sz="1200">
                              <a:latin typeface="Cambria Math" panose="02040503050406030204" pitchFamily="18" charset="0"/>
                            </a:rPr>
                          </m:ctrlPr>
                        </m:sSubPr>
                        <m:e>
                          <m:r>
                            <m:rPr>
                              <m:sty m:val="i"/>
                            </m:rPr>
                            <a:rPr lang="en-US" sz="1200" dirty="0">
                              <a:solidFill>
                                <a:srgbClr val="000000"/>
                              </a:solidFill>
                              <a:effectLst/>
                            </a:rPr>
                            <m:t>E</m:t>
                          </m:r>
                        </m:e>
                        <m:sub>
                          <m:r>
                            <m:rPr>
                              <m:sty m:val="p"/>
                            </m:rPr>
                            <a:rPr lang="en-US" sz="1200" dirty="0">
                              <a:solidFill>
                                <a:srgbClr val="000000"/>
                              </a:solidFill>
                              <a:effectLst/>
                            </a:rPr>
                            <m:t>O</m:t>
                          </m:r>
                        </m:sub>
                      </m:sSub>
                      <m:r>
                        <m:rPr>
                          <m:sty m:val="p"/>
                        </m:rPr>
                        <a:rPr lang="en-US" sz="1200" dirty="0">
                          <a:solidFill>
                            <a:srgbClr val="000000"/>
                          </a:solidFill>
                          <a:effectLst/>
                        </a:rPr>
                        <m:t>(</m:t>
                      </m:r>
                      <m:r>
                        <m:rPr>
                          <m:sty m:val="b"/>
                        </m:rPr>
                        <a:rPr lang="en-US" sz="1200" dirty="0">
                          <a:solidFill>
                            <a:srgbClr val="000000"/>
                          </a:solidFill>
                          <a:effectLst/>
                        </a:rPr>
                        <m:t>v</m:t>
                      </m:r>
                      <m:r>
                        <m:rPr>
                          <m:sty m:val="p"/>
                        </m:rPr>
                        <a:rPr lang="en-US" sz="1200" dirty="0">
                          <a:solidFill>
                            <a:srgbClr val="000000"/>
                          </a:solidFill>
                          <a:effectLst/>
                        </a:rPr>
                        <m:t>)</m:t>
                      </m:r>
                      <m:r>
                        <m:rPr>
                          <m:sty m:val="p"/>
                        </m:rPr>
                        <a:rPr lang="en-US" sz="1200" dirty="0">
                          <a:solidFill>
                            <a:srgbClr val="000000"/>
                          </a:solidFill>
                          <a:effectLst/>
                        </a:rPr>
                        <m:t>=</m:t>
                      </m:r>
                      <m:nary>
                        <m:naryPr>
                          <m:chr m:val="∑"/>
                          <m:limLoc m:val="undOvr"/>
                          <m:grow m:val="1"/>
                          <m:supHide m:val="1"/>
                        </m:naryPr>
                        <m:sub>
                          <m:sSub>
                            <m:sSubPr>
                              <m:ctrlPr>
                                <a:rPr sz="1200">
                                  <a:latin typeface="Cambria Math" panose="02040503050406030204" pitchFamily="18" charset="0"/>
                                </a:rPr>
                              </m:ctrlPr>
                            </m:sSubPr>
                            <m:e>
                              <m:r>
                                <m:rPr>
                                  <m:sty m:val="i"/>
                                </m:rPr>
                                <a:rPr lang="en-US" sz="1200" dirty="0">
                                  <a:solidFill>
                                    <a:srgbClr val="000000"/>
                                  </a:solidFill>
                                  <a:effectLst/>
                                </a:rPr>
                                <m:t>e</m:t>
                              </m:r>
                            </m:e>
                            <m:sub>
                              <m:r>
                                <m:rPr>
                                  <m:sty m:val="i"/>
                                </m:rPr>
                                <a:rPr lang="en-US" sz="1200" dirty="0">
                                  <a:solidFill>
                                    <a:srgbClr val="000000"/>
                                  </a:solidFill>
                                  <a:effectLst/>
                                </a:rPr>
                                <m:t>i</m:t>
                              </m:r>
                            </m:sub>
                          </m:sSub>
                          <m:r>
                            <m:rPr>
                              <m:sty m:val="p"/>
                            </m:rPr>
                            <a:rPr lang="en-US" sz="1200" dirty="0">
                              <a:solidFill>
                                <a:srgbClr val="000000"/>
                              </a:solidFill>
                              <a:effectLst/>
                            </a:rPr>
                            <m:t>∈</m:t>
                          </m:r>
                          <m:r>
                            <m:rPr>
                              <m:sty m:val="b"/>
                            </m:rPr>
                            <a:rPr lang="en-US" sz="1200" dirty="0">
                              <a:solidFill>
                                <a:srgbClr val="000000"/>
                              </a:solidFill>
                              <a:effectLst/>
                            </a:rPr>
                            <m:t>E</m:t>
                          </m:r>
                        </m:sub>
                        <m:sup>
                          <m:r>
                            <m:t xml:space="preserve"> </m:t>
                          </m:r>
                        </m:sup>
                        <m:e>
                          <m:r>
                            <m:rPr>
                              <m:sty m:val="p"/>
                            </m:rPr>
                            <a:rPr lang="en-US" sz="1200" dirty="0">
                              <a:solidFill>
                                <a:srgbClr val="000000"/>
                              </a:solidFill>
                              <a:effectLst/>
                            </a:rPr>
                            <m:t xml:space="preserve"> </m:t>
                          </m:r>
                        </m:e>
                      </m:nary>
                      <m:nary>
                        <m:naryPr>
                          <m:chr m:val="∑"/>
                          <m:limLoc m:val="undOvr"/>
                          <m:grow m:val="1"/>
                          <m:supHide m:val="1"/>
                        </m:naryPr>
                        <m:sub>
                          <m:m>
                            <m:mPr>
                              <m:plcHide m:val="1"/>
                              <m:cGpRule m:val="4"/>
                              <m:mcs>
                                <m:mc>
                                  <m:mcPr>
                                    <m:count m:val="1"/>
                                    <m:mcJc m:val="center"/>
                                  </m:mcPr>
                                </m:mc>
                              </m:mcs>
                              <m:ctrlPr>
                                <a:rPr sz="1200" i="1">
                                  <a:latin typeface="Cambria Math" panose="02040503050406030204" pitchFamily="18" charset="0"/>
                                </a:rPr>
                              </m:ctrlPr>
                            </m:mPr>
                            <m:mr>
                              <m:e>
                                <m:sSub>
                                  <m:sSubPr>
                                    <m:ctrlPr>
                                      <a:rPr sz="1200">
                                        <a:latin typeface="Cambria Math" panose="02040503050406030204" pitchFamily="18" charset="0"/>
                                      </a:rPr>
                                    </m:ctrlPr>
                                  </m:sSubPr>
                                  <m:e>
                                    <m:r>
                                      <m:rPr>
                                        <m:sty m:val="i"/>
                                      </m:rPr>
                                      <a:rPr lang="en-US" sz="1200" dirty="0">
                                        <a:solidFill>
                                          <a:srgbClr val="000000"/>
                                        </a:solidFill>
                                        <a:effectLst/>
                                      </a:rPr>
                                      <m:t>e</m:t>
                                    </m:r>
                                  </m:e>
                                  <m:sub>
                                    <m:r>
                                      <m:rPr>
                                        <m:sty m:val="i"/>
                                      </m:rPr>
                                      <a:rPr lang="en-US" sz="1200" dirty="0">
                                        <a:solidFill>
                                          <a:srgbClr val="000000"/>
                                        </a:solidFill>
                                        <a:effectLst/>
                                      </a:rPr>
                                      <m:t>i</m:t>
                                    </m:r>
                                  </m:sub>
                                </m:sSub>
                                <m:r>
                                  <m:rPr>
                                    <m:sty m:val="p"/>
                                  </m:rPr>
                                  <a:rPr lang="en-US" sz="1200" dirty="0">
                                    <a:solidFill>
                                      <a:srgbClr val="000000"/>
                                    </a:solidFill>
                                    <a:effectLst/>
                                  </a:rPr>
                                  <m:t>∩</m:t>
                                </m:r>
                                <m:sSub>
                                  <m:sSubPr>
                                    <m:ctrlPr>
                                      <a:rPr sz="1200">
                                        <a:latin typeface="Cambria Math" panose="02040503050406030204" pitchFamily="18" charset="0"/>
                                      </a:rPr>
                                    </m:ctrlPr>
                                  </m:sSubPr>
                                  <m:e>
                                    <m:r>
                                      <m:rPr>
                                        <m:sty m:val="i"/>
                                      </m:rPr>
                                      <a:rPr lang="en-US" sz="1200" dirty="0">
                                        <a:solidFill>
                                          <a:srgbClr val="000000"/>
                                        </a:solidFill>
                                        <a:effectLst/>
                                      </a:rPr>
                                      <m:t>e</m:t>
                                    </m:r>
                                  </m:e>
                                  <m:sub>
                                    <m:r>
                                      <m:rPr>
                                        <m:sty m:val="i"/>
                                      </m:rPr>
                                      <a:rPr lang="en-US" sz="1200" dirty="0">
                                        <a:solidFill>
                                          <a:srgbClr val="000000"/>
                                        </a:solidFill>
                                        <a:effectLst/>
                                      </a:rPr>
                                      <m:t>j</m:t>
                                    </m:r>
                                  </m:sub>
                                </m:sSub>
                                <m:r>
                                  <m:rPr>
                                    <m:sty m:val="p"/>
                                  </m:rPr>
                                  <a:rPr lang="en-US" sz="1200" dirty="0">
                                    <a:solidFill>
                                      <a:srgbClr val="000000"/>
                                    </a:solidFill>
                                    <a:effectLst/>
                                  </a:rPr>
                                  <m:t>=</m:t>
                                </m:r>
                                <m:r>
                                  <m:rPr>
                                    <m:sty m:val="b"/>
                                  </m:rPr>
                                  <a:rPr lang="en-US" sz="1200" dirty="0">
                                    <a:solidFill>
                                      <a:srgbClr val="000000"/>
                                    </a:solidFill>
                                    <a:effectLst/>
                                  </a:rPr>
                                  <m:t>v</m:t>
                                </m:r>
                              </m:e>
                            </m:mr>
                            <m:mr>
                              <m:e>
                                <m:sSub>
                                  <m:sSubPr>
                                    <m:ctrlPr>
                                      <a:rPr sz="1200">
                                        <a:latin typeface="Cambria Math" panose="02040503050406030204" pitchFamily="18" charset="0"/>
                                      </a:rPr>
                                    </m:ctrlPr>
                                  </m:sSubPr>
                                  <m:e>
                                    <m:r>
                                      <m:rPr>
                                        <m:sty m:val="i"/>
                                      </m:rPr>
                                      <a:rPr lang="en-US" sz="1200" dirty="0">
                                        <a:solidFill>
                                          <a:srgbClr val="000000"/>
                                        </a:solidFill>
                                        <a:effectLst/>
                                      </a:rPr>
                                      <m:t>e</m:t>
                                    </m:r>
                                  </m:e>
                                  <m:sub>
                                    <m:r>
                                      <m:rPr>
                                        <m:sty m:val="i"/>
                                      </m:rPr>
                                      <a:rPr lang="en-US" sz="1200" dirty="0">
                                        <a:solidFill>
                                          <a:srgbClr val="000000"/>
                                        </a:solidFill>
                                        <a:effectLst/>
                                      </a:rPr>
                                      <m:t>i</m:t>
                                    </m:r>
                                  </m:sub>
                                </m:sSub>
                                <m:r>
                                  <m:rPr>
                                    <m:sty m:val="p"/>
                                  </m:rPr>
                                  <a:rPr lang="en-US" sz="1200" dirty="0">
                                    <a:solidFill>
                                      <a:srgbClr val="000000"/>
                                    </a:solidFill>
                                    <a:effectLst/>
                                  </a:rPr>
                                  <m:t>⊥</m:t>
                                </m:r>
                                <m:sSub>
                                  <m:sSubPr>
                                    <m:ctrlPr>
                                      <a:rPr sz="1200">
                                        <a:latin typeface="Cambria Math" panose="02040503050406030204" pitchFamily="18" charset="0"/>
                                      </a:rPr>
                                    </m:ctrlPr>
                                  </m:sSubPr>
                                  <m:e>
                                    <m:r>
                                      <m:rPr>
                                        <m:sty m:val="i"/>
                                      </m:rPr>
                                      <a:rPr lang="en-US" sz="1200" dirty="0">
                                        <a:solidFill>
                                          <a:srgbClr val="000000"/>
                                        </a:solidFill>
                                        <a:effectLst/>
                                      </a:rPr>
                                      <m:t>e</m:t>
                                    </m:r>
                                  </m:e>
                                  <m:sub>
                                    <m:r>
                                      <m:rPr>
                                        <m:sty m:val="i"/>
                                      </m:rPr>
                                      <a:rPr lang="en-US" sz="1200" dirty="0">
                                        <a:solidFill>
                                          <a:srgbClr val="000000"/>
                                        </a:solidFill>
                                        <a:effectLst/>
                                      </a:rPr>
                                      <m:t>j</m:t>
                                    </m:r>
                                  </m:sub>
                                </m:sSub>
                              </m:e>
                            </m:mr>
                          </m:m>
                        </m:sub>
                        <m:sup>
                          <m:r>
                            <m:t xml:space="preserve"> </m:t>
                          </m:r>
                        </m:sup>
                        <m:e>
                          <m:r>
                            <m:rPr>
                              <m:sty m:val="p"/>
                            </m:rPr>
                            <a:rPr lang="en-US" sz="1200" dirty="0">
                              <a:solidFill>
                                <a:srgbClr val="000000"/>
                              </a:solidFill>
                              <a:effectLst/>
                            </a:rPr>
                            <m:t xml:space="preserve"> </m:t>
                          </m:r>
                        </m:e>
                      </m:nary>
                      <m:r>
                        <m:rPr>
                          <m:sty m:val="p"/>
                        </m:rPr>
                        <a:rPr lang="en-US" sz="1200" dirty="0">
                          <a:solidFill>
                            <a:srgbClr val="000000"/>
                          </a:solidFill>
                          <a:effectLst/>
                        </a:rPr>
                        <m:t>&lt;</m:t>
                      </m:r>
                      <m:f>
                        <m:fPr>
                          <m:ctrlPr>
                            <a:rPr sz="1200">
                              <a:latin typeface="Cambria Math" panose="02040503050406030204" pitchFamily="18" charset="0"/>
                            </a:rPr>
                          </m:ctrlPr>
                        </m:fPr>
                        <m:num>
                          <m:sSub>
                            <m:sSubPr>
                              <m:ctrlPr>
                                <a:rPr sz="1200">
                                  <a:latin typeface="Cambria Math" panose="02040503050406030204" pitchFamily="18" charset="0"/>
                                </a:rPr>
                              </m:ctrlPr>
                            </m:sSubPr>
                            <m:e>
                              <m:acc>
                                <m:accPr>
                                  <m:chr m:val="⃗"/>
                                </m:accPr>
                                <m:e>
                                  <m:r>
                                    <m:rPr>
                                      <m:sty m:val="i"/>
                                    </m:rPr>
                                    <a:rPr lang="en-US" sz="1200" dirty="0">
                                      <a:solidFill>
                                        <a:srgbClr val="000000"/>
                                      </a:solidFill>
                                      <a:effectLst/>
                                    </a:rPr>
                                    <m:t>e</m:t>
                                  </m:r>
                                </m:e>
                              </m:acc>
                            </m:e>
                            <m:sub>
                              <m:r>
                                <m:rPr>
                                  <m:sty m:val="i"/>
                                </m:rPr>
                                <a:rPr lang="en-US" sz="1200" dirty="0">
                                  <a:solidFill>
                                    <a:srgbClr val="000000"/>
                                  </a:solidFill>
                                  <a:effectLst/>
                                </a:rPr>
                                <m:t>i</m:t>
                              </m:r>
                            </m:sub>
                          </m:sSub>
                        </m:num>
                        <m:den>
                          <m:d>
                            <m:dPr>
                              <m:begChr m:val="‖"/>
                              <m:endChr m:val="‖"/>
                              <m:ctrlPr>
                                <a:rPr sz="1200">
                                  <a:latin typeface="Cambria Math" panose="02040503050406030204" pitchFamily="18" charset="0"/>
                                </a:rPr>
                              </m:ctrlPr>
                            </m:dPr>
                            <m:e>
                              <m:sSub>
                                <m:sSubPr>
                                  <m:ctrlPr>
                                    <a:rPr sz="1200">
                                      <a:latin typeface="Cambria Math" panose="02040503050406030204" pitchFamily="18" charset="0"/>
                                    </a:rPr>
                                  </m:ctrlPr>
                                </m:sSubPr>
                                <m:e>
                                  <m:acc>
                                    <m:accPr>
                                      <m:chr m:val="⃗"/>
                                    </m:accPr>
                                    <m:e>
                                      <m:r>
                                        <m:rPr>
                                          <m:sty m:val="i"/>
                                        </m:rPr>
                                        <a:rPr lang="en-US" sz="1200" dirty="0">
                                          <a:solidFill>
                                            <a:srgbClr val="000000"/>
                                          </a:solidFill>
                                          <a:effectLst/>
                                        </a:rPr>
                                        <m:t>e</m:t>
                                      </m:r>
                                    </m:e>
                                  </m:acc>
                                </m:e>
                                <m:sub>
                                  <m:r>
                                    <m:rPr>
                                      <m:sty m:val="i"/>
                                    </m:rPr>
                                    <a:rPr lang="en-US" sz="1200" dirty="0">
                                      <a:solidFill>
                                        <a:srgbClr val="000000"/>
                                      </a:solidFill>
                                      <a:effectLst/>
                                    </a:rPr>
                                    <m:t>i</m:t>
                                  </m:r>
                                </m:sub>
                              </m:sSub>
                            </m:e>
                          </m:d>
                        </m:den>
                      </m:f>
                      <m:r>
                        <m:rPr>
                          <m:sty m:val="p"/>
                        </m:rPr>
                        <a:rPr lang="en-US" sz="1200" dirty="0">
                          <a:solidFill>
                            <a:srgbClr val="000000"/>
                          </a:solidFill>
                          <a:effectLst/>
                        </a:rPr>
                        <m:t>,</m:t>
                      </m:r>
                      <m:f>
                        <m:fPr>
                          <m:ctrlPr>
                            <a:rPr sz="1200">
                              <a:latin typeface="Cambria Math" panose="02040503050406030204" pitchFamily="18" charset="0"/>
                            </a:rPr>
                          </m:ctrlPr>
                        </m:fPr>
                        <m:num>
                          <m:sSub>
                            <m:sSubPr>
                              <m:ctrlPr>
                                <a:rPr sz="1200">
                                  <a:latin typeface="Cambria Math" panose="02040503050406030204" pitchFamily="18" charset="0"/>
                                </a:rPr>
                              </m:ctrlPr>
                            </m:sSubPr>
                            <m:e>
                              <m:acc>
                                <m:accPr>
                                  <m:chr m:val="⃗"/>
                                </m:accPr>
                                <m:e>
                                  <m:r>
                                    <m:rPr>
                                      <m:sty m:val="i"/>
                                    </m:rPr>
                                    <a:rPr lang="en-US" sz="1200" dirty="0">
                                      <a:solidFill>
                                        <a:srgbClr val="000000"/>
                                      </a:solidFill>
                                      <a:effectLst/>
                                    </a:rPr>
                                    <m:t>e</m:t>
                                  </m:r>
                                </m:e>
                              </m:acc>
                            </m:e>
                            <m:sub>
                              <m:r>
                                <m:rPr>
                                  <m:sty m:val="i"/>
                                </m:rPr>
                                <a:rPr lang="en-US" sz="1200" dirty="0">
                                  <a:solidFill>
                                    <a:srgbClr val="000000"/>
                                  </a:solidFill>
                                  <a:effectLst/>
                                </a:rPr>
                                <m:t>j</m:t>
                              </m:r>
                            </m:sub>
                          </m:sSub>
                        </m:num>
                        <m:den>
                          <m:d>
                            <m:dPr>
                              <m:begChr m:val="‖"/>
                              <m:endChr m:val="‖"/>
                              <m:ctrlPr>
                                <a:rPr sz="1200">
                                  <a:latin typeface="Cambria Math" panose="02040503050406030204" pitchFamily="18" charset="0"/>
                                </a:rPr>
                              </m:ctrlPr>
                            </m:dPr>
                            <m:e>
                              <m:sSub>
                                <m:sSubPr>
                                  <m:ctrlPr>
                                    <a:rPr sz="1200">
                                      <a:latin typeface="Cambria Math" panose="02040503050406030204" pitchFamily="18" charset="0"/>
                                    </a:rPr>
                                  </m:ctrlPr>
                                </m:sSubPr>
                                <m:e>
                                  <m:acc>
                                    <m:accPr>
                                      <m:chr m:val="⃗"/>
                                    </m:accPr>
                                    <m:e>
                                      <m:r>
                                        <m:rPr>
                                          <m:sty m:val="i"/>
                                        </m:rPr>
                                        <a:rPr lang="en-US" sz="1200" dirty="0">
                                          <a:solidFill>
                                            <a:srgbClr val="000000"/>
                                          </a:solidFill>
                                          <a:effectLst/>
                                        </a:rPr>
                                        <m:t>e</m:t>
                                      </m:r>
                                    </m:e>
                                  </m:acc>
                                </m:e>
                                <m:sub>
                                  <m:r>
                                    <m:rPr>
                                      <m:sty m:val="i"/>
                                    </m:rPr>
                                    <a:rPr lang="en-US" sz="1200" dirty="0">
                                      <a:solidFill>
                                        <a:srgbClr val="000000"/>
                                      </a:solidFill>
                                      <a:effectLst/>
                                    </a:rPr>
                                    <m:t>j</m:t>
                                  </m:r>
                                </m:sub>
                              </m:sSub>
                            </m:e>
                          </m:d>
                        </m:den>
                      </m:f>
                      <m:sSup>
                        <m:sSupPr>
                          <m:ctrlPr>
                            <a:rPr sz="1200">
                              <a:latin typeface="Cambria Math" panose="02040503050406030204" pitchFamily="18" charset="0"/>
                            </a:rPr>
                          </m:ctrlPr>
                        </m:sSupPr>
                        <m:e>
                          <m:r>
                            <m:rPr>
                              <m:sty m:val="p"/>
                            </m:rPr>
                            <a:rPr lang="en-US" sz="1200" dirty="0">
                              <a:solidFill>
                                <a:srgbClr val="000000"/>
                              </a:solidFill>
                              <a:effectLst/>
                            </a:rPr>
                            <m:t>&gt;</m:t>
                          </m:r>
                        </m:e>
                        <m:sup>
                          <m:r>
                            <m:rPr>
                              <m:sty m:val="p"/>
                            </m:rPr>
                            <a:rPr lang="en-US" sz="1200" dirty="0">
                              <a:solidFill>
                                <a:srgbClr val="000000"/>
                              </a:solidFill>
                              <a:effectLst/>
                            </a:rPr>
                            <m:t>2</m:t>
                          </m:r>
                        </m:sup>
                      </m:sSup>
                    </m:oMath>
                  </m:oMathPara>
                </a14:m>
              </a:p>
            </p:txBody>
          </p:sp>
        </mc:Choice>
        <mc:Fallback/>
      </mc:AlternateContent>
      <mc:AlternateContent xmlns:mc="http://schemas.openxmlformats.org/markup-compatibility/2006">
        <mc:Choice xmlns:a14="http://schemas.microsoft.com/office/drawing/2010/main" Requires="a14">
          <p:sp>
            <p:nvSpPr>
              <p:cNvPr id="2" name="Text"/>
              <p:cNvSpPr/>
              <p:nvPr/>
            </p:nvSpPr>
            <p:spPr>
              <a:xfrm>
                <a:off x="1524000" y="1257300"/>
                <a:ext cx="9144000" cy="457200"/>
              </a:xfrm>
              <a:prstGeom prst="rect">
                <a:avLst/>
              </a:prstGeom>
            </p:spPr>
            <p:txBody>
              <a:bodyPr anchor="t" lIns="0" tIns="0" rIns="0" bIns="0">
                <a:noAutofit/>
              </a:bodyPr>
              <a:lstStyle/>
              <a:p>
                <a:pPr>
                  <a:lnSpc>
                    <a:spcPct val="120000"/>
                  </a:lnSpc>
                </a:pPr>
                <a:r>
                  <a:rPr lang="en-US" sz="1200" dirty="0">
                    <a:effectLst/>
                  </a:rPr>
                  <a:t>where </a:t>
                </a:r>
                <a:r>
                  <a:rPr lang="en-US" sz="1200" dirty="0">
                    <a:effectLst/>
                  </a:rPr>
                  <a:t>​</a:t>
                </a:r>
                <a14:m>
                  <m:oMath>
                    <m:sSub>
                      <m:sSubPr>
                        <m:ctrlPr>
                          <a:rPr sz="1200">
                            <a:latin typeface="Cambria Math" panose="02040503050406030204" pitchFamily="18" charset="0"/>
                          </a:rPr>
                        </m:ctrlPr>
                      </m:sSubPr>
                      <m:e>
                        <m:r>
                          <m:rPr>
                            <m:sty m:val="i"/>
                          </m:rPr>
                          <a:rPr lang="en-US" sz="1200" dirty="0">
                            <a:solidFill>
                              <a:srgbClr val="000000"/>
                            </a:solidFill>
                            <a:effectLst/>
                          </a:rPr>
                          <m:t>e</m:t>
                        </m:r>
                      </m:e>
                      <m:sub>
                        <m:r>
                          <m:rPr>
                            <m:sty m:val="i"/>
                          </m:rPr>
                          <a:rPr lang="en-US" sz="1200" dirty="0">
                            <a:solidFill>
                              <a:srgbClr val="000000"/>
                            </a:solidFill>
                            <a:effectLst/>
                          </a:rPr>
                          <m:t>i</m:t>
                        </m:r>
                      </m:sub>
                    </m:sSub>
                    <m:r>
                      <m:rPr>
                        <m:sty m:val="p"/>
                      </m:rPr>
                      <a:rPr lang="en-US" sz="1200" dirty="0">
                        <a:solidFill>
                          <a:srgbClr val="000000"/>
                        </a:solidFill>
                        <a:effectLst/>
                      </a:rPr>
                      <m:t>⊥</m:t>
                    </m:r>
                    <m:sSub>
                      <m:sSubPr>
                        <m:ctrlPr>
                          <a:rPr sz="1200">
                            <a:latin typeface="Cambria Math" panose="02040503050406030204" pitchFamily="18" charset="0"/>
                          </a:rPr>
                        </m:ctrlPr>
                      </m:sSubPr>
                      <m:e>
                        <m:r>
                          <m:rPr>
                            <m:sty m:val="i"/>
                          </m:rPr>
                          <a:rPr lang="en-US" sz="1200" dirty="0">
                            <a:solidFill>
                              <a:srgbClr val="000000"/>
                            </a:solidFill>
                            <a:effectLst/>
                          </a:rPr>
                          <m:t>e</m:t>
                        </m:r>
                      </m:e>
                      <m:sub>
                        <m:r>
                          <m:rPr>
                            <m:sty m:val="i"/>
                          </m:rPr>
                          <a:rPr lang="en-US" sz="1200" dirty="0">
                            <a:solidFill>
                              <a:srgbClr val="000000"/>
                            </a:solidFill>
                            <a:effectLst/>
                          </a:rPr>
                          <m:t>j</m:t>
                        </m:r>
                      </m:sub>
                    </m:sSub>
                  </m:oMath>
                </a14:m>
                <a:r>
                  <a:rPr lang="en-US" sz="1200" dirty="0">
                    <a:effectLst/>
                  </a:rPr>
                  <a:t> indicates that the two edges are on two different parameterization directions that are orthogonal to each other. </a:t>
                </a:r>
                <a:r>
                  <a:rPr lang="en-US" sz="1200" dirty="0">
                    <a:effectLst/>
                  </a:rPr>
                  <a:t>​</a:t>
                </a:r>
                <a14:m>
                  <m:oMath>
                    <m:sSub>
                      <m:sSubPr>
                        <m:ctrlPr>
                          <a:rPr sz="1200">
                            <a:latin typeface="Cambria Math" panose="02040503050406030204" pitchFamily="18" charset="0"/>
                          </a:rPr>
                        </m:ctrlPr>
                      </m:sSubPr>
                      <m:e>
                        <m:acc>
                          <m:accPr>
                            <m:chr m:val="⃗"/>
                          </m:accPr>
                          <m:e>
                            <m:r>
                              <m:rPr>
                                <m:sty m:val="i"/>
                              </m:rPr>
                              <a:rPr lang="en-US" sz="1200" dirty="0">
                                <a:solidFill>
                                  <a:srgbClr val="000000"/>
                                </a:solidFill>
                                <a:effectLst/>
                              </a:rPr>
                              <m:t>e</m:t>
                            </m:r>
                          </m:e>
                        </m:acc>
                      </m:e>
                      <m:sub>
                        <m:r>
                          <m:rPr>
                            <m:sty m:val="i"/>
                          </m:rPr>
                          <a:rPr lang="en-US" sz="1200" dirty="0">
                            <a:solidFill>
                              <a:srgbClr val="000000"/>
                            </a:solidFill>
                            <a:effectLst/>
                          </a:rPr>
                          <m:t>i</m:t>
                        </m:r>
                      </m:sub>
                    </m:sSub>
                  </m:oMath>
                </a14:m>
                <a:r>
                  <a:rPr lang="en-US" sz="1200" dirty="0">
                    <a:effectLst/>
                  </a:rPr>
                  <a:t> and </a:t>
                </a:r>
                <a:r>
                  <a:rPr lang="en-US" sz="1200" dirty="0">
                    <a:effectLst/>
                  </a:rPr>
                  <a:t>​</a:t>
                </a:r>
                <a14:m>
                  <m:oMath>
                    <m:sSub>
                      <m:sSubPr>
                        <m:ctrlPr>
                          <a:rPr sz="1200">
                            <a:latin typeface="Cambria Math" panose="02040503050406030204" pitchFamily="18" charset="0"/>
                          </a:rPr>
                        </m:ctrlPr>
                      </m:sSubPr>
                      <m:e>
                        <m:acc>
                          <m:accPr>
                            <m:chr m:val="⃗"/>
                          </m:accPr>
                          <m:e>
                            <m:r>
                              <m:rPr>
                                <m:sty m:val="i"/>
                              </m:rPr>
                              <a:rPr lang="en-US" sz="1200" dirty="0">
                                <a:solidFill>
                                  <a:srgbClr val="000000"/>
                                </a:solidFill>
                                <a:effectLst/>
                              </a:rPr>
                              <m:t>e</m:t>
                            </m:r>
                          </m:e>
                        </m:acc>
                      </m:e>
                      <m:sub>
                        <m:r>
                          <m:rPr>
                            <m:sty m:val="i"/>
                          </m:rPr>
                          <a:rPr lang="en-US" sz="1200" dirty="0">
                            <a:solidFill>
                              <a:srgbClr val="000000"/>
                            </a:solidFill>
                            <a:effectLst/>
                          </a:rPr>
                          <m:t>j</m:t>
                        </m:r>
                      </m:sub>
                    </m:sSub>
                  </m:oMath>
                </a14:m>
                <a:r>
                  <a:rPr lang="en-US" sz="1200" dirty="0">
                    <a:effectLst/>
                  </a:rPr>
                  <a:t> are the edge vectors associated with edges </a:t>
                </a:r>
                <a:r>
                  <a:rPr lang="en-US" sz="1200" dirty="0">
                    <a:effectLst/>
                  </a:rPr>
                  <a:t>​</a:t>
                </a:r>
                <a14:m>
                  <m:oMath>
                    <m:sSub>
                      <m:sSubPr>
                        <m:ctrlPr>
                          <a:rPr sz="1200">
                            <a:latin typeface="Cambria Math" panose="02040503050406030204" pitchFamily="18" charset="0"/>
                          </a:rPr>
                        </m:ctrlPr>
                      </m:sSubPr>
                      <m:e>
                        <m:r>
                          <m:rPr>
                            <m:sty m:val="i"/>
                          </m:rPr>
                          <a:rPr lang="en-US" sz="1200" dirty="0">
                            <a:solidFill>
                              <a:srgbClr val="000000"/>
                            </a:solidFill>
                            <a:effectLst/>
                          </a:rPr>
                          <m:t>e</m:t>
                        </m:r>
                      </m:e>
                      <m:sub>
                        <m:r>
                          <m:rPr>
                            <m:sty m:val="i"/>
                          </m:rPr>
                          <a:rPr lang="en-US" sz="1200" dirty="0">
                            <a:solidFill>
                              <a:srgbClr val="000000"/>
                            </a:solidFill>
                            <a:effectLst/>
                          </a:rPr>
                          <m:t>i</m:t>
                        </m:r>
                      </m:sub>
                    </m:sSub>
                  </m:oMath>
                </a14:m>
                <a:r>
                  <a:rPr lang="en-US" sz="1200" dirty="0">
                    <a:effectLst/>
                  </a:rPr>
                  <a:t> and </a:t>
                </a:r>
                <a:r>
                  <a:rPr lang="en-US" sz="1200" dirty="0">
                    <a:effectLst/>
                  </a:rPr>
                  <a:t>​</a:t>
                </a:r>
                <a14:m>
                  <m:oMath>
                    <m:sSub>
                      <m:sSubPr>
                        <m:ctrlPr>
                          <a:rPr sz="1200">
                            <a:latin typeface="Cambria Math" panose="02040503050406030204" pitchFamily="18" charset="0"/>
                          </a:rPr>
                        </m:ctrlPr>
                      </m:sSubPr>
                      <m:e>
                        <m:r>
                          <m:rPr>
                            <m:sty m:val="i"/>
                          </m:rPr>
                          <a:rPr lang="en-US" sz="1200" dirty="0">
                            <a:solidFill>
                              <a:srgbClr val="000000"/>
                            </a:solidFill>
                            <a:effectLst/>
                          </a:rPr>
                          <m:t>e</m:t>
                        </m:r>
                      </m:e>
                      <m:sub>
                        <m:r>
                          <m:rPr>
                            <m:sty m:val="i"/>
                          </m:rPr>
                          <a:rPr lang="en-US" sz="1200" dirty="0">
                            <a:solidFill>
                              <a:srgbClr val="000000"/>
                            </a:solidFill>
                            <a:effectLst/>
                          </a:rPr>
                          <m:t>j</m:t>
                        </m:r>
                      </m:sub>
                    </m:sSub>
                  </m:oMath>
                </a14:m>
                <a:r>
                  <a:rPr lang="en-US" sz="1200" dirty="0">
                    <a:effectLst/>
                  </a:rPr>
                  <a:t>, respectively, pointing outwardly from the center vertex </a:t>
                </a:r>
                <a:r>
                  <a:rPr lang="en-US" sz="1200" dirty="0">
                    <a:effectLst/>
                  </a:rPr>
                  <a:t>​</a:t>
                </a:r>
                <a14:m>
                  <m:oMath>
                    <m:r>
                      <m:rPr>
                        <m:sty m:val="i"/>
                      </m:rPr>
                      <a:rPr lang="en-US" sz="1200" dirty="0">
                        <a:solidFill>
                          <a:srgbClr val="000000"/>
                        </a:solidFill>
                        <a:effectLst/>
                      </a:rPr>
                      <m:t>v</m:t>
                    </m:r>
                  </m:oMath>
                </a14:m>
                <a:r>
                  <a:rPr lang="en-US" sz="1200" dirty="0">
                    <a:effectLst/>
                  </a:rPr>
                  <a:t>. That is, </a:t>
                </a:r>
                <a:r>
                  <a:rPr lang="en-US" sz="1200" dirty="0">
                    <a:effectLst/>
                  </a:rPr>
                  <a:t>​</a:t>
                </a:r>
                <a14:m>
                  <m:oMath>
                    <m:acc>
                      <m:accPr>
                        <m:chr m:val="⃗"/>
                      </m:accPr>
                      <m:e>
                        <m:sSub>
                          <m:sSubPr>
                            <m:ctrlPr>
                              <a:rPr sz="1200">
                                <a:latin typeface="Cambria Math" panose="02040503050406030204" pitchFamily="18" charset="0"/>
                              </a:rPr>
                            </m:ctrlPr>
                          </m:sSubPr>
                          <m:e>
                            <m:r>
                              <m:rPr>
                                <m:sty m:val="i"/>
                              </m:rPr>
                              <a:rPr lang="en-US" sz="1200" dirty="0">
                                <a:solidFill>
                                  <a:srgbClr val="000000"/>
                                </a:solidFill>
                                <a:effectLst/>
                              </a:rPr>
                              <m:t>e</m:t>
                            </m:r>
                          </m:e>
                          <m:sub>
                            <m:r>
                              <m:rPr>
                                <m:sty m:val="i"/>
                              </m:rPr>
                              <a:rPr lang="en-US" sz="1200" dirty="0">
                                <a:solidFill>
                                  <a:srgbClr val="000000"/>
                                </a:solidFill>
                                <a:effectLst/>
                              </a:rPr>
                              <m:t>i</m:t>
                            </m:r>
                          </m:sub>
                        </m:sSub>
                      </m:e>
                    </m:acc>
                    <m:r>
                      <m:rPr>
                        <m:sty m:val="p"/>
                      </m:rPr>
                      <a:rPr lang="en-US" sz="1200" dirty="0">
                        <a:solidFill>
                          <a:srgbClr val="000000"/>
                        </a:solidFill>
                        <a:effectLst/>
                      </a:rPr>
                      <m:t>=</m:t>
                    </m:r>
                    <m:sSub>
                      <m:sSubPr>
                        <m:ctrlPr>
                          <a:rPr sz="1200">
                            <a:latin typeface="Cambria Math" panose="02040503050406030204" pitchFamily="18" charset="0"/>
                          </a:rPr>
                        </m:ctrlPr>
                      </m:sSubPr>
                      <m:e>
                        <m:r>
                          <m:rPr>
                            <m:sty m:val="b"/>
                          </m:rPr>
                          <a:rPr lang="en-US" sz="1200" dirty="0">
                            <a:solidFill>
                              <a:srgbClr val="000000"/>
                            </a:solidFill>
                            <a:effectLst/>
                          </a:rPr>
                          <m:t>v</m:t>
                        </m:r>
                      </m:e>
                      <m:sub>
                        <m:r>
                          <m:rPr>
                            <m:sty m:val="b"/>
                          </m:rPr>
                          <a:rPr lang="en-US" sz="1200" dirty="0">
                            <a:solidFill>
                              <a:srgbClr val="000000"/>
                            </a:solidFill>
                            <a:effectLst/>
                          </a:rPr>
                          <m:t>i</m:t>
                        </m:r>
                      </m:sub>
                    </m:sSub>
                    <m:r>
                      <m:rPr>
                        <m:sty m:val="p"/>
                      </m:rPr>
                      <a:rPr lang="en-US" sz="1200" dirty="0">
                        <a:solidFill>
                          <a:srgbClr val="000000"/>
                        </a:solidFill>
                        <a:effectLst/>
                      </a:rPr>
                      <m:t>−</m:t>
                    </m:r>
                    <m:r>
                      <m:rPr>
                        <m:sty m:val="b"/>
                      </m:rPr>
                      <a:rPr lang="en-US" sz="1200" dirty="0">
                        <a:solidFill>
                          <a:srgbClr val="000000"/>
                        </a:solidFill>
                        <a:effectLst/>
                      </a:rPr>
                      <m:t>v</m:t>
                    </m:r>
                  </m:oMath>
                </a14:m>
                <a:r>
                  <a:rPr lang="en-US" sz="1200" dirty="0">
                    <a:effectLst/>
                  </a:rPr>
                  <a:t>.</a:t>
                </a:r>
              </a:p>
            </p:txBody>
          </p:sp>
        </mc:Choice>
        <mc:Fallback/>
      </mc:AlternateContent>
      <p:sp>
        <p:nvSpPr>
          <p:cNvPr id="2" name="Text"/>
          <p:cNvSpPr/>
          <p:nvPr/>
        </p:nvSpPr>
        <p:spPr>
          <a:xfrm>
            <a:off x="1524000" y="1866900"/>
            <a:ext cx="9144000" cy="457200"/>
          </a:xfrm>
          <a:prstGeom prst="rect">
            <a:avLst/>
          </a:prstGeom>
        </p:spPr>
        <p:txBody>
          <a:bodyPr anchor="t" lIns="0" tIns="0" rIns="0" bIns="0">
            <a:noAutofit/>
          </a:bodyPr>
          <a:lstStyle/>
          <a:p>
            <a:pPr>
              <a:lnSpc>
                <a:spcPct val="120000"/>
              </a:lnSpc>
            </a:pPr>
            <a:r>
              <a:rPr lang="en-US" sz="1200" dirty="0">
                <a:effectLst/>
              </a:rPr>
              <a:t>Straightness term. Similarly, we can define the straightness energy among the connected edges that are following the same parameterization direction as follows.</a:t>
            </a:r>
          </a:p>
        </p:txBody>
      </p:sp>
      <mc:AlternateContent xmlns:mc="http://schemas.openxmlformats.org/markup-compatibility/2006">
        <mc:Choice xmlns:a14="http://schemas.microsoft.com/office/drawing/2010/main" Requires="a14">
          <p:sp>
            <p:nvSpPr>
              <p:cNvPr id="2" name="Text"/>
              <p:cNvSpPr/>
              <p:nvPr/>
            </p:nvSpPr>
            <p:spPr>
              <a:xfrm>
                <a:off x="1524000" y="2476500"/>
                <a:ext cx="9144000" cy="723900"/>
              </a:xfrm>
              <a:prstGeom prst="rect">
                <a:avLst/>
              </a:prstGeom>
            </p:spPr>
            <p:txBody>
              <a:bodyPr anchor="ctr" lIns="0" tIns="0" rIns="0" bIns="0">
                <a:noAutofit/>
              </a:bodyPr>
              <a:lstStyle/>
              <a:p>
                <a:pPr algn="ctr"/>
                <a14:m>
                  <m:oMathPara>
                    <m:oMath>
                      <m:sSub>
                        <m:sSubPr>
                          <m:ctrlPr>
                            <a:rPr sz="1200">
                              <a:latin typeface="Cambria Math" panose="02040503050406030204" pitchFamily="18" charset="0"/>
                            </a:rPr>
                          </m:ctrlPr>
                        </m:sSubPr>
                        <m:e>
                          <m:r>
                            <m:rPr>
                              <m:sty m:val="i"/>
                            </m:rPr>
                            <a:rPr lang="en-US" sz="1200" dirty="0">
                              <a:solidFill>
                                <a:srgbClr val="000000"/>
                              </a:solidFill>
                              <a:effectLst/>
                            </a:rPr>
                            <m:t>E</m:t>
                          </m:r>
                        </m:e>
                        <m:sub>
                          <m:r>
                            <m:rPr>
                              <m:sty m:val="p"/>
                            </m:rPr>
                            <a:rPr lang="en-US" sz="1200" dirty="0">
                              <a:solidFill>
                                <a:srgbClr val="000000"/>
                              </a:solidFill>
                              <a:effectLst/>
                            </a:rPr>
                            <m:t>S</m:t>
                          </m:r>
                        </m:sub>
                      </m:sSub>
                      <m:r>
                        <m:rPr>
                          <m:sty m:val="p"/>
                        </m:rPr>
                        <a:rPr lang="en-US" sz="1200" dirty="0">
                          <a:solidFill>
                            <a:srgbClr val="000000"/>
                          </a:solidFill>
                          <a:effectLst/>
                        </a:rPr>
                        <m:t>(</m:t>
                      </m:r>
                      <m:r>
                        <m:rPr>
                          <m:sty m:val="b"/>
                        </m:rPr>
                        <a:rPr lang="en-US" sz="1200" dirty="0">
                          <a:solidFill>
                            <a:srgbClr val="000000"/>
                          </a:solidFill>
                          <a:effectLst/>
                        </a:rPr>
                        <m:t>v</m:t>
                      </m:r>
                      <m:r>
                        <m:rPr>
                          <m:sty m:val="p"/>
                        </m:rPr>
                        <a:rPr lang="en-US" sz="1200" dirty="0">
                          <a:solidFill>
                            <a:srgbClr val="000000"/>
                          </a:solidFill>
                          <a:effectLst/>
                        </a:rPr>
                        <m:t>)</m:t>
                      </m:r>
                      <m:r>
                        <m:rPr>
                          <m:sty m:val="p"/>
                        </m:rPr>
                        <a:rPr lang="en-US" sz="1200" dirty="0">
                          <a:solidFill>
                            <a:srgbClr val="000000"/>
                          </a:solidFill>
                          <a:effectLst/>
                        </a:rPr>
                        <m:t>=</m:t>
                      </m:r>
                      <m:nary>
                        <m:naryPr>
                          <m:chr m:val="∑"/>
                          <m:limLoc m:val="undOvr"/>
                          <m:grow m:val="1"/>
                          <m:supHide m:val="1"/>
                        </m:naryPr>
                        <m:sub>
                          <m:sSub>
                            <m:sSubPr>
                              <m:ctrlPr>
                                <a:rPr sz="1200">
                                  <a:latin typeface="Cambria Math" panose="02040503050406030204" pitchFamily="18" charset="0"/>
                                </a:rPr>
                              </m:ctrlPr>
                            </m:sSubPr>
                            <m:e>
                              <m:r>
                                <m:rPr>
                                  <m:sty m:val="i"/>
                                </m:rPr>
                                <a:rPr lang="en-US" sz="1200" dirty="0">
                                  <a:solidFill>
                                    <a:srgbClr val="000000"/>
                                  </a:solidFill>
                                  <a:effectLst/>
                                </a:rPr>
                                <m:t>e</m:t>
                              </m:r>
                            </m:e>
                            <m:sub>
                              <m:r>
                                <m:rPr>
                                  <m:sty m:val="i"/>
                                </m:rPr>
                                <a:rPr lang="en-US" sz="1200" dirty="0">
                                  <a:solidFill>
                                    <a:srgbClr val="000000"/>
                                  </a:solidFill>
                                  <a:effectLst/>
                                </a:rPr>
                                <m:t>i</m:t>
                              </m:r>
                            </m:sub>
                          </m:sSub>
                          <m:r>
                            <m:rPr>
                              <m:sty m:val="p"/>
                            </m:rPr>
                            <a:rPr lang="en-US" sz="1200" dirty="0">
                              <a:solidFill>
                                <a:srgbClr val="000000"/>
                              </a:solidFill>
                              <a:effectLst/>
                            </a:rPr>
                            <m:t>∈</m:t>
                          </m:r>
                          <m:r>
                            <m:rPr>
                              <m:sty m:val="b"/>
                            </m:rPr>
                            <a:rPr lang="en-US" sz="1200" dirty="0">
                              <a:solidFill>
                                <a:srgbClr val="000000"/>
                              </a:solidFill>
                              <a:effectLst/>
                            </a:rPr>
                            <m:t>E</m:t>
                          </m:r>
                        </m:sub>
                        <m:sup>
                          <m:r>
                            <m:t xml:space="preserve"> </m:t>
                          </m:r>
                        </m:sup>
                        <m:e>
                          <m:r>
                            <m:rPr>
                              <m:sty m:val="p"/>
                            </m:rPr>
                            <a:rPr lang="en-US" sz="1200" dirty="0">
                              <a:solidFill>
                                <a:srgbClr val="000000"/>
                              </a:solidFill>
                              <a:effectLst/>
                            </a:rPr>
                            <m:t xml:space="preserve"> </m:t>
                          </m:r>
                        </m:e>
                      </m:nary>
                      <m:nary>
                        <m:naryPr>
                          <m:chr m:val="∑"/>
                          <m:limLoc m:val="undOvr"/>
                          <m:grow m:val="1"/>
                          <m:supHide m:val="1"/>
                        </m:naryPr>
                        <m:sub>
                          <m:m>
                            <m:mPr>
                              <m:plcHide m:val="1"/>
                              <m:cGpRule m:val="4"/>
                              <m:mcs>
                                <m:mc>
                                  <m:mcPr>
                                    <m:count m:val="1"/>
                                    <m:mcJc m:val="center"/>
                                  </m:mcPr>
                                </m:mc>
                              </m:mcs>
                              <m:ctrlPr>
                                <a:rPr sz="1200" i="1">
                                  <a:latin typeface="Cambria Math" panose="02040503050406030204" pitchFamily="18" charset="0"/>
                                </a:rPr>
                              </m:ctrlPr>
                            </m:mPr>
                            <m:mr>
                              <m:e>
                                <m:sSub>
                                  <m:sSubPr>
                                    <m:ctrlPr>
                                      <a:rPr sz="1200">
                                        <a:latin typeface="Cambria Math" panose="02040503050406030204" pitchFamily="18" charset="0"/>
                                      </a:rPr>
                                    </m:ctrlPr>
                                  </m:sSubPr>
                                  <m:e>
                                    <m:r>
                                      <m:rPr>
                                        <m:sty m:val="i"/>
                                      </m:rPr>
                                      <a:rPr lang="en-US" sz="1200" dirty="0">
                                        <a:solidFill>
                                          <a:srgbClr val="000000"/>
                                        </a:solidFill>
                                        <a:effectLst/>
                                      </a:rPr>
                                      <m:t>e</m:t>
                                    </m:r>
                                  </m:e>
                                  <m:sub>
                                    <m:r>
                                      <m:rPr>
                                        <m:sty m:val="i"/>
                                      </m:rPr>
                                      <a:rPr lang="en-US" sz="1200" dirty="0">
                                        <a:solidFill>
                                          <a:srgbClr val="000000"/>
                                        </a:solidFill>
                                        <a:effectLst/>
                                      </a:rPr>
                                      <m:t>i</m:t>
                                    </m:r>
                                  </m:sub>
                                </m:sSub>
                                <m:r>
                                  <m:rPr>
                                    <m:sty m:val="p"/>
                                  </m:rPr>
                                  <a:rPr lang="en-US" sz="1200" dirty="0">
                                    <a:solidFill>
                                      <a:srgbClr val="000000"/>
                                    </a:solidFill>
                                    <a:effectLst/>
                                  </a:rPr>
                                  <m:t>∩</m:t>
                                </m:r>
                                <m:sSub>
                                  <m:sSubPr>
                                    <m:ctrlPr>
                                      <a:rPr sz="1200">
                                        <a:latin typeface="Cambria Math" panose="02040503050406030204" pitchFamily="18" charset="0"/>
                                      </a:rPr>
                                    </m:ctrlPr>
                                  </m:sSubPr>
                                  <m:e>
                                    <m:r>
                                      <m:rPr>
                                        <m:sty m:val="i"/>
                                      </m:rPr>
                                      <a:rPr lang="en-US" sz="1200" dirty="0">
                                        <a:solidFill>
                                          <a:srgbClr val="000000"/>
                                        </a:solidFill>
                                        <a:effectLst/>
                                      </a:rPr>
                                      <m:t>e</m:t>
                                    </m:r>
                                  </m:e>
                                  <m:sub>
                                    <m:r>
                                      <m:rPr>
                                        <m:sty m:val="i"/>
                                      </m:rPr>
                                      <a:rPr lang="en-US" sz="1200" dirty="0">
                                        <a:solidFill>
                                          <a:srgbClr val="000000"/>
                                        </a:solidFill>
                                        <a:effectLst/>
                                      </a:rPr>
                                      <m:t>j</m:t>
                                    </m:r>
                                  </m:sub>
                                </m:sSub>
                                <m:r>
                                  <m:rPr>
                                    <m:sty m:val="p"/>
                                  </m:rPr>
                                  <a:rPr lang="en-US" sz="1200" dirty="0">
                                    <a:solidFill>
                                      <a:srgbClr val="000000"/>
                                    </a:solidFill>
                                    <a:effectLst/>
                                  </a:rPr>
                                  <m:t>=</m:t>
                                </m:r>
                                <m:r>
                                  <m:rPr>
                                    <m:sty m:val="b"/>
                                  </m:rPr>
                                  <a:rPr lang="en-US" sz="1200" dirty="0">
                                    <a:solidFill>
                                      <a:srgbClr val="000000"/>
                                    </a:solidFill>
                                    <a:effectLst/>
                                  </a:rPr>
                                  <m:t>v</m:t>
                                </m:r>
                              </m:e>
                            </m:mr>
                            <m:mr>
                              <m:e>
                                <m:sSub>
                                  <m:sSubPr>
                                    <m:ctrlPr>
                                      <a:rPr sz="1200">
                                        <a:latin typeface="Cambria Math" panose="02040503050406030204" pitchFamily="18" charset="0"/>
                                      </a:rPr>
                                    </m:ctrlPr>
                                  </m:sSubPr>
                                  <m:e>
                                    <m:r>
                                      <m:rPr>
                                        <m:sty m:val="i"/>
                                      </m:rPr>
                                      <a:rPr lang="en-US" sz="1200" dirty="0">
                                        <a:solidFill>
                                          <a:srgbClr val="000000"/>
                                        </a:solidFill>
                                        <a:effectLst/>
                                      </a:rPr>
                                      <m:t>e</m:t>
                                    </m:r>
                                  </m:e>
                                  <m:sub>
                                    <m:r>
                                      <m:rPr>
                                        <m:sty m:val="i"/>
                                      </m:rPr>
                                      <a:rPr lang="en-US" sz="1200" dirty="0">
                                        <a:solidFill>
                                          <a:srgbClr val="000000"/>
                                        </a:solidFill>
                                        <a:effectLst/>
                                      </a:rPr>
                                      <m:t>i</m:t>
                                    </m:r>
                                  </m:sub>
                                </m:sSub>
                                <m:r>
                                  <m:rPr>
                                    <m:sty m:val="p"/>
                                  </m:rPr>
                                  <a:rPr lang="en-US" sz="1200" dirty="0">
                                    <a:solidFill>
                                      <a:srgbClr val="000000"/>
                                    </a:solidFill>
                                    <a:effectLst/>
                                  </a:rPr>
                                  <m:t>‖</m:t>
                                </m:r>
                                <m:sSub>
                                  <m:sSubPr>
                                    <m:ctrlPr>
                                      <a:rPr sz="1200">
                                        <a:latin typeface="Cambria Math" panose="02040503050406030204" pitchFamily="18" charset="0"/>
                                      </a:rPr>
                                    </m:ctrlPr>
                                  </m:sSubPr>
                                  <m:e>
                                    <m:r>
                                      <m:rPr>
                                        <m:sty m:val="i"/>
                                      </m:rPr>
                                      <a:rPr lang="en-US" sz="1200" dirty="0">
                                        <a:solidFill>
                                          <a:srgbClr val="000000"/>
                                        </a:solidFill>
                                        <a:effectLst/>
                                      </a:rPr>
                                      <m:t>e</m:t>
                                    </m:r>
                                  </m:e>
                                  <m:sub>
                                    <m:r>
                                      <m:rPr>
                                        <m:sty m:val="i"/>
                                      </m:rPr>
                                      <a:rPr lang="en-US" sz="1200" dirty="0">
                                        <a:solidFill>
                                          <a:srgbClr val="000000"/>
                                        </a:solidFill>
                                        <a:effectLst/>
                                      </a:rPr>
                                      <m:t>j</m:t>
                                    </m:r>
                                  </m:sub>
                                </m:sSub>
                              </m:e>
                            </m:mr>
                          </m:m>
                        </m:sub>
                        <m:sup>
                          <m:r>
                            <m:t xml:space="preserve"> </m:t>
                          </m:r>
                        </m:sup>
                        <m:e>
                          <m:r>
                            <m:rPr>
                              <m:sty m:val="p"/>
                            </m:rPr>
                            <a:rPr lang="en-US" sz="1200" dirty="0">
                              <a:solidFill>
                                <a:srgbClr val="000000"/>
                              </a:solidFill>
                              <a:effectLst/>
                            </a:rPr>
                            <m:t xml:space="preserve"> </m:t>
                          </m:r>
                        </m:e>
                      </m:nary>
                      <m:sSup>
                        <m:sSupPr>
                          <m:ctrlPr>
                            <a:rPr sz="1200">
                              <a:latin typeface="Cambria Math" panose="02040503050406030204" pitchFamily="18" charset="0"/>
                            </a:rPr>
                          </m:ctrlPr>
                        </m:sSupPr>
                        <m:e>
                          <m:d>
                            <m:dPr>
                              <m:begChr m:val="("/>
                              <m:endChr m:val=")"/>
                              <m:ctrlPr>
                                <a:rPr sz="1200">
                                  <a:latin typeface="Cambria Math" panose="02040503050406030204" pitchFamily="18" charset="0"/>
                                </a:rPr>
                              </m:ctrlPr>
                            </m:dPr>
                            <m:e>
                              <m:r>
                                <m:rPr>
                                  <m:sty m:val="p"/>
                                </m:rPr>
                                <a:rPr lang="en-US" sz="1200" dirty="0">
                                  <a:solidFill>
                                    <a:srgbClr val="000000"/>
                                  </a:solidFill>
                                  <a:effectLst/>
                                </a:rPr>
                                <m:t>&lt;</m:t>
                              </m:r>
                              <m:f>
                                <m:fPr>
                                  <m:ctrlPr>
                                    <a:rPr sz="1200">
                                      <a:latin typeface="Cambria Math" panose="02040503050406030204" pitchFamily="18" charset="0"/>
                                    </a:rPr>
                                  </m:ctrlPr>
                                </m:fPr>
                                <m:num>
                                  <m:sSub>
                                    <m:sSubPr>
                                      <m:ctrlPr>
                                        <a:rPr sz="1200">
                                          <a:latin typeface="Cambria Math" panose="02040503050406030204" pitchFamily="18" charset="0"/>
                                        </a:rPr>
                                      </m:ctrlPr>
                                    </m:sSubPr>
                                    <m:e>
                                      <m:acc>
                                        <m:accPr>
                                          <m:chr m:val="⃗"/>
                                        </m:accPr>
                                        <m:e>
                                          <m:r>
                                            <m:rPr>
                                              <m:sty m:val="i"/>
                                            </m:rPr>
                                            <a:rPr lang="en-US" sz="1200" dirty="0">
                                              <a:solidFill>
                                                <a:srgbClr val="000000"/>
                                              </a:solidFill>
                                              <a:effectLst/>
                                            </a:rPr>
                                            <m:t>e</m:t>
                                          </m:r>
                                        </m:e>
                                      </m:acc>
                                    </m:e>
                                    <m:sub>
                                      <m:r>
                                        <m:rPr>
                                          <m:sty m:val="i"/>
                                        </m:rPr>
                                        <a:rPr lang="en-US" sz="1200" dirty="0">
                                          <a:solidFill>
                                            <a:srgbClr val="000000"/>
                                          </a:solidFill>
                                          <a:effectLst/>
                                        </a:rPr>
                                        <m:t>i</m:t>
                                      </m:r>
                                    </m:sub>
                                  </m:sSub>
                                </m:num>
                                <m:den>
                                  <m:d>
                                    <m:dPr>
                                      <m:begChr m:val="‖"/>
                                      <m:endChr m:val="‖"/>
                                      <m:ctrlPr>
                                        <a:rPr sz="1200">
                                          <a:latin typeface="Cambria Math" panose="02040503050406030204" pitchFamily="18" charset="0"/>
                                        </a:rPr>
                                      </m:ctrlPr>
                                    </m:dPr>
                                    <m:e>
                                      <m:sSub>
                                        <m:sSubPr>
                                          <m:ctrlPr>
                                            <a:rPr sz="1200">
                                              <a:latin typeface="Cambria Math" panose="02040503050406030204" pitchFamily="18" charset="0"/>
                                            </a:rPr>
                                          </m:ctrlPr>
                                        </m:sSubPr>
                                        <m:e>
                                          <m:acc>
                                            <m:accPr>
                                              <m:chr m:val="⃗"/>
                                            </m:accPr>
                                            <m:e>
                                              <m:r>
                                                <m:rPr>
                                                  <m:sty m:val="i"/>
                                                </m:rPr>
                                                <a:rPr lang="en-US" sz="1200" dirty="0">
                                                  <a:solidFill>
                                                    <a:srgbClr val="000000"/>
                                                  </a:solidFill>
                                                  <a:effectLst/>
                                                </a:rPr>
                                                <m:t>e</m:t>
                                              </m:r>
                                            </m:e>
                                          </m:acc>
                                        </m:e>
                                        <m:sub>
                                          <m:r>
                                            <m:rPr>
                                              <m:sty m:val="i"/>
                                            </m:rPr>
                                            <a:rPr lang="en-US" sz="1200" dirty="0">
                                              <a:solidFill>
                                                <a:srgbClr val="000000"/>
                                              </a:solidFill>
                                              <a:effectLst/>
                                            </a:rPr>
                                            <m:t>i</m:t>
                                          </m:r>
                                        </m:sub>
                                      </m:sSub>
                                    </m:e>
                                  </m:d>
                                </m:den>
                              </m:f>
                              <m:r>
                                <m:rPr>
                                  <m:sty m:val="p"/>
                                </m:rPr>
                                <a:rPr lang="en-US" sz="1200" dirty="0">
                                  <a:solidFill>
                                    <a:srgbClr val="000000"/>
                                  </a:solidFill>
                                  <a:effectLst/>
                                </a:rPr>
                                <m:t>,</m:t>
                              </m:r>
                              <m:f>
                                <m:fPr>
                                  <m:ctrlPr>
                                    <a:rPr sz="1200">
                                      <a:latin typeface="Cambria Math" panose="02040503050406030204" pitchFamily="18" charset="0"/>
                                    </a:rPr>
                                  </m:ctrlPr>
                                </m:fPr>
                                <m:num>
                                  <m:sSub>
                                    <m:sSubPr>
                                      <m:ctrlPr>
                                        <a:rPr sz="1200">
                                          <a:latin typeface="Cambria Math" panose="02040503050406030204" pitchFamily="18" charset="0"/>
                                        </a:rPr>
                                      </m:ctrlPr>
                                    </m:sSubPr>
                                    <m:e>
                                      <m:acc>
                                        <m:accPr>
                                          <m:chr m:val="⃗"/>
                                        </m:accPr>
                                        <m:e>
                                          <m:r>
                                            <m:rPr>
                                              <m:sty m:val="i"/>
                                            </m:rPr>
                                            <a:rPr lang="en-US" sz="1200" dirty="0">
                                              <a:solidFill>
                                                <a:srgbClr val="000000"/>
                                              </a:solidFill>
                                              <a:effectLst/>
                                            </a:rPr>
                                            <m:t>e</m:t>
                                          </m:r>
                                        </m:e>
                                      </m:acc>
                                    </m:e>
                                    <m:sub>
                                      <m:r>
                                        <m:rPr>
                                          <m:sty m:val="i"/>
                                        </m:rPr>
                                        <a:rPr lang="en-US" sz="1200" dirty="0">
                                          <a:solidFill>
                                            <a:srgbClr val="000000"/>
                                          </a:solidFill>
                                          <a:effectLst/>
                                        </a:rPr>
                                        <m:t>j</m:t>
                                      </m:r>
                                    </m:sub>
                                  </m:sSub>
                                </m:num>
                                <m:den>
                                  <m:d>
                                    <m:dPr>
                                      <m:begChr m:val="‖"/>
                                      <m:endChr m:val="‖"/>
                                      <m:ctrlPr>
                                        <a:rPr sz="1200">
                                          <a:latin typeface="Cambria Math" panose="02040503050406030204" pitchFamily="18" charset="0"/>
                                        </a:rPr>
                                      </m:ctrlPr>
                                    </m:dPr>
                                    <m:e>
                                      <m:sSub>
                                        <m:sSubPr>
                                          <m:ctrlPr>
                                            <a:rPr sz="1200">
                                              <a:latin typeface="Cambria Math" panose="02040503050406030204" pitchFamily="18" charset="0"/>
                                            </a:rPr>
                                          </m:ctrlPr>
                                        </m:sSubPr>
                                        <m:e>
                                          <m:acc>
                                            <m:accPr>
                                              <m:chr m:val="⃗"/>
                                            </m:accPr>
                                            <m:e>
                                              <m:r>
                                                <m:rPr>
                                                  <m:sty m:val="i"/>
                                                </m:rPr>
                                                <a:rPr lang="en-US" sz="1200" dirty="0">
                                                  <a:solidFill>
                                                    <a:srgbClr val="000000"/>
                                                  </a:solidFill>
                                                  <a:effectLst/>
                                                </a:rPr>
                                                <m:t>e</m:t>
                                              </m:r>
                                            </m:e>
                                          </m:acc>
                                        </m:e>
                                        <m:sub>
                                          <m:r>
                                            <m:rPr>
                                              <m:sty m:val="i"/>
                                            </m:rPr>
                                            <a:rPr lang="en-US" sz="1200" dirty="0">
                                              <a:solidFill>
                                                <a:srgbClr val="000000"/>
                                              </a:solidFill>
                                              <a:effectLst/>
                                            </a:rPr>
                                            <m:t>j</m:t>
                                          </m:r>
                                        </m:sub>
                                      </m:sSub>
                                    </m:e>
                                  </m:d>
                                </m:den>
                              </m:f>
                              <m:r>
                                <m:rPr>
                                  <m:sty m:val="p"/>
                                </m:rPr>
                                <a:rPr lang="en-US" sz="1200" dirty="0">
                                  <a:solidFill>
                                    <a:srgbClr val="000000"/>
                                  </a:solidFill>
                                  <a:effectLst/>
                                </a:rPr>
                                <m:t>&gt;</m:t>
                              </m:r>
                              <m:r>
                                <m:rPr>
                                  <m:sty m:val="p"/>
                                </m:rPr>
                                <a:rPr lang="en-US" sz="1200" dirty="0">
                                  <a:solidFill>
                                    <a:srgbClr val="000000"/>
                                  </a:solidFill>
                                  <a:effectLst/>
                                </a:rPr>
                                <m:t>+</m:t>
                              </m:r>
                              <m:r>
                                <m:rPr>
                                  <m:sty m:val="p"/>
                                </m:rPr>
                                <a:rPr lang="en-US" sz="1200" dirty="0">
                                  <a:solidFill>
                                    <a:srgbClr val="000000"/>
                                  </a:solidFill>
                                  <a:effectLst/>
                                </a:rPr>
                                <m:t>1</m:t>
                              </m:r>
                            </m:e>
                          </m:d>
                        </m:e>
                        <m:sup>
                          <m:r>
                            <m:rPr>
                              <m:sty m:val="p"/>
                            </m:rPr>
                            <a:rPr lang="en-US" sz="1200" dirty="0">
                              <a:solidFill>
                                <a:srgbClr val="000000"/>
                              </a:solidFill>
                              <a:effectLst/>
                            </a:rPr>
                            <m:t>2</m:t>
                          </m:r>
                        </m:sup>
                      </m:sSup>
                    </m:oMath>
                  </m:oMathPara>
                </a14:m>
              </a:p>
            </p:txBody>
          </p:sp>
        </mc:Choice>
        <mc:Fallback/>
      </mc:AlternateContent>
      <mc:AlternateContent xmlns:mc="http://schemas.openxmlformats.org/markup-compatibility/2006">
        <mc:Choice xmlns:a14="http://schemas.microsoft.com/office/drawing/2010/main" Requires="a14">
          <p:sp>
            <p:nvSpPr>
              <p:cNvPr id="2" name="Text"/>
              <p:cNvSpPr/>
              <p:nvPr/>
            </p:nvSpPr>
            <p:spPr>
              <a:xfrm>
                <a:off x="1524000" y="3352800"/>
                <a:ext cx="9144000" cy="457200"/>
              </a:xfrm>
              <a:prstGeom prst="rect">
                <a:avLst/>
              </a:prstGeom>
            </p:spPr>
            <p:txBody>
              <a:bodyPr anchor="t" lIns="0" tIns="0" rIns="0" bIns="0">
                <a:noAutofit/>
              </a:bodyPr>
              <a:lstStyle/>
              <a:p>
                <a:pPr>
                  <a:lnSpc>
                    <a:spcPct val="120000"/>
                  </a:lnSpc>
                </a:pPr>
                <a:r>
                  <a:rPr lang="en-US" sz="1200" dirty="0">
                    <a:effectLst/>
                  </a:rPr>
                  <a:t>This energy attempts to make the connected edges that are following the same parameterization direction as straight as possible (e.g., the gray edge pair </a:t>
                </a:r>
                <a:r>
                  <a:rPr lang="en-US" sz="1200" dirty="0">
                    <a:effectLst/>
                  </a:rPr>
                  <a:t>​</a:t>
                </a:r>
                <a14:m>
                  <m:oMath>
                    <m:sSub>
                      <m:sSubPr>
                        <m:ctrlPr>
                          <a:rPr sz="1200">
                            <a:latin typeface="Cambria Math" panose="02040503050406030204" pitchFamily="18" charset="0"/>
                          </a:rPr>
                        </m:ctrlPr>
                      </m:sSubPr>
                      <m:e>
                        <m:r>
                          <m:rPr>
                            <m:sty m:val="i"/>
                          </m:rPr>
                          <a:rPr lang="en-US" sz="1200" dirty="0">
                            <a:solidFill>
                              <a:srgbClr val="000000"/>
                            </a:solidFill>
                            <a:effectLst/>
                          </a:rPr>
                          <m:t>e</m:t>
                        </m:r>
                      </m:e>
                      <m:sub>
                        <m:r>
                          <m:rPr>
                            <m:sty m:val="p"/>
                          </m:rPr>
                          <a:rPr lang="en-US" sz="1200" dirty="0">
                            <a:solidFill>
                              <a:srgbClr val="000000"/>
                            </a:solidFill>
                            <a:effectLst/>
                          </a:rPr>
                          <m:t>1</m:t>
                        </m:r>
                      </m:sub>
                    </m:sSub>
                  </m:oMath>
                </a14:m>
                <a:r>
                  <a:rPr lang="en-US" sz="1200" dirty="0">
                    <a:effectLst/>
                  </a:rPr>
                  <a:t> and </a:t>
                </a:r>
                <a:r>
                  <a:rPr lang="en-US" sz="1200" dirty="0">
                    <a:effectLst/>
                  </a:rPr>
                  <a:t>​</a:t>
                </a:r>
                <a14:m>
                  <m:oMath>
                    <m:sSub>
                      <m:sSubPr>
                        <m:ctrlPr>
                          <a:rPr sz="1200">
                            <a:latin typeface="Cambria Math" panose="02040503050406030204" pitchFamily="18" charset="0"/>
                          </a:rPr>
                        </m:ctrlPr>
                      </m:sSubPr>
                      <m:e>
                        <m:r>
                          <m:rPr>
                            <m:sty m:val="i"/>
                          </m:rPr>
                          <a:rPr lang="en-US" sz="1200" dirty="0">
                            <a:solidFill>
                              <a:srgbClr val="000000"/>
                            </a:solidFill>
                            <a:effectLst/>
                          </a:rPr>
                          <m:t>e</m:t>
                        </m:r>
                      </m:e>
                      <m:sub>
                        <m:r>
                          <m:rPr>
                            <m:sty m:val="p"/>
                          </m:rPr>
                          <a:rPr lang="en-US" sz="1200" dirty="0">
                            <a:solidFill>
                              <a:srgbClr val="000000"/>
                            </a:solidFill>
                            <a:effectLst/>
                          </a:rPr>
                          <m:t>3</m:t>
                        </m:r>
                      </m:sub>
                    </m:sSub>
                  </m:oMath>
                </a14:m>
                <a:r>
                  <a:rPr lang="en-US" sz="1200" dirty="0">
                    <a:effectLst/>
                  </a:rPr>
                  <a:t> and the green pair </a:t>
                </a:r>
                <a:r>
                  <a:rPr lang="en-US" sz="1200" dirty="0">
                    <a:effectLst/>
                  </a:rPr>
                  <a:t>​</a:t>
                </a:r>
                <a14:m>
                  <m:oMath>
                    <m:sSub>
                      <m:sSubPr>
                        <m:ctrlPr>
                          <a:rPr sz="1200">
                            <a:latin typeface="Cambria Math" panose="02040503050406030204" pitchFamily="18" charset="0"/>
                          </a:rPr>
                        </m:ctrlPr>
                      </m:sSubPr>
                      <m:e>
                        <m:r>
                          <m:rPr>
                            <m:sty m:val="i"/>
                          </m:rPr>
                          <a:rPr lang="en-US" sz="1200" dirty="0">
                            <a:solidFill>
                              <a:srgbClr val="000000"/>
                            </a:solidFill>
                            <a:effectLst/>
                          </a:rPr>
                          <m:t>e</m:t>
                        </m:r>
                      </m:e>
                      <m:sub>
                        <m:r>
                          <m:rPr>
                            <m:sty m:val="p"/>
                          </m:rPr>
                          <a:rPr lang="en-US" sz="1200" dirty="0">
                            <a:solidFill>
                              <a:srgbClr val="000000"/>
                            </a:solidFill>
                            <a:effectLst/>
                          </a:rPr>
                          <m:t>2</m:t>
                        </m:r>
                      </m:sub>
                    </m:sSub>
                  </m:oMath>
                </a14:m>
                <a:r>
                  <a:rPr lang="en-US" sz="1200" dirty="0">
                    <a:effectLst/>
                  </a:rPr>
                  <a:t> and </a:t>
                </a:r>
                <a:r>
                  <a:rPr lang="en-US" sz="1200" dirty="0">
                    <a:effectLst/>
                  </a:rPr>
                  <a:t>​</a:t>
                </a:r>
                <a14:m>
                  <m:oMath>
                    <m:sSub>
                      <m:sSubPr>
                        <m:ctrlPr>
                          <a:rPr sz="1200">
                            <a:latin typeface="Cambria Math" panose="02040503050406030204" pitchFamily="18" charset="0"/>
                          </a:rPr>
                        </m:ctrlPr>
                      </m:sSubPr>
                      <m:e>
                        <m:r>
                          <m:rPr>
                            <m:sty m:val="i"/>
                          </m:rPr>
                          <a:rPr lang="en-US" sz="1200" dirty="0">
                            <a:solidFill>
                              <a:srgbClr val="000000"/>
                            </a:solidFill>
                            <a:effectLst/>
                          </a:rPr>
                          <m:t>e</m:t>
                        </m:r>
                      </m:e>
                      <m:sub>
                        <m:r>
                          <m:rPr>
                            <m:sty m:val="p"/>
                          </m:rPr>
                          <a:rPr lang="en-US" sz="1200" dirty="0">
                            <a:solidFill>
                              <a:srgbClr val="000000"/>
                            </a:solidFill>
                            <a:effectLst/>
                          </a:rPr>
                          <m:t>4</m:t>
                        </m:r>
                      </m:sub>
                    </m:sSub>
                  </m:oMath>
                </a14:m>
                <a:r>
                  <a:rPr lang="en-US" sz="1200" dirty="0">
                    <a:effectLst/>
                  </a:rPr>
                  <a:t> in Figure 2(a)).</a:t>
                </a:r>
              </a:p>
            </p:txBody>
          </p:sp>
        </mc:Choice>
        <mc:Fallback/>
      </mc:AlternateContent>
      <mc:AlternateContent xmlns:mc="http://schemas.openxmlformats.org/markup-compatibility/2006">
        <mc:Choice xmlns:a14="http://schemas.microsoft.com/office/drawing/2010/main" Requires="a14">
          <p:sp>
            <p:nvSpPr>
              <p:cNvPr id="2" name="Text"/>
              <p:cNvSpPr/>
              <p:nvPr/>
            </p:nvSpPr>
            <p:spPr>
              <a:xfrm>
                <a:off x="1524000" y="3962400"/>
                <a:ext cx="9144000" cy="914400"/>
              </a:xfrm>
              <a:prstGeom prst="rect">
                <a:avLst/>
              </a:prstGeom>
            </p:spPr>
            <p:txBody>
              <a:bodyPr anchor="t" lIns="0" tIns="0" rIns="0" bIns="0">
                <a:noAutofit/>
              </a:bodyPr>
              <a:lstStyle/>
              <a:p>
                <a:pPr>
                  <a:lnSpc>
                    <a:spcPct val="120000"/>
                  </a:lnSpc>
                </a:pPr>
                <a:r>
                  <a:rPr lang="en-US" sz="1200" dirty="0">
                    <a:effectLst/>
                  </a:rPr>
                  <a:t>Irregular edge term. The above straightness term cannot handle the irregular edges whose values are not 4 . Consider </a:t>
                </a:r>
                <a:r>
                  <a:rPr lang="en-US" sz="1200" dirty="0">
                    <a:effectLst/>
                  </a:rPr>
                  <a:t>​</a:t>
                </a:r>
                <a14:m>
                  <m:oMath>
                    <m:sSub>
                      <m:sSubPr>
                        <m:ctrlPr>
                          <a:rPr sz="1200">
                            <a:latin typeface="Cambria Math" panose="02040503050406030204" pitchFamily="18" charset="0"/>
                          </a:rPr>
                        </m:ctrlPr>
                      </m:sSubPr>
                      <m:e>
                        <m:r>
                          <m:rPr>
                            <m:sty m:val="i"/>
                          </m:rPr>
                          <a:rPr lang="en-US" sz="1200" dirty="0">
                            <a:solidFill>
                              <a:srgbClr val="000000"/>
                            </a:solidFill>
                            <a:effectLst/>
                          </a:rPr>
                          <m:t>e</m:t>
                        </m:r>
                      </m:e>
                      <m:sub>
                        <m:r>
                          <m:rPr>
                            <m:sty m:val="p"/>
                          </m:rPr>
                          <a:rPr lang="en-US" sz="1200" dirty="0">
                            <a:solidFill>
                              <a:srgbClr val="000000"/>
                            </a:solidFill>
                            <a:effectLst/>
                          </a:rPr>
                          <m:t>0</m:t>
                        </m:r>
                      </m:sub>
                    </m:sSub>
                  </m:oMath>
                </a14:m>
                <a:r>
                  <a:rPr lang="en-US" sz="1200" dirty="0">
                    <a:effectLst/>
                  </a:rPr>
                  <a:t> with valence 5 in Figure 2(b) In this case, the orthogonality between </a:t>
                </a:r>
                <a:r>
                  <a:rPr lang="en-US" sz="1200" dirty="0">
                    <a:effectLst/>
                  </a:rPr>
                  <a:t>​</a:t>
                </a:r>
                <a14:m>
                  <m:oMath>
                    <m:sSub>
                      <m:sSubPr>
                        <m:ctrlPr>
                          <a:rPr sz="1200">
                            <a:latin typeface="Cambria Math" panose="02040503050406030204" pitchFamily="18" charset="0"/>
                          </a:rPr>
                        </m:ctrlPr>
                      </m:sSubPr>
                      <m:e>
                        <m:r>
                          <m:rPr>
                            <m:sty m:val="i"/>
                          </m:rPr>
                          <a:rPr lang="en-US" sz="1200" dirty="0">
                            <a:solidFill>
                              <a:srgbClr val="000000"/>
                            </a:solidFill>
                            <a:effectLst/>
                          </a:rPr>
                          <m:t>e</m:t>
                        </m:r>
                      </m:e>
                      <m:sub>
                        <m:r>
                          <m:rPr>
                            <m:sty m:val="p"/>
                          </m:rPr>
                          <a:rPr lang="en-US" sz="1200" dirty="0">
                            <a:solidFill>
                              <a:srgbClr val="000000"/>
                            </a:solidFill>
                            <a:effectLst/>
                          </a:rPr>
                          <m:t>0</m:t>
                        </m:r>
                      </m:sub>
                    </m:sSub>
                  </m:oMath>
                </a14:m>
                <a:r>
                  <a:rPr lang="en-US" sz="1200" dirty="0">
                    <a:effectLst/>
                  </a:rPr>
                  <a:t> and the rest of the edges around </a:t>
                </a:r>
                <a:r>
                  <a:rPr lang="en-US" sz="1200" dirty="0">
                    <a:effectLst/>
                  </a:rPr>
                  <a:t>​</a:t>
                </a:r>
                <a14:m>
                  <m:oMath>
                    <m:r>
                      <m:rPr>
                        <m:sty m:val="i"/>
                      </m:rPr>
                      <a:rPr lang="en-US" sz="1200" dirty="0">
                        <a:solidFill>
                          <a:srgbClr val="000000"/>
                        </a:solidFill>
                        <a:effectLst/>
                      </a:rPr>
                      <m:t>v</m:t>
                    </m:r>
                  </m:oMath>
                </a14:m>
                <a:r>
                  <a:rPr lang="en-US" sz="1200" dirty="0">
                    <a:effectLst/>
                  </a:rPr>
                  <a:t> still holds. However, it is impossible to define the straightness among edges </a:t>
                </a:r>
                <a:r>
                  <a:rPr lang="en-US" sz="1200" dirty="0">
                    <a:effectLst/>
                  </a:rPr>
                  <a:t>​</a:t>
                </a:r>
                <a14:m>
                  <m:oMath>
                    <m:sSub>
                      <m:sSubPr>
                        <m:ctrlPr>
                          <a:rPr sz="1200">
                            <a:latin typeface="Cambria Math" panose="02040503050406030204" pitchFamily="18" charset="0"/>
                          </a:rPr>
                        </m:ctrlPr>
                      </m:sSubPr>
                      <m:e>
                        <m:r>
                          <m:rPr>
                            <m:sty m:val="i"/>
                          </m:rPr>
                          <a:rPr lang="en-US" sz="1200" dirty="0">
                            <a:solidFill>
                              <a:srgbClr val="000000"/>
                            </a:solidFill>
                            <a:effectLst/>
                          </a:rPr>
                          <m:t>e</m:t>
                        </m:r>
                      </m:e>
                      <m:sub>
                        <m:r>
                          <m:rPr>
                            <m:sty m:val="p"/>
                          </m:rPr>
                          <a:rPr lang="en-US" sz="1200" dirty="0">
                            <a:solidFill>
                              <a:srgbClr val="000000"/>
                            </a:solidFill>
                            <a:effectLst/>
                          </a:rPr>
                          <m:t>1</m:t>
                        </m:r>
                      </m:sub>
                    </m:sSub>
                    <m:r>
                      <m:rPr>
                        <m:sty m:val="p"/>
                      </m:rPr>
                      <a:rPr lang="en-US" sz="1200" dirty="0">
                        <a:solidFill>
                          <a:srgbClr val="000000"/>
                        </a:solidFill>
                        <a:effectLst/>
                      </a:rPr>
                      <m:t>−</m:t>
                    </m:r>
                    <m:sSub>
                      <m:sSubPr>
                        <m:ctrlPr>
                          <a:rPr sz="1200">
                            <a:latin typeface="Cambria Math" panose="02040503050406030204" pitchFamily="18" charset="0"/>
                          </a:rPr>
                        </m:ctrlPr>
                      </m:sSubPr>
                      <m:e>
                        <m:r>
                          <m:rPr>
                            <m:sty m:val="i"/>
                          </m:rPr>
                          <a:rPr lang="en-US" sz="1200" dirty="0">
                            <a:solidFill>
                              <a:srgbClr val="000000"/>
                            </a:solidFill>
                            <a:effectLst/>
                          </a:rPr>
                          <m:t>e</m:t>
                        </m:r>
                      </m:e>
                      <m:sub>
                        <m:r>
                          <m:rPr>
                            <m:sty m:val="p"/>
                          </m:rPr>
                          <a:rPr lang="en-US" sz="1200" dirty="0">
                            <a:solidFill>
                              <a:srgbClr val="000000"/>
                            </a:solidFill>
                            <a:effectLst/>
                          </a:rPr>
                          <m:t>5</m:t>
                        </m:r>
                      </m:sub>
                    </m:sSub>
                  </m:oMath>
                </a14:m>
                <a:r>
                  <a:rPr lang="en-US" sz="1200" dirty="0">
                    <a:effectLst/>
                  </a:rPr>
                  <a:t> due to the irregularity. To address that, we define an energy as the difference between their pairwise angles and their respective ideal angles.</a:t>
                </a:r>
              </a:p>
            </p:txBody>
          </p:sp>
        </mc:Choice>
        <mc:Fallback/>
      </mc:AlternateContent>
      <mc:AlternateContent xmlns:mc="http://schemas.openxmlformats.org/markup-compatibility/2006">
        <mc:Choice xmlns:a14="http://schemas.microsoft.com/office/drawing/2010/main" Requires="a14">
          <p:sp>
            <p:nvSpPr>
              <p:cNvPr id="2" name="Text"/>
              <p:cNvSpPr/>
              <p:nvPr/>
            </p:nvSpPr>
            <p:spPr>
              <a:xfrm>
                <a:off x="1524000" y="5029200"/>
                <a:ext cx="9144000" cy="847725"/>
              </a:xfrm>
              <a:prstGeom prst="rect">
                <a:avLst/>
              </a:prstGeom>
            </p:spPr>
            <p:txBody>
              <a:bodyPr anchor="ctr" lIns="0" tIns="0" rIns="0" bIns="0">
                <a:noAutofit/>
              </a:bodyPr>
              <a:lstStyle/>
              <a:p>
                <a:pPr algn="ctr"/>
                <a14:m>
                  <m:oMathPara>
                    <m:oMath>
                      <m:sSub>
                        <m:sSubPr>
                          <m:ctrlPr>
                            <a:rPr sz="1200">
                              <a:latin typeface="Cambria Math" panose="02040503050406030204" pitchFamily="18" charset="0"/>
                            </a:rPr>
                          </m:ctrlPr>
                        </m:sSubPr>
                        <m:e>
                          <m:r>
                            <m:rPr>
                              <m:sty m:val="i"/>
                            </m:rPr>
                            <a:rPr lang="en-US" sz="1200" dirty="0">
                              <a:solidFill>
                                <a:srgbClr val="000000"/>
                              </a:solidFill>
                              <a:effectLst/>
                            </a:rPr>
                            <m:t>E</m:t>
                          </m:r>
                        </m:e>
                        <m:sub>
                          <m:r>
                            <m:rPr>
                              <m:sty m:val="p"/>
                            </m:rPr>
                            <a:rPr lang="en-US" sz="1200" dirty="0">
                              <a:solidFill>
                                <a:srgbClr val="000000"/>
                              </a:solidFill>
                              <a:effectLst/>
                            </a:rPr>
                            <m:t>R</m:t>
                          </m:r>
                        </m:sub>
                      </m:sSub>
                      <m:r>
                        <m:rPr>
                          <m:sty m:val="p"/>
                        </m:rPr>
                        <a:rPr lang="en-US" sz="1200" dirty="0">
                          <a:solidFill>
                            <a:srgbClr val="000000"/>
                          </a:solidFill>
                          <a:effectLst/>
                        </a:rPr>
                        <m:t>(</m:t>
                      </m:r>
                      <m:r>
                        <m:rPr>
                          <m:sty m:val="b"/>
                        </m:rPr>
                        <a:rPr lang="en-US" sz="1200" dirty="0">
                          <a:solidFill>
                            <a:srgbClr val="000000"/>
                          </a:solidFill>
                          <a:effectLst/>
                        </a:rPr>
                        <m:t>v</m:t>
                      </m:r>
                      <m:r>
                        <m:rPr>
                          <m:sty m:val="p"/>
                        </m:rPr>
                        <a:rPr lang="en-US" sz="1200" dirty="0">
                          <a:solidFill>
                            <a:srgbClr val="000000"/>
                          </a:solidFill>
                          <a:effectLst/>
                        </a:rPr>
                        <m:t>)</m:t>
                      </m:r>
                      <m:r>
                        <m:rPr>
                          <m:sty m:val="p"/>
                        </m:rPr>
                        <a:rPr lang="en-US" sz="1200" dirty="0">
                          <a:solidFill>
                            <a:srgbClr val="000000"/>
                          </a:solidFill>
                          <a:effectLst/>
                        </a:rPr>
                        <m:t>=</m:t>
                      </m:r>
                      <m:nary>
                        <m:naryPr>
                          <m:chr m:val="∑"/>
                          <m:limLoc m:val="undOvr"/>
                          <m:grow m:val="1"/>
                          <m:supHide m:val="1"/>
                        </m:naryPr>
                        <m:sub>
                          <m:sSub>
                            <m:sSubPr>
                              <m:ctrlPr>
                                <a:rPr sz="1200">
                                  <a:latin typeface="Cambria Math" panose="02040503050406030204" pitchFamily="18" charset="0"/>
                                </a:rPr>
                              </m:ctrlPr>
                            </m:sSubPr>
                            <m:e>
                              <m:r>
                                <m:rPr>
                                  <m:sty m:val="i"/>
                                </m:rPr>
                                <a:rPr lang="en-US" sz="1200" dirty="0">
                                  <a:solidFill>
                                    <a:srgbClr val="000000"/>
                                  </a:solidFill>
                                  <a:effectLst/>
                                </a:rPr>
                                <m:t>e</m:t>
                              </m:r>
                            </m:e>
                            <m:sub>
                              <m:r>
                                <m:rPr>
                                  <m:sty m:val="i"/>
                                </m:rPr>
                                <a:rPr lang="en-US" sz="1200" dirty="0">
                                  <a:solidFill>
                                    <a:srgbClr val="000000"/>
                                  </a:solidFill>
                                  <a:effectLst/>
                                </a:rPr>
                                <m:t>i</m:t>
                              </m:r>
                            </m:sub>
                          </m:sSub>
                          <m:r>
                            <m:rPr>
                              <m:sty m:val="p"/>
                            </m:rPr>
                            <a:rPr lang="en-US" sz="1200" dirty="0">
                              <a:solidFill>
                                <a:srgbClr val="000000"/>
                              </a:solidFill>
                              <a:effectLst/>
                            </a:rPr>
                            <m:t>∈</m:t>
                          </m:r>
                          <m:r>
                            <m:rPr>
                              <m:sty m:val="b"/>
                            </m:rPr>
                            <a:rPr lang="en-US" sz="1200" dirty="0">
                              <a:solidFill>
                                <a:srgbClr val="000000"/>
                              </a:solidFill>
                              <a:effectLst/>
                            </a:rPr>
                            <m:t>E</m:t>
                          </m:r>
                        </m:sub>
                        <m:sup>
                          <m:r>
                            <m:t xml:space="preserve"> </m:t>
                          </m:r>
                        </m:sup>
                        <m:e>
                          <m:r>
                            <m:rPr>
                              <m:sty m:val="p"/>
                            </m:rPr>
                            <a:rPr lang="en-US" sz="1200" dirty="0">
                              <a:solidFill>
                                <a:srgbClr val="000000"/>
                              </a:solidFill>
                              <a:effectLst/>
                            </a:rPr>
                            <m:t xml:space="preserve"> </m:t>
                          </m:r>
                        </m:e>
                      </m:nary>
                      <m:nary>
                        <m:naryPr>
                          <m:chr m:val="∑"/>
                          <m:limLoc m:val="undOvr"/>
                          <m:grow m:val="1"/>
                          <m:supHide m:val="1"/>
                        </m:naryPr>
                        <m:sub>
                          <m:m>
                            <m:mPr>
                              <m:plcHide m:val="1"/>
                              <m:cGpRule m:val="4"/>
                              <m:mcs>
                                <m:mc>
                                  <m:mcPr>
                                    <m:count m:val="1"/>
                                    <m:mcJc m:val="center"/>
                                  </m:mcPr>
                                </m:mc>
                              </m:mcs>
                              <m:ctrlPr>
                                <a:rPr sz="1200" i="1">
                                  <a:latin typeface="Cambria Math" panose="02040503050406030204" pitchFamily="18" charset="0"/>
                                </a:rPr>
                              </m:ctrlPr>
                            </m:mPr>
                            <m:mr>
                              <m:e>
                                <m:sSub>
                                  <m:sSubPr>
                                    <m:ctrlPr>
                                      <a:rPr sz="1200">
                                        <a:latin typeface="Cambria Math" panose="02040503050406030204" pitchFamily="18" charset="0"/>
                                      </a:rPr>
                                    </m:ctrlPr>
                                  </m:sSubPr>
                                  <m:e>
                                    <m:r>
                                      <m:rPr>
                                        <m:sty m:val="i"/>
                                      </m:rPr>
                                      <a:rPr lang="en-US" sz="1200" dirty="0">
                                        <a:solidFill>
                                          <a:srgbClr val="000000"/>
                                        </a:solidFill>
                                        <a:effectLst/>
                                      </a:rPr>
                                      <m:t>e</m:t>
                                    </m:r>
                                  </m:e>
                                  <m:sub>
                                    <m:r>
                                      <m:rPr>
                                        <m:sty m:val="i"/>
                                      </m:rPr>
                                      <a:rPr lang="en-US" sz="1200" dirty="0">
                                        <a:solidFill>
                                          <a:srgbClr val="000000"/>
                                        </a:solidFill>
                                        <a:effectLst/>
                                      </a:rPr>
                                      <m:t>i</m:t>
                                    </m:r>
                                  </m:sub>
                                </m:sSub>
                                <m:r>
                                  <m:rPr>
                                    <m:sty m:val="p"/>
                                  </m:rPr>
                                  <a:rPr lang="en-US" sz="1200" dirty="0">
                                    <a:solidFill>
                                      <a:srgbClr val="000000"/>
                                    </a:solidFill>
                                    <a:effectLst/>
                                  </a:rPr>
                                  <m:t>∩</m:t>
                                </m:r>
                                <m:sSub>
                                  <m:sSubPr>
                                    <m:ctrlPr>
                                      <a:rPr sz="1200">
                                        <a:latin typeface="Cambria Math" panose="02040503050406030204" pitchFamily="18" charset="0"/>
                                      </a:rPr>
                                    </m:ctrlPr>
                                  </m:sSubPr>
                                  <m:e>
                                    <m:r>
                                      <m:rPr>
                                        <m:sty m:val="i"/>
                                      </m:rPr>
                                      <a:rPr lang="en-US" sz="1200" dirty="0">
                                        <a:solidFill>
                                          <a:srgbClr val="000000"/>
                                        </a:solidFill>
                                        <a:effectLst/>
                                      </a:rPr>
                                      <m:t>e</m:t>
                                    </m:r>
                                  </m:e>
                                  <m:sub>
                                    <m:r>
                                      <m:rPr>
                                        <m:sty m:val="i"/>
                                      </m:rPr>
                                      <a:rPr lang="en-US" sz="1200" dirty="0">
                                        <a:solidFill>
                                          <a:srgbClr val="000000"/>
                                        </a:solidFill>
                                        <a:effectLst/>
                                      </a:rPr>
                                      <m:t>j</m:t>
                                    </m:r>
                                  </m:sub>
                                </m:sSub>
                                <m:r>
                                  <m:rPr>
                                    <m:sty m:val="p"/>
                                  </m:rPr>
                                  <a:rPr lang="en-US" sz="1200" dirty="0">
                                    <a:solidFill>
                                      <a:srgbClr val="000000"/>
                                    </a:solidFill>
                                    <a:effectLst/>
                                  </a:rPr>
                                  <m:t>=</m:t>
                                </m:r>
                                <m:r>
                                  <m:rPr>
                                    <m:sty m:val="b"/>
                                  </m:rPr>
                                  <a:rPr lang="en-US" sz="1200" dirty="0">
                                    <a:solidFill>
                                      <a:srgbClr val="000000"/>
                                    </a:solidFill>
                                    <a:effectLst/>
                                  </a:rPr>
                                  <m:t>v</m:t>
                                </m:r>
                              </m:e>
                            </m:mr>
                            <m:mr>
                              <m:e>
                                <m:sSub>
                                  <m:sSubPr>
                                    <m:ctrlPr>
                                      <a:rPr sz="1200">
                                        <a:latin typeface="Cambria Math" panose="02040503050406030204" pitchFamily="18" charset="0"/>
                                      </a:rPr>
                                    </m:ctrlPr>
                                  </m:sSubPr>
                                  <m:e>
                                    <m:r>
                                      <m:rPr>
                                        <m:sty m:val="i"/>
                                      </m:rPr>
                                      <a:rPr lang="en-US" sz="1200" dirty="0">
                                        <a:solidFill>
                                          <a:srgbClr val="000000"/>
                                        </a:solidFill>
                                        <a:effectLst/>
                                      </a:rPr>
                                      <m:t>e</m:t>
                                    </m:r>
                                  </m:e>
                                  <m:sub>
                                    <m:r>
                                      <m:rPr>
                                        <m:sty m:val="i"/>
                                      </m:rPr>
                                      <a:rPr lang="en-US" sz="1200" dirty="0">
                                        <a:solidFill>
                                          <a:srgbClr val="000000"/>
                                        </a:solidFill>
                                        <a:effectLst/>
                                      </a:rPr>
                                      <m:t>i</m:t>
                                    </m:r>
                                  </m:sub>
                                </m:sSub>
                                <m:r>
                                  <m:rPr>
                                    <m:sty m:val="p"/>
                                  </m:rPr>
                                  <a:rPr lang="en-US" sz="1200" dirty="0">
                                    <a:solidFill>
                                      <a:srgbClr val="000000"/>
                                    </a:solidFill>
                                    <a:effectLst/>
                                  </a:rPr>
                                  <m:t>∉</m:t>
                                </m:r>
                                <m:sSub>
                                  <m:sSubPr>
                                    <m:ctrlPr>
                                      <a:rPr sz="1200">
                                        <a:latin typeface="Cambria Math" panose="02040503050406030204" pitchFamily="18" charset="0"/>
                                      </a:rPr>
                                    </m:ctrlPr>
                                  </m:sSubPr>
                                  <m:e>
                                    <m:r>
                                      <m:rPr>
                                        <m:sty m:val="i"/>
                                      </m:rPr>
                                      <a:rPr lang="en-US" sz="1200" dirty="0">
                                        <a:solidFill>
                                          <a:srgbClr val="000000"/>
                                        </a:solidFill>
                                        <a:effectLst/>
                                      </a:rPr>
                                      <m:t>j</m:t>
                                    </m:r>
                                  </m:e>
                                  <m:sub>
                                    <m:r>
                                      <m:rPr>
                                        <m:sty m:val="i"/>
                                      </m:rPr>
                                      <a:rPr lang="en-US" sz="1200" dirty="0">
                                        <a:solidFill>
                                          <a:srgbClr val="000000"/>
                                        </a:solidFill>
                                        <a:effectLst/>
                                      </a:rPr>
                                      <m:t>j</m:t>
                                    </m:r>
                                  </m:sub>
                                </m:sSub>
                              </m:e>
                            </m:mr>
                            <m:mr>
                              <m:e>
                                <m:sSub>
                                  <m:sSubPr>
                                    <m:ctrlPr>
                                      <a:rPr sz="1200">
                                        <a:latin typeface="Cambria Math" panose="02040503050406030204" pitchFamily="18" charset="0"/>
                                      </a:rPr>
                                    </m:ctrlPr>
                                  </m:sSubPr>
                                  <m:e>
                                    <m:r>
                                      <m:rPr>
                                        <m:sty m:val="i"/>
                                      </m:rPr>
                                      <a:rPr lang="en-US" sz="1200" dirty="0">
                                        <a:solidFill>
                                          <a:srgbClr val="000000"/>
                                        </a:solidFill>
                                        <a:effectLst/>
                                      </a:rPr>
                                      <m:t>e</m:t>
                                    </m:r>
                                  </m:e>
                                  <m:sub>
                                    <m:r>
                                      <m:rPr>
                                        <m:sty m:val="i"/>
                                      </m:rPr>
                                      <a:rPr lang="en-US" sz="1200" dirty="0">
                                        <a:solidFill>
                                          <a:srgbClr val="000000"/>
                                        </a:solidFill>
                                        <a:effectLst/>
                                      </a:rPr>
                                      <m:t>i</m:t>
                                    </m:r>
                                  </m:sub>
                                </m:sSub>
                                <m:r>
                                  <m:rPr>
                                    <m:sty m:val="p"/>
                                  </m:rPr>
                                  <a:rPr lang="en-US" sz="1200" dirty="0">
                                    <a:solidFill>
                                      <a:srgbClr val="000000"/>
                                    </a:solidFill>
                                    <a:effectLst/>
                                  </a:rPr>
                                  <m:t>∤</m:t>
                                </m:r>
                                <m:sSub>
                                  <m:sSubPr>
                                    <m:ctrlPr>
                                      <a:rPr sz="1200">
                                        <a:latin typeface="Cambria Math" panose="02040503050406030204" pitchFamily="18" charset="0"/>
                                      </a:rPr>
                                    </m:ctrlPr>
                                  </m:sSubPr>
                                  <m:e>
                                    <m:r>
                                      <m:rPr>
                                        <m:sty m:val="i"/>
                                      </m:rPr>
                                      <a:rPr lang="en-US" sz="1200" dirty="0">
                                        <a:solidFill>
                                          <a:srgbClr val="000000"/>
                                        </a:solidFill>
                                        <a:effectLst/>
                                      </a:rPr>
                                      <m:t>e</m:t>
                                    </m:r>
                                  </m:e>
                                  <m:sub>
                                    <m:r>
                                      <m:rPr>
                                        <m:sty m:val="i"/>
                                      </m:rPr>
                                      <a:rPr lang="en-US" sz="1200" dirty="0">
                                        <a:solidFill>
                                          <a:srgbClr val="000000"/>
                                        </a:solidFill>
                                        <a:effectLst/>
                                      </a:rPr>
                                      <m:t>j</m:t>
                                    </m:r>
                                  </m:sub>
                                </m:sSub>
                              </m:e>
                            </m:mr>
                          </m:m>
                        </m:sub>
                        <m:sup>
                          <m:r>
                            <m:t xml:space="preserve"> </m:t>
                          </m:r>
                        </m:sup>
                        <m:e>
                          <m:r>
                            <m:rPr>
                              <m:sty m:val="p"/>
                            </m:rPr>
                            <a:rPr lang="en-US" sz="1200" dirty="0">
                              <a:solidFill>
                                <a:srgbClr val="000000"/>
                              </a:solidFill>
                              <a:effectLst/>
                            </a:rPr>
                            <m:t xml:space="preserve"> </m:t>
                          </m:r>
                        </m:e>
                      </m:nary>
                      <m:sSup>
                        <m:sSupPr>
                          <m:ctrlPr>
                            <a:rPr sz="1200">
                              <a:latin typeface="Cambria Math" panose="02040503050406030204" pitchFamily="18" charset="0"/>
                            </a:rPr>
                          </m:ctrlPr>
                        </m:sSupPr>
                        <m:e>
                          <m:d>
                            <m:dPr>
                              <m:begChr m:val="("/>
                              <m:endChr m:val=")"/>
                              <m:ctrlPr>
                                <a:rPr sz="1200">
                                  <a:latin typeface="Cambria Math" panose="02040503050406030204" pitchFamily="18" charset="0"/>
                                </a:rPr>
                              </m:ctrlPr>
                            </m:dPr>
                            <m:e>
                              <m:r>
                                <m:rPr>
                                  <m:sty m:val="p"/>
                                </m:rPr>
                                <a:rPr lang="en-US" sz="1200" dirty="0">
                                  <a:solidFill>
                                    <a:srgbClr val="000000"/>
                                  </a:solidFill>
                                  <a:effectLst/>
                                </a:rPr>
                                <m:t>&lt;</m:t>
                              </m:r>
                              <m:f>
                                <m:fPr>
                                  <m:ctrlPr>
                                    <a:rPr sz="1200">
                                      <a:latin typeface="Cambria Math" panose="02040503050406030204" pitchFamily="18" charset="0"/>
                                    </a:rPr>
                                  </m:ctrlPr>
                                </m:fPr>
                                <m:num>
                                  <m:sSub>
                                    <m:sSubPr>
                                      <m:ctrlPr>
                                        <a:rPr sz="1200">
                                          <a:latin typeface="Cambria Math" panose="02040503050406030204" pitchFamily="18" charset="0"/>
                                        </a:rPr>
                                      </m:ctrlPr>
                                    </m:sSubPr>
                                    <m:e>
                                      <m:acc>
                                        <m:accPr>
                                          <m:chr m:val="⃗"/>
                                        </m:accPr>
                                        <m:e>
                                          <m:r>
                                            <m:rPr>
                                              <m:sty m:val="i"/>
                                            </m:rPr>
                                            <a:rPr lang="en-US" sz="1200" dirty="0">
                                              <a:solidFill>
                                                <a:srgbClr val="000000"/>
                                              </a:solidFill>
                                              <a:effectLst/>
                                            </a:rPr>
                                            <m:t>e</m:t>
                                          </m:r>
                                        </m:e>
                                      </m:acc>
                                    </m:e>
                                    <m:sub>
                                      <m:r>
                                        <m:rPr>
                                          <m:sty m:val="i"/>
                                        </m:rPr>
                                        <a:rPr lang="en-US" sz="1200" dirty="0">
                                          <a:solidFill>
                                            <a:srgbClr val="000000"/>
                                          </a:solidFill>
                                          <a:effectLst/>
                                        </a:rPr>
                                        <m:t>i</m:t>
                                      </m:r>
                                    </m:sub>
                                  </m:sSub>
                                </m:num>
                                <m:den>
                                  <m:d>
                                    <m:dPr>
                                      <m:begChr m:val="‖"/>
                                      <m:endChr m:val="‖"/>
                                      <m:ctrlPr>
                                        <a:rPr sz="1200">
                                          <a:latin typeface="Cambria Math" panose="02040503050406030204" pitchFamily="18" charset="0"/>
                                        </a:rPr>
                                      </m:ctrlPr>
                                    </m:dPr>
                                    <m:e>
                                      <m:sSub>
                                        <m:sSubPr>
                                          <m:ctrlPr>
                                            <a:rPr sz="1200">
                                              <a:latin typeface="Cambria Math" panose="02040503050406030204" pitchFamily="18" charset="0"/>
                                            </a:rPr>
                                          </m:ctrlPr>
                                        </m:sSubPr>
                                        <m:e>
                                          <m:acc>
                                            <m:accPr>
                                              <m:chr m:val="⃗"/>
                                            </m:accPr>
                                            <m:e>
                                              <m:r>
                                                <m:rPr>
                                                  <m:sty m:val="i"/>
                                                </m:rPr>
                                                <a:rPr lang="en-US" sz="1200" dirty="0">
                                                  <a:solidFill>
                                                    <a:srgbClr val="000000"/>
                                                  </a:solidFill>
                                                  <a:effectLst/>
                                                </a:rPr>
                                                <m:t>e</m:t>
                                              </m:r>
                                            </m:e>
                                          </m:acc>
                                        </m:e>
                                        <m:sub>
                                          <m:r>
                                            <m:rPr>
                                              <m:sty m:val="i"/>
                                            </m:rPr>
                                            <a:rPr lang="en-US" sz="1200" dirty="0">
                                              <a:solidFill>
                                                <a:srgbClr val="000000"/>
                                              </a:solidFill>
                                              <a:effectLst/>
                                            </a:rPr>
                                            <m:t>i</m:t>
                                          </m:r>
                                        </m:sub>
                                      </m:sSub>
                                    </m:e>
                                  </m:d>
                                </m:den>
                              </m:f>
                              <m:r>
                                <m:rPr>
                                  <m:sty m:val="p"/>
                                </m:rPr>
                                <a:rPr lang="en-US" sz="1200" dirty="0">
                                  <a:solidFill>
                                    <a:srgbClr val="000000"/>
                                  </a:solidFill>
                                  <a:effectLst/>
                                </a:rPr>
                                <m:t>,</m:t>
                              </m:r>
                              <m:f>
                                <m:fPr>
                                  <m:ctrlPr>
                                    <a:rPr sz="1200">
                                      <a:latin typeface="Cambria Math" panose="02040503050406030204" pitchFamily="18" charset="0"/>
                                    </a:rPr>
                                  </m:ctrlPr>
                                </m:fPr>
                                <m:num>
                                  <m:sSub>
                                    <m:sSubPr>
                                      <m:ctrlPr>
                                        <a:rPr sz="1200">
                                          <a:latin typeface="Cambria Math" panose="02040503050406030204" pitchFamily="18" charset="0"/>
                                        </a:rPr>
                                      </m:ctrlPr>
                                    </m:sSubPr>
                                    <m:e>
                                      <m:acc>
                                        <m:accPr>
                                          <m:chr m:val="⃗"/>
                                        </m:accPr>
                                        <m:e>
                                          <m:r>
                                            <m:rPr>
                                              <m:sty m:val="i"/>
                                            </m:rPr>
                                            <a:rPr lang="en-US" sz="1200" dirty="0">
                                              <a:solidFill>
                                                <a:srgbClr val="000000"/>
                                              </a:solidFill>
                                              <a:effectLst/>
                                            </a:rPr>
                                            <m:t>e</m:t>
                                          </m:r>
                                        </m:e>
                                      </m:acc>
                                    </m:e>
                                    <m:sub>
                                      <m:r>
                                        <m:rPr>
                                          <m:sty m:val="i"/>
                                        </m:rPr>
                                        <a:rPr lang="en-US" sz="1200" dirty="0">
                                          <a:solidFill>
                                            <a:srgbClr val="000000"/>
                                          </a:solidFill>
                                          <a:effectLst/>
                                        </a:rPr>
                                        <m:t>j</m:t>
                                      </m:r>
                                    </m:sub>
                                  </m:sSub>
                                </m:num>
                                <m:den>
                                  <m:d>
                                    <m:dPr>
                                      <m:begChr m:val="‖"/>
                                      <m:endChr m:val="‖"/>
                                      <m:ctrlPr>
                                        <a:rPr sz="1200">
                                          <a:latin typeface="Cambria Math" panose="02040503050406030204" pitchFamily="18" charset="0"/>
                                        </a:rPr>
                                      </m:ctrlPr>
                                    </m:dPr>
                                    <m:e>
                                      <m:sSub>
                                        <m:sSubPr>
                                          <m:ctrlPr>
                                            <a:rPr sz="1200">
                                              <a:latin typeface="Cambria Math" panose="02040503050406030204" pitchFamily="18" charset="0"/>
                                            </a:rPr>
                                          </m:ctrlPr>
                                        </m:sSubPr>
                                        <m:e>
                                          <m:acc>
                                            <m:accPr>
                                              <m:chr m:val="⃗"/>
                                            </m:accPr>
                                            <m:e>
                                              <m:r>
                                                <m:rPr>
                                                  <m:sty m:val="i"/>
                                                </m:rPr>
                                                <a:rPr lang="en-US" sz="1200" dirty="0">
                                                  <a:solidFill>
                                                    <a:srgbClr val="000000"/>
                                                  </a:solidFill>
                                                  <a:effectLst/>
                                                </a:rPr>
                                                <m:t>e</m:t>
                                              </m:r>
                                            </m:e>
                                          </m:acc>
                                        </m:e>
                                        <m:sub>
                                          <m:r>
                                            <m:rPr>
                                              <m:sty m:val="i"/>
                                            </m:rPr>
                                            <a:rPr lang="en-US" sz="1200" dirty="0">
                                              <a:solidFill>
                                                <a:srgbClr val="000000"/>
                                              </a:solidFill>
                                              <a:effectLst/>
                                            </a:rPr>
                                            <m:t>j</m:t>
                                          </m:r>
                                        </m:sub>
                                      </m:sSub>
                                    </m:e>
                                  </m:d>
                                </m:den>
                              </m:f>
                              <m:r>
                                <m:rPr>
                                  <m:sty m:val="p"/>
                                </m:rPr>
                                <a:rPr lang="en-US" sz="1200" dirty="0">
                                  <a:solidFill>
                                    <a:srgbClr val="000000"/>
                                  </a:solidFill>
                                  <a:effectLst/>
                                </a:rPr>
                                <m:t>&gt;</m:t>
                              </m:r>
                              <m:r>
                                <m:rPr>
                                  <m:sty m:val="p"/>
                                </m:rPr>
                                <a:rPr lang="en-US" sz="1200" dirty="0">
                                  <a:solidFill>
                                    <a:srgbClr val="000000"/>
                                  </a:solidFill>
                                  <a:effectLst/>
                                </a:rPr>
                                <m:t>−</m:t>
                              </m:r>
                              <m:acc>
                                <m:accPr>
                                  <m:chr m:val="ˆ"/>
                                </m:accPr>
                                <m:e>
                                  <m:r>
                                    <m:rPr>
                                      <m:sty m:val="i"/>
                                    </m:rPr>
                                    <a:rPr lang="en-US" sz="1200" dirty="0">
                                      <a:solidFill>
                                        <a:srgbClr val="000000"/>
                                      </a:solidFill>
                                      <a:effectLst/>
                                    </a:rPr>
                                    <m:t>a</m:t>
                                  </m:r>
                                </m:e>
                              </m:acc>
                            </m:e>
                          </m:d>
                        </m:e>
                        <m:sup>
                          <m:r>
                            <m:rPr>
                              <m:sty m:val="p"/>
                            </m:rPr>
                            <a:rPr lang="en-US" sz="1200" dirty="0">
                              <a:solidFill>
                                <a:srgbClr val="000000"/>
                              </a:solidFill>
                              <a:effectLst/>
                            </a:rPr>
                            <m:t>2</m:t>
                          </m:r>
                        </m:sup>
                      </m:sSup>
                    </m:oMath>
                  </m:oMathPara>
                </a14:m>
              </a:p>
            </p:txBody>
          </p:sp>
        </mc:Choice>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
              <p:cNvSpPr/>
              <p:nvPr/>
            </p:nvSpPr>
            <p:spPr>
              <a:xfrm>
                <a:off x="1524000" y="457200"/>
                <a:ext cx="9144000" cy="457200"/>
              </a:xfrm>
              <a:prstGeom prst="rect">
                <a:avLst/>
              </a:prstGeom>
            </p:spPr>
            <p:txBody>
              <a:bodyPr anchor="t" lIns="0" tIns="0" rIns="0" bIns="0">
                <a:noAutofit/>
              </a:bodyPr>
              <a:lstStyle/>
              <a:p>
                <a:pPr>
                  <a:lnSpc>
                    <a:spcPct val="120000"/>
                  </a:lnSpc>
                </a:pPr>
                <a:r>
                  <a:rPr lang="en-US" sz="1200" dirty="0">
                    <a:effectLst/>
                  </a:rPr>
                  <a:t>where </a:t>
                </a:r>
                <a:r>
                  <a:rPr lang="en-US" sz="1200" dirty="0">
                    <a:effectLst/>
                  </a:rPr>
                  <a:t>​</a:t>
                </a:r>
                <a14:m>
                  <m:oMath>
                    <m:acc>
                      <m:accPr>
                        <m:chr m:val="ˆ"/>
                      </m:accPr>
                      <m:e>
                        <m:r>
                          <m:rPr>
                            <m:sty m:val="i"/>
                          </m:rPr>
                          <a:rPr lang="en-US" sz="1200" dirty="0">
                            <a:solidFill>
                              <a:srgbClr val="000000"/>
                            </a:solidFill>
                            <a:effectLst/>
                          </a:rPr>
                          <m:t>a</m:t>
                        </m:r>
                      </m:e>
                    </m:acc>
                    <m:r>
                      <m:rPr>
                        <m:sty m:val="p"/>
                      </m:rPr>
                      <a:rPr lang="en-US" sz="1200" dirty="0">
                        <a:solidFill>
                          <a:srgbClr val="000000"/>
                        </a:solidFill>
                        <a:effectLst/>
                      </a:rPr>
                      <m:t>=</m:t>
                    </m:r>
                    <m:r>
                      <m:rPr>
                        <m:sty m:val="p"/>
                      </m:rPr>
                      <a:rPr lang="en-US" sz="1200" dirty="0">
                        <a:solidFill>
                          <a:srgbClr val="000000"/>
                        </a:solidFill>
                        <a:effectLst/>
                      </a:rPr>
                      <m:t>cos</m:t>
                    </m:r>
                    <m:r>
                      <m:rPr>
                        <m:sty m:val="p"/>
                      </m:rPr>
                      <a:rPr lang="en-US" sz="1200" dirty="0">
                        <a:solidFill>
                          <a:srgbClr val="000000"/>
                        </a:solidFill>
                        <a:effectLst/>
                      </a:rPr>
                      <m:t>⁡</m:t>
                    </m:r>
                    <m:sSub>
                      <m:sSubPr>
                        <m:ctrlPr>
                          <a:rPr sz="1200">
                            <a:latin typeface="Cambria Math" panose="02040503050406030204" pitchFamily="18" charset="0"/>
                          </a:rPr>
                        </m:ctrlPr>
                      </m:sSubPr>
                      <m:e>
                        <m:acc>
                          <m:accPr>
                            <m:chr m:val="ˆ"/>
                          </m:accPr>
                          <m:e>
                            <m:r>
                              <m:rPr>
                                <m:sty m:val="i"/>
                              </m:rPr>
                              <a:rPr lang="en-US" sz="1200" dirty="0">
                                <a:solidFill>
                                  <a:srgbClr val="000000"/>
                                </a:solidFill>
                                <a:effectLst/>
                              </a:rPr>
                              <m:t>θ</m:t>
                            </m:r>
                          </m:e>
                        </m:acc>
                      </m:e>
                      <m:sub>
                        <m:r>
                          <m:rPr>
                            <m:sty m:val="i"/>
                          </m:rPr>
                          <a:rPr lang="en-US" sz="1200" dirty="0">
                            <a:solidFill>
                              <a:srgbClr val="000000"/>
                            </a:solidFill>
                            <a:effectLst/>
                          </a:rPr>
                          <m:t>i</m:t>
                        </m:r>
                        <m:r>
                          <m:rPr>
                            <m:sty m:val="i"/>
                          </m:rPr>
                          <a:rPr lang="en-US" sz="1200" dirty="0">
                            <a:solidFill>
                              <a:srgbClr val="000000"/>
                            </a:solidFill>
                            <a:effectLst/>
                          </a:rPr>
                          <m:t>j</m:t>
                        </m:r>
                      </m:sub>
                    </m:sSub>
                    <m:r>
                      <m:rPr>
                        <m:sty m:val="p"/>
                      </m:rPr>
                      <a:rPr lang="en-US" sz="1200" dirty="0">
                        <a:solidFill>
                          <a:srgbClr val="000000"/>
                        </a:solidFill>
                        <a:effectLst/>
                      </a:rPr>
                      <m:t>,</m:t>
                    </m:r>
                    <m:sSub>
                      <m:sSubPr>
                        <m:ctrlPr>
                          <a:rPr sz="1200">
                            <a:latin typeface="Cambria Math" panose="02040503050406030204" pitchFamily="18" charset="0"/>
                          </a:rPr>
                        </m:ctrlPr>
                      </m:sSubPr>
                      <m:e>
                        <m:acc>
                          <m:accPr>
                            <m:chr m:val="ˆ"/>
                          </m:accPr>
                          <m:e>
                            <m:r>
                              <m:rPr>
                                <m:sty m:val="i"/>
                              </m:rPr>
                              <a:rPr lang="en-US" sz="1200" dirty="0">
                                <a:solidFill>
                                  <a:srgbClr val="000000"/>
                                </a:solidFill>
                                <a:effectLst/>
                              </a:rPr>
                              <m:t>θ</m:t>
                            </m:r>
                          </m:e>
                        </m:acc>
                      </m:e>
                      <m:sub>
                        <m:r>
                          <m:rPr>
                            <m:sty m:val="i"/>
                          </m:rPr>
                          <a:rPr lang="en-US" sz="1200" dirty="0">
                            <a:solidFill>
                              <a:srgbClr val="000000"/>
                            </a:solidFill>
                            <a:effectLst/>
                          </a:rPr>
                          <m:t>i</m:t>
                        </m:r>
                        <m:r>
                          <m:rPr>
                            <m:sty m:val="i"/>
                          </m:rPr>
                          <a:rPr lang="en-US" sz="1200" dirty="0">
                            <a:solidFill>
                              <a:srgbClr val="000000"/>
                            </a:solidFill>
                            <a:effectLst/>
                          </a:rPr>
                          <m:t>j</m:t>
                        </m:r>
                      </m:sub>
                    </m:sSub>
                  </m:oMath>
                </a14:m>
                <a:r>
                  <a:rPr lang="en-US" sz="1200" dirty="0">
                    <a:effectLst/>
                  </a:rPr>
                  <a:t> is the ideal target angle between edge vectors </a:t>
                </a:r>
                <a:r>
                  <a:rPr lang="en-US" sz="1200" dirty="0">
                    <a:effectLst/>
                  </a:rPr>
                  <a:t>​</a:t>
                </a:r>
                <a14:m>
                  <m:oMath>
                    <m:sSub>
                      <m:sSubPr>
                        <m:ctrlPr>
                          <a:rPr sz="1200">
                            <a:latin typeface="Cambria Math" panose="02040503050406030204" pitchFamily="18" charset="0"/>
                          </a:rPr>
                        </m:ctrlPr>
                      </m:sSubPr>
                      <m:e>
                        <m:acc>
                          <m:accPr>
                            <m:chr m:val="⃗"/>
                          </m:accPr>
                          <m:e>
                            <m:r>
                              <m:rPr>
                                <m:sty m:val="i"/>
                              </m:rPr>
                              <a:rPr lang="en-US" sz="1200" dirty="0">
                                <a:solidFill>
                                  <a:srgbClr val="000000"/>
                                </a:solidFill>
                                <a:effectLst/>
                              </a:rPr>
                              <m:t>e</m:t>
                            </m:r>
                          </m:e>
                        </m:acc>
                      </m:e>
                      <m:sub>
                        <m:r>
                          <m:rPr>
                            <m:sty m:val="i"/>
                          </m:rPr>
                          <a:rPr lang="en-US" sz="1200" dirty="0">
                            <a:solidFill>
                              <a:srgbClr val="000000"/>
                            </a:solidFill>
                            <a:effectLst/>
                          </a:rPr>
                          <m:t>i</m:t>
                        </m:r>
                      </m:sub>
                    </m:sSub>
                  </m:oMath>
                </a14:m>
                <a:r>
                  <a:rPr lang="en-US" sz="1200" dirty="0">
                    <a:effectLst/>
                  </a:rPr>
                  <a:t> and </a:t>
                </a:r>
                <a:r>
                  <a:rPr lang="en-US" sz="1200" dirty="0">
                    <a:effectLst/>
                  </a:rPr>
                  <a:t>​</a:t>
                </a:r>
                <a14:m>
                  <m:oMath>
                    <m:sSub>
                      <m:sSubPr>
                        <m:ctrlPr>
                          <a:rPr sz="1200">
                            <a:latin typeface="Cambria Math" panose="02040503050406030204" pitchFamily="18" charset="0"/>
                          </a:rPr>
                        </m:ctrlPr>
                      </m:sSubPr>
                      <m:e>
                        <m:acc>
                          <m:accPr>
                            <m:chr m:val="⃗"/>
                          </m:accPr>
                          <m:e>
                            <m:r>
                              <m:rPr>
                                <m:sty m:val="i"/>
                              </m:rPr>
                              <a:rPr lang="en-US" sz="1200" dirty="0">
                                <a:solidFill>
                                  <a:srgbClr val="000000"/>
                                </a:solidFill>
                                <a:effectLst/>
                              </a:rPr>
                              <m:t>e</m:t>
                            </m:r>
                          </m:e>
                        </m:acc>
                      </m:e>
                      <m:sub>
                        <m:r>
                          <m:rPr>
                            <m:sty m:val="i"/>
                          </m:rPr>
                          <a:rPr lang="en-US" sz="1200" dirty="0">
                            <a:solidFill>
                              <a:srgbClr val="000000"/>
                            </a:solidFill>
                            <a:effectLst/>
                          </a:rPr>
                          <m:t>j</m:t>
                        </m:r>
                      </m:sub>
                    </m:sSub>
                  </m:oMath>
                </a14:m>
                <a:r>
                  <a:rPr lang="en-US" sz="1200" dirty="0">
                    <a:effectLst/>
                  </a:rPr>
                  <a:t>. For instance, the ideal angle between edges </a:t>
                </a:r>
                <a:r>
                  <a:rPr lang="en-US" sz="1200" dirty="0">
                    <a:effectLst/>
                  </a:rPr>
                  <a:t>​</a:t>
                </a:r>
                <a14:m>
                  <m:oMath>
                    <m:sSub>
                      <m:sSubPr>
                        <m:ctrlPr>
                          <a:rPr sz="1200">
                            <a:latin typeface="Cambria Math" panose="02040503050406030204" pitchFamily="18" charset="0"/>
                          </a:rPr>
                        </m:ctrlPr>
                      </m:sSubPr>
                      <m:e>
                        <m:r>
                          <m:rPr>
                            <m:sty m:val="i"/>
                          </m:rPr>
                          <a:rPr lang="en-US" sz="1200" dirty="0">
                            <a:solidFill>
                              <a:srgbClr val="000000"/>
                            </a:solidFill>
                            <a:effectLst/>
                          </a:rPr>
                          <m:t>e</m:t>
                        </m:r>
                      </m:e>
                      <m:sub>
                        <m:r>
                          <m:rPr>
                            <m:sty m:val="p"/>
                          </m:rPr>
                          <a:rPr lang="en-US" sz="1200" dirty="0">
                            <a:solidFill>
                              <a:srgbClr val="000000"/>
                            </a:solidFill>
                            <a:effectLst/>
                          </a:rPr>
                          <m:t>1</m:t>
                        </m:r>
                      </m:sub>
                    </m:sSub>
                  </m:oMath>
                </a14:m>
                <a:r>
                  <a:rPr lang="en-US" sz="1200" dirty="0">
                    <a:effectLst/>
                  </a:rPr>
                  <a:t> and </a:t>
                </a:r>
                <a:r>
                  <a:rPr lang="en-US" sz="1200" dirty="0">
                    <a:effectLst/>
                  </a:rPr>
                  <a:t>​</a:t>
                </a:r>
                <a14:m>
                  <m:oMath>
                    <m:sSub>
                      <m:sSubPr>
                        <m:ctrlPr>
                          <a:rPr sz="1200">
                            <a:latin typeface="Cambria Math" panose="02040503050406030204" pitchFamily="18" charset="0"/>
                          </a:rPr>
                        </m:ctrlPr>
                      </m:sSubPr>
                      <m:e>
                        <m:r>
                          <m:rPr>
                            <m:sty m:val="i"/>
                          </m:rPr>
                          <a:rPr lang="en-US" sz="1200" dirty="0">
                            <a:solidFill>
                              <a:srgbClr val="000000"/>
                            </a:solidFill>
                            <a:effectLst/>
                          </a:rPr>
                          <m:t>e</m:t>
                        </m:r>
                      </m:e>
                      <m:sub>
                        <m:r>
                          <m:rPr>
                            <m:sty m:val="p"/>
                          </m:rPr>
                          <a:rPr lang="en-US" sz="1200" dirty="0">
                            <a:solidFill>
                              <a:srgbClr val="000000"/>
                            </a:solidFill>
                            <a:effectLst/>
                          </a:rPr>
                          <m:t>2</m:t>
                        </m:r>
                      </m:sub>
                    </m:sSub>
                  </m:oMath>
                </a14:m>
                <a:r>
                  <a:rPr lang="en-US" sz="1200" dirty="0">
                    <a:effectLst/>
                  </a:rPr>
                  <a:t> is </a:t>
                </a:r>
                <a:r>
                  <a:rPr lang="en-US" sz="1200" dirty="0">
                    <a:effectLst/>
                  </a:rPr>
                  <a:t>​</a:t>
                </a:r>
                <a14:m>
                  <m:oMath>
                    <m:f>
                      <m:fPr>
                        <m:ctrlPr>
                          <a:rPr sz="1200">
                            <a:latin typeface="Cambria Math" panose="02040503050406030204" pitchFamily="18" charset="0"/>
                          </a:rPr>
                        </m:ctrlPr>
                      </m:fPr>
                      <m:num>
                        <m:r>
                          <m:rPr>
                            <m:sty m:val="p"/>
                          </m:rPr>
                          <a:rPr lang="en-US" sz="1200" dirty="0">
                            <a:solidFill>
                              <a:srgbClr val="000000"/>
                            </a:solidFill>
                            <a:effectLst/>
                          </a:rPr>
                          <m:t>2</m:t>
                        </m:r>
                        <m:r>
                          <m:rPr>
                            <m:sty m:val="i"/>
                          </m:rPr>
                          <a:rPr lang="en-US" sz="1200" dirty="0">
                            <a:solidFill>
                              <a:srgbClr val="000000"/>
                            </a:solidFill>
                            <a:effectLst/>
                          </a:rPr>
                          <m:t>π</m:t>
                        </m:r>
                      </m:num>
                      <m:den>
                        <m:r>
                          <m:rPr>
                            <m:sty m:val="p"/>
                          </m:rPr>
                          <a:rPr lang="en-US" sz="1200" dirty="0">
                            <a:solidFill>
                              <a:srgbClr val="000000"/>
                            </a:solidFill>
                            <a:effectLst/>
                          </a:rPr>
                          <m:t>5</m:t>
                        </m:r>
                      </m:den>
                    </m:f>
                  </m:oMath>
                </a14:m>
                <a:r>
                  <a:rPr lang="en-US" sz="1200" dirty="0">
                    <a:effectLst/>
                  </a:rPr>
                  <a:t>, while the ideal angle is </a:t>
                </a:r>
                <a:r>
                  <a:rPr lang="en-US" sz="1200" dirty="0">
                    <a:effectLst/>
                  </a:rPr>
                  <a:t>​</a:t>
                </a:r>
                <a14:m>
                  <m:oMath>
                    <m:f>
                      <m:fPr>
                        <m:ctrlPr>
                          <a:rPr sz="1200">
                            <a:latin typeface="Cambria Math" panose="02040503050406030204" pitchFamily="18" charset="0"/>
                          </a:rPr>
                        </m:ctrlPr>
                      </m:fPr>
                      <m:num>
                        <m:r>
                          <m:rPr>
                            <m:sty m:val="p"/>
                          </m:rPr>
                          <a:rPr lang="en-US" sz="1200" dirty="0">
                            <a:solidFill>
                              <a:srgbClr val="000000"/>
                            </a:solidFill>
                            <a:effectLst/>
                          </a:rPr>
                          <m:t>4</m:t>
                        </m:r>
                        <m:r>
                          <m:rPr>
                            <m:sty m:val="i"/>
                          </m:rPr>
                          <a:rPr lang="en-US" sz="1200" dirty="0">
                            <a:solidFill>
                              <a:srgbClr val="000000"/>
                            </a:solidFill>
                            <a:effectLst/>
                          </a:rPr>
                          <m:t>π</m:t>
                        </m:r>
                      </m:num>
                      <m:den>
                        <m:r>
                          <m:rPr>
                            <m:sty m:val="p"/>
                          </m:rPr>
                          <a:rPr lang="en-US" sz="1200" dirty="0">
                            <a:solidFill>
                              <a:srgbClr val="000000"/>
                            </a:solidFill>
                            <a:effectLst/>
                          </a:rPr>
                          <m:t>5</m:t>
                        </m:r>
                      </m:den>
                    </m:f>
                  </m:oMath>
                </a14:m>
                <a:r>
                  <a:rPr lang="en-US" sz="1200" dirty="0">
                    <a:effectLst/>
                  </a:rPr>
                  <a:t> between </a:t>
                </a:r>
                <a:r>
                  <a:rPr lang="en-US" sz="1200" dirty="0">
                    <a:effectLst/>
                  </a:rPr>
                  <a:t>​</a:t>
                </a:r>
                <a14:m>
                  <m:oMath>
                    <m:sSub>
                      <m:sSubPr>
                        <m:ctrlPr>
                          <a:rPr sz="1200">
                            <a:latin typeface="Cambria Math" panose="02040503050406030204" pitchFamily="18" charset="0"/>
                          </a:rPr>
                        </m:ctrlPr>
                      </m:sSubPr>
                      <m:e>
                        <m:r>
                          <m:rPr>
                            <m:sty m:val="i"/>
                          </m:rPr>
                          <a:rPr lang="en-US" sz="1200" dirty="0">
                            <a:solidFill>
                              <a:srgbClr val="000000"/>
                            </a:solidFill>
                            <a:effectLst/>
                          </a:rPr>
                          <m:t>e</m:t>
                        </m:r>
                      </m:e>
                      <m:sub>
                        <m:r>
                          <m:rPr>
                            <m:sty m:val="p"/>
                          </m:rPr>
                          <a:rPr lang="en-US" sz="1200" dirty="0">
                            <a:solidFill>
                              <a:srgbClr val="000000"/>
                            </a:solidFill>
                            <a:effectLst/>
                          </a:rPr>
                          <m:t>1</m:t>
                        </m:r>
                      </m:sub>
                    </m:sSub>
                  </m:oMath>
                </a14:m>
                <a:r>
                  <a:rPr lang="en-US" sz="1200" dirty="0">
                    <a:effectLst/>
                  </a:rPr>
                  <a:t> and </a:t>
                </a:r>
                <a:r>
                  <a:rPr lang="en-US" sz="1200" dirty="0">
                    <a:effectLst/>
                  </a:rPr>
                  <a:t>​</a:t>
                </a:r>
                <a14:m>
                  <m:oMath>
                    <m:sSub>
                      <m:sSubPr>
                        <m:ctrlPr>
                          <a:rPr sz="1200">
                            <a:latin typeface="Cambria Math" panose="02040503050406030204" pitchFamily="18" charset="0"/>
                          </a:rPr>
                        </m:ctrlPr>
                      </m:sSubPr>
                      <m:e>
                        <m:r>
                          <m:rPr>
                            <m:sty m:val="i"/>
                          </m:rPr>
                          <a:rPr lang="en-US" sz="1200" dirty="0">
                            <a:solidFill>
                              <a:srgbClr val="000000"/>
                            </a:solidFill>
                            <a:effectLst/>
                          </a:rPr>
                          <m:t>e</m:t>
                        </m:r>
                      </m:e>
                      <m:sub>
                        <m:r>
                          <m:rPr>
                            <m:sty m:val="p"/>
                          </m:rPr>
                          <a:rPr lang="en-US" sz="1200" dirty="0">
                            <a:solidFill>
                              <a:srgbClr val="000000"/>
                            </a:solidFill>
                            <a:effectLst/>
                          </a:rPr>
                          <m:t>3</m:t>
                        </m:r>
                      </m:sub>
                    </m:sSub>
                  </m:oMath>
                </a14:m>
                <a:r>
                  <a:rPr lang="en-US" sz="1200" dirty="0">
                    <a:effectLst/>
                  </a:rPr>
                  <a:t> in Figure 2(b).</a:t>
                </a:r>
              </a:p>
            </p:txBody>
          </p:sp>
        </mc:Choice>
        <mc:Fallback/>
      </mc:AlternateContent>
      <p:sp>
        <p:nvSpPr>
          <p:cNvPr id="2" name="Text"/>
          <p:cNvSpPr/>
          <p:nvPr/>
        </p:nvSpPr>
        <p:spPr>
          <a:xfrm>
            <a:off x="1524000" y="1066800"/>
            <a:ext cx="9144000" cy="457200"/>
          </a:xfrm>
          <a:prstGeom prst="rect">
            <a:avLst/>
          </a:prstGeom>
        </p:spPr>
        <p:txBody>
          <a:bodyPr anchor="t" lIns="0" tIns="0" rIns="0" bIns="0">
            <a:noAutofit/>
          </a:bodyPr>
          <a:lstStyle/>
          <a:p>
            <a:pPr>
              <a:lnSpc>
                <a:spcPct val="120000"/>
              </a:lnSpc>
            </a:pPr>
            <a:r>
              <a:rPr lang="en-US" sz="1200" dirty="0">
                <a:effectLst/>
              </a:rPr>
              <a:t>Unified energy. In fact, all the above energy terms can be defined as the difference of the angles between pairs of edges from their respective ideal angles. This leads to the following unified expression of all above energy terms</a:t>
            </a:r>
          </a:p>
        </p:txBody>
      </p:sp>
      <mc:AlternateContent xmlns:mc="http://schemas.openxmlformats.org/markup-compatibility/2006">
        <mc:Choice xmlns:a14="http://schemas.microsoft.com/office/drawing/2010/main" Requires="a14">
          <p:sp>
            <p:nvSpPr>
              <p:cNvPr id="2" name="Text"/>
              <p:cNvSpPr/>
              <p:nvPr/>
            </p:nvSpPr>
            <p:spPr>
              <a:xfrm>
                <a:off x="1524000" y="1676400"/>
                <a:ext cx="9144000" cy="590550"/>
              </a:xfrm>
              <a:prstGeom prst="rect">
                <a:avLst/>
              </a:prstGeom>
            </p:spPr>
            <p:txBody>
              <a:bodyPr anchor="ctr" lIns="0" tIns="0" rIns="0" bIns="0">
                <a:noAutofit/>
              </a:bodyPr>
              <a:lstStyle/>
              <a:p>
                <a:pPr algn="ctr"/>
                <a14:m>
                  <m:oMathPara>
                    <m:oMath>
                      <m:acc>
                        <m:accPr>
                          <m:chr m:val="˜"/>
                        </m:accPr>
                        <m:e>
                          <m:r>
                            <m:rPr>
                              <m:sty m:val="i"/>
                            </m:rPr>
                            <a:rPr lang="en-US" sz="1200" dirty="0">
                              <a:solidFill>
                                <a:srgbClr val="000000"/>
                              </a:solidFill>
                              <a:effectLst/>
                            </a:rPr>
                            <m:t>E</m:t>
                          </m:r>
                        </m:e>
                      </m:acc>
                      <m:r>
                        <m:rPr>
                          <m:sty m:val="p"/>
                        </m:rPr>
                        <a:rPr lang="en-US" sz="1200" dirty="0">
                          <a:solidFill>
                            <a:srgbClr val="000000"/>
                          </a:solidFill>
                          <a:effectLst/>
                        </a:rPr>
                        <m:t>(</m:t>
                      </m:r>
                      <m:r>
                        <m:rPr>
                          <m:sty m:val="b"/>
                        </m:rPr>
                        <a:rPr lang="en-US" sz="1200" dirty="0">
                          <a:solidFill>
                            <a:srgbClr val="000000"/>
                          </a:solidFill>
                          <a:effectLst/>
                        </a:rPr>
                        <m:t>v</m:t>
                      </m:r>
                      <m:r>
                        <m:rPr>
                          <m:sty m:val="p"/>
                        </m:rPr>
                        <a:rPr lang="en-US" sz="1200" dirty="0">
                          <a:solidFill>
                            <a:srgbClr val="000000"/>
                          </a:solidFill>
                          <a:effectLst/>
                        </a:rPr>
                        <m:t>)</m:t>
                      </m:r>
                      <m:r>
                        <m:rPr>
                          <m:sty m:val="p"/>
                        </m:rPr>
                        <a:rPr lang="en-US" sz="1200" dirty="0">
                          <a:solidFill>
                            <a:srgbClr val="000000"/>
                          </a:solidFill>
                          <a:effectLst/>
                        </a:rPr>
                        <m:t>=</m:t>
                      </m:r>
                      <m:nary>
                        <m:naryPr>
                          <m:chr m:val="∑"/>
                          <m:limLoc m:val="undOvr"/>
                          <m:grow m:val="1"/>
                          <m:supHide m:val="1"/>
                        </m:naryPr>
                        <m:sub>
                          <m:sSub>
                            <m:sSubPr>
                              <m:ctrlPr>
                                <a:rPr sz="1200">
                                  <a:latin typeface="Cambria Math" panose="02040503050406030204" pitchFamily="18" charset="0"/>
                                </a:rPr>
                              </m:ctrlPr>
                            </m:sSubPr>
                            <m:e>
                              <m:r>
                                <m:rPr>
                                  <m:sty m:val="i"/>
                                </m:rPr>
                                <a:rPr lang="en-US" sz="1200" dirty="0">
                                  <a:solidFill>
                                    <a:srgbClr val="000000"/>
                                  </a:solidFill>
                                  <a:effectLst/>
                                </a:rPr>
                                <m:t>e</m:t>
                              </m:r>
                            </m:e>
                            <m:sub>
                              <m:r>
                                <m:rPr>
                                  <m:sty m:val="i"/>
                                </m:rPr>
                                <a:rPr lang="en-US" sz="1200" dirty="0">
                                  <a:solidFill>
                                    <a:srgbClr val="000000"/>
                                  </a:solidFill>
                                  <a:effectLst/>
                                </a:rPr>
                                <m:t>i</m:t>
                              </m:r>
                            </m:sub>
                          </m:sSub>
                          <m:r>
                            <m:rPr>
                              <m:sty m:val="p"/>
                            </m:rPr>
                            <a:rPr lang="en-US" sz="1200" dirty="0">
                              <a:solidFill>
                                <a:srgbClr val="000000"/>
                              </a:solidFill>
                              <a:effectLst/>
                            </a:rPr>
                            <m:t>∈</m:t>
                          </m:r>
                          <m:r>
                            <m:rPr>
                              <m:sty m:val="b"/>
                            </m:rPr>
                            <a:rPr lang="en-US" sz="1200" dirty="0">
                              <a:solidFill>
                                <a:srgbClr val="000000"/>
                              </a:solidFill>
                              <a:effectLst/>
                            </a:rPr>
                            <m:t>E</m:t>
                          </m:r>
                        </m:sub>
                        <m:sup>
                          <m:r>
                            <m:t xml:space="preserve"> </m:t>
                          </m:r>
                        </m:sup>
                        <m:e>
                          <m:r>
                            <m:rPr>
                              <m:sty m:val="p"/>
                            </m:rPr>
                            <a:rPr lang="en-US" sz="1200" dirty="0">
                              <a:solidFill>
                                <a:srgbClr val="000000"/>
                              </a:solidFill>
                              <a:effectLst/>
                            </a:rPr>
                            <m:t xml:space="preserve"> </m:t>
                          </m:r>
                        </m:e>
                      </m:nary>
                      <m:nary>
                        <m:naryPr>
                          <m:chr m:val="∑"/>
                          <m:limLoc m:val="undOvr"/>
                          <m:grow m:val="1"/>
                          <m:supHide m:val="1"/>
                        </m:naryPr>
                        <m:sub>
                          <m:sSub>
                            <m:sSubPr>
                              <m:ctrlPr>
                                <a:rPr sz="1200">
                                  <a:latin typeface="Cambria Math" panose="02040503050406030204" pitchFamily="18" charset="0"/>
                                </a:rPr>
                              </m:ctrlPr>
                            </m:sSubPr>
                            <m:e>
                              <m:r>
                                <m:rPr>
                                  <m:sty m:val="i"/>
                                </m:rPr>
                                <a:rPr lang="en-US" sz="1200" dirty="0">
                                  <a:solidFill>
                                    <a:srgbClr val="000000"/>
                                  </a:solidFill>
                                  <a:effectLst/>
                                </a:rPr>
                                <m:t>e</m:t>
                              </m:r>
                            </m:e>
                            <m:sub>
                              <m:r>
                                <m:rPr>
                                  <m:sty m:val="i"/>
                                </m:rPr>
                                <a:rPr lang="en-US" sz="1200" dirty="0">
                                  <a:solidFill>
                                    <a:srgbClr val="000000"/>
                                  </a:solidFill>
                                  <a:effectLst/>
                                </a:rPr>
                                <m:t>i</m:t>
                              </m:r>
                            </m:sub>
                          </m:sSub>
                          <m:r>
                            <m:rPr>
                              <m:sty m:val="p"/>
                            </m:rPr>
                            <a:rPr lang="en-US" sz="1200" dirty="0">
                              <a:solidFill>
                                <a:srgbClr val="000000"/>
                              </a:solidFill>
                              <a:effectLst/>
                            </a:rPr>
                            <m:t>∩</m:t>
                          </m:r>
                          <m:sSub>
                            <m:sSubPr>
                              <m:ctrlPr>
                                <a:rPr sz="1200">
                                  <a:latin typeface="Cambria Math" panose="02040503050406030204" pitchFamily="18" charset="0"/>
                                </a:rPr>
                              </m:ctrlPr>
                            </m:sSubPr>
                            <m:e>
                              <m:r>
                                <m:rPr>
                                  <m:sty m:val="i"/>
                                </m:rPr>
                                <a:rPr lang="en-US" sz="1200" dirty="0">
                                  <a:solidFill>
                                    <a:srgbClr val="000000"/>
                                  </a:solidFill>
                                  <a:effectLst/>
                                </a:rPr>
                                <m:t>e</m:t>
                              </m:r>
                            </m:e>
                            <m:sub>
                              <m:r>
                                <m:rPr>
                                  <m:sty m:val="i"/>
                                </m:rPr>
                                <a:rPr lang="en-US" sz="1200" dirty="0">
                                  <a:solidFill>
                                    <a:srgbClr val="000000"/>
                                  </a:solidFill>
                                  <a:effectLst/>
                                </a:rPr>
                                <m:t>j</m:t>
                              </m:r>
                            </m:sub>
                          </m:sSub>
                          <m:r>
                            <m:rPr>
                              <m:sty m:val="p"/>
                            </m:rPr>
                            <a:rPr lang="en-US" sz="1200" dirty="0">
                              <a:solidFill>
                                <a:srgbClr val="000000"/>
                              </a:solidFill>
                              <a:effectLst/>
                            </a:rPr>
                            <m:t>=</m:t>
                          </m:r>
                          <m:r>
                            <m:rPr>
                              <m:sty m:val="b"/>
                            </m:rPr>
                            <a:rPr lang="en-US" sz="1200" dirty="0">
                              <a:solidFill>
                                <a:srgbClr val="000000"/>
                              </a:solidFill>
                              <a:effectLst/>
                            </a:rPr>
                            <m:t>v</m:t>
                          </m:r>
                        </m:sub>
                        <m:sup>
                          <m:r>
                            <m:t xml:space="preserve"> </m:t>
                          </m:r>
                        </m:sup>
                        <m:e>
                          <m:r>
                            <m:rPr>
                              <m:sty m:val="p"/>
                            </m:rPr>
                            <a:rPr lang="en-US" sz="1200" dirty="0">
                              <a:solidFill>
                                <a:srgbClr val="000000"/>
                              </a:solidFill>
                              <a:effectLst/>
                            </a:rPr>
                            <m:t xml:space="preserve"> </m:t>
                          </m:r>
                        </m:e>
                      </m:nary>
                      <m:sSup>
                        <m:sSupPr>
                          <m:ctrlPr>
                            <a:rPr sz="1200">
                              <a:latin typeface="Cambria Math" panose="02040503050406030204" pitchFamily="18" charset="0"/>
                            </a:rPr>
                          </m:ctrlPr>
                        </m:sSupPr>
                        <m:e>
                          <m:d>
                            <m:dPr>
                              <m:begChr m:val="("/>
                              <m:endChr m:val=")"/>
                              <m:ctrlPr>
                                <a:rPr sz="1200">
                                  <a:latin typeface="Cambria Math" panose="02040503050406030204" pitchFamily="18" charset="0"/>
                                </a:rPr>
                              </m:ctrlPr>
                            </m:dPr>
                            <m:e>
                              <m:r>
                                <m:rPr>
                                  <m:sty m:val="p"/>
                                </m:rPr>
                                <a:rPr lang="en-US" sz="1200" dirty="0">
                                  <a:solidFill>
                                    <a:srgbClr val="000000"/>
                                  </a:solidFill>
                                  <a:effectLst/>
                                </a:rPr>
                                <m:t>&lt;</m:t>
                              </m:r>
                              <m:f>
                                <m:fPr>
                                  <m:ctrlPr>
                                    <a:rPr sz="1200">
                                      <a:latin typeface="Cambria Math" panose="02040503050406030204" pitchFamily="18" charset="0"/>
                                    </a:rPr>
                                  </m:ctrlPr>
                                </m:fPr>
                                <m:num>
                                  <m:sSub>
                                    <m:sSubPr>
                                      <m:ctrlPr>
                                        <a:rPr sz="1200">
                                          <a:latin typeface="Cambria Math" panose="02040503050406030204" pitchFamily="18" charset="0"/>
                                        </a:rPr>
                                      </m:ctrlPr>
                                    </m:sSubPr>
                                    <m:e>
                                      <m:acc>
                                        <m:accPr>
                                          <m:chr m:val="⃗"/>
                                        </m:accPr>
                                        <m:e>
                                          <m:r>
                                            <m:rPr>
                                              <m:sty m:val="i"/>
                                            </m:rPr>
                                            <a:rPr lang="en-US" sz="1200" dirty="0">
                                              <a:solidFill>
                                                <a:srgbClr val="000000"/>
                                              </a:solidFill>
                                              <a:effectLst/>
                                            </a:rPr>
                                            <m:t>e</m:t>
                                          </m:r>
                                        </m:e>
                                      </m:acc>
                                    </m:e>
                                    <m:sub>
                                      <m:r>
                                        <m:rPr>
                                          <m:sty m:val="i"/>
                                        </m:rPr>
                                        <a:rPr lang="en-US" sz="1200" dirty="0">
                                          <a:solidFill>
                                            <a:srgbClr val="000000"/>
                                          </a:solidFill>
                                          <a:effectLst/>
                                        </a:rPr>
                                        <m:t>i</m:t>
                                      </m:r>
                                    </m:sub>
                                  </m:sSub>
                                </m:num>
                                <m:den>
                                  <m:d>
                                    <m:dPr>
                                      <m:begChr m:val="‖"/>
                                      <m:endChr m:val="‖"/>
                                      <m:ctrlPr>
                                        <a:rPr sz="1200">
                                          <a:latin typeface="Cambria Math" panose="02040503050406030204" pitchFamily="18" charset="0"/>
                                        </a:rPr>
                                      </m:ctrlPr>
                                    </m:dPr>
                                    <m:e>
                                      <m:sSub>
                                        <m:sSubPr>
                                          <m:ctrlPr>
                                            <a:rPr sz="1200">
                                              <a:latin typeface="Cambria Math" panose="02040503050406030204" pitchFamily="18" charset="0"/>
                                            </a:rPr>
                                          </m:ctrlPr>
                                        </m:sSubPr>
                                        <m:e>
                                          <m:acc>
                                            <m:accPr>
                                              <m:chr m:val="⃗"/>
                                            </m:accPr>
                                            <m:e>
                                              <m:r>
                                                <m:rPr>
                                                  <m:sty m:val="i"/>
                                                </m:rPr>
                                                <a:rPr lang="en-US" sz="1200" dirty="0">
                                                  <a:solidFill>
                                                    <a:srgbClr val="000000"/>
                                                  </a:solidFill>
                                                  <a:effectLst/>
                                                </a:rPr>
                                                <m:t>e</m:t>
                                              </m:r>
                                            </m:e>
                                          </m:acc>
                                        </m:e>
                                        <m:sub>
                                          <m:r>
                                            <m:rPr>
                                              <m:sty m:val="i"/>
                                            </m:rPr>
                                            <a:rPr lang="en-US" sz="1200" dirty="0">
                                              <a:solidFill>
                                                <a:srgbClr val="000000"/>
                                              </a:solidFill>
                                              <a:effectLst/>
                                            </a:rPr>
                                            <m:t>i</m:t>
                                          </m:r>
                                        </m:sub>
                                      </m:sSub>
                                    </m:e>
                                  </m:d>
                                </m:den>
                              </m:f>
                              <m:r>
                                <m:rPr>
                                  <m:sty m:val="p"/>
                                </m:rPr>
                                <a:rPr lang="en-US" sz="1200" dirty="0">
                                  <a:solidFill>
                                    <a:srgbClr val="000000"/>
                                  </a:solidFill>
                                  <a:effectLst/>
                                </a:rPr>
                                <m:t>,</m:t>
                              </m:r>
                              <m:f>
                                <m:fPr>
                                  <m:ctrlPr>
                                    <a:rPr sz="1200">
                                      <a:latin typeface="Cambria Math" panose="02040503050406030204" pitchFamily="18" charset="0"/>
                                    </a:rPr>
                                  </m:ctrlPr>
                                </m:fPr>
                                <m:num>
                                  <m:sSub>
                                    <m:sSubPr>
                                      <m:ctrlPr>
                                        <a:rPr sz="1200">
                                          <a:latin typeface="Cambria Math" panose="02040503050406030204" pitchFamily="18" charset="0"/>
                                        </a:rPr>
                                      </m:ctrlPr>
                                    </m:sSubPr>
                                    <m:e>
                                      <m:acc>
                                        <m:accPr>
                                          <m:chr m:val="⃗"/>
                                        </m:accPr>
                                        <m:e>
                                          <m:r>
                                            <m:rPr>
                                              <m:sty m:val="i"/>
                                            </m:rPr>
                                            <a:rPr lang="en-US" sz="1200" dirty="0">
                                              <a:solidFill>
                                                <a:srgbClr val="000000"/>
                                              </a:solidFill>
                                              <a:effectLst/>
                                            </a:rPr>
                                            <m:t>e</m:t>
                                          </m:r>
                                        </m:e>
                                      </m:acc>
                                    </m:e>
                                    <m:sub>
                                      <m:r>
                                        <m:rPr>
                                          <m:sty m:val="i"/>
                                        </m:rPr>
                                        <a:rPr lang="en-US" sz="1200" dirty="0">
                                          <a:solidFill>
                                            <a:srgbClr val="000000"/>
                                          </a:solidFill>
                                          <a:effectLst/>
                                        </a:rPr>
                                        <m:t>j</m:t>
                                      </m:r>
                                    </m:sub>
                                  </m:sSub>
                                </m:num>
                                <m:den>
                                  <m:d>
                                    <m:dPr>
                                      <m:begChr m:val="‖"/>
                                      <m:endChr m:val="‖"/>
                                      <m:ctrlPr>
                                        <a:rPr sz="1200">
                                          <a:latin typeface="Cambria Math" panose="02040503050406030204" pitchFamily="18" charset="0"/>
                                        </a:rPr>
                                      </m:ctrlPr>
                                    </m:dPr>
                                    <m:e>
                                      <m:sSub>
                                        <m:sSubPr>
                                          <m:ctrlPr>
                                            <a:rPr sz="1200">
                                              <a:latin typeface="Cambria Math" panose="02040503050406030204" pitchFamily="18" charset="0"/>
                                            </a:rPr>
                                          </m:ctrlPr>
                                        </m:sSubPr>
                                        <m:e>
                                          <m:acc>
                                            <m:accPr>
                                              <m:chr m:val="⃗"/>
                                            </m:accPr>
                                            <m:e>
                                              <m:r>
                                                <m:rPr>
                                                  <m:sty m:val="i"/>
                                                </m:rPr>
                                                <a:rPr lang="en-US" sz="1200" dirty="0">
                                                  <a:solidFill>
                                                    <a:srgbClr val="000000"/>
                                                  </a:solidFill>
                                                  <a:effectLst/>
                                                </a:rPr>
                                                <m:t>e</m:t>
                                              </m:r>
                                            </m:e>
                                          </m:acc>
                                        </m:e>
                                        <m:sub>
                                          <m:r>
                                            <m:rPr>
                                              <m:sty m:val="i"/>
                                            </m:rPr>
                                            <a:rPr lang="en-US" sz="1200" dirty="0">
                                              <a:solidFill>
                                                <a:srgbClr val="000000"/>
                                              </a:solidFill>
                                              <a:effectLst/>
                                            </a:rPr>
                                            <m:t>j</m:t>
                                          </m:r>
                                        </m:sub>
                                      </m:sSub>
                                    </m:e>
                                  </m:d>
                                </m:den>
                              </m:f>
                              <m:r>
                                <m:rPr>
                                  <m:sty m:val="p"/>
                                </m:rPr>
                                <a:rPr lang="en-US" sz="1200" dirty="0">
                                  <a:solidFill>
                                    <a:srgbClr val="000000"/>
                                  </a:solidFill>
                                  <a:effectLst/>
                                </a:rPr>
                                <m:t>&gt;</m:t>
                              </m:r>
                              <m:r>
                                <m:rPr>
                                  <m:sty m:val="p"/>
                                </m:rPr>
                                <a:rPr lang="en-US" sz="1200" dirty="0">
                                  <a:solidFill>
                                    <a:srgbClr val="000000"/>
                                  </a:solidFill>
                                  <a:effectLst/>
                                </a:rPr>
                                <m:t>−</m:t>
                              </m:r>
                              <m:acc>
                                <m:accPr>
                                  <m:chr m:val="ˆ"/>
                                </m:accPr>
                                <m:e>
                                  <m:r>
                                    <m:rPr>
                                      <m:sty m:val="i"/>
                                    </m:rPr>
                                    <a:rPr lang="en-US" sz="1200" dirty="0">
                                      <a:solidFill>
                                        <a:srgbClr val="000000"/>
                                      </a:solidFill>
                                      <a:effectLst/>
                                    </a:rPr>
                                    <m:t>a</m:t>
                                  </m:r>
                                </m:e>
                              </m:acc>
                            </m:e>
                          </m:d>
                        </m:e>
                        <m:sup>
                          <m:r>
                            <m:rPr>
                              <m:sty m:val="p"/>
                            </m:rPr>
                            <a:rPr lang="en-US" sz="1200" dirty="0">
                              <a:solidFill>
                                <a:srgbClr val="000000"/>
                              </a:solidFill>
                              <a:effectLst/>
                            </a:rPr>
                            <m:t>2</m:t>
                          </m:r>
                        </m:sup>
                      </m:sSup>
                    </m:oMath>
                  </m:oMathPara>
                </a14:m>
              </a:p>
            </p:txBody>
          </p:sp>
        </mc:Choice>
        <mc:Fallback/>
      </mc:AlternateContent>
      <mc:AlternateContent xmlns:mc="http://schemas.openxmlformats.org/markup-compatibility/2006">
        <mc:Choice xmlns:a14="http://schemas.microsoft.com/office/drawing/2010/main" Requires="a14">
          <p:sp>
            <p:nvSpPr>
              <p:cNvPr id="2" name="Text"/>
              <p:cNvSpPr/>
              <p:nvPr/>
            </p:nvSpPr>
            <p:spPr>
              <a:xfrm>
                <a:off x="1524000" y="2419350"/>
                <a:ext cx="9144000" cy="1143000"/>
              </a:xfrm>
              <a:prstGeom prst="rect">
                <a:avLst/>
              </a:prstGeom>
            </p:spPr>
            <p:txBody>
              <a:bodyPr anchor="t" lIns="0" tIns="0" rIns="0" bIns="0">
                <a:noAutofit/>
              </a:bodyPr>
              <a:lstStyle/>
              <a:p>
                <a:pPr>
                  <a:lnSpc>
                    <a:spcPct val="120000"/>
                  </a:lnSpc>
                </a:pPr>
                <a:r>
                  <a:rPr lang="en-US" sz="1200" dirty="0">
                    <a:effectLst/>
                  </a:rPr>
                  <a:t>where </a:t>
                </a:r>
                <a:r>
                  <a:rPr lang="en-US" sz="1200" dirty="0">
                    <a:effectLst/>
                  </a:rPr>
                  <a:t>​</a:t>
                </a:r>
                <a14:m>
                  <m:oMath>
                    <m:acc>
                      <m:accPr>
                        <m:chr m:val="ˆ"/>
                      </m:accPr>
                      <m:e>
                        <m:r>
                          <m:rPr>
                            <m:sty m:val="i"/>
                          </m:rPr>
                          <a:rPr lang="en-US" sz="1200" dirty="0">
                            <a:solidFill>
                              <a:srgbClr val="000000"/>
                            </a:solidFill>
                            <a:effectLst/>
                          </a:rPr>
                          <m:t>a</m:t>
                        </m:r>
                      </m:e>
                    </m:acc>
                    <m:r>
                      <m:rPr>
                        <m:sty m:val="p"/>
                      </m:rPr>
                      <a:rPr lang="en-US" sz="1200" dirty="0">
                        <a:solidFill>
                          <a:srgbClr val="000000"/>
                        </a:solidFill>
                        <a:effectLst/>
                      </a:rPr>
                      <m:t>=</m:t>
                    </m:r>
                    <m:r>
                      <m:rPr>
                        <m:sty m:val="p"/>
                      </m:rPr>
                      <a:rPr lang="en-US" sz="1200" dirty="0">
                        <a:solidFill>
                          <a:srgbClr val="000000"/>
                        </a:solidFill>
                        <a:effectLst/>
                      </a:rPr>
                      <m:t>cos</m:t>
                    </m:r>
                    <m:r>
                      <m:rPr>
                        <m:sty m:val="p"/>
                      </m:rPr>
                      <a:rPr lang="en-US" sz="1200" dirty="0">
                        <a:solidFill>
                          <a:srgbClr val="000000"/>
                        </a:solidFill>
                        <a:effectLst/>
                      </a:rPr>
                      <m:t>⁡</m:t>
                    </m:r>
                    <m:sSub>
                      <m:sSubPr>
                        <m:ctrlPr>
                          <a:rPr sz="1200">
                            <a:latin typeface="Cambria Math" panose="02040503050406030204" pitchFamily="18" charset="0"/>
                          </a:rPr>
                        </m:ctrlPr>
                      </m:sSubPr>
                      <m:e>
                        <m:r>
                          <m:rPr>
                            <m:sty m:val="i"/>
                          </m:rPr>
                          <a:rPr lang="en-US" sz="1200" dirty="0">
                            <a:solidFill>
                              <a:srgbClr val="000000"/>
                            </a:solidFill>
                            <a:effectLst/>
                          </a:rPr>
                          <m:t>θ</m:t>
                        </m:r>
                      </m:e>
                      <m:sub>
                        <m:r>
                          <m:rPr>
                            <m:sty m:val="i"/>
                          </m:rPr>
                          <a:rPr lang="en-US" sz="1200" dirty="0">
                            <a:solidFill>
                              <a:srgbClr val="000000"/>
                            </a:solidFill>
                            <a:effectLst/>
                          </a:rPr>
                          <m:t>i</m:t>
                        </m:r>
                        <m:r>
                          <m:rPr>
                            <m:sty m:val="i"/>
                          </m:rPr>
                          <a:rPr lang="en-US" sz="1200" dirty="0">
                            <a:solidFill>
                              <a:srgbClr val="000000"/>
                            </a:solidFill>
                            <a:effectLst/>
                          </a:rPr>
                          <m:t>j</m:t>
                        </m:r>
                      </m:sub>
                    </m:sSub>
                    <m:r>
                      <m:rPr>
                        <m:sty m:val="p"/>
                      </m:rPr>
                      <a:rPr lang="en-US" sz="1200" dirty="0">
                        <a:solidFill>
                          <a:srgbClr val="000000"/>
                        </a:solidFill>
                        <a:effectLst/>
                      </a:rPr>
                      <m:t>,</m:t>
                    </m:r>
                    <m:sSub>
                      <m:sSubPr>
                        <m:ctrlPr>
                          <a:rPr sz="1200">
                            <a:latin typeface="Cambria Math" panose="02040503050406030204" pitchFamily="18" charset="0"/>
                          </a:rPr>
                        </m:ctrlPr>
                      </m:sSubPr>
                      <m:e>
                        <m:r>
                          <m:rPr>
                            <m:sty m:val="i"/>
                          </m:rPr>
                          <a:rPr lang="en-US" sz="1200" dirty="0">
                            <a:solidFill>
                              <a:srgbClr val="000000"/>
                            </a:solidFill>
                            <a:effectLst/>
                          </a:rPr>
                          <m:t>θ</m:t>
                        </m:r>
                      </m:e>
                      <m:sub>
                        <m:r>
                          <m:rPr>
                            <m:sty m:val="i"/>
                          </m:rPr>
                          <a:rPr lang="en-US" sz="1200" dirty="0">
                            <a:solidFill>
                              <a:srgbClr val="000000"/>
                            </a:solidFill>
                            <a:effectLst/>
                          </a:rPr>
                          <m:t>i</m:t>
                        </m:r>
                        <m:r>
                          <m:rPr>
                            <m:sty m:val="i"/>
                          </m:rPr>
                          <a:rPr lang="en-US" sz="1200" dirty="0">
                            <a:solidFill>
                              <a:srgbClr val="000000"/>
                            </a:solidFill>
                            <a:effectLst/>
                          </a:rPr>
                          <m:t>j</m:t>
                        </m:r>
                      </m:sub>
                    </m:sSub>
                  </m:oMath>
                </a14:m>
                <a:r>
                  <a:rPr lang="en-US" sz="1200" dirty="0">
                    <a:effectLst/>
                  </a:rPr>
                  <a:t> is the ideal target angle between edge </a:t>
                </a:r>
                <a:r>
                  <a:rPr lang="en-US" sz="1200" dirty="0">
                    <a:effectLst/>
                  </a:rPr>
                  <a:t>​</a:t>
                </a:r>
                <a14:m>
                  <m:oMath>
                    <m:sSub>
                      <m:sSubPr>
                        <m:ctrlPr>
                          <a:rPr sz="1200">
                            <a:latin typeface="Cambria Math" panose="02040503050406030204" pitchFamily="18" charset="0"/>
                          </a:rPr>
                        </m:ctrlPr>
                      </m:sSubPr>
                      <m:e>
                        <m:r>
                          <m:t xml:space="preserve"> </m:t>
                        </m:r>
                      </m:e>
                      <m:sub>
                        <m:r>
                          <m:rPr>
                            <m:sty m:val="p"/>
                          </m:rPr>
                          <a:rPr lang="en-US" sz="1200" dirty="0">
                            <a:solidFill>
                              <a:srgbClr val="000000"/>
                            </a:solidFill>
                            <a:effectLst/>
                          </a:rPr>
                          <m:t>43</m:t>
                        </m:r>
                      </m:sub>
                    </m:sSub>
                  </m:oMath>
                </a14:m>
                <a:r>
                  <a:rPr lang="en-US" sz="1200" dirty="0">
                    <a:effectLst/>
                  </a:rPr>
                  <a:t> зlength. In our experiments, we use </a:t>
                </a:r>
                <a:r>
                  <a:rPr lang="en-US" sz="1200" dirty="0">
                    <a:effectLst/>
                  </a:rPr>
                  <a:t>​</a:t>
                </a:r>
                <a14:m>
                  <m:oMath>
                    <m:r>
                      <m:rPr>
                        <m:sty m:val="i"/>
                      </m:rPr>
                      <a:rPr lang="en-US" sz="1200" dirty="0">
                        <a:solidFill>
                          <a:srgbClr val="000000"/>
                        </a:solidFill>
                        <a:effectLst/>
                      </a:rPr>
                      <m:t>ξ</m:t>
                    </m:r>
                    <m:r>
                      <m:rPr>
                        <m:sty m:val="p"/>
                      </m:rPr>
                      <a:rPr lang="en-US" sz="1200" dirty="0">
                        <a:solidFill>
                          <a:srgbClr val="000000"/>
                        </a:solidFill>
                        <a:effectLst/>
                      </a:rPr>
                      <m:t>∈</m:t>
                    </m:r>
                    <m:r>
                      <m:rPr>
                        <m:sty m:val="p"/>
                      </m:rPr>
                      <a:rPr lang="en-US" sz="1200" dirty="0">
                        <a:solidFill>
                          <a:srgbClr val="000000"/>
                        </a:solidFill>
                        <a:effectLst/>
                      </a:rPr>
                      <m:t>[</m:t>
                    </m:r>
                    <m:r>
                      <m:rPr>
                        <m:sty m:val="p"/>
                      </m:rPr>
                      <a:rPr lang="en-US" sz="1200" dirty="0">
                        <a:solidFill>
                          <a:srgbClr val="000000"/>
                        </a:solidFill>
                        <a:effectLst/>
                      </a:rPr>
                      <m:t>0.2</m:t>
                    </m:r>
                    <m:r>
                      <m:rPr>
                        <m:sty m:val="p"/>
                      </m:rPr>
                      <a:rPr lang="en-US" sz="1200" dirty="0">
                        <a:solidFill>
                          <a:srgbClr val="000000"/>
                        </a:solidFill>
                        <a:effectLst/>
                      </a:rPr>
                      <m:t>,</m:t>
                    </m:r>
                    <m:r>
                      <m:rPr>
                        <m:sty m:val="p"/>
                      </m:rPr>
                      <a:rPr lang="en-US" sz="1200" dirty="0">
                        <a:solidFill>
                          <a:srgbClr val="000000"/>
                        </a:solidFill>
                        <a:effectLst/>
                      </a:rPr>
                      <m:t>0.6</m:t>
                    </m:r>
                    <m:r>
                      <m:rPr>
                        <m:sty m:val="p"/>
                      </m:rPr>
                      <a:rPr lang="en-US" sz="1200" dirty="0">
                        <a:solidFill>
                          <a:srgbClr val="000000"/>
                        </a:solidFill>
                        <a:effectLst/>
                      </a:rPr>
                      <m:t>]</m:t>
                    </m:r>
                  </m:oMath>
                </a14:m>
                <a:r>
                  <a:rPr lang="en-US" sz="1200" dirty="0">
                    <a:effectLst/>
                  </a:rPr>
                  <a:t>. A detailed</a:t>
                </a:r>
                <a:br>
                  <a:rPr lang="en-US" sz="1200" dirty="0"/>
                </a:br>
                <a:r>
                  <a:rPr lang="en-US" sz="1200" dirty="0">
                    <a:effectLst/>
                  </a:rPr>
                  <a:t> vectors </a:t>
                </a:r>
                <a:r>
                  <a:rPr lang="en-US" sz="1200" dirty="0">
                    <a:effectLst/>
                  </a:rPr>
                  <a:t>​</a:t>
                </a:r>
                <a14:m>
                  <m:oMath>
                    <m:sSub>
                      <m:sSubPr>
                        <m:ctrlPr>
                          <a:rPr sz="1200">
                            <a:latin typeface="Cambria Math" panose="02040503050406030204" pitchFamily="18" charset="0"/>
                          </a:rPr>
                        </m:ctrlPr>
                      </m:sSubPr>
                      <m:e>
                        <m:acc>
                          <m:accPr>
                            <m:chr m:val="⃗"/>
                          </m:accPr>
                          <m:e>
                            <m:r>
                              <m:rPr>
                                <m:sty m:val="i"/>
                              </m:rPr>
                              <a:rPr lang="en-US" sz="1200" dirty="0">
                                <a:solidFill>
                                  <a:srgbClr val="000000"/>
                                </a:solidFill>
                                <a:effectLst/>
                              </a:rPr>
                              <m:t>e</m:t>
                            </m:r>
                          </m:e>
                        </m:acc>
                      </m:e>
                      <m:sub>
                        <m:r>
                          <m:rPr>
                            <m:sty m:val="i"/>
                          </m:rPr>
                          <a:rPr lang="en-US" sz="1200" dirty="0">
                            <a:solidFill>
                              <a:srgbClr val="000000"/>
                            </a:solidFill>
                            <a:effectLst/>
                          </a:rPr>
                          <m:t>i</m:t>
                        </m:r>
                      </m:sub>
                    </m:sSub>
                  </m:oMath>
                </a14:m>
                <a:r>
                  <a:rPr lang="en-US" sz="1200" dirty="0">
                    <a:effectLst/>
                  </a:rPr>
                  <a:t> and </a:t>
                </a:r>
                <a:r>
                  <a:rPr lang="en-US" sz="1200" dirty="0">
                    <a:effectLst/>
                  </a:rPr>
                  <a:t>​</a:t>
                </a:r>
                <a14:m>
                  <m:oMath>
                    <m:sSub>
                      <m:sSubPr>
                        <m:ctrlPr>
                          <a:rPr sz="1200">
                            <a:latin typeface="Cambria Math" panose="02040503050406030204" pitchFamily="18" charset="0"/>
                          </a:rPr>
                        </m:ctrlPr>
                      </m:sSubPr>
                      <m:e>
                        <m:acc>
                          <m:accPr>
                            <m:chr m:val="⃗"/>
                          </m:accPr>
                          <m:e>
                            <m:r>
                              <m:rPr>
                                <m:sty m:val="i"/>
                              </m:rPr>
                              <a:rPr lang="en-US" sz="1200" dirty="0">
                                <a:solidFill>
                                  <a:srgbClr val="000000"/>
                                </a:solidFill>
                                <a:effectLst/>
                              </a:rPr>
                              <m:t>e</m:t>
                            </m:r>
                          </m:e>
                        </m:acc>
                      </m:e>
                      <m:sub>
                        <m:r>
                          <m:rPr>
                            <m:sty m:val="i"/>
                          </m:rPr>
                          <a:rPr lang="en-US" sz="1200" dirty="0">
                            <a:solidFill>
                              <a:srgbClr val="000000"/>
                            </a:solidFill>
                            <a:effectLst/>
                          </a:rPr>
                          <m:t>j</m:t>
                        </m:r>
                      </m:sub>
                    </m:sSub>
                  </m:oMath>
                </a14:m>
                <a:r>
                  <a:rPr lang="en-US" sz="1200" dirty="0">
                    <a:effectLst/>
                  </a:rPr>
                  <a:t>. If </a:t>
                </a:r>
                <a:r>
                  <a:rPr lang="en-US" sz="1200" dirty="0">
                    <a:effectLst/>
                  </a:rPr>
                  <a:t>​</a:t>
                </a:r>
                <a14:m>
                  <m:oMath>
                    <m:sSub>
                      <m:sSubPr>
                        <m:ctrlPr>
                          <a:rPr sz="1200">
                            <a:latin typeface="Cambria Math" panose="02040503050406030204" pitchFamily="18" charset="0"/>
                          </a:rPr>
                        </m:ctrlPr>
                      </m:sSubPr>
                      <m:e>
                        <m:r>
                          <m:rPr>
                            <m:sty m:val="i"/>
                          </m:rPr>
                          <a:rPr lang="en-US" sz="1200" dirty="0">
                            <a:solidFill>
                              <a:srgbClr val="000000"/>
                            </a:solidFill>
                            <a:effectLst/>
                          </a:rPr>
                          <m:t>e</m:t>
                        </m:r>
                      </m:e>
                      <m:sub>
                        <m:r>
                          <m:rPr>
                            <m:sty m:val="i"/>
                          </m:rPr>
                          <a:rPr lang="en-US" sz="1200" dirty="0">
                            <a:solidFill>
                              <a:srgbClr val="000000"/>
                            </a:solidFill>
                            <a:effectLst/>
                          </a:rPr>
                          <m:t>i</m:t>
                        </m:r>
                      </m:sub>
                    </m:sSub>
                  </m:oMath>
                </a14:m>
                <a:r>
                  <a:rPr lang="en-US" sz="1200" dirty="0">
                    <a:effectLst/>
                  </a:rPr>
                  <a:t> and </a:t>
                </a:r>
                <a:r>
                  <a:rPr lang="en-US" sz="1200" dirty="0">
                    <a:effectLst/>
                  </a:rPr>
                  <a:t>​</a:t>
                </a:r>
                <a14:m>
                  <m:oMath>
                    <m:sSub>
                      <m:sSubPr>
                        <m:ctrlPr>
                          <a:rPr sz="1200">
                            <a:latin typeface="Cambria Math" panose="02040503050406030204" pitchFamily="18" charset="0"/>
                          </a:rPr>
                        </m:ctrlPr>
                      </m:sSubPr>
                      <m:e>
                        <m:r>
                          <m:rPr>
                            <m:sty m:val="i"/>
                          </m:rPr>
                          <a:rPr lang="en-US" sz="1200" dirty="0">
                            <a:solidFill>
                              <a:srgbClr val="000000"/>
                            </a:solidFill>
                            <a:effectLst/>
                          </a:rPr>
                          <m:t>e</m:t>
                        </m:r>
                      </m:e>
                      <m:sub>
                        <m:r>
                          <m:rPr>
                            <m:sty m:val="i"/>
                          </m:rPr>
                          <a:rPr lang="en-US" sz="1200" dirty="0">
                            <a:solidFill>
                              <a:srgbClr val="000000"/>
                            </a:solidFill>
                            <a:effectLst/>
                          </a:rPr>
                          <m:t>j</m:t>
                        </m:r>
                      </m:sub>
                    </m:sSub>
                  </m:oMath>
                </a14:m>
                <a:r>
                  <a:rPr lang="en-US" sz="1200" dirty="0">
                    <a:effectLst/>
                  </a:rPr>
                  <a:t> are following two orthogonal parameterization directions, their ideal angle is </a:t>
                </a:r>
                <a:r>
                  <a:rPr lang="en-US" sz="1200" dirty="0">
                    <a:effectLst/>
                  </a:rPr>
                  <a:t>​</a:t>
                </a:r>
                <a14:m>
                  <m:oMath>
                    <m:r>
                      <m:rPr>
                        <m:sty m:val="i"/>
                      </m:rPr>
                      <a:rPr lang="en-US" sz="1200" dirty="0">
                        <a:solidFill>
                          <a:srgbClr val="000000"/>
                        </a:solidFill>
                        <a:effectLst/>
                      </a:rPr>
                      <m:t>π</m:t>
                    </m:r>
                    <m:r>
                      <m:rPr>
                        <m:sty m:val="p"/>
                      </m:rPr>
                      <a:rPr lang="en-US" sz="1200" dirty="0">
                        <a:solidFill>
                          <a:srgbClr val="000000"/>
                        </a:solidFill>
                        <a:effectLst/>
                      </a:rPr>
                      <m:t>/</m:t>
                    </m:r>
                    <m:r>
                      <m:rPr>
                        <m:sty m:val="p"/>
                      </m:rPr>
                      <a:rPr lang="en-US" sz="1200" dirty="0">
                        <a:solidFill>
                          <a:srgbClr val="000000"/>
                        </a:solidFill>
                        <a:effectLst/>
                      </a:rPr>
                      <m:t>2</m:t>
                    </m:r>
                  </m:oMath>
                </a14:m>
                <a:r>
                  <a:rPr lang="en-US" sz="1200" dirty="0">
                    <a:effectLst/>
                  </a:rPr>
                  <a:t>, thus </a:t>
                </a:r>
                <a:r>
                  <a:rPr lang="en-US" sz="1200" dirty="0">
                    <a:effectLst/>
                  </a:rPr>
                  <a:t>​</a:t>
                </a:r>
                <a14:m>
                  <m:oMath>
                    <m:acc>
                      <m:accPr>
                        <m:chr m:val="ˆ"/>
                      </m:accPr>
                      <m:e>
                        <m:r>
                          <m:rPr>
                            <m:sty m:val="i"/>
                          </m:rPr>
                          <a:rPr lang="en-US" sz="1200" dirty="0">
                            <a:solidFill>
                              <a:srgbClr val="000000"/>
                            </a:solidFill>
                            <a:effectLst/>
                          </a:rPr>
                          <m:t>a</m:t>
                        </m:r>
                      </m:e>
                    </m:acc>
                    <m:r>
                      <m:rPr>
                        <m:sty m:val="p"/>
                      </m:rPr>
                      <a:rPr lang="en-US" sz="1200" dirty="0">
                        <a:solidFill>
                          <a:srgbClr val="000000"/>
                        </a:solidFill>
                        <a:effectLst/>
                      </a:rPr>
                      <m:t>=</m:t>
                    </m:r>
                    <m:r>
                      <m:rPr>
                        <m:sty m:val="p"/>
                      </m:rPr>
                      <a:rPr lang="en-US" sz="1200" dirty="0">
                        <a:solidFill>
                          <a:srgbClr val="000000"/>
                        </a:solidFill>
                        <a:effectLst/>
                      </a:rPr>
                      <m:t>0</m:t>
                    </m:r>
                  </m:oMath>
                </a14:m>
                <a:r>
                  <a:rPr lang="en-US" sz="1200" dirty="0">
                    <a:effectLst/>
                  </a:rPr>
                  <a:t>; if </a:t>
                </a:r>
                <a:r>
                  <a:rPr lang="en-US" sz="1200" dirty="0">
                    <a:effectLst/>
                  </a:rPr>
                  <a:t>​</a:t>
                </a:r>
                <a14:m>
                  <m:oMath>
                    <m:sSub>
                      <m:sSubPr>
                        <m:ctrlPr>
                          <a:rPr sz="1200">
                            <a:latin typeface="Cambria Math" panose="02040503050406030204" pitchFamily="18" charset="0"/>
                          </a:rPr>
                        </m:ctrlPr>
                      </m:sSubPr>
                      <m:e>
                        <m:r>
                          <m:rPr>
                            <m:sty m:val="i"/>
                          </m:rPr>
                          <a:rPr lang="en-US" sz="1200" dirty="0">
                            <a:solidFill>
                              <a:srgbClr val="000000"/>
                            </a:solidFill>
                            <a:effectLst/>
                          </a:rPr>
                          <m:t>e</m:t>
                        </m:r>
                      </m:e>
                      <m:sub>
                        <m:r>
                          <m:rPr>
                            <m:sty m:val="i"/>
                          </m:rPr>
                          <a:rPr lang="en-US" sz="1200" dirty="0">
                            <a:solidFill>
                              <a:srgbClr val="000000"/>
                            </a:solidFill>
                            <a:effectLst/>
                          </a:rPr>
                          <m:t>i</m:t>
                        </m:r>
                      </m:sub>
                    </m:sSub>
                  </m:oMath>
                </a14:m>
                <a:r>
                  <a:rPr lang="en-US" sz="1200" dirty="0">
                    <a:effectLst/>
                  </a:rPr>
                  <a:t> and </a:t>
                </a:r>
                <a:r>
                  <a:rPr lang="en-US" sz="1200" dirty="0">
                    <a:effectLst/>
                  </a:rPr>
                  <a:t>​</a:t>
                </a:r>
                <a14:m>
                  <m:oMath>
                    <m:sSub>
                      <m:sSubPr>
                        <m:ctrlPr>
                          <a:rPr sz="1200">
                            <a:latin typeface="Cambria Math" panose="02040503050406030204" pitchFamily="18" charset="0"/>
                          </a:rPr>
                        </m:ctrlPr>
                      </m:sSubPr>
                      <m:e>
                        <m:r>
                          <m:rPr>
                            <m:sty m:val="i"/>
                          </m:rPr>
                          <a:rPr lang="en-US" sz="1200" dirty="0">
                            <a:solidFill>
                              <a:srgbClr val="000000"/>
                            </a:solidFill>
                            <a:effectLst/>
                          </a:rPr>
                          <m:t>e</m:t>
                        </m:r>
                      </m:e>
                      <m:sub>
                        <m:r>
                          <m:rPr>
                            <m:sty m:val="i"/>
                          </m:rPr>
                          <a:rPr lang="en-US" sz="1200" dirty="0">
                            <a:solidFill>
                              <a:srgbClr val="000000"/>
                            </a:solidFill>
                            <a:effectLst/>
                          </a:rPr>
                          <m:t>j</m:t>
                        </m:r>
                      </m:sub>
                    </m:sSub>
                  </m:oMath>
                </a14:m>
                <a:r>
                  <a:rPr lang="en-US" sz="1200" dirty="0">
                    <a:effectLst/>
                  </a:rPr>
                  <a:t> follow the same parameterization direction, their ideal angle is </a:t>
                </a:r>
                <a:r>
                  <a:rPr lang="en-US" sz="1200" dirty="0">
                    <a:effectLst/>
                  </a:rPr>
                  <a:t>​</a:t>
                </a:r>
                <a14:m>
                  <m:oMath>
                    <m:r>
                      <m:rPr>
                        <m:sty m:val="i"/>
                      </m:rPr>
                      <a:rPr lang="en-US" sz="1200" dirty="0">
                        <a:solidFill>
                          <a:srgbClr val="000000"/>
                        </a:solidFill>
                        <a:effectLst/>
                      </a:rPr>
                      <m:t>π</m:t>
                    </m:r>
                  </m:oMath>
                </a14:m>
                <a:r>
                  <a:rPr lang="en-US" sz="1200" dirty="0">
                    <a:effectLst/>
                  </a:rPr>
                  <a:t>, thus </a:t>
                </a:r>
                <a:r>
                  <a:rPr lang="en-US" sz="1200" dirty="0">
                    <a:effectLst/>
                  </a:rPr>
                  <a:t>​</a:t>
                </a:r>
                <a14:m>
                  <m:oMath>
                    <m:acc>
                      <m:accPr>
                        <m:chr m:val="ˆ"/>
                      </m:accPr>
                      <m:e>
                        <m:r>
                          <m:rPr>
                            <m:sty m:val="i"/>
                          </m:rPr>
                          <a:rPr lang="en-US" sz="1200" dirty="0">
                            <a:solidFill>
                              <a:srgbClr val="000000"/>
                            </a:solidFill>
                            <a:effectLst/>
                          </a:rPr>
                          <m:t>a</m:t>
                        </m:r>
                      </m:e>
                    </m:acc>
                    <m:r>
                      <m:rPr>
                        <m:sty m:val="p"/>
                      </m:rPr>
                      <a:rPr lang="en-US" sz="1200" dirty="0">
                        <a:solidFill>
                          <a:srgbClr val="000000"/>
                        </a:solidFill>
                        <a:effectLst/>
                      </a:rPr>
                      <m:t>=</m:t>
                    </m:r>
                    <m:r>
                      <m:rPr>
                        <m:sty m:val="p"/>
                      </m:rPr>
                      <a:rPr lang="en-US" sz="1200" dirty="0">
                        <a:solidFill>
                          <a:srgbClr val="000000"/>
                        </a:solidFill>
                        <a:effectLst/>
                      </a:rPr>
                      <m:t>−</m:t>
                    </m:r>
                    <m:r>
                      <m:rPr>
                        <m:sty m:val="p"/>
                      </m:rPr>
                      <a:rPr lang="en-US" sz="1200" dirty="0">
                        <a:solidFill>
                          <a:srgbClr val="000000"/>
                        </a:solidFill>
                        <a:effectLst/>
                      </a:rPr>
                      <m:t>1</m:t>
                    </m:r>
                  </m:oMath>
                </a14:m>
                <a:r>
                  <a:rPr lang="en-US" sz="1200" dirty="0">
                    <a:effectLst/>
                  </a:rPr>
                  <a:t>; if </a:t>
                </a:r>
                <a:r>
                  <a:rPr lang="en-US" sz="1200" dirty="0">
                    <a:effectLst/>
                  </a:rPr>
                  <a:t>​</a:t>
                </a:r>
                <a14:m>
                  <m:oMath>
                    <m:sSub>
                      <m:sSubPr>
                        <m:ctrlPr>
                          <a:rPr sz="1200">
                            <a:latin typeface="Cambria Math" panose="02040503050406030204" pitchFamily="18" charset="0"/>
                          </a:rPr>
                        </m:ctrlPr>
                      </m:sSubPr>
                      <m:e>
                        <m:r>
                          <m:rPr>
                            <m:sty m:val="i"/>
                          </m:rPr>
                          <a:rPr lang="en-US" sz="1200" dirty="0">
                            <a:solidFill>
                              <a:srgbClr val="000000"/>
                            </a:solidFill>
                            <a:effectLst/>
                          </a:rPr>
                          <m:t>e</m:t>
                        </m:r>
                      </m:e>
                      <m:sub>
                        <m:r>
                          <m:rPr>
                            <m:sty m:val="i"/>
                          </m:rPr>
                          <a:rPr lang="en-US" sz="1200" dirty="0">
                            <a:solidFill>
                              <a:srgbClr val="000000"/>
                            </a:solidFill>
                            <a:effectLst/>
                          </a:rPr>
                          <m:t>i</m:t>
                        </m:r>
                      </m:sub>
                    </m:sSub>
                  </m:oMath>
                </a14:m>
                <a:r>
                  <a:rPr lang="en-US" sz="1200" dirty="0">
                    <a:effectLst/>
                  </a:rPr>
                  <a:t> and </a:t>
                </a:r>
                <a:r>
                  <a:rPr lang="en-US" sz="1200" dirty="0">
                    <a:effectLst/>
                  </a:rPr>
                  <a:t>​</a:t>
                </a:r>
                <a14:m>
                  <m:oMath>
                    <m:sSub>
                      <m:sSubPr>
                        <m:ctrlPr>
                          <a:rPr sz="1200">
                            <a:latin typeface="Cambria Math" panose="02040503050406030204" pitchFamily="18" charset="0"/>
                          </a:rPr>
                        </m:ctrlPr>
                      </m:sSubPr>
                      <m:e>
                        <m:r>
                          <m:rPr>
                            <m:sty m:val="i"/>
                          </m:rPr>
                          <a:rPr lang="en-US" sz="1200" dirty="0">
                            <a:solidFill>
                              <a:srgbClr val="000000"/>
                            </a:solidFill>
                            <a:effectLst/>
                          </a:rPr>
                          <m:t>e</m:t>
                        </m:r>
                      </m:e>
                      <m:sub>
                        <m:r>
                          <m:rPr>
                            <m:sty m:val="i"/>
                          </m:rPr>
                          <a:rPr lang="en-US" sz="1200" dirty="0">
                            <a:solidFill>
                              <a:srgbClr val="000000"/>
                            </a:solidFill>
                            <a:effectLst/>
                          </a:rPr>
                          <m:t>j</m:t>
                        </m:r>
                      </m:sub>
                    </m:sSub>
                  </m:oMath>
                </a14:m>
                <a:r>
                  <a:rPr lang="en-US" sz="1200" dirty="0">
                    <a:effectLst/>
                  </a:rPr>
                  <a:t> are edges around an irregular edge (e.g., Figure 2(b)), their ideal angle is </a:t>
                </a:r>
                <a:r>
                  <a:rPr lang="en-US" sz="1200" dirty="0">
                    <a:effectLst/>
                  </a:rPr>
                  <a:t>​</a:t>
                </a:r>
                <a14:m>
                  <m:oMath>
                    <m:r>
                      <m:rPr>
                        <m:sty m:val="p"/>
                      </m:rPr>
                      <a:rPr lang="en-US" sz="1200" dirty="0">
                        <a:solidFill>
                          <a:srgbClr val="000000"/>
                        </a:solidFill>
                        <a:effectLst/>
                      </a:rPr>
                      <m:t>(</m:t>
                    </m:r>
                    <m:r>
                      <m:rPr>
                        <m:sty m:val="i"/>
                      </m:rPr>
                      <a:rPr lang="en-US" sz="1200" dirty="0">
                        <a:solidFill>
                          <a:srgbClr val="000000"/>
                        </a:solidFill>
                        <a:effectLst/>
                      </a:rPr>
                      <m:t>k</m:t>
                    </m:r>
                    <m:r>
                      <m:rPr>
                        <m:sty m:val="p"/>
                      </m:rPr>
                      <a:rPr lang="en-US" sz="1200" dirty="0">
                        <a:solidFill>
                          <a:srgbClr val="000000"/>
                        </a:solidFill>
                        <a:effectLst/>
                      </a:rPr>
                      <m:t>+</m:t>
                    </m:r>
                    <m:r>
                      <m:rPr>
                        <m:sty m:val="p"/>
                      </m:rPr>
                      <a:rPr lang="en-US" sz="1200" dirty="0">
                        <a:solidFill>
                          <a:srgbClr val="000000"/>
                        </a:solidFill>
                        <a:effectLst/>
                      </a:rPr>
                      <m:t>1</m:t>
                    </m:r>
                    <m:r>
                      <m:rPr>
                        <m:sty m:val="p"/>
                      </m:rPr>
                      <a:rPr lang="en-US" sz="1200" dirty="0">
                        <a:solidFill>
                          <a:srgbClr val="000000"/>
                        </a:solidFill>
                        <a:effectLst/>
                      </a:rPr>
                      <m:t>)</m:t>
                    </m:r>
                    <m:f>
                      <m:fPr>
                        <m:ctrlPr>
                          <a:rPr sz="1200">
                            <a:latin typeface="Cambria Math" panose="02040503050406030204" pitchFamily="18" charset="0"/>
                          </a:rPr>
                        </m:ctrlPr>
                      </m:fPr>
                      <m:num>
                        <m:r>
                          <m:rPr>
                            <m:sty m:val="p"/>
                          </m:rPr>
                          <a:rPr lang="en-US" sz="1200" dirty="0">
                            <a:solidFill>
                              <a:srgbClr val="000000"/>
                            </a:solidFill>
                            <a:effectLst/>
                          </a:rPr>
                          <m:t>2</m:t>
                        </m:r>
                        <m:r>
                          <m:rPr>
                            <m:sty m:val="i"/>
                          </m:rPr>
                          <a:rPr lang="en-US" sz="1200" dirty="0">
                            <a:solidFill>
                              <a:srgbClr val="000000"/>
                            </a:solidFill>
                            <a:effectLst/>
                          </a:rPr>
                          <m:t>π</m:t>
                        </m:r>
                      </m:num>
                      <m:den>
                        <m:r>
                          <m:rPr>
                            <m:sty m:val="i"/>
                          </m:rPr>
                          <a:rPr lang="en-US" sz="1200" dirty="0">
                            <a:solidFill>
                              <a:srgbClr val="000000"/>
                            </a:solidFill>
                            <a:effectLst/>
                          </a:rPr>
                          <m:t>n</m:t>
                        </m:r>
                      </m:den>
                    </m:f>
                  </m:oMath>
                </a14:m>
                <a:r>
                  <a:rPr lang="en-US" sz="1200" dirty="0">
                    <a:effectLst/>
                  </a:rPr>
                  <a:t> where </a:t>
                </a:r>
                <a:r>
                  <a:rPr lang="en-US" sz="1200" dirty="0">
                    <a:effectLst/>
                  </a:rPr>
                  <a:t>​</a:t>
                </a:r>
                <a14:m>
                  <m:oMath>
                    <m:r>
                      <m:rPr>
                        <m:sty m:val="i"/>
                      </m:rPr>
                      <a:rPr lang="en-US" sz="1200" dirty="0">
                        <a:solidFill>
                          <a:srgbClr val="000000"/>
                        </a:solidFill>
                        <a:effectLst/>
                      </a:rPr>
                      <m:t>n</m:t>
                    </m:r>
                  </m:oMath>
                </a14:m>
                <a:r>
                  <a:rPr lang="en-US" sz="1200" dirty="0">
                    <a:effectLst/>
                  </a:rPr>
                  <a:t> is the valence of the irregular edge and </a:t>
                </a:r>
                <a:r>
                  <a:rPr lang="en-US" sz="1200" dirty="0">
                    <a:effectLst/>
                  </a:rPr>
                  <a:t>​</a:t>
                </a:r>
                <a14:m>
                  <m:oMath>
                    <m:r>
                      <m:rPr>
                        <m:sty m:val="i"/>
                      </m:rPr>
                      <a:rPr lang="en-US" sz="1200" dirty="0">
                        <a:solidFill>
                          <a:srgbClr val="000000"/>
                        </a:solidFill>
                        <a:effectLst/>
                      </a:rPr>
                      <m:t>k</m:t>
                    </m:r>
                  </m:oMath>
                </a14:m>
                <a:r>
                  <a:rPr lang="en-US" sz="1200" dirty="0">
                    <a:effectLst/>
                  </a:rPr>
                  <a:t> is the number of edges between </a:t>
                </a:r>
                <a:r>
                  <a:rPr lang="en-US" sz="1200" dirty="0">
                    <a:effectLst/>
                  </a:rPr>
                  <a:t>​</a:t>
                </a:r>
                <a14:m>
                  <m:oMath>
                    <m:sSub>
                      <m:sSubPr>
                        <m:ctrlPr>
                          <a:rPr sz="1200">
                            <a:latin typeface="Cambria Math" panose="02040503050406030204" pitchFamily="18" charset="0"/>
                          </a:rPr>
                        </m:ctrlPr>
                      </m:sSubPr>
                      <m:e>
                        <m:r>
                          <m:rPr>
                            <m:sty m:val="i"/>
                          </m:rPr>
                          <a:rPr lang="en-US" sz="1200" dirty="0">
                            <a:solidFill>
                              <a:srgbClr val="000000"/>
                            </a:solidFill>
                            <a:effectLst/>
                          </a:rPr>
                          <m:t>e</m:t>
                        </m:r>
                      </m:e>
                      <m:sub>
                        <m:r>
                          <m:rPr>
                            <m:sty m:val="i"/>
                          </m:rPr>
                          <a:rPr lang="en-US" sz="1200" dirty="0">
                            <a:solidFill>
                              <a:srgbClr val="000000"/>
                            </a:solidFill>
                            <a:effectLst/>
                          </a:rPr>
                          <m:t>i</m:t>
                        </m:r>
                      </m:sub>
                    </m:sSub>
                  </m:oMath>
                </a14:m>
                <a:r>
                  <a:rPr lang="en-US" sz="1200" dirty="0">
                    <a:effectLst/>
                  </a:rPr>
                  <a:t> and </a:t>
                </a:r>
                <a:r>
                  <a:rPr lang="en-US" sz="1200" dirty="0">
                    <a:effectLst/>
                  </a:rPr>
                  <a:t>​</a:t>
                </a:r>
                <a14:m>
                  <m:oMath>
                    <m:sSub>
                      <m:sSubPr>
                        <m:ctrlPr>
                          <a:rPr sz="1200">
                            <a:latin typeface="Cambria Math" panose="02040503050406030204" pitchFamily="18" charset="0"/>
                          </a:rPr>
                        </m:ctrlPr>
                      </m:sSubPr>
                      <m:e>
                        <m:r>
                          <m:rPr>
                            <m:sty m:val="i"/>
                          </m:rPr>
                          <a:rPr lang="en-US" sz="1200" dirty="0">
                            <a:solidFill>
                              <a:srgbClr val="000000"/>
                            </a:solidFill>
                            <a:effectLst/>
                          </a:rPr>
                          <m:t>e</m:t>
                        </m:r>
                      </m:e>
                      <m:sub>
                        <m:r>
                          <m:rPr>
                            <m:sty m:val="i"/>
                          </m:rPr>
                          <a:rPr lang="en-US" sz="1200" dirty="0">
                            <a:solidFill>
                              <a:srgbClr val="000000"/>
                            </a:solidFill>
                            <a:effectLst/>
                          </a:rPr>
                          <m:t>j</m:t>
                        </m:r>
                      </m:sub>
                    </m:sSub>
                  </m:oMath>
                </a14:m>
                <a:r>
                  <a:rPr lang="en-US" sz="1200" dirty="0">
                    <a:effectLst/>
                  </a:rPr>
                  <a:t> when traversing from </a:t>
                </a:r>
                <a:r>
                  <a:rPr lang="en-US" sz="1200" dirty="0">
                    <a:effectLst/>
                  </a:rPr>
                  <a:t>​</a:t>
                </a:r>
                <a14:m>
                  <m:oMath>
                    <m:sSub>
                      <m:sSubPr>
                        <m:ctrlPr>
                          <a:rPr sz="1200">
                            <a:latin typeface="Cambria Math" panose="02040503050406030204" pitchFamily="18" charset="0"/>
                          </a:rPr>
                        </m:ctrlPr>
                      </m:sSubPr>
                      <m:e>
                        <m:r>
                          <m:rPr>
                            <m:sty m:val="i"/>
                          </m:rPr>
                          <a:rPr lang="en-US" sz="1200" dirty="0">
                            <a:solidFill>
                              <a:srgbClr val="000000"/>
                            </a:solidFill>
                            <a:effectLst/>
                          </a:rPr>
                          <m:t>e</m:t>
                        </m:r>
                      </m:e>
                      <m:sub>
                        <m:r>
                          <m:rPr>
                            <m:sty m:val="i"/>
                          </m:rPr>
                          <a:rPr lang="en-US" sz="1200" dirty="0">
                            <a:solidFill>
                              <a:srgbClr val="000000"/>
                            </a:solidFill>
                            <a:effectLst/>
                          </a:rPr>
                          <m:t>i</m:t>
                        </m:r>
                      </m:sub>
                    </m:sSub>
                  </m:oMath>
                </a14:m>
                <a:r>
                  <a:rPr lang="en-US" sz="1200" dirty="0">
                    <a:effectLst/>
                  </a:rPr>
                  <a:t> to </a:t>
                </a:r>
                <a:r>
                  <a:rPr lang="en-US" sz="1200" dirty="0">
                    <a:effectLst/>
                  </a:rPr>
                  <a:t>​</a:t>
                </a:r>
                <a14:m>
                  <m:oMath>
                    <m:sSub>
                      <m:sSubPr>
                        <m:ctrlPr>
                          <a:rPr sz="1200">
                            <a:latin typeface="Cambria Math" panose="02040503050406030204" pitchFamily="18" charset="0"/>
                          </a:rPr>
                        </m:ctrlPr>
                      </m:sSubPr>
                      <m:e>
                        <m:r>
                          <m:rPr>
                            <m:sty m:val="i"/>
                          </m:rPr>
                          <a:rPr lang="en-US" sz="1200" dirty="0">
                            <a:solidFill>
                              <a:srgbClr val="000000"/>
                            </a:solidFill>
                            <a:effectLst/>
                          </a:rPr>
                          <m:t>e</m:t>
                        </m:r>
                      </m:e>
                      <m:sub>
                        <m:r>
                          <m:rPr>
                            <m:sty m:val="i"/>
                          </m:rPr>
                          <a:rPr lang="en-US" sz="1200" dirty="0">
                            <a:solidFill>
                              <a:srgbClr val="000000"/>
                            </a:solidFill>
                            <a:effectLst/>
                          </a:rPr>
                          <m:t>j</m:t>
                        </m:r>
                      </m:sub>
                    </m:sSub>
                  </m:oMath>
                </a14:m>
                <a:r>
                  <a:rPr lang="en-US" sz="1200" dirty="0">
                    <a:effectLst/>
                  </a:rPr>
                  <a:t>.</a:t>
                </a:r>
              </a:p>
            </p:txBody>
          </p:sp>
        </mc:Choice>
        <mc:Fallback/>
      </mc:AlternateContent>
      <p:sp>
        <p:nvSpPr>
          <p:cNvPr id="2" name="Text"/>
          <p:cNvSpPr/>
          <p:nvPr/>
        </p:nvSpPr>
        <p:spPr>
          <a:xfrm>
            <a:off x="1524000" y="3714750"/>
            <a:ext cx="9144000" cy="685800"/>
          </a:xfrm>
          <a:prstGeom prst="rect">
            <a:avLst/>
          </a:prstGeom>
        </p:spPr>
        <p:txBody>
          <a:bodyPr anchor="t" lIns="0" tIns="0" rIns="0" bIns="0">
            <a:noAutofit/>
          </a:bodyPr>
          <a:lstStyle/>
          <a:p>
            <a:pPr>
              <a:lnSpc>
                <a:spcPct val="120000"/>
              </a:lnSpc>
            </a:pPr>
            <a:r>
              <a:rPr lang="en-US" sz="1200" dirty="0">
                <a:effectLst/>
              </a:rPr>
              <a:t>In fact, optimizing this angle based distortion energy function is equivalent to optimizing the cone descriptor with the advantage of no need to estimate the valid normal direction for each cone. That is, if all angles around a mesh edge achieve their respective ideal angles, the associated tetrahedra around this edge also have optimal configuration as indicated in Figure 2.</a:t>
            </a:r>
          </a:p>
        </p:txBody>
      </p:sp>
      <p:sp>
        <p:nvSpPr>
          <p:cNvPr id="2" name="Text"/>
          <p:cNvSpPr/>
          <p:nvPr/>
        </p:nvSpPr>
        <p:spPr>
          <a:xfrm>
            <a:off x="1524000" y="4552950"/>
            <a:ext cx="9144000" cy="685800"/>
          </a:xfrm>
          <a:prstGeom prst="rect">
            <a:avLst/>
          </a:prstGeom>
        </p:spPr>
        <p:txBody>
          <a:bodyPr anchor="t" lIns="0" tIns="0" rIns="0" bIns="0">
            <a:noAutofit/>
          </a:bodyPr>
          <a:lstStyle/>
          <a:p>
            <a:pPr>
              <a:lnSpc>
                <a:spcPct val="120000"/>
              </a:lnSpc>
            </a:pPr>
            <a:r>
              <a:rPr lang="en-US" sz="1200" dirty="0">
                <a:effectLst/>
              </a:rPr>
              <a:t>Boundary Handling. To achieve surface conformity, we use the same strategy introduced in [8] that allows the boundary vertices move along the surface. Specifically, the boundary vertices are constrained to stay on their respective tangent planes, feature lines, or corners, based on their classification: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
              <p:cNvSpPr/>
              <p:nvPr/>
            </p:nvSpPr>
            <p:spPr>
              <a:xfrm>
                <a:off x="1524000" y="457200"/>
                <a:ext cx="9144000" cy="1257300"/>
              </a:xfrm>
              <a:prstGeom prst="rect">
                <a:avLst/>
              </a:prstGeom>
            </p:spPr>
            <p:txBody>
              <a:bodyPr anchor="ctr" lIns="0" tIns="0" rIns="0" bIns="0">
                <a:noAutofit/>
              </a:bodyPr>
              <a:lstStyle/>
              <a:p>
                <a:pPr algn="ctr"/>
                <a14:m>
                  <m:oMathPara>
                    <m:oMath>
                      <m:m>
                        <m:mPr>
                          <m:plcHide m:val="1"/>
                          <m:cGpRule m:val="4"/>
                          <m:mcs>
                            <m:mc>
                              <m:mcPr>
                                <m:count m:val="1"/>
                                <m:mcJc m:val="right"/>
                              </m:mcPr>
                            </m:mc>
                            <m:mc>
                              <m:mcPr>
                                <m:count m:val="1"/>
                                <m:mcJc m:val="left"/>
                              </m:mcPr>
                            </m:mc>
                          </m:mcs>
                          <m:ctrlPr>
                            <a:rPr sz="1200" i="1">
                              <a:latin typeface="Cambria Math" panose="02040503050406030204" pitchFamily="18" charset="0"/>
                            </a:rPr>
                          </m:ctrlPr>
                        </m:mPr>
                        <m:mr>
                          <m:e>
                            <m:sSub>
                              <m:sSubPr>
                                <m:ctrlPr>
                                  <a:rPr sz="1200">
                                    <a:latin typeface="Cambria Math" panose="02040503050406030204" pitchFamily="18" charset="0"/>
                                  </a:rPr>
                                </m:ctrlPr>
                              </m:sSubPr>
                              <m:e>
                                <m:r>
                                  <m:rPr>
                                    <m:sty m:val="i"/>
                                  </m:rPr>
                                  <a:rPr lang="en-US" sz="1200" dirty="0">
                                    <a:solidFill>
                                      <a:srgbClr val="000000"/>
                                    </a:solidFill>
                                    <a:effectLst/>
                                  </a:rPr>
                                  <m:t>E</m:t>
                                </m:r>
                              </m:e>
                              <m:sub>
                                <m:r>
                                  <m:rPr>
                                    <m:sty m:val="b"/>
                                  </m:rPr>
                                  <a:rPr lang="en-US" sz="1200" dirty="0">
                                    <a:solidFill>
                                      <a:srgbClr val="000000"/>
                                    </a:solidFill>
                                    <a:effectLst/>
                                  </a:rPr>
                                  <m:t>B</m:t>
                                </m:r>
                              </m:sub>
                            </m:sSub>
                            <m:r>
                              <m:rPr>
                                <m:sty m:val="p"/>
                              </m:rPr>
                              <a:rPr lang="en-US" sz="1200" dirty="0">
                                <a:solidFill>
                                  <a:srgbClr val="000000"/>
                                </a:solidFill>
                                <a:effectLst/>
                              </a:rPr>
                              <m:t>(</m:t>
                            </m:r>
                            <m:r>
                              <m:rPr>
                                <m:sty m:val="b"/>
                              </m:rPr>
                              <a:rPr lang="en-US" sz="1200" dirty="0">
                                <a:solidFill>
                                  <a:srgbClr val="000000"/>
                                </a:solidFill>
                                <a:effectLst/>
                              </a:rPr>
                              <m:t>v</m:t>
                            </m:r>
                            <m:r>
                              <m:rPr>
                                <m:sty m:val="p"/>
                              </m:rPr>
                              <a:rPr lang="en-US" sz="1200" dirty="0">
                                <a:solidFill>
                                  <a:srgbClr val="000000"/>
                                </a:solidFill>
                                <a:effectLst/>
                              </a:rPr>
                              <m:t>)</m:t>
                            </m:r>
                          </m:e>
                          <m:e>
                            <m:r>
                              <m:rPr>
                                <m:sty m:val="i"/>
                              </m:rPr>
                              <a:rPr lang="en-US" sz="1200" dirty="0">
                                <a:solidFill>
                                  <a:srgbClr val="000000"/>
                                </a:solidFill>
                                <a:effectLst/>
                              </a:rPr>
                              <m:t xml:space="preserve"> </m:t>
                            </m:r>
                            <m:r>
                              <m:rPr>
                                <m:sty m:val="p"/>
                              </m:rPr>
                              <a:rPr lang="en-US" sz="1200" dirty="0">
                                <a:solidFill>
                                  <a:srgbClr val="000000"/>
                                </a:solidFill>
                                <a:effectLst/>
                              </a:rPr>
                              <m:t>=</m:t>
                            </m:r>
                            <m:sSub>
                              <m:sSubPr>
                                <m:ctrlPr>
                                  <a:rPr sz="1200">
                                    <a:latin typeface="Cambria Math" panose="02040503050406030204" pitchFamily="18" charset="0"/>
                                  </a:rPr>
                                </m:ctrlPr>
                              </m:sSubPr>
                              <m:e>
                                <m:r>
                                  <m:rPr>
                                    <m:sty m:val="p"/>
                                  </m:rPr>
                                  <a:rPr lang="en-US" sz="1200" dirty="0">
                                    <a:solidFill>
                                      <a:srgbClr val="000000"/>
                                    </a:solidFill>
                                    <a:effectLst/>
                                  </a:rPr>
                                  <m:t>∑</m:t>
                                </m:r>
                              </m:e>
                              <m:sub>
                                <m:r>
                                  <m:rPr>
                                    <m:sty m:val="i"/>
                                  </m:rPr>
                                  <a:rPr lang="en-US" sz="1200" dirty="0">
                                    <a:solidFill>
                                      <a:srgbClr val="000000"/>
                                    </a:solidFill>
                                    <a:effectLst/>
                                  </a:rPr>
                                  <m:t>v</m:t>
                                </m:r>
                                <m:r>
                                  <m:rPr>
                                    <m:sty m:val="p"/>
                                  </m:rPr>
                                  <a:rPr lang="en-US" sz="1200" dirty="0">
                                    <a:solidFill>
                                      <a:srgbClr val="000000"/>
                                    </a:solidFill>
                                    <a:effectLst/>
                                  </a:rPr>
                                  <m:t>∈</m:t>
                                </m:r>
                                <m:r>
                                  <m:rPr>
                                    <m:sty m:val="p"/>
                                  </m:rPr>
                                  <a:rPr lang="en-US" sz="1200" dirty="0">
                                    <a:solidFill>
                                      <a:srgbClr val="000000"/>
                                    </a:solidFill>
                                    <a:effectLst/>
                                  </a:rPr>
                                  <m:t xml:space="preserve"> </m:t>
                                </m:r>
                                <m:r>
                                  <m:rPr>
                                    <m:sty m:val="p"/>
                                  </m:rPr>
                                  <a:rPr lang="en-US" sz="1200" dirty="0">
                                    <a:solidFill>
                                      <a:srgbClr val="000000"/>
                                    </a:solidFill>
                                    <a:effectLst/>
                                  </a:rPr>
                                  <m:t>S</m:t>
                                </m:r>
                              </m:sub>
                            </m:sSub>
                            <m:r>
                              <m:rPr>
                                <m:sty m:val="p"/>
                              </m:rPr>
                              <a:rPr lang="en-US" sz="1200" dirty="0">
                                <a:solidFill>
                                  <a:srgbClr val="000000"/>
                                </a:solidFill>
                                <a:effectLst/>
                              </a:rPr>
                              <m:t xml:space="preserve"> </m:t>
                            </m:r>
                            <m:r>
                              <m:rPr>
                                <m:sty m:val="i"/>
                              </m:rPr>
                              <a:rPr lang="en-US" sz="1200" dirty="0">
                                <a:solidFill>
                                  <a:srgbClr val="000000"/>
                                </a:solidFill>
                                <a:effectLst/>
                              </a:rPr>
                              <m:t>β</m:t>
                            </m:r>
                            <m:r>
                              <m:rPr>
                                <m:sty m:val="p"/>
                              </m:rPr>
                              <a:rPr lang="en-US" sz="1200" dirty="0">
                                <a:solidFill>
                                  <a:srgbClr val="000000"/>
                                </a:solidFill>
                                <a:effectLst/>
                              </a:rPr>
                              <m:t>‖</m:t>
                            </m:r>
                            <m:acc>
                              <m:accPr>
                                <m:chr m:val="⃗"/>
                              </m:accPr>
                              <m:e>
                                <m:r>
                                  <m:rPr>
                                    <m:sty m:val="i"/>
                                  </m:rPr>
                                  <a:rPr lang="en-US" sz="1200" dirty="0">
                                    <a:solidFill>
                                      <a:srgbClr val="000000"/>
                                    </a:solidFill>
                                    <a:effectLst/>
                                  </a:rPr>
                                  <m:t>n</m:t>
                                </m:r>
                              </m:e>
                            </m:acc>
                            <m:r>
                              <m:rPr>
                                <m:sty m:val="p"/>
                              </m:rPr>
                              <a:rPr lang="en-US" sz="1200" dirty="0">
                                <a:solidFill>
                                  <a:srgbClr val="000000"/>
                                </a:solidFill>
                                <a:effectLst/>
                              </a:rPr>
                              <m:t>⋅</m:t>
                            </m:r>
                            <m:r>
                              <m:rPr>
                                <m:sty m:val="p"/>
                              </m:rPr>
                              <a:rPr lang="en-US" sz="1200" dirty="0">
                                <a:solidFill>
                                  <a:srgbClr val="000000"/>
                                </a:solidFill>
                                <a:effectLst/>
                              </a:rPr>
                              <m:t>(</m:t>
                            </m:r>
                            <m:r>
                              <m:rPr>
                                <m:sty m:val="b"/>
                              </m:rPr>
                              <a:rPr lang="en-US" sz="1200" dirty="0">
                                <a:solidFill>
                                  <a:srgbClr val="000000"/>
                                </a:solidFill>
                                <a:effectLst/>
                              </a:rPr>
                              <m:t>v</m:t>
                            </m:r>
                            <m:r>
                              <m:rPr>
                                <m:sty m:val="p"/>
                              </m:rPr>
                              <a:rPr lang="en-US" sz="1200" dirty="0">
                                <a:solidFill>
                                  <a:srgbClr val="000000"/>
                                </a:solidFill>
                                <a:effectLst/>
                              </a:rPr>
                              <m:t>−</m:t>
                            </m:r>
                            <m:bar>
                              <m:barPr>
                                <m:pos m:val="top"/>
                              </m:barPr>
                              <m:e>
                                <m:r>
                                  <m:rPr>
                                    <m:sty m:val="b"/>
                                  </m:rPr>
                                  <a:rPr lang="en-US" sz="1200" dirty="0">
                                    <a:solidFill>
                                      <a:srgbClr val="000000"/>
                                    </a:solidFill>
                                    <a:effectLst/>
                                  </a:rPr>
                                  <m:t>v</m:t>
                                </m:r>
                              </m:e>
                            </m:bar>
                            <m:r>
                              <m:rPr>
                                <m:sty m:val="p"/>
                              </m:rPr>
                              <a:rPr lang="en-US" sz="1200" dirty="0">
                                <a:solidFill>
                                  <a:srgbClr val="000000"/>
                                </a:solidFill>
                                <a:effectLst/>
                              </a:rPr>
                              <m:t>)</m:t>
                            </m:r>
                            <m:sSup>
                              <m:sSupPr>
                                <m:ctrlPr>
                                  <a:rPr sz="1200">
                                    <a:latin typeface="Cambria Math" panose="02040503050406030204" pitchFamily="18" charset="0"/>
                                  </a:rPr>
                                </m:ctrlPr>
                              </m:sSupPr>
                              <m:e>
                                <m:r>
                                  <m:rPr>
                                    <m:sty m:val="p"/>
                                  </m:rPr>
                                  <a:rPr lang="en-US" sz="1200" dirty="0">
                                    <a:solidFill>
                                      <a:srgbClr val="000000"/>
                                    </a:solidFill>
                                    <a:effectLst/>
                                  </a:rPr>
                                  <m:t>‖</m:t>
                                </m:r>
                              </m:e>
                              <m:sup>
                                <m:r>
                                  <m:rPr>
                                    <m:sty m:val="p"/>
                                  </m:rPr>
                                  <a:rPr lang="en-US" sz="1200" dirty="0">
                                    <a:solidFill>
                                      <a:srgbClr val="000000"/>
                                    </a:solidFill>
                                    <a:effectLst/>
                                  </a:rPr>
                                  <m:t>2</m:t>
                                </m:r>
                              </m:sup>
                            </m:sSup>
                          </m:e>
                        </m:mr>
                        <m:mr>
                          <m:e>
                            <m:r>
                              <m:t xml:space="preserve"> </m:t>
                            </m:r>
                          </m:e>
                          <m:e>
                            <m:r>
                              <m:rPr>
                                <m:sty m:val="i"/>
                              </m:rPr>
                              <a:rPr lang="en-US" sz="1200" dirty="0">
                                <a:solidFill>
                                  <a:srgbClr val="000000"/>
                                </a:solidFill>
                                <a:effectLst/>
                              </a:rPr>
                              <m:t xml:space="preserve"> </m:t>
                            </m:r>
                            <m:r>
                              <m:rPr>
                                <m:sty m:val="p"/>
                              </m:rPr>
                              <a:rPr lang="en-US" sz="1200" dirty="0">
                                <a:solidFill>
                                  <a:srgbClr val="000000"/>
                                </a:solidFill>
                                <a:effectLst/>
                              </a:rPr>
                              <m:t>+</m:t>
                            </m:r>
                            <m:sSub>
                              <m:sSubPr>
                                <m:ctrlPr>
                                  <a:rPr sz="1200">
                                    <a:latin typeface="Cambria Math" panose="02040503050406030204" pitchFamily="18" charset="0"/>
                                  </a:rPr>
                                </m:ctrlPr>
                              </m:sSubPr>
                              <m:e>
                                <m:r>
                                  <m:rPr>
                                    <m:sty m:val="p"/>
                                  </m:rPr>
                                  <a:rPr lang="en-US" sz="1200" dirty="0">
                                    <a:solidFill>
                                      <a:srgbClr val="000000"/>
                                    </a:solidFill>
                                    <a:effectLst/>
                                  </a:rPr>
                                  <m:t>∑</m:t>
                                </m:r>
                              </m:e>
                              <m:sub>
                                <m:r>
                                  <m:rPr>
                                    <m:sty m:val="i"/>
                                  </m:rPr>
                                  <a:rPr lang="en-US" sz="1200" dirty="0">
                                    <a:solidFill>
                                      <a:srgbClr val="000000"/>
                                    </a:solidFill>
                                    <a:effectLst/>
                                  </a:rPr>
                                  <m:t>v</m:t>
                                </m:r>
                                <m:r>
                                  <m:rPr>
                                    <m:sty m:val="p"/>
                                  </m:rPr>
                                  <a:rPr lang="en-US" sz="1200" dirty="0">
                                    <a:solidFill>
                                      <a:srgbClr val="000000"/>
                                    </a:solidFill>
                                    <a:effectLst/>
                                  </a:rPr>
                                  <m:t>∈</m:t>
                                </m:r>
                                <m:r>
                                  <m:rPr>
                                    <m:sty m:val="p"/>
                                  </m:rPr>
                                  <a:rPr lang="en-US" sz="1200" dirty="0">
                                    <a:solidFill>
                                      <a:srgbClr val="000000"/>
                                    </a:solidFill>
                                    <a:effectLst/>
                                  </a:rPr>
                                  <m:t xml:space="preserve"> </m:t>
                                </m:r>
                                <m:r>
                                  <m:rPr>
                                    <m:sty m:val="p"/>
                                  </m:rPr>
                                  <a:rPr lang="en-US" sz="1200" dirty="0">
                                    <a:solidFill>
                                      <a:srgbClr val="000000"/>
                                    </a:solidFill>
                                    <a:effectLst/>
                                  </a:rPr>
                                  <m:t>L</m:t>
                                </m:r>
                              </m:sub>
                            </m:sSub>
                            <m:r>
                              <m:rPr>
                                <m:sty m:val="p"/>
                              </m:rPr>
                              <a:rPr lang="en-US" sz="1200" dirty="0">
                                <a:solidFill>
                                  <a:srgbClr val="000000"/>
                                </a:solidFill>
                                <a:effectLst/>
                              </a:rPr>
                              <m:t xml:space="preserve"> </m:t>
                            </m:r>
                            <m:d>
                              <m:dPr>
                                <m:begChr m:val="("/>
                                <m:endChr m:val=")"/>
                                <m:ctrlPr>
                                  <a:rPr sz="1200">
                                    <a:latin typeface="Cambria Math" panose="02040503050406030204" pitchFamily="18" charset="0"/>
                                  </a:rPr>
                                </m:ctrlPr>
                              </m:dPr>
                              <m:e>
                                <m:r>
                                  <m:rPr>
                                    <m:sty m:val="i"/>
                                  </m:rPr>
                                  <a:rPr lang="en-US" sz="1200" dirty="0">
                                    <a:solidFill>
                                      <a:srgbClr val="000000"/>
                                    </a:solidFill>
                                    <a:effectLst/>
                                  </a:rPr>
                                  <m:t>α</m:t>
                                </m:r>
                                <m:r>
                                  <m:rPr>
                                    <m:sty m:val="p"/>
                                  </m:rPr>
                                  <a:rPr lang="en-US" sz="1200" dirty="0">
                                    <a:solidFill>
                                      <a:srgbClr val="000000"/>
                                    </a:solidFill>
                                    <a:effectLst/>
                                  </a:rPr>
                                  <m:t>‖</m:t>
                                </m:r>
                                <m:r>
                                  <m:rPr>
                                    <m:sty m:val="b"/>
                                  </m:rPr>
                                  <a:rPr lang="en-US" sz="1200" dirty="0">
                                    <a:solidFill>
                                      <a:srgbClr val="000000"/>
                                    </a:solidFill>
                                    <a:effectLst/>
                                  </a:rPr>
                                  <m:t>v</m:t>
                                </m:r>
                                <m:r>
                                  <m:rPr>
                                    <m:sty m:val="p"/>
                                  </m:rPr>
                                  <a:rPr lang="en-US" sz="1200" dirty="0">
                                    <a:solidFill>
                                      <a:srgbClr val="000000"/>
                                    </a:solidFill>
                                    <a:effectLst/>
                                  </a:rPr>
                                  <m:t>−</m:t>
                                </m:r>
                                <m:bar>
                                  <m:barPr>
                                    <m:pos m:val="top"/>
                                  </m:barPr>
                                  <m:e>
                                    <m:r>
                                      <m:rPr>
                                        <m:sty m:val="b"/>
                                      </m:rPr>
                                      <a:rPr lang="en-US" sz="1200" dirty="0">
                                        <a:solidFill>
                                          <a:srgbClr val="000000"/>
                                        </a:solidFill>
                                        <a:effectLst/>
                                      </a:rPr>
                                      <m:t>v</m:t>
                                    </m:r>
                                  </m:e>
                                </m:bar>
                                <m:r>
                                  <m:rPr>
                                    <m:sty m:val="p"/>
                                  </m:rPr>
                                  <a:rPr lang="en-US" sz="1200" dirty="0">
                                    <a:solidFill>
                                      <a:srgbClr val="000000"/>
                                    </a:solidFill>
                                    <a:effectLst/>
                                  </a:rPr>
                                  <m:t>−</m:t>
                                </m:r>
                                <m:r>
                                  <m:rPr>
                                    <m:sty m:val="i"/>
                                  </m:rPr>
                                  <a:rPr lang="en-US" sz="1200" dirty="0">
                                    <a:solidFill>
                                      <a:srgbClr val="000000"/>
                                    </a:solidFill>
                                    <a:effectLst/>
                                  </a:rPr>
                                  <m:t>a</m:t>
                                </m:r>
                                <m:acc>
                                  <m:accPr>
                                    <m:chr m:val="⃗"/>
                                  </m:accPr>
                                  <m:e>
                                    <m:r>
                                      <m:rPr>
                                        <m:sty m:val="i"/>
                                      </m:rPr>
                                      <a:rPr lang="en-US" sz="1200" dirty="0">
                                        <a:solidFill>
                                          <a:srgbClr val="000000"/>
                                        </a:solidFill>
                                        <a:effectLst/>
                                      </a:rPr>
                                      <m:t>t</m:t>
                                    </m:r>
                                  </m:e>
                                </m:acc>
                                <m:sSup>
                                  <m:sSupPr>
                                    <m:ctrlPr>
                                      <a:rPr sz="1200">
                                        <a:latin typeface="Cambria Math" panose="02040503050406030204" pitchFamily="18" charset="0"/>
                                      </a:rPr>
                                    </m:ctrlPr>
                                  </m:sSupPr>
                                  <m:e>
                                    <m:r>
                                      <m:rPr>
                                        <m:sty m:val="p"/>
                                      </m:rPr>
                                      <a:rPr lang="en-US" sz="1200" dirty="0">
                                        <a:solidFill>
                                          <a:srgbClr val="000000"/>
                                        </a:solidFill>
                                        <a:effectLst/>
                                      </a:rPr>
                                      <m:t>‖</m:t>
                                    </m:r>
                                  </m:e>
                                  <m:sup>
                                    <m:r>
                                      <m:rPr>
                                        <m:sty m:val="p"/>
                                      </m:rPr>
                                      <a:rPr lang="en-US" sz="1200" dirty="0">
                                        <a:solidFill>
                                          <a:srgbClr val="000000"/>
                                        </a:solidFill>
                                        <a:effectLst/>
                                      </a:rPr>
                                      <m:t>2</m:t>
                                    </m:r>
                                  </m:sup>
                                </m:sSup>
                                <m:r>
                                  <m:rPr>
                                    <m:sty m:val="p"/>
                                  </m:rPr>
                                  <a:rPr lang="en-US" sz="1200" dirty="0">
                                    <a:solidFill>
                                      <a:srgbClr val="000000"/>
                                    </a:solidFill>
                                    <a:effectLst/>
                                  </a:rPr>
                                  <m:t>+</m:t>
                                </m:r>
                                <m:sSup>
                                  <m:sSupPr>
                                    <m:ctrlPr>
                                      <a:rPr sz="1200">
                                        <a:latin typeface="Cambria Math" panose="02040503050406030204" pitchFamily="18" charset="0"/>
                                      </a:rPr>
                                    </m:ctrlPr>
                                  </m:sSupPr>
                                  <m:e>
                                    <m:r>
                                      <m:rPr>
                                        <m:sty m:val="i"/>
                                      </m:rPr>
                                      <a:rPr lang="en-US" sz="1200" dirty="0">
                                        <a:solidFill>
                                          <a:srgbClr val="000000"/>
                                        </a:solidFill>
                                        <a:effectLst/>
                                      </a:rPr>
                                      <m:t>a</m:t>
                                    </m:r>
                                  </m:e>
                                  <m:sup>
                                    <m:r>
                                      <m:rPr>
                                        <m:sty m:val="p"/>
                                      </m:rPr>
                                      <a:rPr lang="en-US" sz="1200" dirty="0">
                                        <a:solidFill>
                                          <a:srgbClr val="000000"/>
                                        </a:solidFill>
                                        <a:effectLst/>
                                      </a:rPr>
                                      <m:t>2</m:t>
                                    </m:r>
                                  </m:sup>
                                </m:sSup>
                              </m:e>
                            </m:d>
                          </m:e>
                        </m:mr>
                        <m:mr>
                          <m:e>
                            <m:r>
                              <m:t xml:space="preserve"> </m:t>
                            </m:r>
                          </m:e>
                          <m:e>
                            <m:r>
                              <m:rPr>
                                <m:sty m:val="i"/>
                              </m:rPr>
                              <a:rPr lang="en-US" sz="1200" dirty="0">
                                <a:solidFill>
                                  <a:srgbClr val="000000"/>
                                </a:solidFill>
                                <a:effectLst/>
                              </a:rPr>
                              <m:t xml:space="preserve"> </m:t>
                            </m:r>
                            <m:r>
                              <m:rPr>
                                <m:sty m:val="p"/>
                              </m:rPr>
                              <a:rPr lang="en-US" sz="1200" dirty="0">
                                <a:solidFill>
                                  <a:srgbClr val="000000"/>
                                </a:solidFill>
                                <a:effectLst/>
                              </a:rPr>
                              <m:t>+</m:t>
                            </m:r>
                            <m:sSub>
                              <m:sSubPr>
                                <m:ctrlPr>
                                  <a:rPr sz="1200">
                                    <a:latin typeface="Cambria Math" panose="02040503050406030204" pitchFamily="18" charset="0"/>
                                  </a:rPr>
                                </m:ctrlPr>
                              </m:sSubPr>
                              <m:e>
                                <m:r>
                                  <m:rPr>
                                    <m:sty m:val="p"/>
                                  </m:rPr>
                                  <a:rPr lang="en-US" sz="1200" dirty="0">
                                    <a:solidFill>
                                      <a:srgbClr val="000000"/>
                                    </a:solidFill>
                                    <a:effectLst/>
                                  </a:rPr>
                                  <m:t>∑</m:t>
                                </m:r>
                              </m:e>
                              <m:sub>
                                <m:r>
                                  <m:rPr>
                                    <m:sty m:val="i"/>
                                  </m:rPr>
                                  <a:rPr lang="en-US" sz="1200" dirty="0">
                                    <a:solidFill>
                                      <a:srgbClr val="000000"/>
                                    </a:solidFill>
                                    <a:effectLst/>
                                  </a:rPr>
                                  <m:t>v</m:t>
                                </m:r>
                                <m:r>
                                  <m:rPr>
                                    <m:sty m:val="p"/>
                                  </m:rPr>
                                  <a:rPr lang="en-US" sz="1200" dirty="0">
                                    <a:solidFill>
                                      <a:srgbClr val="000000"/>
                                    </a:solidFill>
                                    <a:effectLst/>
                                  </a:rPr>
                                  <m:t>∈</m:t>
                                </m:r>
                                <m:r>
                                  <m:rPr>
                                    <m:sty m:val="p"/>
                                  </m:rPr>
                                  <a:rPr lang="en-US" sz="1200" dirty="0">
                                    <a:solidFill>
                                      <a:srgbClr val="000000"/>
                                    </a:solidFill>
                                    <a:effectLst/>
                                  </a:rPr>
                                  <m:t>C</m:t>
                                </m:r>
                              </m:sub>
                            </m:sSub>
                            <m:r>
                              <m:rPr>
                                <m:sty m:val="p"/>
                              </m:rPr>
                              <a:rPr lang="en-US" sz="1200" dirty="0">
                                <a:solidFill>
                                  <a:srgbClr val="000000"/>
                                </a:solidFill>
                                <a:effectLst/>
                              </a:rPr>
                              <m:t xml:space="preserve"> </m:t>
                            </m:r>
                            <m:r>
                              <m:rPr>
                                <m:sty m:val="i"/>
                              </m:rPr>
                              <a:rPr lang="en-US" sz="1200" dirty="0">
                                <a:solidFill>
                                  <a:srgbClr val="000000"/>
                                </a:solidFill>
                                <a:effectLst/>
                              </a:rPr>
                              <m:t>α</m:t>
                            </m:r>
                            <m:r>
                              <m:rPr>
                                <m:sty m:val="p"/>
                              </m:rPr>
                              <a:rPr lang="en-US" sz="1200" dirty="0">
                                <a:solidFill>
                                  <a:srgbClr val="000000"/>
                                </a:solidFill>
                                <a:effectLst/>
                              </a:rPr>
                              <m:t>‖</m:t>
                            </m:r>
                            <m:r>
                              <m:rPr>
                                <m:sty m:val="b"/>
                              </m:rPr>
                              <a:rPr lang="en-US" sz="1200" dirty="0">
                                <a:solidFill>
                                  <a:srgbClr val="000000"/>
                                </a:solidFill>
                                <a:effectLst/>
                              </a:rPr>
                              <m:t>v</m:t>
                            </m:r>
                            <m:r>
                              <m:rPr>
                                <m:sty m:val="p"/>
                              </m:rPr>
                              <a:rPr lang="en-US" sz="1200" dirty="0">
                                <a:solidFill>
                                  <a:srgbClr val="000000"/>
                                </a:solidFill>
                                <a:effectLst/>
                              </a:rPr>
                              <m:t>−</m:t>
                            </m:r>
                            <m:bar>
                              <m:barPr>
                                <m:pos m:val="top"/>
                              </m:barPr>
                              <m:e>
                                <m:r>
                                  <m:rPr>
                                    <m:sty m:val="b"/>
                                  </m:rPr>
                                  <a:rPr lang="en-US" sz="1200" dirty="0">
                                    <a:solidFill>
                                      <a:srgbClr val="000000"/>
                                    </a:solidFill>
                                    <a:effectLst/>
                                  </a:rPr>
                                  <m:t>v</m:t>
                                </m:r>
                              </m:e>
                            </m:bar>
                            <m:sSup>
                              <m:sSupPr>
                                <m:ctrlPr>
                                  <a:rPr sz="1200">
                                    <a:latin typeface="Cambria Math" panose="02040503050406030204" pitchFamily="18" charset="0"/>
                                  </a:rPr>
                                </m:ctrlPr>
                              </m:sSupPr>
                              <m:e>
                                <m:r>
                                  <m:rPr>
                                    <m:sty m:val="p"/>
                                  </m:rPr>
                                  <a:rPr lang="en-US" sz="1200" dirty="0">
                                    <a:solidFill>
                                      <a:srgbClr val="000000"/>
                                    </a:solidFill>
                                    <a:effectLst/>
                                  </a:rPr>
                                  <m:t>‖</m:t>
                                </m:r>
                              </m:e>
                              <m:sup>
                                <m:r>
                                  <m:rPr>
                                    <m:sty m:val="p"/>
                                  </m:rPr>
                                  <a:rPr lang="en-US" sz="1200" dirty="0">
                                    <a:solidFill>
                                      <a:srgbClr val="000000"/>
                                    </a:solidFill>
                                    <a:effectLst/>
                                  </a:rPr>
                                  <m:t>2</m:t>
                                </m:r>
                              </m:sup>
                            </m:sSup>
                          </m:e>
                        </m:mr>
                      </m:m>
                    </m:oMath>
                  </m:oMathPara>
                </a14:m>
              </a:p>
            </p:txBody>
          </p:sp>
        </mc:Choice>
        <mc:Fallback/>
      </mc:AlternateContent>
      <mc:AlternateContent xmlns:mc="http://schemas.openxmlformats.org/markup-compatibility/2006">
        <mc:Choice xmlns:a14="http://schemas.microsoft.com/office/drawing/2010/main" Requires="a14">
          <p:sp>
            <p:nvSpPr>
              <p:cNvPr id="2" name="Text"/>
              <p:cNvSpPr/>
              <p:nvPr/>
            </p:nvSpPr>
            <p:spPr>
              <a:xfrm>
                <a:off x="1524000" y="1866900"/>
                <a:ext cx="9144000" cy="1143000"/>
              </a:xfrm>
              <a:prstGeom prst="rect">
                <a:avLst/>
              </a:prstGeom>
            </p:spPr>
            <p:txBody>
              <a:bodyPr anchor="t" lIns="0" tIns="0" rIns="0" bIns="0">
                <a:noAutofit/>
              </a:bodyPr>
              <a:lstStyle/>
              <a:p>
                <a:pPr>
                  <a:lnSpc>
                    <a:spcPct val="120000"/>
                  </a:lnSpc>
                </a:pPr>
                <a:r>
                  <a:rPr lang="en-US" sz="1200" dirty="0">
                    <a:effectLst/>
                  </a:rPr>
                  <a:t>Here </a:t>
                </a:r>
                <a:r>
                  <a:rPr lang="en-US" sz="1200" dirty="0">
                    <a:effectLst/>
                  </a:rPr>
                  <a:t>​</a:t>
                </a:r>
                <a14:m>
                  <m:oMath>
                    <m:bar>
                      <m:barPr>
                        <m:pos m:val="top"/>
                      </m:barPr>
                      <m:e>
                        <m:r>
                          <m:rPr>
                            <m:sty m:val="b"/>
                          </m:rPr>
                          <a:rPr lang="en-US" sz="1200" dirty="0">
                            <a:solidFill>
                              <a:srgbClr val="000000"/>
                            </a:solidFill>
                            <a:effectLst/>
                          </a:rPr>
                          <m:t>v</m:t>
                        </m:r>
                      </m:e>
                    </m:bar>
                  </m:oMath>
                </a14:m>
                <a:r>
                  <a:rPr lang="en-US" sz="1200" dirty="0">
                    <a:effectLst/>
                  </a:rPr>
                  <a:t> is the reference (or closest) surface position for each vertex </a:t>
                </a:r>
                <a:r>
                  <a:rPr lang="en-US" sz="1200" dirty="0">
                    <a:effectLst/>
                  </a:rPr>
                  <a:t>​</a:t>
                </a:r>
                <a14:m>
                  <m:oMath>
                    <m:r>
                      <m:rPr>
                        <m:sty m:val="i"/>
                      </m:rPr>
                      <a:rPr lang="en-US" sz="1200" dirty="0">
                        <a:solidFill>
                          <a:srgbClr val="000000"/>
                        </a:solidFill>
                        <a:effectLst/>
                      </a:rPr>
                      <m:t>v</m:t>
                    </m:r>
                    <m:r>
                      <m:rPr>
                        <m:sty m:val="p"/>
                      </m:rPr>
                      <a:rPr lang="en-US" sz="1200" dirty="0">
                        <a:solidFill>
                          <a:srgbClr val="000000"/>
                        </a:solidFill>
                        <a:effectLst/>
                      </a:rPr>
                      <m:t>,</m:t>
                    </m:r>
                    <m:r>
                      <m:rPr>
                        <m:sty m:val="b"/>
                      </m:rPr>
                      <a:rPr lang="en-US" sz="1200" dirty="0">
                        <a:solidFill>
                          <a:srgbClr val="000000"/>
                        </a:solidFill>
                        <a:effectLst/>
                      </a:rPr>
                      <m:t>v</m:t>
                    </m:r>
                  </m:oMath>
                </a14:m>
                <a:r>
                  <a:rPr lang="en-US" sz="1200" dirty="0">
                    <a:effectLst/>
                  </a:rPr>
                  <a:t> is the current position of </a:t>
                </a:r>
                <a:r>
                  <a:rPr lang="en-US" sz="1200" dirty="0">
                    <a:effectLst/>
                  </a:rPr>
                  <a:t>​</a:t>
                </a:r>
                <a14:m>
                  <m:oMath>
                    <m:r>
                      <m:rPr>
                        <m:sty m:val="i"/>
                      </m:rPr>
                      <a:rPr lang="en-US" sz="1200" dirty="0">
                        <a:solidFill>
                          <a:srgbClr val="000000"/>
                        </a:solidFill>
                        <a:effectLst/>
                      </a:rPr>
                      <m:t>v</m:t>
                    </m:r>
                    <m:r>
                      <m:rPr>
                        <m:sty m:val="p"/>
                      </m:rPr>
                      <a:rPr lang="en-US" sz="1200" dirty="0">
                        <a:solidFill>
                          <a:srgbClr val="000000"/>
                        </a:solidFill>
                        <a:effectLst/>
                      </a:rPr>
                      <m:t>,</m:t>
                    </m:r>
                    <m:acc>
                      <m:accPr>
                        <m:chr m:val="⃗"/>
                      </m:accPr>
                      <m:e>
                        <m:r>
                          <m:rPr>
                            <m:sty m:val="i"/>
                          </m:rPr>
                          <a:rPr lang="en-US" sz="1200" dirty="0">
                            <a:solidFill>
                              <a:srgbClr val="000000"/>
                            </a:solidFill>
                            <a:effectLst/>
                          </a:rPr>
                          <m:t>n</m:t>
                        </m:r>
                      </m:e>
                    </m:acc>
                  </m:oMath>
                </a14:m>
                <a:r>
                  <a:rPr lang="en-US" sz="1200" dirty="0">
                    <a:effectLst/>
                  </a:rPr>
                  <a:t> is the surface normal at position </a:t>
                </a:r>
                <a:r>
                  <a:rPr lang="en-US" sz="1200" dirty="0">
                    <a:effectLst/>
                  </a:rPr>
                  <a:t>​</a:t>
                </a:r>
                <a14:m>
                  <m:oMath>
                    <m:bar>
                      <m:barPr>
                        <m:pos m:val="top"/>
                      </m:barPr>
                      <m:e>
                        <m:r>
                          <m:rPr>
                            <m:sty m:val="b"/>
                          </m:rPr>
                          <a:rPr lang="en-US" sz="1200" dirty="0">
                            <a:solidFill>
                              <a:srgbClr val="000000"/>
                            </a:solidFill>
                            <a:effectLst/>
                          </a:rPr>
                          <m:t>v</m:t>
                        </m:r>
                      </m:e>
                    </m:bar>
                    <m:r>
                      <m:rPr>
                        <m:sty m:val="p"/>
                      </m:rPr>
                      <a:rPr lang="en-US" sz="1200" dirty="0">
                        <a:solidFill>
                          <a:srgbClr val="000000"/>
                        </a:solidFill>
                        <a:effectLst/>
                      </a:rPr>
                      <m:t>,</m:t>
                    </m:r>
                    <m:acc>
                      <m:accPr>
                        <m:chr m:val="⃗"/>
                      </m:accPr>
                      <m:e>
                        <m:r>
                          <m:rPr>
                            <m:sty m:val="i"/>
                          </m:rPr>
                          <a:rPr lang="en-US" sz="1200" dirty="0">
                            <a:solidFill>
                              <a:srgbClr val="000000"/>
                            </a:solidFill>
                            <a:effectLst/>
                          </a:rPr>
                          <m:t>t</m:t>
                        </m:r>
                      </m:e>
                    </m:acc>
                  </m:oMath>
                </a14:m>
                <a:r>
                  <a:rPr lang="en-US" sz="1200" dirty="0">
                    <a:effectLst/>
                  </a:rPr>
                  <a:t> is the feature tangent at </a:t>
                </a:r>
                <a:r>
                  <a:rPr lang="en-US" sz="1200" dirty="0">
                    <a:effectLst/>
                  </a:rPr>
                  <a:t>​</a:t>
                </a:r>
                <a14:m>
                  <m:oMath>
                    <m:bar>
                      <m:barPr>
                        <m:pos m:val="top"/>
                      </m:barPr>
                      <m:e>
                        <m:r>
                          <m:rPr>
                            <m:sty m:val="b"/>
                          </m:rPr>
                          <a:rPr lang="en-US" sz="1200" dirty="0">
                            <a:solidFill>
                              <a:srgbClr val="000000"/>
                            </a:solidFill>
                            <a:effectLst/>
                          </a:rPr>
                          <m:t>v</m:t>
                        </m:r>
                      </m:e>
                    </m:bar>
                  </m:oMath>
                </a14:m>
                <a:r>
                  <a:rPr lang="en-US" sz="1200" dirty="0">
                    <a:effectLst/>
                  </a:rPr>
                  <a:t>, and </a:t>
                </a:r>
                <a:r>
                  <a:rPr lang="en-US" sz="1200" dirty="0">
                    <a:effectLst/>
                  </a:rPr>
                  <a:t>​</a:t>
                </a:r>
                <a14:m>
                  <m:oMath>
                    <m:r>
                      <m:rPr>
                        <m:sty m:val="i"/>
                      </m:rPr>
                      <a:rPr lang="en-US" sz="1200" dirty="0">
                        <a:solidFill>
                          <a:srgbClr val="000000"/>
                        </a:solidFill>
                        <a:effectLst/>
                      </a:rPr>
                      <m:t>a</m:t>
                    </m:r>
                  </m:oMath>
                </a14:m>
                <a:r>
                  <a:rPr lang="en-US" sz="1200" dirty="0">
                    <a:effectLst/>
                  </a:rPr>
                  <a:t> is an auxiliary variable added to the system to enable feature constraints. </a:t>
                </a:r>
                <a:r>
                  <a:rPr lang="en-US" sz="1200" dirty="0">
                    <a:effectLst/>
                  </a:rPr>
                  <a:t>​</a:t>
                </a:r>
                <a14:m>
                  <m:oMath>
                    <m:r>
                      <m:rPr>
                        <m:sty m:val="i"/>
                      </m:rPr>
                      <a:rPr lang="en-US" sz="1200" dirty="0">
                        <a:solidFill>
                          <a:srgbClr val="000000"/>
                        </a:solidFill>
                        <a:effectLst/>
                      </a:rPr>
                      <m:t>α</m:t>
                    </m:r>
                  </m:oMath>
                </a14:m>
                <a:r>
                  <a:rPr lang="en-US" sz="1200" dirty="0">
                    <a:effectLst/>
                  </a:rPr>
                  <a:t> and </a:t>
                </a:r>
                <a:r>
                  <a:rPr lang="en-US" sz="1200" dirty="0">
                    <a:effectLst/>
                  </a:rPr>
                  <a:t>​</a:t>
                </a:r>
                <a14:m>
                  <m:oMath>
                    <m:r>
                      <m:rPr>
                        <m:sty m:val="i"/>
                      </m:rPr>
                      <a:rPr lang="en-US" sz="1200" dirty="0">
                        <a:solidFill>
                          <a:srgbClr val="000000"/>
                        </a:solidFill>
                        <a:effectLst/>
                      </a:rPr>
                      <m:t>β</m:t>
                    </m:r>
                  </m:oMath>
                </a14:m>
                <a:r>
                  <a:rPr lang="en-US" sz="1200" dirty="0">
                    <a:effectLst/>
                  </a:rPr>
                  <a:t> are two coefficients that are used to control how strong the boundary constraint is. The larger these two coefficients, the more penalty will be applied to vertices that leave the target surface. In default, we set </a:t>
                </a:r>
                <a:r>
                  <a:rPr lang="en-US" sz="1200" dirty="0">
                    <a:effectLst/>
                  </a:rPr>
                  <a:t>​</a:t>
                </a:r>
                <a14:m>
                  <m:oMath>
                    <m:r>
                      <m:rPr>
                        <m:sty m:val="i"/>
                      </m:rPr>
                      <a:rPr lang="en-US" sz="1200" dirty="0">
                        <a:solidFill>
                          <a:srgbClr val="000000"/>
                        </a:solidFill>
                        <a:effectLst/>
                      </a:rPr>
                      <m:t>α</m:t>
                    </m:r>
                    <m:r>
                      <m:rPr>
                        <m:sty m:val="p"/>
                      </m:rPr>
                      <a:rPr lang="en-US" sz="1200" dirty="0">
                        <a:solidFill>
                          <a:srgbClr val="000000"/>
                        </a:solidFill>
                        <a:effectLst/>
                      </a:rPr>
                      <m:t>=</m:t>
                    </m:r>
                    <m:r>
                      <m:rPr>
                        <m:sty m:val="i"/>
                      </m:rPr>
                      <a:rPr lang="en-US" sz="1200" dirty="0">
                        <a:solidFill>
                          <a:srgbClr val="000000"/>
                        </a:solidFill>
                        <a:effectLst/>
                      </a:rPr>
                      <m:t>β</m:t>
                    </m:r>
                    <m:r>
                      <m:rPr>
                        <m:sty m:val="p"/>
                      </m:rPr>
                      <a:rPr lang="en-US" sz="1200" dirty="0">
                        <a:solidFill>
                          <a:srgbClr val="000000"/>
                        </a:solidFill>
                        <a:effectLst/>
                      </a:rPr>
                      <m:t>=</m:t>
                    </m:r>
                    <m:r>
                      <m:rPr>
                        <m:sty m:val="p"/>
                      </m:rPr>
                      <a:rPr lang="en-US" sz="1200" dirty="0">
                        <a:solidFill>
                          <a:srgbClr val="000000"/>
                        </a:solidFill>
                        <a:effectLst/>
                      </a:rPr>
                      <m:t>1000</m:t>
                    </m:r>
                  </m:oMath>
                </a14:m>
                <a:r>
                  <a:rPr lang="en-US" sz="1200" dirty="0">
                    <a:effectLst/>
                  </a:rPr>
                  <a:t> for all our experiments. During the untangling process, these two coefficients will be updated according to the outcome of the preceding iteration.</a:t>
                </a:r>
              </a:p>
            </p:txBody>
          </p:sp>
        </mc:Choice>
        <mc:Fallback/>
      </mc:AlternateContent>
      <p:sp>
        <p:nvSpPr>
          <p:cNvPr id="2" name="Text"/>
          <p:cNvSpPr/>
          <p:nvPr/>
        </p:nvSpPr>
        <p:spPr>
          <a:xfrm>
            <a:off x="1524000" y="3162300"/>
            <a:ext cx="9144000" cy="457200"/>
          </a:xfrm>
          <a:prstGeom prst="rect">
            <a:avLst/>
          </a:prstGeom>
        </p:spPr>
        <p:txBody>
          <a:bodyPr anchor="t" lIns="0" tIns="0" rIns="0" bIns="0">
            <a:noAutofit/>
          </a:bodyPr>
          <a:lstStyle/>
          <a:p>
            <a:pPr>
              <a:lnSpc>
                <a:spcPct val="120000"/>
              </a:lnSpc>
            </a:pPr>
            <a:r>
              <a:rPr lang="en-US" sz="1200" dirty="0">
                <a:effectLst/>
              </a:rPr>
              <a:t>Combined energy. By combining the above energy defined in the interior and on boundary of the volume, respectively, we solve for the following optimization problem:</a:t>
            </a:r>
          </a:p>
        </p:txBody>
      </p:sp>
      <mc:AlternateContent xmlns:mc="http://schemas.openxmlformats.org/markup-compatibility/2006">
        <mc:Choice xmlns:a14="http://schemas.microsoft.com/office/drawing/2010/main" Requires="a14">
          <p:sp>
            <p:nvSpPr>
              <p:cNvPr id="2" name="Text"/>
              <p:cNvSpPr/>
              <p:nvPr/>
            </p:nvSpPr>
            <p:spPr>
              <a:xfrm>
                <a:off x="1524000" y="3771900"/>
                <a:ext cx="9144000" cy="314325"/>
              </a:xfrm>
              <a:prstGeom prst="rect">
                <a:avLst/>
              </a:prstGeom>
            </p:spPr>
            <p:txBody>
              <a:bodyPr anchor="ctr" lIns="0" tIns="0" rIns="0" bIns="0">
                <a:noAutofit/>
              </a:bodyPr>
              <a:lstStyle/>
              <a:p>
                <a:pPr algn="ctr"/>
                <a14:m>
                  <m:oMathPara>
                    <m:oMath>
                      <m:limLow>
                        <m:limLowPr>
                          <m:ctrlPr>
                            <a:rPr sz="1200">
                              <a:latin typeface="Cambria Math" panose="02040503050406030204" pitchFamily="18" charset="0"/>
                            </a:rPr>
                          </m:ctrlPr>
                        </m:limLowPr>
                        <m:e>
                          <m:r>
                            <m:rPr>
                              <m:sty m:val="p"/>
                            </m:rPr>
                            <a:rPr lang="en-US" sz="1200" dirty="0">
                              <a:solidFill>
                                <a:srgbClr val="000000"/>
                              </a:solidFill>
                              <a:effectLst/>
                            </a:rPr>
                            <m:t>min</m:t>
                          </m:r>
                        </m:e>
                        <m:lim>
                          <m:r>
                            <m:rPr>
                              <m:sty m:val="b"/>
                            </m:rPr>
                            <a:rPr lang="en-US" sz="1200" dirty="0">
                              <a:solidFill>
                                <a:srgbClr val="000000"/>
                              </a:solidFill>
                              <a:effectLst/>
                            </a:rPr>
                            <m:t>v</m:t>
                          </m:r>
                        </m:lim>
                      </m:limLow>
                      <m:r>
                        <m:rPr>
                          <m:sty m:val="p"/>
                        </m:rPr>
                        <a:rPr lang="en-US" sz="1200" dirty="0">
                          <a:solidFill>
                            <a:srgbClr val="000000"/>
                          </a:solidFill>
                          <a:effectLst/>
                        </a:rPr>
                        <m:t xml:space="preserve"> </m:t>
                      </m:r>
                      <m:r>
                        <m:rPr>
                          <m:scr m:val="script"/>
                        </m:rPr>
                        <a:rPr lang="en-US" sz="1200" dirty="0">
                          <a:solidFill>
                            <a:srgbClr val="000000"/>
                          </a:solidFill>
                          <a:effectLst/>
                        </a:rPr>
                        <m:t>E</m:t>
                      </m:r>
                      <m:r>
                        <m:rPr>
                          <m:sty m:val="p"/>
                        </m:rPr>
                        <a:rPr lang="en-US" sz="1200" dirty="0">
                          <a:solidFill>
                            <a:srgbClr val="000000"/>
                          </a:solidFill>
                          <a:effectLst/>
                        </a:rPr>
                        <m:t>(</m:t>
                      </m:r>
                      <m:r>
                        <m:rPr>
                          <m:sty m:val="b"/>
                        </m:rPr>
                        <a:rPr lang="en-US" sz="1200" dirty="0">
                          <a:solidFill>
                            <a:srgbClr val="000000"/>
                          </a:solidFill>
                          <a:effectLst/>
                        </a:rPr>
                        <m:t>v</m:t>
                      </m:r>
                      <m:r>
                        <m:rPr>
                          <m:sty m:val="p"/>
                        </m:rPr>
                        <a:rPr lang="en-US" sz="1200" dirty="0">
                          <a:solidFill>
                            <a:srgbClr val="000000"/>
                          </a:solidFill>
                          <a:effectLst/>
                        </a:rPr>
                        <m:t>)</m:t>
                      </m:r>
                      <m:r>
                        <m:rPr>
                          <m:sty m:val="p"/>
                        </m:rPr>
                        <a:rPr lang="en-US" sz="1200" dirty="0">
                          <a:solidFill>
                            <a:srgbClr val="000000"/>
                          </a:solidFill>
                          <a:effectLst/>
                        </a:rPr>
                        <m:t>=</m:t>
                      </m:r>
                      <m:sSub>
                        <m:sSubPr>
                          <m:ctrlPr>
                            <a:rPr sz="1200">
                              <a:latin typeface="Cambria Math" panose="02040503050406030204" pitchFamily="18" charset="0"/>
                            </a:rPr>
                          </m:ctrlPr>
                        </m:sSubPr>
                        <m:e>
                          <m:r>
                            <m:rPr>
                              <m:sty m:val="i"/>
                            </m:rPr>
                            <a:rPr lang="en-US" sz="1200" dirty="0">
                              <a:solidFill>
                                <a:srgbClr val="000000"/>
                              </a:solidFill>
                              <a:effectLst/>
                            </a:rPr>
                            <m:t>E</m:t>
                          </m:r>
                        </m:e>
                        <m:sub>
                          <m:r>
                            <m:rPr>
                              <m:sty m:val="b"/>
                            </m:rPr>
                            <a:rPr lang="en-US" sz="1200" dirty="0">
                              <a:solidFill>
                                <a:srgbClr val="000000"/>
                              </a:solidFill>
                              <a:effectLst/>
                            </a:rPr>
                            <m:t>B</m:t>
                          </m:r>
                        </m:sub>
                      </m:sSub>
                      <m:r>
                        <m:rPr>
                          <m:sty m:val="p"/>
                        </m:rPr>
                        <a:rPr lang="en-US" sz="1200" dirty="0">
                          <a:solidFill>
                            <a:srgbClr val="000000"/>
                          </a:solidFill>
                          <a:effectLst/>
                        </a:rPr>
                        <m:t>(</m:t>
                      </m:r>
                      <m:r>
                        <m:rPr>
                          <m:sty m:val="b"/>
                        </m:rPr>
                        <a:rPr lang="en-US" sz="1200" dirty="0">
                          <a:solidFill>
                            <a:srgbClr val="000000"/>
                          </a:solidFill>
                          <a:effectLst/>
                        </a:rPr>
                        <m:t>v</m:t>
                      </m:r>
                      <m:r>
                        <m:rPr>
                          <m:sty m:val="p"/>
                        </m:rPr>
                        <a:rPr lang="en-US" sz="1200" dirty="0">
                          <a:solidFill>
                            <a:srgbClr val="000000"/>
                          </a:solidFill>
                          <a:effectLst/>
                        </a:rPr>
                        <m:t>)</m:t>
                      </m:r>
                      <m:r>
                        <m:rPr>
                          <m:sty m:val="p"/>
                        </m:rPr>
                        <a:rPr lang="en-US" sz="1200" dirty="0">
                          <a:solidFill>
                            <a:srgbClr val="000000"/>
                          </a:solidFill>
                          <a:effectLst/>
                        </a:rPr>
                        <m:t>+</m:t>
                      </m:r>
                      <m:acc>
                        <m:accPr>
                          <m:chr m:val="˜"/>
                        </m:accPr>
                        <m:e>
                          <m:r>
                            <m:rPr>
                              <m:sty m:val="i"/>
                            </m:rPr>
                            <a:rPr lang="en-US" sz="1200" dirty="0">
                              <a:solidFill>
                                <a:srgbClr val="000000"/>
                              </a:solidFill>
                              <a:effectLst/>
                            </a:rPr>
                            <m:t>E</m:t>
                          </m:r>
                        </m:e>
                      </m:acc>
                      <m:r>
                        <m:rPr>
                          <m:sty m:val="p"/>
                        </m:rPr>
                        <a:rPr lang="en-US" sz="1200" dirty="0">
                          <a:solidFill>
                            <a:srgbClr val="000000"/>
                          </a:solidFill>
                          <a:effectLst/>
                        </a:rPr>
                        <m:t>(</m:t>
                      </m:r>
                      <m:r>
                        <m:rPr>
                          <m:sty m:val="b"/>
                        </m:rPr>
                        <a:rPr lang="en-US" sz="1200" dirty="0">
                          <a:solidFill>
                            <a:srgbClr val="000000"/>
                          </a:solidFill>
                          <a:effectLst/>
                        </a:rPr>
                        <m:t>v</m:t>
                      </m:r>
                      <m:r>
                        <m:rPr>
                          <m:sty m:val="p"/>
                        </m:rPr>
                        <a:rPr lang="en-US" sz="1200" dirty="0">
                          <a:solidFill>
                            <a:srgbClr val="000000"/>
                          </a:solidFill>
                          <a:effectLst/>
                        </a:rPr>
                        <m:t>)</m:t>
                      </m:r>
                    </m:oMath>
                  </m:oMathPara>
                </a14:m>
              </a:p>
            </p:txBody>
          </p:sp>
        </mc:Choice>
        <mc:Fallback/>
      </mc:AlternateContent>
      <p:sp>
        <p:nvSpPr>
          <p:cNvPr id="2" name="Text"/>
          <p:cNvSpPr/>
          <p:nvPr/>
        </p:nvSpPr>
        <p:spPr>
          <a:xfrm>
            <a:off x="1524000" y="4238625"/>
            <a:ext cx="9144000" cy="266700"/>
          </a:xfrm>
          <a:prstGeom prst="rect">
            <a:avLst/>
          </a:prstGeom>
        </p:spPr>
        <p:txBody>
          <a:bodyPr anchor="t" lIns="0" tIns="0" rIns="0" bIns="0">
            <a:noAutofit/>
          </a:bodyPr>
          <a:lstStyle/>
          <a:p>
            <a:pPr>
              <a:lnSpc>
                <a:spcPct val="125800"/>
              </a:lnSpc>
            </a:pPr>
            <a:r>
              <a:rPr lang="en-US" sz="1400" dirty="0" b="1">
                <a:effectLst/>
              </a:rPr>
              <a:t>3.2.2. Numerical Solution</a:t>
            </a:r>
          </a:p>
        </p:txBody>
      </p:sp>
      <mc:AlternateContent xmlns:mc="http://schemas.openxmlformats.org/markup-compatibility/2006">
        <mc:Choice xmlns:a14="http://schemas.microsoft.com/office/drawing/2010/main" Requires="a14">
          <p:sp>
            <p:nvSpPr>
              <p:cNvPr id="2" name="Text"/>
              <p:cNvSpPr/>
              <p:nvPr/>
            </p:nvSpPr>
            <p:spPr>
              <a:xfrm>
                <a:off x="1524000" y="4683633"/>
                <a:ext cx="9144000" cy="1371600"/>
              </a:xfrm>
              <a:prstGeom prst="rect">
                <a:avLst/>
              </a:prstGeom>
            </p:spPr>
            <p:txBody>
              <a:bodyPr anchor="t" lIns="0" tIns="0" rIns="0" bIns="0">
                <a:noAutofit/>
              </a:bodyPr>
              <a:lstStyle/>
              <a:p>
                <a:pPr>
                  <a:lnSpc>
                    <a:spcPct val="120000"/>
                  </a:lnSpc>
                </a:pPr>
                <a:r>
                  <a:rPr lang="en-US" sz="1200" dirty="0">
                    <a:effectLst/>
                  </a:rPr>
                  <a:t>Equation (7) is not a quadratic function, which means that it is impractical to solve it directly. If we use the nonlinear solver, it will converge at a very slow speed. To address this, we use a local-global like scheme, in which we use the local (or current) values for some variables. Specifically, in the local step, we fix </a:t>
                </a:r>
                <a:r>
                  <a:rPr lang="en-US" sz="1200" dirty="0">
                    <a:effectLst/>
                  </a:rPr>
                  <a:t>​</a:t>
                </a:r>
                <a14:m>
                  <m:oMath>
                    <m:d>
                      <m:dPr>
                        <m:begChr m:val="‖"/>
                        <m:endChr m:val="‖"/>
                        <m:ctrlPr>
                          <a:rPr sz="1200">
                            <a:latin typeface="Cambria Math" panose="02040503050406030204" pitchFamily="18" charset="0"/>
                          </a:rPr>
                        </m:ctrlPr>
                      </m:dPr>
                      <m:e>
                        <m:sSub>
                          <m:sSubPr>
                            <m:ctrlPr>
                              <a:rPr sz="1200">
                                <a:latin typeface="Cambria Math" panose="02040503050406030204" pitchFamily="18" charset="0"/>
                              </a:rPr>
                            </m:ctrlPr>
                          </m:sSubPr>
                          <m:e>
                            <m:acc>
                              <m:accPr>
                                <m:chr m:val="⃗"/>
                              </m:accPr>
                              <m:e>
                                <m:r>
                                  <m:rPr>
                                    <m:sty m:val="i"/>
                                  </m:rPr>
                                  <a:rPr lang="en-US" sz="1200" dirty="0">
                                    <a:solidFill>
                                      <a:srgbClr val="000000"/>
                                    </a:solidFill>
                                    <a:effectLst/>
                                  </a:rPr>
                                  <m:t>e</m:t>
                                </m:r>
                              </m:e>
                            </m:acc>
                          </m:e>
                          <m:sub>
                            <m:r>
                              <m:rPr>
                                <m:sty m:val="i"/>
                              </m:rPr>
                              <a:rPr lang="en-US" sz="1200" dirty="0">
                                <a:solidFill>
                                  <a:srgbClr val="000000"/>
                                </a:solidFill>
                                <a:effectLst/>
                              </a:rPr>
                              <m:t>i</m:t>
                            </m:r>
                          </m:sub>
                        </m:sSub>
                      </m:e>
                    </m:d>
                    <m:r>
                      <m:rPr>
                        <m:sty m:val="p"/>
                      </m:rPr>
                      <a:rPr lang="en-US" sz="1200" dirty="0">
                        <a:solidFill>
                          <a:srgbClr val="000000"/>
                        </a:solidFill>
                        <a:effectLst/>
                      </a:rPr>
                      <m:t>,</m:t>
                    </m:r>
                    <m:d>
                      <m:dPr>
                        <m:begChr m:val="‖"/>
                        <m:endChr m:val="‖"/>
                        <m:ctrlPr>
                          <a:rPr sz="1200">
                            <a:latin typeface="Cambria Math" panose="02040503050406030204" pitchFamily="18" charset="0"/>
                          </a:rPr>
                        </m:ctrlPr>
                      </m:dPr>
                      <m:e>
                        <m:sSub>
                          <m:sSubPr>
                            <m:ctrlPr>
                              <a:rPr sz="1200">
                                <a:latin typeface="Cambria Math" panose="02040503050406030204" pitchFamily="18" charset="0"/>
                              </a:rPr>
                            </m:ctrlPr>
                          </m:sSubPr>
                          <m:e>
                            <m:acc>
                              <m:accPr>
                                <m:chr m:val="⃗"/>
                              </m:accPr>
                              <m:e>
                                <m:r>
                                  <m:rPr>
                                    <m:sty m:val="i"/>
                                  </m:rPr>
                                  <a:rPr lang="en-US" sz="1200" dirty="0">
                                    <a:solidFill>
                                      <a:srgbClr val="000000"/>
                                    </a:solidFill>
                                    <a:effectLst/>
                                  </a:rPr>
                                  <m:t>e</m:t>
                                </m:r>
                              </m:e>
                            </m:acc>
                          </m:e>
                          <m:sub>
                            <m:r>
                              <m:rPr>
                                <m:sty m:val="i"/>
                              </m:rPr>
                              <a:rPr lang="en-US" sz="1200" dirty="0">
                                <a:solidFill>
                                  <a:srgbClr val="000000"/>
                                </a:solidFill>
                                <a:effectLst/>
                              </a:rPr>
                              <m:t>j</m:t>
                            </m:r>
                          </m:sub>
                        </m:sSub>
                      </m:e>
                    </m:d>
                  </m:oMath>
                </a14:m>
                <a:r>
                  <a:rPr lang="en-US" sz="1200" dirty="0">
                    <a:effectLst/>
                  </a:rPr>
                  <a:t> and </a:t>
                </a:r>
                <a:r>
                  <a:rPr lang="en-US" sz="1200" dirty="0">
                    <a:effectLst/>
                  </a:rPr>
                  <a:t>​</a:t>
                </a:r>
                <a14:m>
                  <m:oMath>
                    <m:sSub>
                      <m:sSubPr>
                        <m:ctrlPr>
                          <a:rPr sz="1200">
                            <a:latin typeface="Cambria Math" panose="02040503050406030204" pitchFamily="18" charset="0"/>
                          </a:rPr>
                        </m:ctrlPr>
                      </m:sSubPr>
                      <m:e>
                        <m:acc>
                          <m:accPr>
                            <m:chr m:val="⃗"/>
                          </m:accPr>
                          <m:e>
                            <m:r>
                              <m:rPr>
                                <m:sty m:val="i"/>
                              </m:rPr>
                              <a:rPr lang="en-US" sz="1200" dirty="0">
                                <a:solidFill>
                                  <a:srgbClr val="000000"/>
                                </a:solidFill>
                                <a:effectLst/>
                              </a:rPr>
                              <m:t>e</m:t>
                            </m:r>
                          </m:e>
                        </m:acc>
                      </m:e>
                      <m:sub>
                        <m:r>
                          <m:rPr>
                            <m:sty m:val="i"/>
                          </m:rPr>
                          <a:rPr lang="en-US" sz="1200" dirty="0">
                            <a:solidFill>
                              <a:srgbClr val="000000"/>
                            </a:solidFill>
                            <a:effectLst/>
                          </a:rPr>
                          <m:t>j</m:t>
                        </m:r>
                      </m:sub>
                    </m:sSub>
                  </m:oMath>
                </a14:m>
                <a:r>
                  <a:rPr lang="en-US" sz="1200" dirty="0">
                    <a:effectLst/>
                  </a:rPr>
                  <a:t> in Equation (5) (i.e., they are treated as constant with their current values). Also, to determine whether a uniform-size element is enforced or not, we use </a:t>
                </a:r>
                <a:r>
                  <a:rPr lang="en-US" sz="1200" dirty="0">
                    <a:effectLst/>
                  </a:rPr>
                  <a:t>​</a:t>
                </a:r>
                <a14:m>
                  <m:oMath>
                    <m:r>
                      <m:rPr>
                        <m:sty m:val="i"/>
                      </m:rPr>
                      <a:rPr lang="en-US" sz="1200" dirty="0">
                        <a:solidFill>
                          <a:srgbClr val="000000"/>
                        </a:solidFill>
                        <a:effectLst/>
                      </a:rPr>
                      <m:t>ξ</m:t>
                    </m:r>
                    <m:r>
                      <m:rPr>
                        <m:sty m:val="p"/>
                      </m:rPr>
                      <a:rPr lang="en-US" sz="1200" dirty="0">
                        <a:solidFill>
                          <a:srgbClr val="000000"/>
                        </a:solidFill>
                        <a:effectLst/>
                      </a:rPr>
                      <m:t>∗</m:t>
                    </m:r>
                    <m:r>
                      <m:rPr>
                        <m:sty m:val="p"/>
                      </m:rPr>
                      <a:rPr lang="en-US" sz="1200" dirty="0">
                        <a:solidFill>
                          <a:srgbClr val="000000"/>
                        </a:solidFill>
                        <a:effectLst/>
                      </a:rPr>
                      <m:t>‖</m:t>
                    </m:r>
                    <m:acc>
                      <m:accPr>
                        <m:chr m:val="˜"/>
                      </m:accPr>
                      <m:e>
                        <m:r>
                          <m:rPr>
                            <m:sty m:val="i"/>
                          </m:rPr>
                          <a:rPr lang="en-US" sz="1200" dirty="0">
                            <a:solidFill>
                              <a:srgbClr val="000000"/>
                            </a:solidFill>
                            <a:effectLst/>
                          </a:rPr>
                          <m:t>e</m:t>
                        </m:r>
                      </m:e>
                    </m:acc>
                    <m:r>
                      <m:rPr>
                        <m:sty m:val="p"/>
                      </m:rPr>
                      <a:rPr lang="en-US" sz="1200" dirty="0">
                        <a:solidFill>
                          <a:srgbClr val="000000"/>
                        </a:solidFill>
                        <a:effectLst/>
                      </a:rPr>
                      <m:t>‖</m:t>
                    </m:r>
                  </m:oMath>
                </a14:m>
                <a:r>
                  <a:rPr lang="en-US" sz="1200" dirty="0">
                    <a:effectLst/>
                  </a:rPr>
                  <a:t> as the target length for edge </a:t>
                </a:r>
                <a:r>
                  <a:rPr lang="en-US" sz="1200" dirty="0">
                    <a:effectLst/>
                  </a:rPr>
                  <a:t>​</a:t>
                </a:r>
                <a14:m>
                  <m:oMath>
                    <m:r>
                      <m:rPr>
                        <m:sty m:val="i"/>
                      </m:rPr>
                      <a:rPr lang="en-US" sz="1200" dirty="0">
                        <a:solidFill>
                          <a:srgbClr val="000000"/>
                        </a:solidFill>
                        <a:effectLst/>
                      </a:rPr>
                      <m:t>e</m:t>
                    </m:r>
                  </m:oMath>
                </a14:m>
                <a:r>
                  <a:rPr lang="en-US" sz="1200" dirty="0">
                    <a:effectLst/>
                  </a:rPr>
                  <a:t> if </a:t>
                </a:r>
                <a:r>
                  <a:rPr lang="en-US" sz="1200" dirty="0">
                    <a:effectLst/>
                  </a:rPr>
                  <a:t>​</a:t>
                </a:r>
                <a14:m>
                  <m:oMath>
                    <m:r>
                      <m:rPr>
                        <m:sty m:val="p"/>
                      </m:rPr>
                      <a:rPr lang="en-US" sz="1200" dirty="0">
                        <a:solidFill>
                          <a:srgbClr val="000000"/>
                        </a:solidFill>
                        <a:effectLst/>
                      </a:rPr>
                      <m:t>‖</m:t>
                    </m:r>
                    <m:acc>
                      <m:accPr>
                        <m:chr m:val="⃗"/>
                      </m:accPr>
                      <m:e>
                        <m:r>
                          <m:rPr>
                            <m:sty m:val="i"/>
                          </m:rPr>
                          <a:rPr lang="en-US" sz="1200" dirty="0">
                            <a:solidFill>
                              <a:srgbClr val="000000"/>
                            </a:solidFill>
                            <a:effectLst/>
                          </a:rPr>
                          <m:t>e</m:t>
                        </m:r>
                      </m:e>
                    </m:acc>
                    <m:r>
                      <m:rPr>
                        <m:sty m:val="p"/>
                      </m:rPr>
                      <a:rPr lang="en-US" sz="1200" dirty="0">
                        <a:solidFill>
                          <a:srgbClr val="000000"/>
                        </a:solidFill>
                        <a:effectLst/>
                      </a:rPr>
                      <m:t>‖</m:t>
                    </m:r>
                    <m:r>
                      <m:rPr>
                        <m:sty m:val="p"/>
                      </m:rPr>
                      <a:rPr lang="en-US" sz="1200" dirty="0">
                        <a:solidFill>
                          <a:srgbClr val="000000"/>
                        </a:solidFill>
                        <a:effectLst/>
                      </a:rPr>
                      <m:t>≤</m:t>
                    </m:r>
                    <m:r>
                      <m:rPr>
                        <m:sty m:val="i"/>
                      </m:rPr>
                      <a:rPr lang="en-US" sz="1200" dirty="0">
                        <a:solidFill>
                          <a:srgbClr val="000000"/>
                        </a:solidFill>
                        <a:effectLst/>
                      </a:rPr>
                      <m:t>ξ</m:t>
                    </m:r>
                    <m:r>
                      <m:rPr>
                        <m:sty m:val="p"/>
                      </m:rPr>
                      <a:rPr lang="en-US" sz="1200" dirty="0">
                        <a:solidFill>
                          <a:srgbClr val="000000"/>
                        </a:solidFill>
                        <a:effectLst/>
                      </a:rPr>
                      <m:t>∗</m:t>
                    </m:r>
                    <m:r>
                      <m:rPr>
                        <m:sty m:val="p"/>
                      </m:rPr>
                      <a:rPr lang="en-US" sz="1200" dirty="0">
                        <a:solidFill>
                          <a:srgbClr val="000000"/>
                        </a:solidFill>
                        <a:effectLst/>
                      </a:rPr>
                      <m:t>‖</m:t>
                    </m:r>
                    <m:acc>
                      <m:accPr>
                        <m:chr m:val="˜"/>
                      </m:accPr>
                      <m:e>
                        <m:r>
                          <m:rPr>
                            <m:sty m:val="i"/>
                          </m:rPr>
                          <a:rPr lang="en-US" sz="1200" dirty="0">
                            <a:solidFill>
                              <a:srgbClr val="000000"/>
                            </a:solidFill>
                            <a:effectLst/>
                          </a:rPr>
                          <m:t>e</m:t>
                        </m:r>
                      </m:e>
                    </m:acc>
                    <m:r>
                      <m:rPr>
                        <m:sty m:val="p"/>
                      </m:rPr>
                      <a:rPr lang="en-US" sz="1200" dirty="0">
                        <a:solidFill>
                          <a:srgbClr val="000000"/>
                        </a:solidFill>
                        <a:effectLst/>
                      </a:rPr>
                      <m:t>‖</m:t>
                    </m:r>
                  </m:oMath>
                </a14:m>
                <a:r>
                  <a:rPr lang="en-US" sz="1200" dirty="0">
                    <a:effectLst/>
                  </a:rPr>
                  <a:t> (otherwise, </a:t>
                </a:r>
                <a:r>
                  <a:rPr lang="en-US" sz="1200" dirty="0">
                    <a:effectLst/>
                  </a:rPr>
                  <a:t>​</a:t>
                </a:r>
                <a14:m>
                  <m:oMath>
                    <m:r>
                      <m:rPr>
                        <m:sty m:val="p"/>
                      </m:rPr>
                      <a:rPr lang="en-US" sz="1200" dirty="0">
                        <a:solidFill>
                          <a:srgbClr val="000000"/>
                        </a:solidFill>
                        <a:effectLst/>
                      </a:rPr>
                      <m:t>‖</m:t>
                    </m:r>
                    <m:acc>
                      <m:accPr>
                        <m:chr m:val="⃗"/>
                      </m:accPr>
                      <m:e>
                        <m:r>
                          <m:rPr>
                            <m:sty m:val="i"/>
                          </m:rPr>
                          <a:rPr lang="en-US" sz="1200" dirty="0">
                            <a:solidFill>
                              <a:srgbClr val="000000"/>
                            </a:solidFill>
                            <a:effectLst/>
                          </a:rPr>
                          <m:t>e</m:t>
                        </m:r>
                      </m:e>
                    </m:acc>
                    <m:r>
                      <m:rPr>
                        <m:sty m:val="p"/>
                      </m:rPr>
                      <a:rPr lang="en-US" sz="1200" dirty="0">
                        <a:solidFill>
                          <a:srgbClr val="000000"/>
                        </a:solidFill>
                        <a:effectLst/>
                      </a:rPr>
                      <m:t>‖</m:t>
                    </m:r>
                  </m:oMath>
                </a14:m>
                <a:r>
                  <a:rPr lang="en-US" sz="1200" dirty="0">
                    <a:effectLst/>
                  </a:rPr>
                  <a:t> is used). </a:t>
                </a:r>
                <a:r>
                  <a:rPr lang="en-US" sz="1200" dirty="0">
                    <a:effectLst/>
                  </a:rPr>
                  <a:t>​</a:t>
                </a:r>
                <a14:m>
                  <m:oMath>
                    <m:r>
                      <m:rPr>
                        <m:sty m:val="i"/>
                      </m:rPr>
                      <a:rPr lang="en-US" sz="1200" dirty="0">
                        <a:solidFill>
                          <a:srgbClr val="000000"/>
                        </a:solidFill>
                        <a:effectLst/>
                      </a:rPr>
                      <m:t>ξ</m:t>
                    </m:r>
                  </m:oMath>
                </a14:m>
                <a:r>
                  <a:rPr lang="en-US" sz="1200" dirty="0">
                    <a:effectLst/>
                  </a:rPr>
                  <a:t> is a user-input parameter and </a:t>
                </a:r>
                <a:r>
                  <a:rPr lang="en-US" sz="1200" dirty="0">
                    <a:effectLst/>
                  </a:rPr>
                  <a:t>​</a:t>
                </a:r>
                <a14:m>
                  <m:oMath>
                    <m:r>
                      <m:rPr>
                        <m:sty m:val="p"/>
                      </m:rPr>
                      <a:rPr lang="en-US" sz="1200" dirty="0">
                        <a:solidFill>
                          <a:srgbClr val="000000"/>
                        </a:solidFill>
                        <a:effectLst/>
                      </a:rPr>
                      <m:t>‖</m:t>
                    </m:r>
                    <m:acc>
                      <m:accPr>
                        <m:chr m:val="˜"/>
                      </m:accPr>
                      <m:e>
                        <m:r>
                          <m:rPr>
                            <m:sty m:val="i"/>
                          </m:rPr>
                          <a:rPr lang="en-US" sz="1200" dirty="0">
                            <a:solidFill>
                              <a:srgbClr val="000000"/>
                            </a:solidFill>
                            <a:effectLst/>
                          </a:rPr>
                          <m:t>e</m:t>
                        </m:r>
                      </m:e>
                    </m:acc>
                    <m:r>
                      <m:rPr>
                        <m:sty m:val="p"/>
                      </m:rPr>
                      <a:rPr lang="en-US" sz="1200" dirty="0">
                        <a:solidFill>
                          <a:srgbClr val="000000"/>
                        </a:solidFill>
                        <a:effectLst/>
                      </a:rPr>
                      <m:t>‖</m:t>
                    </m:r>
                  </m:oMath>
                </a14:m>
                <a:r>
                  <a:rPr lang="en-US" sz="1200" dirty="0">
                    <a:effectLst/>
                  </a:rPr>
                  <a:t> is the average surface edge</a:t>
                </a:r>
                <a:br>
                  <a:rPr lang="en-US" sz="1200" dirty="0"/>
                </a:br>
                <a:r>
                  <a:rPr lang="en-US" sz="1200" dirty="0">
                    <a:effectLst/>
                  </a:rPr>
                  <a:t> discussion on the effect of </a:t>
                </a:r>
                <a:r>
                  <a:rPr lang="en-US" sz="1200" dirty="0">
                    <a:effectLst/>
                  </a:rPr>
                  <a:t>​</a:t>
                </a:r>
                <a14:m>
                  <m:oMath>
                    <m:r>
                      <m:rPr>
                        <m:sty m:val="i"/>
                      </m:rPr>
                      <a:rPr lang="en-US" sz="1200" dirty="0">
                        <a:solidFill>
                          <a:srgbClr val="000000"/>
                        </a:solidFill>
                        <a:effectLst/>
                      </a:rPr>
                      <m:t>ξ</m:t>
                    </m:r>
                  </m:oMath>
                </a14:m>
                <a:r>
                  <a:rPr lang="en-US" sz="1200" dirty="0">
                    <a:effectLst/>
                  </a:rPr>
                  <a:t> is provided in Section 3.5</a:t>
                </a:r>
              </a:p>
            </p:txBody>
          </p:sp>
        </mc:Choice>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
              <p:cNvSpPr/>
              <p:nvPr/>
            </p:nvSpPr>
            <p:spPr>
              <a:xfrm>
                <a:off x="1524000" y="457200"/>
                <a:ext cx="9144000" cy="457200"/>
              </a:xfrm>
              <a:prstGeom prst="rect">
                <a:avLst/>
              </a:prstGeom>
            </p:spPr>
            <p:txBody>
              <a:bodyPr anchor="t" lIns="0" tIns="0" rIns="0" bIns="0">
                <a:noAutofit/>
              </a:bodyPr>
              <a:lstStyle/>
              <a:p>
                <a:pPr>
                  <a:lnSpc>
                    <a:spcPct val="120000"/>
                  </a:lnSpc>
                </a:pPr>
                <a:r>
                  <a:rPr lang="en-US" sz="1200" dirty="0">
                    <a:effectLst/>
                  </a:rPr>
                  <a:t> Using this method we can construct an over-determined linear system </a:t>
                </a:r>
                <a:r>
                  <a:rPr lang="en-US" sz="1200" dirty="0">
                    <a:effectLst/>
                  </a:rPr>
                  <a:t>​</a:t>
                </a:r>
                <a14:m>
                  <m:oMath>
                    <m:r>
                      <m:rPr>
                        <m:sty m:val="b"/>
                      </m:rPr>
                      <a:rPr lang="en-US" sz="1200" dirty="0">
                        <a:solidFill>
                          <a:srgbClr val="000000"/>
                        </a:solidFill>
                        <a:effectLst/>
                      </a:rPr>
                      <m:t>A</m:t>
                    </m:r>
                    <m:r>
                      <m:rPr>
                        <m:sty m:val="b"/>
                      </m:rPr>
                      <a:rPr lang="en-US" sz="1200" dirty="0">
                        <a:solidFill>
                          <a:srgbClr val="000000"/>
                        </a:solidFill>
                        <a:effectLst/>
                      </a:rPr>
                      <m:t>x</m:t>
                    </m:r>
                    <m:r>
                      <m:rPr>
                        <m:sty m:val="p"/>
                      </m:rPr>
                      <a:rPr lang="en-US" sz="1200" dirty="0">
                        <a:solidFill>
                          <a:srgbClr val="000000"/>
                        </a:solidFill>
                        <a:effectLst/>
                      </a:rPr>
                      <m:t>=</m:t>
                    </m:r>
                    <m:r>
                      <m:rPr>
                        <m:sty m:val="b"/>
                      </m:rPr>
                      <a:rPr lang="en-US" sz="1200" dirty="0">
                        <a:solidFill>
                          <a:srgbClr val="000000"/>
                        </a:solidFill>
                        <a:effectLst/>
                      </a:rPr>
                      <m:t>b</m:t>
                    </m:r>
                  </m:oMath>
                </a14:m>
                <a:r>
                  <a:rPr lang="en-US" sz="1200" dirty="0">
                    <a:effectLst/>
                  </a:rPr>
                  <a:t>. To minimize the energy (7), we iteratively solve the linear equation </a:t>
                </a:r>
                <a:r>
                  <a:rPr lang="en-US" sz="1200" dirty="0">
                    <a:effectLst/>
                  </a:rPr>
                  <a:t>​</a:t>
                </a:r>
                <a14:m>
                  <m:oMath>
                    <m:sSup>
                      <m:sSupPr>
                        <m:ctrlPr>
                          <a:rPr sz="1200">
                            <a:latin typeface="Cambria Math" panose="02040503050406030204" pitchFamily="18" charset="0"/>
                          </a:rPr>
                        </m:ctrlPr>
                      </m:sSupPr>
                      <m:e>
                        <m:r>
                          <m:rPr>
                            <m:sty m:val="b"/>
                          </m:rPr>
                          <a:rPr lang="en-US" sz="1200" dirty="0">
                            <a:solidFill>
                              <a:srgbClr val="000000"/>
                            </a:solidFill>
                            <a:effectLst/>
                          </a:rPr>
                          <m:t>A</m:t>
                        </m:r>
                      </m:e>
                      <m:sup>
                        <m:r>
                          <m:rPr>
                            <m:sty m:val="i"/>
                          </m:rPr>
                          <a:rPr lang="en-US" sz="1200" dirty="0">
                            <a:solidFill>
                              <a:srgbClr val="000000"/>
                            </a:solidFill>
                            <a:effectLst/>
                          </a:rPr>
                          <m:t>T</m:t>
                        </m:r>
                      </m:sup>
                    </m:sSup>
                    <m:r>
                      <m:rPr>
                        <m:sty m:val="b"/>
                      </m:rPr>
                      <a:rPr lang="en-US" sz="1200" dirty="0">
                        <a:solidFill>
                          <a:srgbClr val="000000"/>
                        </a:solidFill>
                        <a:effectLst/>
                      </a:rPr>
                      <m:t>A</m:t>
                    </m:r>
                    <m:r>
                      <m:rPr>
                        <m:sty m:val="b"/>
                      </m:rPr>
                      <a:rPr lang="en-US" sz="1200" dirty="0">
                        <a:solidFill>
                          <a:srgbClr val="000000"/>
                        </a:solidFill>
                        <a:effectLst/>
                      </a:rPr>
                      <m:t>x</m:t>
                    </m:r>
                    <m:r>
                      <m:rPr>
                        <m:sty m:val="p"/>
                      </m:rPr>
                      <a:rPr lang="en-US" sz="1200" dirty="0">
                        <a:solidFill>
                          <a:srgbClr val="000000"/>
                        </a:solidFill>
                        <a:effectLst/>
                      </a:rPr>
                      <m:t>=</m:t>
                    </m:r>
                    <m:sSup>
                      <m:sSupPr>
                        <m:ctrlPr>
                          <a:rPr sz="1200">
                            <a:latin typeface="Cambria Math" panose="02040503050406030204" pitchFamily="18" charset="0"/>
                          </a:rPr>
                        </m:ctrlPr>
                      </m:sSupPr>
                      <m:e>
                        <m:r>
                          <m:rPr>
                            <m:sty m:val="b"/>
                          </m:rPr>
                          <a:rPr lang="en-US" sz="1200" dirty="0">
                            <a:solidFill>
                              <a:srgbClr val="000000"/>
                            </a:solidFill>
                            <a:effectLst/>
                          </a:rPr>
                          <m:t>A</m:t>
                        </m:r>
                      </m:e>
                      <m:sup>
                        <m:r>
                          <m:rPr>
                            <m:sty m:val="i"/>
                          </m:rPr>
                          <a:rPr lang="en-US" sz="1200" dirty="0">
                            <a:solidFill>
                              <a:srgbClr val="000000"/>
                            </a:solidFill>
                            <a:effectLst/>
                          </a:rPr>
                          <m:t>T</m:t>
                        </m:r>
                      </m:sup>
                    </m:sSup>
                    <m:r>
                      <m:rPr>
                        <m:sty m:val="b"/>
                      </m:rPr>
                      <a:rPr lang="en-US" sz="1200" dirty="0">
                        <a:solidFill>
                          <a:srgbClr val="000000"/>
                        </a:solidFill>
                        <a:effectLst/>
                      </a:rPr>
                      <m:t>b</m:t>
                    </m:r>
                  </m:oMath>
                </a14:m>
                <a:r>
                  <a:rPr lang="en-US" sz="1200" dirty="0">
                    <a:effectLst/>
                  </a:rPr>
                  <a:t>. The solver is terminated once it achieves the target MSJ (e.g. </a:t>
                </a:r>
                <a:r>
                  <a:rPr lang="en-US" sz="1200" dirty="0">
                    <a:effectLst/>
                  </a:rPr>
                  <a:t>​</a:t>
                </a:r>
                <a14:m>
                  <m:oMath>
                    <m:r>
                      <m:rPr>
                        <m:sty m:val="p"/>
                      </m:rPr>
                      <a:rPr lang="en-US" sz="1200" dirty="0">
                        <a:solidFill>
                          <a:srgbClr val="000000"/>
                        </a:solidFill>
                        <a:effectLst/>
                      </a:rPr>
                      <m:t>&gt;</m:t>
                    </m:r>
                    <m:r>
                      <m:rPr>
                        <m:sty m:val="p"/>
                      </m:rPr>
                      <a:rPr lang="en-US" sz="1200" dirty="0">
                        <a:solidFill>
                          <a:srgbClr val="000000"/>
                        </a:solidFill>
                        <a:effectLst/>
                      </a:rPr>
                      <m:t>0</m:t>
                    </m:r>
                  </m:oMath>
                </a14:m>
                <a:r>
                  <a:rPr lang="en-US" sz="1200" dirty="0">
                    <a:effectLst/>
                  </a:rPr>
                  <a:t> for the untangling).</a:t>
                </a:r>
              </a:p>
            </p:txBody>
          </p:sp>
        </mc:Choice>
        <mc:Fallback/>
      </mc:AlternateContent>
      <mc:AlternateContent xmlns:mc="http://schemas.openxmlformats.org/markup-compatibility/2006">
        <mc:Choice xmlns:a14="http://schemas.microsoft.com/office/drawing/2010/main" Requires="a14">
          <p:sp>
            <p:nvSpPr>
              <p:cNvPr id="2" name="Text"/>
              <p:cNvSpPr/>
              <p:nvPr/>
            </p:nvSpPr>
            <p:spPr>
              <a:xfrm>
                <a:off x="1524000" y="1066800"/>
                <a:ext cx="9144000" cy="457200"/>
              </a:xfrm>
              <a:prstGeom prst="rect">
                <a:avLst/>
              </a:prstGeom>
            </p:spPr>
            <p:txBody>
              <a:bodyPr anchor="t" lIns="0" tIns="0" rIns="0" bIns="0">
                <a:noAutofit/>
              </a:bodyPr>
              <a:lstStyle/>
              <a:p>
                <a:pPr>
                  <a:lnSpc>
                    <a:spcPct val="120000"/>
                  </a:lnSpc>
                </a:pPr>
                <a:r>
                  <a:rPr lang="en-US" sz="1200" dirty="0">
                    <a:effectLst/>
                  </a:rPr>
                  <a:t>To accelerate the above computation, we use the target length </a:t>
                </a:r>
                <a:r>
                  <a:rPr lang="en-US" sz="1200" dirty="0">
                    <a:effectLst/>
                  </a:rPr>
                  <a:t>​</a:t>
                </a:r>
                <a14:m>
                  <m:oMath>
                    <m:r>
                      <m:rPr>
                        <m:sty m:val="p"/>
                      </m:rPr>
                      <a:rPr lang="en-US" sz="1200" dirty="0">
                        <a:solidFill>
                          <a:srgbClr val="000000"/>
                        </a:solidFill>
                        <a:effectLst/>
                      </a:rPr>
                      <m:t>‖</m:t>
                    </m:r>
                    <m:acc>
                      <m:accPr>
                        <m:chr m:val="ˆ"/>
                      </m:accPr>
                      <m:e>
                        <m:r>
                          <m:rPr>
                            <m:sty m:val="i"/>
                          </m:rPr>
                          <a:rPr lang="en-US" sz="1200" dirty="0">
                            <a:solidFill>
                              <a:srgbClr val="000000"/>
                            </a:solidFill>
                            <a:effectLst/>
                          </a:rPr>
                          <m:t>e</m:t>
                        </m:r>
                      </m:e>
                    </m:acc>
                    <m:r>
                      <m:rPr>
                        <m:sty m:val="p"/>
                      </m:rPr>
                      <a:rPr lang="en-US" sz="1200" dirty="0">
                        <a:solidFill>
                          <a:srgbClr val="000000"/>
                        </a:solidFill>
                        <a:effectLst/>
                      </a:rPr>
                      <m:t>‖</m:t>
                    </m:r>
                  </m:oMath>
                </a14:m>
                <a:r>
                  <a:rPr lang="en-US" sz="1200" dirty="0">
                    <a:effectLst/>
                  </a:rPr>
                  <a:t> for each edge </a:t>
                </a:r>
                <a:r>
                  <a:rPr lang="en-US" sz="1200" dirty="0">
                    <a:effectLst/>
                  </a:rPr>
                  <a:t>​</a:t>
                </a:r>
                <a14:m>
                  <m:oMath>
                    <m:r>
                      <m:rPr>
                        <m:sty m:val="i"/>
                      </m:rPr>
                      <a:rPr lang="en-US" sz="1200" dirty="0">
                        <a:solidFill>
                          <a:srgbClr val="000000"/>
                        </a:solidFill>
                        <a:effectLst/>
                      </a:rPr>
                      <m:t>e</m:t>
                    </m:r>
                  </m:oMath>
                </a14:m>
                <a:r>
                  <a:rPr lang="en-US" sz="1200" dirty="0">
                    <a:effectLst/>
                  </a:rPr>
                  <a:t> in the first iteration. The target length can be computed by minimizing the following quadratic energy.</a:t>
                </a:r>
              </a:p>
            </p:txBody>
          </p:sp>
        </mc:Choice>
        <mc:Fallback/>
      </mc:AlternateContent>
      <mc:AlternateContent xmlns:mc="http://schemas.openxmlformats.org/markup-compatibility/2006">
        <mc:Choice xmlns:a14="http://schemas.microsoft.com/office/drawing/2010/main" Requires="a14">
          <p:sp>
            <p:nvSpPr>
              <p:cNvPr id="2" name="Text"/>
              <p:cNvSpPr/>
              <p:nvPr/>
            </p:nvSpPr>
            <p:spPr>
              <a:xfrm>
                <a:off x="1524000" y="1676400"/>
                <a:ext cx="9144000" cy="695325"/>
              </a:xfrm>
              <a:prstGeom prst="rect">
                <a:avLst/>
              </a:prstGeom>
            </p:spPr>
            <p:txBody>
              <a:bodyPr anchor="ctr" lIns="0" tIns="0" rIns="0" bIns="0">
                <a:noAutofit/>
              </a:bodyPr>
              <a:lstStyle/>
              <a:p>
                <a:pPr algn="ctr"/>
                <a14:m>
                  <m:oMathPara>
                    <m:oMath>
                      <m:sSub>
                        <m:sSubPr>
                          <m:ctrlPr>
                            <a:rPr sz="1200">
                              <a:latin typeface="Cambria Math" panose="02040503050406030204" pitchFamily="18" charset="0"/>
                            </a:rPr>
                          </m:ctrlPr>
                        </m:sSubPr>
                        <m:e>
                          <m:r>
                            <m:rPr>
                              <m:sty m:val="i"/>
                            </m:rPr>
                            <a:rPr lang="en-US" sz="1200" dirty="0">
                              <a:solidFill>
                                <a:srgbClr val="000000"/>
                              </a:solidFill>
                              <a:effectLst/>
                            </a:rPr>
                            <m:t>E</m:t>
                          </m:r>
                        </m:e>
                        <m:sub>
                          <m:r>
                            <m:rPr>
                              <m:sty m:val="p"/>
                            </m:rPr>
                            <a:rPr lang="en-US" sz="1200" dirty="0">
                              <a:solidFill>
                                <a:srgbClr val="000000"/>
                              </a:solidFill>
                              <a:effectLst/>
                            </a:rPr>
                            <m:t>Regularization </m:t>
                          </m:r>
                        </m:sub>
                      </m:sSub>
                      <m:r>
                        <m:rPr>
                          <m:sty m:val="p"/>
                        </m:rPr>
                        <a:rPr lang="en-US" sz="1200" dirty="0">
                          <a:solidFill>
                            <a:srgbClr val="000000"/>
                          </a:solidFill>
                          <a:effectLst/>
                        </a:rPr>
                        <m:t>=</m:t>
                      </m:r>
                      <m:nary>
                        <m:naryPr>
                          <m:chr m:val="∑"/>
                          <m:limLoc m:val="undOvr"/>
                          <m:grow m:val="1"/>
                          <m:supHide m:val="1"/>
                        </m:naryPr>
                        <m:sub>
                          <m:sSub>
                            <m:sSubPr>
                              <m:ctrlPr>
                                <a:rPr sz="1200">
                                  <a:latin typeface="Cambria Math" panose="02040503050406030204" pitchFamily="18" charset="0"/>
                                </a:rPr>
                              </m:ctrlPr>
                            </m:sSubPr>
                            <m:e>
                              <m:r>
                                <m:rPr>
                                  <m:sty m:val="i"/>
                                </m:rPr>
                                <a:rPr lang="en-US" sz="1200" dirty="0">
                                  <a:solidFill>
                                    <a:srgbClr val="000000"/>
                                  </a:solidFill>
                                  <a:effectLst/>
                                </a:rPr>
                                <m:t>e</m:t>
                              </m:r>
                            </m:e>
                            <m:sub>
                              <m:r>
                                <m:rPr>
                                  <m:sty m:val="i"/>
                                </m:rPr>
                                <a:rPr lang="en-US" sz="1200" dirty="0">
                                  <a:solidFill>
                                    <a:srgbClr val="000000"/>
                                  </a:solidFill>
                                  <a:effectLst/>
                                </a:rPr>
                                <m:t>i</m:t>
                              </m:r>
                            </m:sub>
                          </m:sSub>
                          <m:r>
                            <m:rPr>
                              <m:sty m:val="p"/>
                            </m:rPr>
                            <a:rPr lang="en-US" sz="1200" dirty="0">
                              <a:solidFill>
                                <a:srgbClr val="000000"/>
                              </a:solidFill>
                              <a:effectLst/>
                            </a:rPr>
                            <m:t>∈</m:t>
                          </m:r>
                          <m:r>
                            <m:rPr>
                              <m:sty m:val="b"/>
                            </m:rPr>
                            <a:rPr lang="en-US" sz="1200" dirty="0">
                              <a:solidFill>
                                <a:srgbClr val="000000"/>
                              </a:solidFill>
                              <a:effectLst/>
                            </a:rPr>
                            <m:t>E</m:t>
                          </m:r>
                        </m:sub>
                        <m:sup>
                          <m:r>
                            <m:t xml:space="preserve"> </m:t>
                          </m:r>
                        </m:sup>
                        <m:e>
                          <m:r>
                            <m:rPr>
                              <m:sty m:val="p"/>
                            </m:rPr>
                            <a:rPr lang="en-US" sz="1200" dirty="0">
                              <a:solidFill>
                                <a:srgbClr val="000000"/>
                              </a:solidFill>
                              <a:effectLst/>
                            </a:rPr>
                            <m:t xml:space="preserve"> </m:t>
                          </m:r>
                        </m:e>
                      </m:nary>
                      <m:nary>
                        <m:naryPr>
                          <m:chr m:val="∑"/>
                          <m:limLoc m:val="undOvr"/>
                          <m:grow m:val="1"/>
                          <m:supHide m:val="1"/>
                        </m:naryPr>
                        <m:sub>
                          <m:m>
                            <m:mPr>
                              <m:plcHide m:val="1"/>
                              <m:cGpRule m:val="4"/>
                              <m:mcs>
                                <m:mc>
                                  <m:mcPr>
                                    <m:count m:val="1"/>
                                    <m:mcJc m:val="center"/>
                                  </m:mcPr>
                                </m:mc>
                              </m:mcs>
                              <m:ctrlPr>
                                <a:rPr sz="1200" i="1">
                                  <a:latin typeface="Cambria Math" panose="02040503050406030204" pitchFamily="18" charset="0"/>
                                </a:rPr>
                              </m:ctrlPr>
                            </m:mPr>
                            <m:mr>
                              <m:e>
                                <m:sSub>
                                  <m:sSubPr>
                                    <m:ctrlPr>
                                      <a:rPr sz="1200">
                                        <a:latin typeface="Cambria Math" panose="02040503050406030204" pitchFamily="18" charset="0"/>
                                      </a:rPr>
                                    </m:ctrlPr>
                                  </m:sSubPr>
                                  <m:e>
                                    <m:r>
                                      <m:rPr>
                                        <m:sty m:val="i"/>
                                      </m:rPr>
                                      <a:rPr lang="en-US" sz="1200" dirty="0">
                                        <a:solidFill>
                                          <a:srgbClr val="000000"/>
                                        </a:solidFill>
                                        <a:effectLst/>
                                      </a:rPr>
                                      <m:t>e</m:t>
                                    </m:r>
                                  </m:e>
                                  <m:sub>
                                    <m:r>
                                      <m:rPr>
                                        <m:sty m:val="i"/>
                                      </m:rPr>
                                      <a:rPr lang="en-US" sz="1200" dirty="0">
                                        <a:solidFill>
                                          <a:srgbClr val="000000"/>
                                        </a:solidFill>
                                        <a:effectLst/>
                                      </a:rPr>
                                      <m:t>i</m:t>
                                    </m:r>
                                  </m:sub>
                                </m:sSub>
                                <m:r>
                                  <m:rPr>
                                    <m:sty m:val="p"/>
                                  </m:rPr>
                                  <a:rPr lang="en-US" sz="1200" dirty="0">
                                    <a:solidFill>
                                      <a:srgbClr val="000000"/>
                                    </a:solidFill>
                                    <a:effectLst/>
                                  </a:rPr>
                                  <m:t>‖</m:t>
                                </m:r>
                                <m:sSub>
                                  <m:sSubPr>
                                    <m:ctrlPr>
                                      <a:rPr sz="1200">
                                        <a:latin typeface="Cambria Math" panose="02040503050406030204" pitchFamily="18" charset="0"/>
                                      </a:rPr>
                                    </m:ctrlPr>
                                  </m:sSubPr>
                                  <m:e>
                                    <m:r>
                                      <m:rPr>
                                        <m:sty m:val="i"/>
                                      </m:rPr>
                                      <a:rPr lang="en-US" sz="1200" dirty="0">
                                        <a:solidFill>
                                          <a:srgbClr val="000000"/>
                                        </a:solidFill>
                                        <a:effectLst/>
                                      </a:rPr>
                                      <m:t>e</m:t>
                                    </m:r>
                                  </m:e>
                                  <m:sub>
                                    <m:r>
                                      <m:rPr>
                                        <m:sty m:val="i"/>
                                      </m:rPr>
                                      <a:rPr lang="en-US" sz="1200" dirty="0">
                                        <a:solidFill>
                                          <a:srgbClr val="000000"/>
                                        </a:solidFill>
                                        <a:effectLst/>
                                      </a:rPr>
                                      <m:t>j</m:t>
                                    </m:r>
                                  </m:sub>
                                </m:sSub>
                              </m:e>
                            </m:mr>
                            <m:mr>
                              <m:e>
                                <m:sSub>
                                  <m:sSubPr>
                                    <m:ctrlPr>
                                      <a:rPr sz="1200">
                                        <a:latin typeface="Cambria Math" panose="02040503050406030204" pitchFamily="18" charset="0"/>
                                      </a:rPr>
                                    </m:ctrlPr>
                                  </m:sSubPr>
                                  <m:e>
                                    <m:r>
                                      <m:rPr>
                                        <m:sty m:val="i"/>
                                      </m:rPr>
                                      <a:rPr lang="en-US" sz="1200" dirty="0">
                                        <a:solidFill>
                                          <a:srgbClr val="000000"/>
                                        </a:solidFill>
                                        <a:effectLst/>
                                      </a:rPr>
                                      <m:t>e</m:t>
                                    </m:r>
                                  </m:e>
                                  <m:sub>
                                    <m:r>
                                      <m:rPr>
                                        <m:sty m:val="i"/>
                                      </m:rPr>
                                      <a:rPr lang="en-US" sz="1200" dirty="0">
                                        <a:solidFill>
                                          <a:srgbClr val="000000"/>
                                        </a:solidFill>
                                        <a:effectLst/>
                                      </a:rPr>
                                      <m:t>i</m:t>
                                    </m:r>
                                  </m:sub>
                                </m:sSub>
                                <m:r>
                                  <m:rPr>
                                    <m:sty m:val="p"/>
                                  </m:rPr>
                                  <a:rPr lang="en-US" sz="1200" dirty="0">
                                    <a:solidFill>
                                      <a:srgbClr val="000000"/>
                                    </a:solidFill>
                                    <a:effectLst/>
                                  </a:rPr>
                                  <m:t>∩</m:t>
                                </m:r>
                                <m:sSub>
                                  <m:sSubPr>
                                    <m:ctrlPr>
                                      <a:rPr sz="1200">
                                        <a:latin typeface="Cambria Math" panose="02040503050406030204" pitchFamily="18" charset="0"/>
                                      </a:rPr>
                                    </m:ctrlPr>
                                  </m:sSubPr>
                                  <m:e>
                                    <m:r>
                                      <m:rPr>
                                        <m:sty m:val="i"/>
                                      </m:rPr>
                                      <a:rPr lang="en-US" sz="1200" dirty="0">
                                        <a:solidFill>
                                          <a:srgbClr val="000000"/>
                                        </a:solidFill>
                                        <a:effectLst/>
                                      </a:rPr>
                                      <m:t>e</m:t>
                                    </m:r>
                                  </m:e>
                                  <m:sub>
                                    <m:r>
                                      <m:rPr>
                                        <m:sty m:val="i"/>
                                      </m:rPr>
                                      <a:rPr lang="en-US" sz="1200" dirty="0">
                                        <a:solidFill>
                                          <a:srgbClr val="000000"/>
                                        </a:solidFill>
                                        <a:effectLst/>
                                      </a:rPr>
                                      <m:t>j</m:t>
                                    </m:r>
                                  </m:sub>
                                </m:sSub>
                                <m:r>
                                  <m:rPr>
                                    <m:sty m:val="p"/>
                                  </m:rPr>
                                  <a:rPr lang="en-US" sz="1200" dirty="0">
                                    <a:solidFill>
                                      <a:srgbClr val="000000"/>
                                    </a:solidFill>
                                    <a:effectLst/>
                                  </a:rPr>
                                  <m:t>=</m:t>
                                </m:r>
                                <m:r>
                                  <m:rPr>
                                    <m:sty m:val="b"/>
                                  </m:rPr>
                                  <a:rPr lang="en-US" sz="1200" dirty="0">
                                    <a:solidFill>
                                      <a:srgbClr val="000000"/>
                                    </a:solidFill>
                                    <a:effectLst/>
                                  </a:rPr>
                                  <m:t>v</m:t>
                                </m:r>
                              </m:e>
                            </m:mr>
                          </m:m>
                        </m:sub>
                        <m:sup>
                          <m:r>
                            <m:t xml:space="preserve"> </m:t>
                          </m:r>
                        </m:sup>
                        <m:e>
                          <m:r>
                            <m:rPr>
                              <m:sty m:val="p"/>
                            </m:rPr>
                            <a:rPr lang="en-US" sz="1200" dirty="0">
                              <a:solidFill>
                                <a:srgbClr val="000000"/>
                              </a:solidFill>
                              <a:effectLst/>
                            </a:rPr>
                            <m:t xml:space="preserve"> </m:t>
                          </m:r>
                        </m:e>
                      </m:nary>
                      <m:sSup>
                        <m:sSupPr>
                          <m:ctrlPr>
                            <a:rPr sz="1200">
                              <a:latin typeface="Cambria Math" panose="02040503050406030204" pitchFamily="18" charset="0"/>
                            </a:rPr>
                          </m:ctrlPr>
                        </m:sSupPr>
                        <m:e>
                          <m:d>
                            <m:dPr>
                              <m:begChr m:val="("/>
                              <m:endChr m:val=")"/>
                              <m:ctrlPr>
                                <a:rPr sz="1200">
                                  <a:latin typeface="Cambria Math" panose="02040503050406030204" pitchFamily="18" charset="0"/>
                                </a:rPr>
                              </m:ctrlPr>
                            </m:dPr>
                            <m:e>
                              <m:d>
                                <m:dPr>
                                  <m:begChr m:val="‖"/>
                                  <m:endChr m:val="‖"/>
                                  <m:ctrlPr>
                                    <a:rPr sz="1200">
                                      <a:latin typeface="Cambria Math" panose="02040503050406030204" pitchFamily="18" charset="0"/>
                                    </a:rPr>
                                  </m:ctrlPr>
                                </m:dPr>
                                <m:e>
                                  <m:sSub>
                                    <m:sSubPr>
                                      <m:ctrlPr>
                                        <a:rPr sz="1200">
                                          <a:latin typeface="Cambria Math" panose="02040503050406030204" pitchFamily="18" charset="0"/>
                                        </a:rPr>
                                      </m:ctrlPr>
                                    </m:sSubPr>
                                    <m:e>
                                      <m:acc>
                                        <m:accPr>
                                          <m:chr m:val="ˆ"/>
                                        </m:accPr>
                                        <m:e>
                                          <m:r>
                                            <m:rPr>
                                              <m:sty m:val="i"/>
                                            </m:rPr>
                                            <a:rPr lang="en-US" sz="1200" dirty="0">
                                              <a:solidFill>
                                                <a:srgbClr val="000000"/>
                                              </a:solidFill>
                                              <a:effectLst/>
                                            </a:rPr>
                                            <m:t>e</m:t>
                                          </m:r>
                                        </m:e>
                                      </m:acc>
                                    </m:e>
                                    <m:sub>
                                      <m:r>
                                        <m:rPr>
                                          <m:sty m:val="i"/>
                                        </m:rPr>
                                        <a:rPr lang="en-US" sz="1200" dirty="0">
                                          <a:solidFill>
                                            <a:srgbClr val="000000"/>
                                          </a:solidFill>
                                          <a:effectLst/>
                                        </a:rPr>
                                        <m:t>i</m:t>
                                      </m:r>
                                    </m:sub>
                                  </m:sSub>
                                </m:e>
                              </m:d>
                              <m:r>
                                <m:rPr>
                                  <m:sty m:val="p"/>
                                </m:rPr>
                                <a:rPr lang="en-US" sz="1200" dirty="0">
                                  <a:solidFill>
                                    <a:srgbClr val="000000"/>
                                  </a:solidFill>
                                  <a:effectLst/>
                                </a:rPr>
                                <m:t>−</m:t>
                              </m:r>
                              <m:d>
                                <m:dPr>
                                  <m:begChr m:val="‖"/>
                                  <m:endChr m:val="‖"/>
                                  <m:ctrlPr>
                                    <a:rPr sz="1200">
                                      <a:latin typeface="Cambria Math" panose="02040503050406030204" pitchFamily="18" charset="0"/>
                                    </a:rPr>
                                  </m:ctrlPr>
                                </m:dPr>
                                <m:e>
                                  <m:sSub>
                                    <m:sSubPr>
                                      <m:ctrlPr>
                                        <a:rPr sz="1200">
                                          <a:latin typeface="Cambria Math" panose="02040503050406030204" pitchFamily="18" charset="0"/>
                                        </a:rPr>
                                      </m:ctrlPr>
                                    </m:sSubPr>
                                    <m:e>
                                      <m:acc>
                                        <m:accPr>
                                          <m:chr m:val="ˆ"/>
                                        </m:accPr>
                                        <m:e>
                                          <m:r>
                                            <m:rPr>
                                              <m:sty m:val="i"/>
                                            </m:rPr>
                                            <a:rPr lang="en-US" sz="1200" dirty="0">
                                              <a:solidFill>
                                                <a:srgbClr val="000000"/>
                                              </a:solidFill>
                                              <a:effectLst/>
                                            </a:rPr>
                                            <m:t>e</m:t>
                                          </m:r>
                                        </m:e>
                                      </m:acc>
                                    </m:e>
                                    <m:sub>
                                      <m:r>
                                        <m:rPr>
                                          <m:sty m:val="i"/>
                                        </m:rPr>
                                        <a:rPr lang="en-US" sz="1200" dirty="0">
                                          <a:solidFill>
                                            <a:srgbClr val="000000"/>
                                          </a:solidFill>
                                          <a:effectLst/>
                                        </a:rPr>
                                        <m:t>j</m:t>
                                      </m:r>
                                    </m:sub>
                                  </m:sSub>
                                </m:e>
                              </m:d>
                            </m:e>
                          </m:d>
                        </m:e>
                        <m:sup>
                          <m:r>
                            <m:rPr>
                              <m:sty m:val="p"/>
                            </m:rPr>
                            <a:rPr lang="en-US" sz="1200" dirty="0">
                              <a:solidFill>
                                <a:srgbClr val="000000"/>
                              </a:solidFill>
                              <a:effectLst/>
                            </a:rPr>
                            <m:t>2</m:t>
                          </m:r>
                        </m:sup>
                      </m:sSup>
                      <m:r>
                        <m:rPr>
                          <m:sty m:val="p"/>
                        </m:rPr>
                        <a:rPr lang="en-US" sz="1200" dirty="0">
                          <a:solidFill>
                            <a:srgbClr val="000000"/>
                          </a:solidFill>
                          <a:effectLst/>
                        </a:rPr>
                        <m:t>+</m:t>
                      </m:r>
                      <m:nary>
                        <m:naryPr>
                          <m:chr m:val="∑"/>
                          <m:limLoc m:val="undOvr"/>
                          <m:grow m:val="1"/>
                          <m:supHide m:val="1"/>
                        </m:naryPr>
                        <m:sub>
                          <m:m>
                            <m:mPr>
                              <m:plcHide m:val="1"/>
                              <m:cGpRule m:val="4"/>
                              <m:mcs>
                                <m:mc>
                                  <m:mcPr>
                                    <m:count m:val="1"/>
                                    <m:mcJc m:val="center"/>
                                  </m:mcPr>
                                </m:mc>
                              </m:mcs>
                              <m:ctrlPr>
                                <a:rPr sz="1200" i="1">
                                  <a:latin typeface="Cambria Math" panose="02040503050406030204" pitchFamily="18" charset="0"/>
                                </a:rPr>
                              </m:ctrlPr>
                            </m:mPr>
                            <m:mr>
                              <m:e>
                                <m:sSub>
                                  <m:sSubPr>
                                    <m:ctrlPr>
                                      <a:rPr sz="1200">
                                        <a:latin typeface="Cambria Math" panose="02040503050406030204" pitchFamily="18" charset="0"/>
                                      </a:rPr>
                                    </m:ctrlPr>
                                  </m:sSubPr>
                                  <m:e>
                                    <m:r>
                                      <m:rPr>
                                        <m:sty m:val="i"/>
                                      </m:rPr>
                                      <a:rPr lang="en-US" sz="1200" dirty="0">
                                        <a:solidFill>
                                          <a:srgbClr val="000000"/>
                                        </a:solidFill>
                                        <a:effectLst/>
                                      </a:rPr>
                                      <m:t>e</m:t>
                                    </m:r>
                                  </m:e>
                                  <m:sub>
                                    <m:r>
                                      <m:rPr>
                                        <m:sty m:val="i"/>
                                      </m:rPr>
                                      <a:rPr lang="en-US" sz="1200" dirty="0">
                                        <a:solidFill>
                                          <a:srgbClr val="000000"/>
                                        </a:solidFill>
                                        <a:effectLst/>
                                      </a:rPr>
                                      <m:t>i</m:t>
                                    </m:r>
                                  </m:sub>
                                </m:sSub>
                                <m:r>
                                  <m:rPr>
                                    <m:sty m:val="p"/>
                                  </m:rPr>
                                  <a:rPr lang="en-US" sz="1200" dirty="0">
                                    <a:solidFill>
                                      <a:srgbClr val="000000"/>
                                    </a:solidFill>
                                    <a:effectLst/>
                                  </a:rPr>
                                  <m:t>∈</m:t>
                                </m:r>
                                <m:r>
                                  <m:rPr>
                                    <m:sty m:val="b"/>
                                  </m:rPr>
                                  <a:rPr lang="en-US" sz="1200" dirty="0">
                                    <a:solidFill>
                                      <a:srgbClr val="000000"/>
                                    </a:solidFill>
                                    <a:effectLst/>
                                  </a:rPr>
                                  <m:t>E</m:t>
                                </m:r>
                              </m:e>
                            </m:mr>
                            <m:mr>
                              <m:e>
                                <m:sSub>
                                  <m:sSubPr>
                                    <m:ctrlPr>
                                      <a:rPr sz="1200">
                                        <a:latin typeface="Cambria Math" panose="02040503050406030204" pitchFamily="18" charset="0"/>
                                      </a:rPr>
                                    </m:ctrlPr>
                                  </m:sSubPr>
                                  <m:e>
                                    <m:r>
                                      <m:rPr>
                                        <m:sty m:val="i"/>
                                      </m:rPr>
                                      <a:rPr lang="en-US" sz="1200" dirty="0">
                                        <a:solidFill>
                                          <a:srgbClr val="000000"/>
                                        </a:solidFill>
                                        <a:effectLst/>
                                      </a:rPr>
                                      <m:t>e</m:t>
                                    </m:r>
                                  </m:e>
                                  <m:sub>
                                    <m:r>
                                      <m:rPr>
                                        <m:sty m:val="i"/>
                                      </m:rPr>
                                      <a:rPr lang="en-US" sz="1200" dirty="0">
                                        <a:solidFill>
                                          <a:srgbClr val="000000"/>
                                        </a:solidFill>
                                        <a:effectLst/>
                                      </a:rPr>
                                      <m:t>i</m:t>
                                    </m:r>
                                  </m:sub>
                                </m:sSub>
                                <m:r>
                                  <m:rPr>
                                    <m:sty m:val="p"/>
                                  </m:rPr>
                                  <a:rPr lang="en-US" sz="1200" dirty="0">
                                    <a:solidFill>
                                      <a:srgbClr val="000000"/>
                                    </a:solidFill>
                                    <a:effectLst/>
                                  </a:rPr>
                                  <m:t>‖</m:t>
                                </m:r>
                                <m:sSub>
                                  <m:sSubPr>
                                    <m:ctrlPr>
                                      <a:rPr sz="1200">
                                        <a:latin typeface="Cambria Math" panose="02040503050406030204" pitchFamily="18" charset="0"/>
                                      </a:rPr>
                                    </m:ctrlPr>
                                  </m:sSubPr>
                                  <m:e>
                                    <m:r>
                                      <m:rPr>
                                        <m:sty m:val="i"/>
                                      </m:rPr>
                                      <a:rPr lang="en-US" sz="1200" dirty="0">
                                        <a:solidFill>
                                          <a:srgbClr val="000000"/>
                                        </a:solidFill>
                                        <a:effectLst/>
                                      </a:rPr>
                                      <m:t>e</m:t>
                                    </m:r>
                                  </m:e>
                                  <m:sub>
                                    <m:r>
                                      <m:rPr>
                                        <m:sty m:val="i"/>
                                      </m:rPr>
                                      <a:rPr lang="en-US" sz="1200" dirty="0">
                                        <a:solidFill>
                                          <a:srgbClr val="000000"/>
                                        </a:solidFill>
                                        <a:effectLst/>
                                      </a:rPr>
                                      <m:t>j</m:t>
                                    </m:r>
                                  </m:sub>
                                </m:sSub>
                                <m:r>
                                  <m:rPr>
                                    <m:sty m:val="p"/>
                                  </m:rPr>
                                  <a:rPr lang="en-US" sz="1200" dirty="0">
                                    <a:solidFill>
                                      <a:srgbClr val="000000"/>
                                    </a:solidFill>
                                    <a:effectLst/>
                                  </a:rPr>
                                  <m:t>=</m:t>
                                </m:r>
                                <m:r>
                                  <m:rPr>
                                    <m:sty m:val="p"/>
                                  </m:rPr>
                                  <a:rPr lang="en-US" sz="1200" dirty="0">
                                    <a:solidFill>
                                      <a:srgbClr val="000000"/>
                                    </a:solidFill>
                                    <a:effectLst/>
                                  </a:rPr>
                                  <m:t>∅</m:t>
                                </m:r>
                              </m:e>
                            </m:mr>
                            <m:mr>
                              <m:e>
                                <m:sSub>
                                  <m:sSubPr>
                                    <m:ctrlPr>
                                      <a:rPr sz="1200">
                                        <a:latin typeface="Cambria Math" panose="02040503050406030204" pitchFamily="18" charset="0"/>
                                      </a:rPr>
                                    </m:ctrlPr>
                                  </m:sSubPr>
                                  <m:e>
                                    <m:r>
                                      <m:rPr>
                                        <m:sty m:val="i"/>
                                      </m:rPr>
                                      <a:rPr lang="en-US" sz="1200" dirty="0">
                                        <a:solidFill>
                                          <a:srgbClr val="000000"/>
                                        </a:solidFill>
                                        <a:effectLst/>
                                      </a:rPr>
                                      <m:t>e</m:t>
                                    </m:r>
                                  </m:e>
                                  <m:sub>
                                    <m:r>
                                      <m:rPr>
                                        <m:sty m:val="i"/>
                                      </m:rPr>
                                      <a:rPr lang="en-US" sz="1200" dirty="0">
                                        <a:solidFill>
                                          <a:srgbClr val="000000"/>
                                        </a:solidFill>
                                        <a:effectLst/>
                                      </a:rPr>
                                      <m:t>i</m:t>
                                    </m:r>
                                  </m:sub>
                                </m:sSub>
                                <m:r>
                                  <m:rPr>
                                    <m:sty m:val="p"/>
                                  </m:rPr>
                                  <a:rPr lang="en-US" sz="1200" dirty="0">
                                    <a:solidFill>
                                      <a:srgbClr val="000000"/>
                                    </a:solidFill>
                                    <a:effectLst/>
                                  </a:rPr>
                                  <m:t>∪</m:t>
                                </m:r>
                                <m:sSub>
                                  <m:sSubPr>
                                    <m:ctrlPr>
                                      <a:rPr sz="1200">
                                        <a:latin typeface="Cambria Math" panose="02040503050406030204" pitchFamily="18" charset="0"/>
                                      </a:rPr>
                                    </m:ctrlPr>
                                  </m:sSubPr>
                                  <m:e>
                                    <m:r>
                                      <m:rPr>
                                        <m:sty m:val="i"/>
                                      </m:rPr>
                                      <a:rPr lang="en-US" sz="1200" dirty="0">
                                        <a:solidFill>
                                          <a:srgbClr val="000000"/>
                                        </a:solidFill>
                                        <a:effectLst/>
                                      </a:rPr>
                                      <m:t>e</m:t>
                                    </m:r>
                                  </m:e>
                                  <m:sub>
                                    <m:r>
                                      <m:rPr>
                                        <m:sty m:val="i"/>
                                      </m:rPr>
                                      <a:rPr lang="en-US" sz="1200" dirty="0">
                                        <a:solidFill>
                                          <a:srgbClr val="000000"/>
                                        </a:solidFill>
                                        <a:effectLst/>
                                      </a:rPr>
                                      <m:t>j</m:t>
                                    </m:r>
                                  </m:sub>
                                </m:sSub>
                                <m:r>
                                  <m:rPr>
                                    <m:sty m:val="p"/>
                                  </m:rPr>
                                  <a:rPr lang="en-US" sz="1200" dirty="0">
                                    <a:solidFill>
                                      <a:srgbClr val="000000"/>
                                    </a:solidFill>
                                    <a:effectLst/>
                                  </a:rPr>
                                  <m:t>∈</m:t>
                                </m:r>
                                <m:r>
                                  <m:rPr>
                                    <m:sty m:val="i"/>
                                  </m:rPr>
                                  <a:rPr lang="en-US" sz="1200" dirty="0">
                                    <a:solidFill>
                                      <a:srgbClr val="000000"/>
                                    </a:solidFill>
                                    <a:effectLst/>
                                  </a:rPr>
                                  <m:t>h</m:t>
                                </m:r>
                              </m:e>
                            </m:mr>
                          </m:m>
                        </m:sub>
                        <m:sup>
                          <m:r>
                            <m:t xml:space="preserve"> </m:t>
                          </m:r>
                        </m:sup>
                        <m:e>
                          <m:r>
                            <m:rPr>
                              <m:sty m:val="p"/>
                            </m:rPr>
                            <a:rPr lang="en-US" sz="1200" dirty="0">
                              <a:solidFill>
                                <a:srgbClr val="000000"/>
                              </a:solidFill>
                              <a:effectLst/>
                            </a:rPr>
                            <m:t xml:space="preserve"> </m:t>
                          </m:r>
                        </m:e>
                      </m:nary>
                      <m:nary>
                        <m:naryPr>
                          <m:chr m:val="∑"/>
                          <m:limLoc m:val="undOvr"/>
                          <m:grow m:val="1"/>
                          <m:supHide m:val="1"/>
                        </m:naryPr>
                        <m:sub>
                          <m:m>
                            <m:mPr>
                              <m:plcHide m:val="1"/>
                              <m:cGpRule m:val="4"/>
                              <m:mcs>
                                <m:mc>
                                  <m:mcPr>
                                    <m:count m:val="1"/>
                                    <m:mcJc m:val="center"/>
                                  </m:mcPr>
                                </m:mc>
                              </m:mcs>
                              <m:ctrlPr>
                                <a:rPr sz="1200" i="1">
                                  <a:latin typeface="Cambria Math" panose="02040503050406030204" pitchFamily="18" charset="0"/>
                                </a:rPr>
                              </m:ctrlPr>
                            </m:mPr>
                            <m:mr>
                              <m:e>
                                <m:sSub>
                                  <m:sSubPr>
                                    <m:ctrlPr>
                                      <a:rPr sz="1200">
                                        <a:latin typeface="Cambria Math" panose="02040503050406030204" pitchFamily="18" charset="0"/>
                                      </a:rPr>
                                    </m:ctrlPr>
                                  </m:sSubPr>
                                  <m:e>
                                    <m:r>
                                      <m:rPr>
                                        <m:sty m:val="i"/>
                                      </m:rPr>
                                      <a:rPr lang="en-US" sz="1200" dirty="0">
                                        <a:solidFill>
                                          <a:srgbClr val="000000"/>
                                        </a:solidFill>
                                        <a:effectLst/>
                                      </a:rPr>
                                      <m:t>e</m:t>
                                    </m:r>
                                  </m:e>
                                  <m:sub>
                                    <m:r>
                                      <m:rPr>
                                        <m:sty m:val="i"/>
                                      </m:rPr>
                                      <a:rPr lang="en-US" sz="1200" dirty="0">
                                        <a:solidFill>
                                          <a:srgbClr val="000000"/>
                                        </a:solidFill>
                                        <a:effectLst/>
                                      </a:rPr>
                                      <m:t>i</m:t>
                                    </m:r>
                                  </m:sub>
                                </m:sSub>
                                <m:r>
                                  <m:rPr>
                                    <m:sty m:val="p"/>
                                  </m:rPr>
                                  <a:rPr lang="en-US" sz="1200" dirty="0">
                                    <a:solidFill>
                                      <a:srgbClr val="000000"/>
                                    </a:solidFill>
                                    <a:effectLst/>
                                  </a:rPr>
                                  <m:t>‖</m:t>
                                </m:r>
                                <m:sSub>
                                  <m:sSubPr>
                                    <m:ctrlPr>
                                      <a:rPr sz="1200">
                                        <a:latin typeface="Cambria Math" panose="02040503050406030204" pitchFamily="18" charset="0"/>
                                      </a:rPr>
                                    </m:ctrlPr>
                                  </m:sSubPr>
                                  <m:e>
                                    <m:r>
                                      <m:rPr>
                                        <m:sty m:val="i"/>
                                      </m:rPr>
                                      <a:rPr lang="en-US" sz="1200" dirty="0">
                                        <a:solidFill>
                                          <a:srgbClr val="000000"/>
                                        </a:solidFill>
                                        <a:effectLst/>
                                      </a:rPr>
                                      <m:t>e</m:t>
                                    </m:r>
                                  </m:e>
                                  <m:sub>
                                    <m:r>
                                      <m:rPr>
                                        <m:sty m:val="i"/>
                                      </m:rPr>
                                      <a:rPr lang="en-US" sz="1200" dirty="0">
                                        <a:solidFill>
                                          <a:srgbClr val="000000"/>
                                        </a:solidFill>
                                        <a:effectLst/>
                                      </a:rPr>
                                      <m:t>j</m:t>
                                    </m:r>
                                  </m:sub>
                                </m:sSub>
                              </m:e>
                            </m:mr>
                            <m:mr>
                              <m:e>
                                <m:sSub>
                                  <m:sSubPr>
                                    <m:ctrlPr>
                                      <a:rPr sz="1200">
                                        <a:latin typeface="Cambria Math" panose="02040503050406030204" pitchFamily="18" charset="0"/>
                                      </a:rPr>
                                    </m:ctrlPr>
                                  </m:sSubPr>
                                  <m:e>
                                    <m:r>
                                      <m:rPr>
                                        <m:sty m:val="i"/>
                                      </m:rPr>
                                      <a:rPr lang="en-US" sz="1200" dirty="0">
                                        <a:solidFill>
                                          <a:srgbClr val="000000"/>
                                        </a:solidFill>
                                        <a:effectLst/>
                                      </a:rPr>
                                      <m:t>e</m:t>
                                    </m:r>
                                  </m:e>
                                  <m:sub>
                                    <m:r>
                                      <m:rPr>
                                        <m:sty m:val="i"/>
                                      </m:rPr>
                                      <a:rPr lang="en-US" sz="1200" dirty="0">
                                        <a:solidFill>
                                          <a:srgbClr val="000000"/>
                                        </a:solidFill>
                                        <a:effectLst/>
                                      </a:rPr>
                                      <m:t>i</m:t>
                                    </m:r>
                                  </m:sub>
                                </m:sSub>
                                <m:r>
                                  <m:rPr>
                                    <m:sty m:val="p"/>
                                  </m:rPr>
                                  <a:rPr lang="en-US" sz="1200" dirty="0">
                                    <a:solidFill>
                                      <a:srgbClr val="000000"/>
                                    </a:solidFill>
                                    <a:effectLst/>
                                  </a:rPr>
                                  <m:t>∈</m:t>
                                </m:r>
                                <m:r>
                                  <m:rPr>
                                    <m:sty m:val="i"/>
                                  </m:rPr>
                                  <a:rPr lang="en-US" sz="1200" dirty="0">
                                    <a:solidFill>
                                      <a:srgbClr val="000000"/>
                                    </a:solidFill>
                                    <a:effectLst/>
                                  </a:rPr>
                                  <m:t>h</m:t>
                                </m:r>
                              </m:e>
                            </m:mr>
                          </m:m>
                        </m:sub>
                        <m:sup>
                          <m:r>
                            <m:t xml:space="preserve"> </m:t>
                          </m:r>
                        </m:sup>
                        <m:e>
                          <m:r>
                            <m:rPr>
                              <m:sty m:val="p"/>
                            </m:rPr>
                            <a:rPr lang="en-US" sz="1200" dirty="0">
                              <a:solidFill>
                                <a:srgbClr val="000000"/>
                              </a:solidFill>
                              <a:effectLst/>
                            </a:rPr>
                            <m:t xml:space="preserve"> </m:t>
                          </m:r>
                        </m:e>
                      </m:nary>
                      <m:sSup>
                        <m:sSupPr>
                          <m:ctrlPr>
                            <a:rPr sz="1200">
                              <a:latin typeface="Cambria Math" panose="02040503050406030204" pitchFamily="18" charset="0"/>
                            </a:rPr>
                          </m:ctrlPr>
                        </m:sSupPr>
                        <m:e>
                          <m:d>
                            <m:dPr>
                              <m:begChr m:val="("/>
                              <m:endChr m:val=")"/>
                              <m:ctrlPr>
                                <a:rPr sz="1200">
                                  <a:latin typeface="Cambria Math" panose="02040503050406030204" pitchFamily="18" charset="0"/>
                                </a:rPr>
                              </m:ctrlPr>
                            </m:dPr>
                            <m:e>
                              <m:d>
                                <m:dPr>
                                  <m:begChr m:val="‖"/>
                                  <m:endChr m:val="‖"/>
                                  <m:ctrlPr>
                                    <a:rPr sz="1200">
                                      <a:latin typeface="Cambria Math" panose="02040503050406030204" pitchFamily="18" charset="0"/>
                                    </a:rPr>
                                  </m:ctrlPr>
                                </m:dPr>
                                <m:e>
                                  <m:sSub>
                                    <m:sSubPr>
                                      <m:ctrlPr>
                                        <a:rPr sz="1200">
                                          <a:latin typeface="Cambria Math" panose="02040503050406030204" pitchFamily="18" charset="0"/>
                                        </a:rPr>
                                      </m:ctrlPr>
                                    </m:sSubPr>
                                    <m:e>
                                      <m:acc>
                                        <m:accPr>
                                          <m:chr m:val="ˆ"/>
                                        </m:accPr>
                                        <m:e>
                                          <m:r>
                                            <m:rPr>
                                              <m:sty m:val="i"/>
                                            </m:rPr>
                                            <a:rPr lang="en-US" sz="1200" dirty="0">
                                              <a:solidFill>
                                                <a:srgbClr val="000000"/>
                                              </a:solidFill>
                                              <a:effectLst/>
                                            </a:rPr>
                                            <m:t>e</m:t>
                                          </m:r>
                                        </m:e>
                                      </m:acc>
                                    </m:e>
                                    <m:sub>
                                      <m:r>
                                        <m:rPr>
                                          <m:sty m:val="i"/>
                                        </m:rPr>
                                        <a:rPr lang="en-US" sz="1200" dirty="0">
                                          <a:solidFill>
                                            <a:srgbClr val="000000"/>
                                          </a:solidFill>
                                          <a:effectLst/>
                                        </a:rPr>
                                        <m:t>i</m:t>
                                      </m:r>
                                    </m:sub>
                                  </m:sSub>
                                </m:e>
                              </m:d>
                              <m:r>
                                <m:rPr>
                                  <m:sty m:val="p"/>
                                </m:rPr>
                                <a:rPr lang="en-US" sz="1200" dirty="0">
                                  <a:solidFill>
                                    <a:srgbClr val="000000"/>
                                  </a:solidFill>
                                  <a:effectLst/>
                                </a:rPr>
                                <m:t>−</m:t>
                              </m:r>
                              <m:d>
                                <m:dPr>
                                  <m:begChr m:val="‖"/>
                                  <m:endChr m:val="‖"/>
                                  <m:ctrlPr>
                                    <a:rPr sz="1200">
                                      <a:latin typeface="Cambria Math" panose="02040503050406030204" pitchFamily="18" charset="0"/>
                                    </a:rPr>
                                  </m:ctrlPr>
                                </m:dPr>
                                <m:e>
                                  <m:sSub>
                                    <m:sSubPr>
                                      <m:ctrlPr>
                                        <a:rPr sz="1200">
                                          <a:latin typeface="Cambria Math" panose="02040503050406030204" pitchFamily="18" charset="0"/>
                                        </a:rPr>
                                      </m:ctrlPr>
                                    </m:sSubPr>
                                    <m:e>
                                      <m:acc>
                                        <m:accPr>
                                          <m:chr m:val="ˆ"/>
                                        </m:accPr>
                                        <m:e>
                                          <m:r>
                                            <m:rPr>
                                              <m:sty m:val="i"/>
                                            </m:rPr>
                                            <a:rPr lang="en-US" sz="1200" dirty="0">
                                              <a:solidFill>
                                                <a:srgbClr val="000000"/>
                                              </a:solidFill>
                                              <a:effectLst/>
                                            </a:rPr>
                                            <m:t>e</m:t>
                                          </m:r>
                                        </m:e>
                                      </m:acc>
                                    </m:e>
                                    <m:sub>
                                      <m:r>
                                        <m:rPr>
                                          <m:sty m:val="i"/>
                                        </m:rPr>
                                        <a:rPr lang="en-US" sz="1200" dirty="0">
                                          <a:solidFill>
                                            <a:srgbClr val="000000"/>
                                          </a:solidFill>
                                          <a:effectLst/>
                                        </a:rPr>
                                        <m:t>j</m:t>
                                      </m:r>
                                    </m:sub>
                                  </m:sSub>
                                </m:e>
                              </m:d>
                            </m:e>
                          </m:d>
                        </m:e>
                        <m:sup>
                          <m:r>
                            <m:rPr>
                              <m:sty m:val="p"/>
                            </m:rPr>
                            <a:rPr lang="en-US" sz="1200" dirty="0">
                              <a:solidFill>
                                <a:srgbClr val="000000"/>
                              </a:solidFill>
                              <a:effectLst/>
                            </a:rPr>
                            <m:t>2</m:t>
                          </m:r>
                        </m:sup>
                      </m:sSup>
                    </m:oMath>
                  </m:oMathPara>
                </a14:m>
              </a:p>
            </p:txBody>
          </p:sp>
        </mc:Choice>
        <mc:Fallback/>
      </mc:AlternateContent>
      <mc:AlternateContent xmlns:mc="http://schemas.openxmlformats.org/markup-compatibility/2006">
        <mc:Choice xmlns:a14="http://schemas.microsoft.com/office/drawing/2010/main" Requires="a14">
          <p:sp>
            <p:nvSpPr>
              <p:cNvPr id="2" name="Text"/>
              <p:cNvSpPr/>
              <p:nvPr/>
            </p:nvSpPr>
            <p:spPr>
              <a:xfrm>
                <a:off x="1524000" y="2524125"/>
                <a:ext cx="9144000" cy="457200"/>
              </a:xfrm>
              <a:prstGeom prst="rect">
                <a:avLst/>
              </a:prstGeom>
            </p:spPr>
            <p:txBody>
              <a:bodyPr anchor="t" lIns="0" tIns="0" rIns="0" bIns="0">
                <a:noAutofit/>
              </a:bodyPr>
              <a:lstStyle/>
              <a:p>
                <a:pPr>
                  <a:lnSpc>
                    <a:spcPct val="120000"/>
                  </a:lnSpc>
                </a:pPr>
                <a:r>
                  <a:rPr lang="en-US" sz="1200" dirty="0">
                    <a:effectLst/>
                  </a:rPr>
                  <a:t>The solution of </a:t>
                </a:r>
                <a:r>
                  <a:rPr lang="en-US" sz="1200" dirty="0">
                    <a:effectLst/>
                  </a:rPr>
                  <a:t>​</a:t>
                </a:r>
                <a14:m>
                  <m:oMath>
                    <m:sSup>
                      <m:sSupPr>
                        <m:ctrlPr>
                          <a:rPr sz="1200">
                            <a:latin typeface="Cambria Math" panose="02040503050406030204" pitchFamily="18" charset="0"/>
                          </a:rPr>
                        </m:ctrlPr>
                      </m:sSupPr>
                      <m:e>
                        <m:r>
                          <m:rPr>
                            <m:sty m:val="b"/>
                          </m:rPr>
                          <a:rPr lang="en-US" sz="1200" dirty="0">
                            <a:solidFill>
                              <a:srgbClr val="000000"/>
                            </a:solidFill>
                            <a:effectLst/>
                          </a:rPr>
                          <m:t>A</m:t>
                        </m:r>
                      </m:e>
                      <m:sup>
                        <m:r>
                          <m:rPr>
                            <m:sty m:val="i"/>
                          </m:rPr>
                          <a:rPr lang="en-US" sz="1200" dirty="0">
                            <a:solidFill>
                              <a:srgbClr val="000000"/>
                            </a:solidFill>
                            <a:effectLst/>
                          </a:rPr>
                          <m:t>T</m:t>
                        </m:r>
                      </m:sup>
                    </m:sSup>
                    <m:r>
                      <m:rPr>
                        <m:sty m:val="b"/>
                      </m:rPr>
                      <a:rPr lang="en-US" sz="1200" dirty="0">
                        <a:solidFill>
                          <a:srgbClr val="000000"/>
                        </a:solidFill>
                        <a:effectLst/>
                      </a:rPr>
                      <m:t>A</m:t>
                    </m:r>
                    <m:r>
                      <m:rPr>
                        <m:sty m:val="b"/>
                      </m:rPr>
                      <a:rPr lang="en-US" sz="1200" dirty="0">
                        <a:solidFill>
                          <a:srgbClr val="000000"/>
                        </a:solidFill>
                        <a:effectLst/>
                      </a:rPr>
                      <m:t>x</m:t>
                    </m:r>
                    <m:r>
                      <m:rPr>
                        <m:sty m:val="p"/>
                      </m:rPr>
                      <a:rPr lang="en-US" sz="1200" dirty="0">
                        <a:solidFill>
                          <a:srgbClr val="000000"/>
                        </a:solidFill>
                        <a:effectLst/>
                      </a:rPr>
                      <m:t>=</m:t>
                    </m:r>
                    <m:sSup>
                      <m:sSupPr>
                        <m:ctrlPr>
                          <a:rPr sz="1200">
                            <a:latin typeface="Cambria Math" panose="02040503050406030204" pitchFamily="18" charset="0"/>
                          </a:rPr>
                        </m:ctrlPr>
                      </m:sSupPr>
                      <m:e>
                        <m:r>
                          <m:rPr>
                            <m:sty m:val="b"/>
                          </m:rPr>
                          <a:rPr lang="en-US" sz="1200" dirty="0">
                            <a:solidFill>
                              <a:srgbClr val="000000"/>
                            </a:solidFill>
                            <a:effectLst/>
                          </a:rPr>
                          <m:t>A</m:t>
                        </m:r>
                      </m:e>
                      <m:sup>
                        <m:r>
                          <m:rPr>
                            <m:sty m:val="i"/>
                          </m:rPr>
                          <a:rPr lang="en-US" sz="1200" dirty="0">
                            <a:solidFill>
                              <a:srgbClr val="000000"/>
                            </a:solidFill>
                            <a:effectLst/>
                          </a:rPr>
                          <m:t>T</m:t>
                        </m:r>
                      </m:sup>
                    </m:sSup>
                    <m:r>
                      <m:rPr>
                        <m:sty m:val="b"/>
                      </m:rPr>
                      <a:rPr lang="en-US" sz="1200" dirty="0">
                        <a:solidFill>
                          <a:srgbClr val="000000"/>
                        </a:solidFill>
                        <a:effectLst/>
                      </a:rPr>
                      <m:t>b</m:t>
                    </m:r>
                  </m:oMath>
                </a14:m>
                <a:r>
                  <a:rPr lang="en-US" sz="1200" dirty="0">
                    <a:effectLst/>
                  </a:rPr>
                  <a:t> is an approximate solution. To avoid overshooting, we decrease the step size </a:t>
                </a:r>
                <a:r>
                  <a:rPr lang="en-US" sz="1200" dirty="0">
                    <a:effectLst/>
                  </a:rPr>
                  <a:t>​</a:t>
                </a:r>
                <a14:m>
                  <m:oMath>
                    <m:r>
                      <m:rPr>
                        <m:sty m:val="p"/>
                      </m:rPr>
                      <a:rPr lang="en-US" sz="1200" dirty="0">
                        <a:solidFill>
                          <a:srgbClr val="000000"/>
                        </a:solidFill>
                        <a:effectLst/>
                      </a:rPr>
                      <m:t>0</m:t>
                    </m:r>
                    <m:r>
                      <m:rPr>
                        <m:sty m:val="p"/>
                      </m:rPr>
                      <a:rPr lang="en-US" sz="1200" dirty="0">
                        <a:solidFill>
                          <a:srgbClr val="000000"/>
                        </a:solidFill>
                        <a:effectLst/>
                      </a:rPr>
                      <m:t>&lt;</m:t>
                    </m:r>
                    <m:r>
                      <m:rPr>
                        <m:sty m:val="i"/>
                      </m:rPr>
                      <a:rPr lang="en-US" sz="1200" dirty="0">
                        <a:solidFill>
                          <a:srgbClr val="000000"/>
                        </a:solidFill>
                        <a:effectLst/>
                      </a:rPr>
                      <m:t>τ</m:t>
                    </m:r>
                    <m:r>
                      <m:rPr>
                        <m:sty m:val="p"/>
                      </m:rPr>
                      <a:rPr lang="en-US" sz="1200" dirty="0">
                        <a:solidFill>
                          <a:srgbClr val="000000"/>
                        </a:solidFill>
                        <a:effectLst/>
                      </a:rPr>
                      <m:t>&lt;</m:t>
                    </m:r>
                    <m:r>
                      <m:rPr>
                        <m:sty m:val="p"/>
                      </m:rPr>
                      <a:rPr lang="en-US" sz="1200" dirty="0">
                        <a:solidFill>
                          <a:srgbClr val="000000"/>
                        </a:solidFill>
                        <a:effectLst/>
                      </a:rPr>
                      <m:t>1</m:t>
                    </m:r>
                  </m:oMath>
                </a14:m>
                <a:r>
                  <a:rPr lang="en-US" sz="1200" dirty="0">
                    <a:effectLst/>
                  </a:rPr>
                  <a:t> linearly for each iteration to update the locations of the interior vertices gradually.</a:t>
                </a:r>
              </a:p>
            </p:txBody>
          </p:sp>
        </mc:Choice>
        <mc:Fallback/>
      </mc:AlternateContent>
      <mc:AlternateContent xmlns:mc="http://schemas.openxmlformats.org/markup-compatibility/2006">
        <mc:Choice xmlns:a14="http://schemas.microsoft.com/office/drawing/2010/main" Requires="a14">
          <p:sp>
            <p:nvSpPr>
              <p:cNvPr id="2" name="Text"/>
              <p:cNvSpPr/>
              <p:nvPr/>
            </p:nvSpPr>
            <p:spPr>
              <a:xfrm>
                <a:off x="1524000" y="3133725"/>
                <a:ext cx="9144000" cy="200025"/>
              </a:xfrm>
              <a:prstGeom prst="rect">
                <a:avLst/>
              </a:prstGeom>
            </p:spPr>
            <p:txBody>
              <a:bodyPr anchor="ctr" lIns="0" tIns="0" rIns="0" bIns="0">
                <a:noAutofit/>
              </a:bodyPr>
              <a:lstStyle/>
              <a:p>
                <a:pPr algn="ctr"/>
                <a14:m>
                  <m:oMathPara>
                    <m:oMath>
                      <m:r>
                        <m:rPr>
                          <m:sty m:val="i"/>
                        </m:rPr>
                        <a:rPr lang="en-US" sz="1200" dirty="0">
                          <a:solidFill>
                            <a:srgbClr val="000000"/>
                          </a:solidFill>
                          <a:effectLst/>
                        </a:rPr>
                        <m:t>v</m:t>
                      </m:r>
                      <m:r>
                        <m:rPr>
                          <m:sty m:val="p"/>
                        </m:rPr>
                        <a:rPr lang="en-US" sz="1200" dirty="0">
                          <a:solidFill>
                            <a:srgbClr val="000000"/>
                          </a:solidFill>
                          <a:effectLst/>
                        </a:rPr>
                        <m:t>=</m:t>
                      </m:r>
                      <m:r>
                        <m:rPr>
                          <m:sty m:val="p"/>
                        </m:rPr>
                        <a:rPr lang="en-US" sz="1200" dirty="0">
                          <a:solidFill>
                            <a:srgbClr val="000000"/>
                          </a:solidFill>
                          <a:effectLst/>
                        </a:rPr>
                        <m:t>(</m:t>
                      </m:r>
                      <m:r>
                        <m:rPr>
                          <m:sty m:val="p"/>
                        </m:rPr>
                        <a:rPr lang="en-US" sz="1200" dirty="0">
                          <a:solidFill>
                            <a:srgbClr val="000000"/>
                          </a:solidFill>
                          <a:effectLst/>
                        </a:rPr>
                        <m:t>1</m:t>
                      </m:r>
                      <m:r>
                        <m:rPr>
                          <m:sty m:val="p"/>
                        </m:rPr>
                        <a:rPr lang="en-US" sz="1200" dirty="0">
                          <a:solidFill>
                            <a:srgbClr val="000000"/>
                          </a:solidFill>
                          <a:effectLst/>
                        </a:rPr>
                        <m:t>−</m:t>
                      </m:r>
                      <m:r>
                        <m:rPr>
                          <m:sty m:val="i"/>
                        </m:rPr>
                        <a:rPr lang="en-US" sz="1200" dirty="0">
                          <a:solidFill>
                            <a:srgbClr val="000000"/>
                          </a:solidFill>
                          <a:effectLst/>
                        </a:rPr>
                        <m:t>τ</m:t>
                      </m:r>
                      <m:r>
                        <m:rPr>
                          <m:sty m:val="p"/>
                        </m:rPr>
                        <a:rPr lang="en-US" sz="1200" dirty="0">
                          <a:solidFill>
                            <a:srgbClr val="000000"/>
                          </a:solidFill>
                          <a:effectLst/>
                        </a:rPr>
                        <m:t>)</m:t>
                      </m:r>
                      <m:sSub>
                        <m:sSubPr>
                          <m:ctrlPr>
                            <a:rPr sz="1200">
                              <a:latin typeface="Cambria Math" panose="02040503050406030204" pitchFamily="18" charset="0"/>
                            </a:rPr>
                          </m:ctrlPr>
                        </m:sSubPr>
                        <m:e>
                          <m:r>
                            <m:rPr>
                              <m:sty m:val="b"/>
                            </m:rPr>
                            <a:rPr lang="en-US" sz="1200" dirty="0">
                              <a:solidFill>
                                <a:srgbClr val="000000"/>
                              </a:solidFill>
                              <a:effectLst/>
                            </a:rPr>
                            <m:t>v</m:t>
                          </m:r>
                        </m:e>
                        <m:sub>
                          <m:r>
                            <m:rPr>
                              <m:sty m:val="p"/>
                            </m:rPr>
                            <a:rPr lang="en-US" sz="1200" dirty="0">
                              <a:solidFill>
                                <a:srgbClr val="000000"/>
                              </a:solidFill>
                              <a:effectLst/>
                            </a:rPr>
                            <m:t>current </m:t>
                          </m:r>
                        </m:sub>
                      </m:sSub>
                      <m:r>
                        <m:rPr>
                          <m:sty m:val="p"/>
                        </m:rPr>
                        <a:rPr lang="en-US" sz="1200" dirty="0">
                          <a:solidFill>
                            <a:srgbClr val="000000"/>
                          </a:solidFill>
                          <a:effectLst/>
                        </a:rPr>
                        <m:t>+</m:t>
                      </m:r>
                      <m:r>
                        <m:rPr>
                          <m:sty m:val="i"/>
                        </m:rPr>
                        <a:rPr lang="en-US" sz="1200" dirty="0">
                          <a:solidFill>
                            <a:srgbClr val="000000"/>
                          </a:solidFill>
                          <a:effectLst/>
                        </a:rPr>
                        <m:t>τ</m:t>
                      </m:r>
                      <m:sSub>
                        <m:sSubPr>
                          <m:ctrlPr>
                            <a:rPr sz="1200">
                              <a:latin typeface="Cambria Math" panose="02040503050406030204" pitchFamily="18" charset="0"/>
                            </a:rPr>
                          </m:ctrlPr>
                        </m:sSubPr>
                        <m:e>
                          <m:r>
                            <m:rPr>
                              <m:sty m:val="b"/>
                            </m:rPr>
                            <a:rPr lang="en-US" sz="1200" dirty="0">
                              <a:solidFill>
                                <a:srgbClr val="000000"/>
                              </a:solidFill>
                              <a:effectLst/>
                            </a:rPr>
                            <m:t>v</m:t>
                          </m:r>
                        </m:e>
                        <m:sub>
                          <m:r>
                            <m:rPr>
                              <m:sty m:val="p"/>
                            </m:rPr>
                            <a:rPr lang="en-US" sz="1200" dirty="0">
                              <a:solidFill>
                                <a:srgbClr val="000000"/>
                              </a:solidFill>
                              <a:effectLst/>
                            </a:rPr>
                            <m:t>solution </m:t>
                          </m:r>
                        </m:sub>
                      </m:sSub>
                    </m:oMath>
                  </m:oMathPara>
                </a14:m>
              </a:p>
            </p:txBody>
          </p:sp>
        </mc:Choice>
        <mc:Fallback/>
      </mc:AlternateContent>
      <p:sp>
        <p:nvSpPr>
          <p:cNvPr id="2" name="Text"/>
          <p:cNvSpPr/>
          <p:nvPr/>
        </p:nvSpPr>
        <p:spPr>
          <a:xfrm>
            <a:off x="1524000" y="3486150"/>
            <a:ext cx="9144000" cy="266700"/>
          </a:xfrm>
          <a:prstGeom prst="rect">
            <a:avLst/>
          </a:prstGeom>
        </p:spPr>
        <p:txBody>
          <a:bodyPr anchor="t" lIns="0" tIns="0" rIns="0" bIns="0">
            <a:noAutofit/>
          </a:bodyPr>
          <a:lstStyle/>
          <a:p>
            <a:pPr>
              <a:lnSpc>
                <a:spcPct val="125800"/>
              </a:lnSpc>
            </a:pPr>
            <a:r>
              <a:rPr lang="en-US" sz="1400" dirty="0" b="1">
                <a:effectLst/>
              </a:rPr>
              <a:t>3.2.3. Untangling Pipeline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
              <p:cNvSpPr/>
              <p:nvPr/>
            </p:nvSpPr>
            <p:spPr>
              <a:xfrm>
                <a:off x="1524000" y="457200"/>
                <a:ext cx="9144000" cy="3200400"/>
              </a:xfrm>
              <a:prstGeom prst="rect">
                <a:avLst/>
              </a:prstGeom>
            </p:spPr>
            <p:txBody>
              <a:bodyPr anchor="t" lIns="0" tIns="0" rIns="0" bIns="0">
                <a:noAutofit/>
              </a:bodyPr>
              <a:lstStyle/>
              <a:p>
                <a:pPr>
                  <a:lnSpc>
                    <a:spcPct val="120000"/>
                  </a:lnSpc>
                </a:pPr>
                <a:r>
                  <a:rPr lang="en-US" sz="1200" dirty="0">
                    <a:effectLst/>
                  </a:rPr>
                  <a:t>We now describe our untangling process. Given an input hexmesh </a:t>
                </a:r>
                <a:r>
                  <a:rPr lang="en-US" sz="1200" dirty="0">
                    <a:effectLst/>
                  </a:rPr>
                  <a:t>​</a:t>
                </a:r>
                <a14:m>
                  <m:oMath>
                    <m:r>
                      <m:rPr>
                        <m:scr m:val="script"/>
                      </m:rPr>
                      <a:rPr lang="en-US" sz="1200" dirty="0">
                        <a:solidFill>
                          <a:srgbClr val="000000"/>
                        </a:solidFill>
                        <a:effectLst/>
                      </a:rPr>
                      <m:t>H</m:t>
                    </m:r>
                  </m:oMath>
                </a14:m>
                <a:r>
                  <a:rPr lang="en-US" sz="1200" dirty="0">
                    <a:effectLst/>
                  </a:rPr>
                  <a:t>, we first scale its size w.r.t. its center </a:t>
                </a:r>
                <a:r>
                  <a:rPr lang="en-US" sz="1200" dirty="0">
                    <a:effectLst/>
                  </a:rPr>
                  <a:t>​</a:t>
                </a:r>
                <a14:m>
                  <m:oMath>
                    <m:f>
                      <m:fPr>
                        <m:ctrlPr>
                          <a:rPr sz="1200">
                            <a:latin typeface="Cambria Math" panose="02040503050406030204" pitchFamily="18" charset="0"/>
                          </a:rPr>
                        </m:ctrlPr>
                      </m:fPr>
                      <m:num>
                        <m:r>
                          <m:rPr>
                            <m:sty m:val="p"/>
                          </m:rPr>
                          <a:rPr lang="en-US" sz="1200" dirty="0">
                            <a:solidFill>
                              <a:srgbClr val="000000"/>
                            </a:solidFill>
                            <a:effectLst/>
                          </a:rPr>
                          <m:t>1</m:t>
                        </m:r>
                      </m:num>
                      <m:den>
                        <m:r>
                          <m:rPr>
                            <m:sty m:val="i"/>
                          </m:rPr>
                          <a:rPr lang="en-US" sz="1200" dirty="0">
                            <a:solidFill>
                              <a:srgbClr val="000000"/>
                            </a:solidFill>
                            <a:effectLst/>
                          </a:rPr>
                          <m:t>n</m:t>
                        </m:r>
                      </m:den>
                    </m:f>
                    <m:nary>
                      <m:naryPr>
                        <m:chr m:val="∑"/>
                        <m:limLoc m:val="undOvr"/>
                        <m:grow m:val="1"/>
                      </m:naryPr>
                      <m:sub>
                        <m:r>
                          <m:rPr>
                            <m:sty m:val="i"/>
                          </m:rPr>
                          <a:rPr lang="en-US" sz="1200" dirty="0">
                            <a:solidFill>
                              <a:srgbClr val="000000"/>
                            </a:solidFill>
                            <a:effectLst/>
                          </a:rPr>
                          <m:t>i</m:t>
                        </m:r>
                        <m:r>
                          <m:rPr>
                            <m:sty m:val="p"/>
                          </m:rPr>
                          <a:rPr lang="en-US" sz="1200" dirty="0">
                            <a:solidFill>
                              <a:srgbClr val="000000"/>
                            </a:solidFill>
                            <a:effectLst/>
                          </a:rPr>
                          <m:t>=</m:t>
                        </m:r>
                        <m:r>
                          <m:rPr>
                            <m:sty m:val="p"/>
                          </m:rPr>
                          <a:rPr lang="en-US" sz="1200" dirty="0">
                            <a:solidFill>
                              <a:srgbClr val="000000"/>
                            </a:solidFill>
                            <a:effectLst/>
                          </a:rPr>
                          <m:t>0</m:t>
                        </m:r>
                      </m:sub>
                      <m:sup>
                        <m:r>
                          <m:rPr>
                            <m:sty m:val="i"/>
                          </m:rPr>
                          <a:rPr lang="en-US" sz="1200" dirty="0">
                            <a:solidFill>
                              <a:srgbClr val="000000"/>
                            </a:solidFill>
                            <a:effectLst/>
                          </a:rPr>
                          <m:t>n</m:t>
                        </m:r>
                        <m:r>
                          <m:rPr>
                            <m:sty m:val="p"/>
                          </m:rPr>
                          <a:rPr lang="en-US" sz="1200" dirty="0">
                            <a:solidFill>
                              <a:srgbClr val="000000"/>
                            </a:solidFill>
                            <a:effectLst/>
                          </a:rPr>
                          <m:t>−</m:t>
                        </m:r>
                        <m:r>
                          <m:rPr>
                            <m:sty m:val="p"/>
                          </m:rPr>
                          <a:rPr lang="en-US" sz="1200" dirty="0">
                            <a:solidFill>
                              <a:srgbClr val="000000"/>
                            </a:solidFill>
                            <a:effectLst/>
                          </a:rPr>
                          <m:t>1</m:t>
                        </m:r>
                      </m:sup>
                      <m:e>
                        <m:r>
                          <m:rPr>
                            <m:sty m:val="p"/>
                          </m:rPr>
                          <a:rPr lang="en-US" sz="1200" dirty="0">
                            <a:solidFill>
                              <a:srgbClr val="000000"/>
                            </a:solidFill>
                            <a:effectLst/>
                          </a:rPr>
                          <m:t xml:space="preserve"> </m:t>
                        </m:r>
                      </m:e>
                    </m:nary>
                    <m:sSub>
                      <m:sSubPr>
                        <m:ctrlPr>
                          <a:rPr sz="1200">
                            <a:latin typeface="Cambria Math" panose="02040503050406030204" pitchFamily="18" charset="0"/>
                          </a:rPr>
                        </m:ctrlPr>
                      </m:sSubPr>
                      <m:e>
                        <m:r>
                          <m:rPr>
                            <m:sty m:val="i"/>
                          </m:rPr>
                          <a:rPr lang="en-US" sz="1200" dirty="0">
                            <a:solidFill>
                              <a:srgbClr val="000000"/>
                            </a:solidFill>
                            <a:effectLst/>
                          </a:rPr>
                          <m:t>v</m:t>
                        </m:r>
                      </m:e>
                      <m:sub>
                        <m:r>
                          <m:rPr>
                            <m:sty m:val="i"/>
                          </m:rPr>
                          <a:rPr lang="en-US" sz="1200" dirty="0">
                            <a:solidFill>
                              <a:srgbClr val="000000"/>
                            </a:solidFill>
                            <a:effectLst/>
                          </a:rPr>
                          <m:t>i</m:t>
                        </m:r>
                      </m:sub>
                    </m:sSub>
                  </m:oMath>
                </a14:m>
                <a:r>
                  <a:rPr lang="en-US" sz="1200" dirty="0">
                    <a:effectLst/>
                  </a:rPr>
                  <a:t> so that its average edge length equals to </a:t>
                </a:r>
                <a:r>
                  <a:rPr lang="en-US" sz="1200" dirty="0">
                    <a:effectLst/>
                  </a:rPr>
                  <a:t>​</a:t>
                </a:r>
                <a14:m>
                  <m:oMath>
                    <m:r>
                      <m:rPr>
                        <m:sty m:val="i"/>
                      </m:rPr>
                      <a:rPr lang="en-US" sz="1200" dirty="0">
                        <a:solidFill>
                          <a:srgbClr val="000000"/>
                        </a:solidFill>
                        <a:effectLst/>
                      </a:rPr>
                      <m:t>l</m:t>
                    </m:r>
                  </m:oMath>
                </a14:m>
                <a:r>
                  <a:rPr lang="en-US" sz="1200" dirty="0">
                    <a:effectLst/>
                  </a:rPr>
                  <a:t> (we set </a:t>
                </a:r>
                <a:r>
                  <a:rPr lang="en-US" sz="1200" dirty="0">
                    <a:effectLst/>
                  </a:rPr>
                  <a:t>​</a:t>
                </a:r>
                <a14:m>
                  <m:oMath>
                    <m:r>
                      <m:rPr>
                        <m:sty m:val="i"/>
                      </m:rPr>
                      <a:rPr lang="en-US" sz="1200" dirty="0">
                        <a:solidFill>
                          <a:srgbClr val="000000"/>
                        </a:solidFill>
                        <a:effectLst/>
                      </a:rPr>
                      <m:t>l</m:t>
                    </m:r>
                    <m:r>
                      <m:rPr>
                        <m:sty m:val="p"/>
                      </m:rPr>
                      <a:rPr lang="en-US" sz="1200" dirty="0">
                        <a:solidFill>
                          <a:srgbClr val="000000"/>
                        </a:solidFill>
                        <a:effectLst/>
                      </a:rPr>
                      <m:t>=</m:t>
                    </m:r>
                    <m:r>
                      <m:rPr>
                        <m:sty m:val="p"/>
                      </m:rPr>
                      <a:rPr lang="en-US" sz="1200" dirty="0">
                        <a:solidFill>
                          <a:srgbClr val="000000"/>
                        </a:solidFill>
                        <a:effectLst/>
                      </a:rPr>
                      <m:t>0.025</m:t>
                    </m:r>
                  </m:oMath>
                </a14:m>
                <a:r>
                  <a:rPr lang="en-US" sz="1200" dirty="0">
                    <a:effectLst/>
                  </a:rPr>
                  <a:t> for all our experiments). This rescaling step is crucial, which enables us to use the same default </a:t>
                </a:r>
                <a:r>
                  <a:rPr lang="en-US" sz="1200" dirty="0">
                    <a:effectLst/>
                  </a:rPr>
                  <a:t>​</a:t>
                </a:r>
                <a14:m>
                  <m:oMath>
                    <m:r>
                      <m:rPr>
                        <m:sty m:val="i"/>
                      </m:rPr>
                      <a:rPr lang="en-US" sz="1200" dirty="0">
                        <a:solidFill>
                          <a:srgbClr val="000000"/>
                        </a:solidFill>
                        <a:effectLst/>
                      </a:rPr>
                      <m:t>α</m:t>
                    </m:r>
                  </m:oMath>
                </a14:m>
                <a:r>
                  <a:rPr lang="en-US" sz="1200" dirty="0">
                    <a:effectLst/>
                  </a:rPr>
                  <a:t> and </a:t>
                </a:r>
                <a:r>
                  <a:rPr lang="en-US" sz="1200" dirty="0">
                    <a:effectLst/>
                  </a:rPr>
                  <a:t>​</a:t>
                </a:r>
                <a14:m>
                  <m:oMath>
                    <m:r>
                      <m:rPr>
                        <m:sty m:val="i"/>
                      </m:rPr>
                      <a:rPr lang="en-US" sz="1200" dirty="0">
                        <a:solidFill>
                          <a:srgbClr val="000000"/>
                        </a:solidFill>
                        <a:effectLst/>
                      </a:rPr>
                      <m:t>β</m:t>
                    </m:r>
                  </m:oMath>
                </a14:m>
                <a:r>
                  <a:rPr lang="en-US" sz="1200" dirty="0">
                    <a:effectLst/>
                  </a:rPr>
                  <a:t> values for all different models. Otherwise, different values need to be selected based on the element size of the input mesh. During the scaling, not only </a:t>
                </a:r>
                <a:r>
                  <a:rPr lang="en-US" sz="1200" dirty="0">
                    <a:effectLst/>
                  </a:rPr>
                  <a:t>​</a:t>
                </a:r>
                <a14:m>
                  <m:oMath>
                    <m:r>
                      <m:rPr>
                        <m:scr m:val="script"/>
                      </m:rPr>
                      <a:rPr lang="en-US" sz="1200" dirty="0">
                        <a:solidFill>
                          <a:srgbClr val="000000"/>
                        </a:solidFill>
                        <a:effectLst/>
                      </a:rPr>
                      <m:t>H</m:t>
                    </m:r>
                  </m:oMath>
                </a14:m>
                <a:r>
                  <a:rPr lang="en-US" sz="1200" dirty="0">
                    <a:effectLst/>
                  </a:rPr>
                  <a:t> needs to be scaled, its target surface </a:t>
                </a:r>
                <a:r>
                  <a:rPr lang="en-US" sz="1200" dirty="0">
                    <a:effectLst/>
                  </a:rPr>
                  <a:t>​</a:t>
                </a:r>
                <a14:m>
                  <m:oMath>
                    <m:sSub>
                      <m:sSubPr>
                        <m:ctrlPr>
                          <a:rPr sz="1200">
                            <a:latin typeface="Cambria Math" panose="02040503050406030204" pitchFamily="18" charset="0"/>
                          </a:rPr>
                        </m:ctrlPr>
                      </m:sSubPr>
                      <m:e>
                        <m:r>
                          <m:rPr>
                            <m:sty m:val="p"/>
                          </m:rPr>
                          <a:rPr lang="en-US" sz="1200" dirty="0">
                            <a:solidFill>
                              <a:srgbClr val="000000"/>
                            </a:solidFill>
                            <a:effectLst/>
                          </a:rPr>
                          <m:t>Ω</m:t>
                        </m:r>
                      </m:e>
                      <m:sub>
                        <m:r>
                          <m:rPr>
                            <m:sty m:val="i"/>
                          </m:rPr>
                          <a:rPr lang="en-US" sz="1200" dirty="0">
                            <a:solidFill>
                              <a:srgbClr val="000000"/>
                            </a:solidFill>
                            <a:effectLst/>
                          </a:rPr>
                          <m:t>t</m:t>
                        </m:r>
                      </m:sub>
                    </m:sSub>
                  </m:oMath>
                </a14:m>
                <a:r>
                  <a:rPr lang="en-US" sz="1200" dirty="0">
                    <a:effectLst/>
                  </a:rPr>
                  <a:t> has to be scaled to ensure the consistent boundary constraint for the boundary handling. After this normalization, we then identify all inverted elements and construct a local region for each of them. For all these local regions, we perform the following iterative process until </a:t>
                </a:r>
                <a:r>
                  <a:rPr lang="en-US" sz="1200" dirty="0">
                    <a:effectLst/>
                  </a:rPr>
                  <a:t>​</a:t>
                </a:r>
                <a14:m>
                  <m:oMath>
                    <m:r>
                      <m:rPr>
                        <m:scr m:val="script"/>
                      </m:rPr>
                      <a:rPr lang="en-US" sz="1200" dirty="0">
                        <a:solidFill>
                          <a:srgbClr val="000000"/>
                        </a:solidFill>
                        <a:effectLst/>
                      </a:rPr>
                      <m:t>H</m:t>
                    </m:r>
                  </m:oMath>
                </a14:m>
                <a:r>
                  <a:rPr lang="en-US" sz="1200" dirty="0">
                    <a:effectLst/>
                  </a:rPr>
                  <a:t> is untangled: we first compute target edge lengths in these regions by solving Eq. (8), then set initial step size for updating the vertex positions </a:t>
                </a:r>
                <a:r>
                  <a:rPr lang="en-US" sz="1200" dirty="0">
                    <a:effectLst/>
                  </a:rPr>
                  <a:t>​</a:t>
                </a:r>
                <a14:m>
                  <m:oMath>
                    <m:r>
                      <m:rPr>
                        <m:sty m:val="i"/>
                      </m:rPr>
                      <a:rPr lang="en-US" sz="1200" dirty="0">
                        <a:solidFill>
                          <a:srgbClr val="000000"/>
                        </a:solidFill>
                        <a:effectLst/>
                      </a:rPr>
                      <m:t>τ</m:t>
                    </m:r>
                    <m:r>
                      <m:rPr>
                        <m:sty m:val="p"/>
                      </m:rPr>
                      <a:rPr lang="en-US" sz="1200" dirty="0">
                        <a:solidFill>
                          <a:srgbClr val="000000"/>
                        </a:solidFill>
                        <a:effectLst/>
                      </a:rPr>
                      <m:t>=</m:t>
                    </m:r>
                    <m:r>
                      <m:rPr>
                        <m:sty m:val="p"/>
                      </m:rPr>
                      <a:rPr lang="en-US" sz="1200" dirty="0">
                        <a:solidFill>
                          <a:srgbClr val="000000"/>
                        </a:solidFill>
                        <a:effectLst/>
                      </a:rPr>
                      <m:t>1</m:t>
                    </m:r>
                  </m:oMath>
                </a14:m>
                <a:r>
                  <a:rPr lang="en-US" sz="1200" dirty="0">
                    <a:effectLst/>
                  </a:rPr>
                  <a:t>. Next, we iteratively optimize vertex positions by solving Eq. (7) using the aforementioned local-global strategy until the maximal allowed iterations ( 20 by default) are reached. For each iteration, we check whether the number of inverted elements is reduced within a region. If not (likely due to the overshooting), the solution of this iteration is discarded and </a:t>
                </a:r>
                <a:r>
                  <a:rPr lang="en-US" sz="1200" dirty="0">
                    <a:effectLst/>
                  </a:rPr>
                  <a:t>​</a:t>
                </a:r>
                <a14:m>
                  <m:oMath>
                    <m:r>
                      <m:rPr>
                        <m:sty m:val="i"/>
                      </m:rPr>
                      <a:rPr lang="en-US" sz="1200" dirty="0">
                        <a:solidFill>
                          <a:srgbClr val="000000"/>
                        </a:solidFill>
                        <a:effectLst/>
                      </a:rPr>
                      <m:t>τ</m:t>
                    </m:r>
                  </m:oMath>
                </a14:m>
                <a:r>
                  <a:rPr lang="en-US" sz="1200" dirty="0">
                    <a:effectLst/>
                  </a:rPr>
                  <a:t> is reduced. This process guarantees that the number of inverted elements is monotonically reduced. After locally optimizing the vertices within the region, if the outcome mesh </a:t>
                </a:r>
                <a:r>
                  <a:rPr lang="en-US" sz="1200" dirty="0">
                    <a:effectLst/>
                  </a:rPr>
                  <a:t>​</a:t>
                </a:r>
                <a14:m>
                  <m:oMath>
                    <m:sSup>
                      <m:sSupPr>
                        <m:ctrlPr>
                          <a:rPr sz="1200">
                            <a:latin typeface="Cambria Math" panose="02040503050406030204" pitchFamily="18" charset="0"/>
                          </a:rPr>
                        </m:ctrlPr>
                      </m:sSupPr>
                      <m:e>
                        <m:r>
                          <m:rPr>
                            <m:scr m:val="script"/>
                          </m:rPr>
                          <a:rPr lang="en-US" sz="1200" dirty="0">
                            <a:solidFill>
                              <a:srgbClr val="000000"/>
                            </a:solidFill>
                            <a:effectLst/>
                          </a:rPr>
                          <m:t>H</m:t>
                        </m:r>
                      </m:e>
                      <m:sup>
                        <m:r>
                          <m:rPr>
                            <m:sty m:val="i"/>
                          </m:rPr>
                          <a:rPr lang="en-US" sz="1200" dirty="0">
                            <a:solidFill>
                              <a:srgbClr val="000000"/>
                            </a:solidFill>
                            <a:effectLst/>
                          </a:rPr>
                          <m:t>′</m:t>
                        </m:r>
                      </m:sup>
                    </m:sSup>
                  </m:oMath>
                </a14:m>
                <a:r>
                  <a:rPr lang="en-US" sz="1200" dirty="0">
                    <a:effectLst/>
                  </a:rPr>
                  <a:t> still contains inverted elements, we then decrease </a:t>
                </a:r>
                <a:r>
                  <a:rPr lang="en-US" sz="1200" dirty="0">
                    <a:effectLst/>
                  </a:rPr>
                  <a:t>​</a:t>
                </a:r>
                <a14:m>
                  <m:oMath>
                    <m:r>
                      <m:rPr>
                        <m:sty m:val="i"/>
                      </m:rPr>
                      <a:rPr lang="en-US" sz="1200" dirty="0">
                        <a:solidFill>
                          <a:srgbClr val="000000"/>
                        </a:solidFill>
                        <a:effectLst/>
                      </a:rPr>
                      <m:t>ξ</m:t>
                    </m:r>
                  </m:oMath>
                </a14:m>
                <a:r>
                  <a:rPr lang="en-US" sz="1200" dirty="0">
                    <a:effectLst/>
                  </a:rPr>
                  <a:t> so that the uniform-size is not enforced. If </a:t>
                </a:r>
                <a:r>
                  <a:rPr lang="en-US" sz="1200" dirty="0">
                    <a:effectLst/>
                  </a:rPr>
                  <a:t>​</a:t>
                </a:r>
                <a14:m>
                  <m:oMath>
                    <m:r>
                      <m:rPr>
                        <m:sty m:val="i"/>
                      </m:rPr>
                      <a:rPr lang="en-US" sz="1200" dirty="0">
                        <a:solidFill>
                          <a:srgbClr val="000000"/>
                        </a:solidFill>
                        <a:effectLst/>
                      </a:rPr>
                      <m:t>ξ</m:t>
                    </m:r>
                  </m:oMath>
                </a14:m>
                <a:r>
                  <a:rPr lang="en-US" sz="1200" dirty="0">
                    <a:effectLst/>
                  </a:rPr>
                  <a:t> is too small (e.g., </a:t>
                </a:r>
                <a:r>
                  <a:rPr lang="en-US" sz="1200" dirty="0">
                    <a:effectLst/>
                  </a:rPr>
                  <a:t>​</a:t>
                </a:r>
                <a14:m>
                  <m:oMath>
                    <m:r>
                      <m:rPr>
                        <m:sty m:val="p"/>
                      </m:rPr>
                      <a:rPr lang="en-US" sz="1200" dirty="0">
                        <a:solidFill>
                          <a:srgbClr val="000000"/>
                        </a:solidFill>
                        <a:effectLst/>
                      </a:rPr>
                      <m:t>≤</m:t>
                    </m:r>
                    <m:r>
                      <m:rPr>
                        <m:sty m:val="p"/>
                      </m:rPr>
                      <a:rPr lang="en-US" sz="1200" dirty="0">
                        <a:solidFill>
                          <a:srgbClr val="000000"/>
                        </a:solidFill>
                        <a:effectLst/>
                      </a:rPr>
                      <m:t>0.2</m:t>
                    </m:r>
                  </m:oMath>
                </a14:m>
                <a:r>
                  <a:rPr lang="en-US" sz="1200" dirty="0">
                    <a:effectLst/>
                  </a:rPr>
                  <a:t> in our implementation), we decrease </a:t>
                </a:r>
                <a:r>
                  <a:rPr lang="en-US" sz="1200" dirty="0">
                    <a:effectLst/>
                  </a:rPr>
                  <a:t>​</a:t>
                </a:r>
                <a14:m>
                  <m:oMath>
                    <m:r>
                      <m:rPr>
                        <m:sty m:val="i"/>
                      </m:rPr>
                      <a:rPr lang="en-US" sz="1200" dirty="0">
                        <a:solidFill>
                          <a:srgbClr val="000000"/>
                        </a:solidFill>
                        <a:effectLst/>
                      </a:rPr>
                      <m:t>α</m:t>
                    </m:r>
                  </m:oMath>
                </a14:m>
                <a:r>
                  <a:rPr lang="en-US" sz="1200" dirty="0">
                    <a:effectLst/>
                  </a:rPr>
                  <a:t> and </a:t>
                </a:r>
                <a:r>
                  <a:rPr lang="en-US" sz="1200" dirty="0">
                    <a:effectLst/>
                  </a:rPr>
                  <a:t>​</a:t>
                </a:r>
                <a14:m>
                  <m:oMath>
                    <m:r>
                      <m:rPr>
                        <m:sty m:val="i"/>
                      </m:rPr>
                      <a:rPr lang="en-US" sz="1200" dirty="0">
                        <a:solidFill>
                          <a:srgbClr val="000000"/>
                        </a:solidFill>
                        <a:effectLst/>
                      </a:rPr>
                      <m:t>β</m:t>
                    </m:r>
                  </m:oMath>
                </a14:m>
                <a:r>
                  <a:rPr lang="en-US" sz="1200" dirty="0">
                    <a:effectLst/>
                  </a:rPr>
                  <a:t> by half and repeat the above process. Algorithm 1 provides the pseudocode of this untangling process. After optimizing the mesh, we scale it back to its original space.</a:t>
                </a:r>
              </a:p>
            </p:txBody>
          </p:sp>
        </mc:Choice>
        <mc:Fallback/>
      </mc:AlternateContent>
      <p:sp>
        <p:nvSpPr>
          <p:cNvPr id="2" name="Text"/>
          <p:cNvSpPr/>
          <p:nvPr/>
        </p:nvSpPr>
        <p:spPr>
          <a:xfrm>
            <a:off x="1524000" y="3810000"/>
            <a:ext cx="9144000" cy="266700"/>
          </a:xfrm>
          <a:prstGeom prst="rect">
            <a:avLst/>
          </a:prstGeom>
        </p:spPr>
        <p:txBody>
          <a:bodyPr anchor="t" lIns="0" tIns="0" rIns="0" bIns="0">
            <a:noAutofit/>
          </a:bodyPr>
          <a:lstStyle/>
          <a:p>
            <a:pPr>
              <a:lnSpc>
                <a:spcPct val="125800"/>
              </a:lnSpc>
            </a:pPr>
            <a:r>
              <a:rPr lang="en-US" sz="1400" dirty="0" b="1">
                <a:effectLst/>
              </a:rPr>
              <a:t>3.3. Inversion-free Volume Deformation</a:t>
            </a:r>
          </a:p>
        </p:txBody>
      </p:sp>
      <mc:AlternateContent xmlns:mc="http://schemas.openxmlformats.org/markup-compatibility/2006">
        <mc:Choice xmlns:a14="http://schemas.microsoft.com/office/drawing/2010/main" Requires="a14">
          <p:sp>
            <p:nvSpPr>
              <p:cNvPr id="2" name="Text"/>
              <p:cNvSpPr/>
              <p:nvPr/>
            </p:nvSpPr>
            <p:spPr>
              <a:xfrm>
                <a:off x="1524000" y="4255008"/>
                <a:ext cx="9144000" cy="457200"/>
              </a:xfrm>
              <a:prstGeom prst="rect">
                <a:avLst/>
              </a:prstGeom>
            </p:spPr>
            <p:txBody>
              <a:bodyPr anchor="t" lIns="0" tIns="0" rIns="0" bIns="0">
                <a:noAutofit/>
              </a:bodyPr>
              <a:lstStyle/>
              <a:p>
                <a:pPr>
                  <a:lnSpc>
                    <a:spcPct val="120000"/>
                  </a:lnSpc>
                </a:pPr>
                <a:r>
                  <a:rPr lang="en-US" sz="1200" dirty="0">
                    <a:effectLst/>
                  </a:rPr>
                  <a:t>After the above untangling process with surface relaxation, the surface of the output untangled mesh </a:t>
                </a:r>
                <a:r>
                  <a:rPr lang="en-US" sz="1200" dirty="0">
                    <a:effectLst/>
                  </a:rPr>
                  <a:t>​</a:t>
                </a:r>
                <a14:m>
                  <m:oMath>
                    <m:sSup>
                      <m:sSupPr>
                        <m:ctrlPr>
                          <a:rPr sz="1200">
                            <a:latin typeface="Cambria Math" panose="02040503050406030204" pitchFamily="18" charset="0"/>
                          </a:rPr>
                        </m:ctrlPr>
                      </m:sSupPr>
                      <m:e>
                        <m:r>
                          <m:rPr>
                            <m:scr m:val="script"/>
                          </m:rPr>
                          <a:rPr lang="en-US" sz="1200" dirty="0">
                            <a:solidFill>
                              <a:srgbClr val="000000"/>
                            </a:solidFill>
                            <a:effectLst/>
                          </a:rPr>
                          <m:t>H</m:t>
                        </m:r>
                      </m:e>
                      <m:sup>
                        <m:r>
                          <m:rPr>
                            <m:sty m:val="i"/>
                          </m:rPr>
                          <a:rPr lang="en-US" sz="1200" dirty="0">
                            <a:solidFill>
                              <a:srgbClr val="000000"/>
                            </a:solidFill>
                            <a:effectLst/>
                          </a:rPr>
                          <m:t>′</m:t>
                        </m:r>
                      </m:sup>
                    </m:sSup>
                  </m:oMath>
                </a14:m>
                <a:r>
                  <a:rPr lang="en-US" sz="1200" dirty="0">
                    <a:effectLst/>
                  </a:rPr>
                  <a:t> may be far away from the target surface </a:t>
                </a:r>
                <a:r>
                  <a:rPr lang="en-US" sz="1200" dirty="0">
                    <a:effectLst/>
                  </a:rPr>
                  <a:t>​</a:t>
                </a:r>
                <a14:m>
                  <m:oMath>
                    <m:sSub>
                      <m:sSubPr>
                        <m:ctrlPr>
                          <a:rPr sz="1200">
                            <a:latin typeface="Cambria Math" panose="02040503050406030204" pitchFamily="18" charset="0"/>
                          </a:rPr>
                        </m:ctrlPr>
                      </m:sSubPr>
                      <m:e>
                        <m:r>
                          <m:rPr>
                            <m:sty m:val="p"/>
                          </m:rPr>
                          <a:rPr lang="en-US" sz="1200" dirty="0">
                            <a:solidFill>
                              <a:srgbClr val="000000"/>
                            </a:solidFill>
                            <a:effectLst/>
                          </a:rPr>
                          <m:t>Ω</m:t>
                        </m:r>
                      </m:e>
                      <m:sub>
                        <m:r>
                          <m:rPr>
                            <m:sty m:val="i"/>
                          </m:rPr>
                          <a:rPr lang="en-US" sz="1200" dirty="0">
                            <a:solidFill>
                              <a:srgbClr val="000000"/>
                            </a:solidFill>
                            <a:effectLst/>
                          </a:rPr>
                          <m:t>t</m:t>
                        </m:r>
                      </m:sub>
                    </m:sSub>
                  </m:oMath>
                </a14:m>
                <a:r>
                  <a:rPr lang="en-US" sz="1200" dirty="0">
                    <a:effectLst/>
                  </a:rPr>
                  <a:t> (see the inset). Previous methods simply project this deformed surface onto </a:t>
                </a:r>
                <a:r>
                  <a:rPr lang="en-US" sz="1200" dirty="0">
                    <a:effectLst/>
                  </a:rPr>
                  <a:t>​</a:t>
                </a:r>
                <a14:m>
                  <m:oMath>
                    <m:sSub>
                      <m:sSubPr>
                        <m:ctrlPr>
                          <a:rPr sz="1200">
                            <a:latin typeface="Cambria Math" panose="02040503050406030204" pitchFamily="18" charset="0"/>
                          </a:rPr>
                        </m:ctrlPr>
                      </m:sSubPr>
                      <m:e>
                        <m:r>
                          <m:rPr>
                            <m:sty m:val="p"/>
                          </m:rPr>
                          <a:rPr lang="en-US" sz="1200" dirty="0">
                            <a:solidFill>
                              <a:srgbClr val="000000"/>
                            </a:solidFill>
                            <a:effectLst/>
                          </a:rPr>
                          <m:t>Ω</m:t>
                        </m:r>
                      </m:e>
                      <m:sub>
                        <m:r>
                          <m:rPr>
                            <m:sty m:val="i"/>
                          </m:rPr>
                          <a:rPr lang="en-US" sz="1200" dirty="0">
                            <a:solidFill>
                              <a:srgbClr val="000000"/>
                            </a:solidFill>
                            <a:effectLst/>
                          </a:rPr>
                          <m:t>t</m:t>
                        </m:r>
                      </m:sub>
                    </m:sSub>
                  </m:oMath>
                </a14:m>
                <a:r>
                  <a:rPr lang="en-US" sz="1200" dirty="0">
                    <a:effectLst/>
                  </a:rPr>
                  <a:t>.</a:t>
                </a:r>
              </a:p>
            </p:txBody>
          </p:sp>
        </mc:Choice>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p:cSld>
    <p:spTree>
      <p:nvGrpSpPr>
        <p:cNvPr id="1" name=""/>
        <p:cNvGrpSpPr/>
        <p:nvPr/>
      </p:nvGrpSpPr>
      <p:grpSpPr>
        <a:xfrm>
          <a:off x="0" y="0"/>
          <a:ext cx="0" cy="0"/>
          <a:chOff x="0" y="0"/>
          <a:chExt cx="0" cy="0"/>
        </a:xfrm>
      </p:grpSpPr>
      <p:sp>
        <p:nvSpPr>
          <p:cNvPr id="3" name="Text"/>
          <p:cNvSpPr/>
          <p:nvPr/>
        </p:nvSpPr>
        <p:spPr>
          <a:xfrm>
            <a:off x="1524000" y="457200"/>
            <a:ext cx="9144000" cy="4905375"/>
          </a:xfrm>
          <a:prstGeom prst="rect">
            <a:avLst/>
          </a:prstGeom>
        </p:spPr>
        <p:txBody>
          <a:bodyPr anchor="t" lIns="0" tIns="0" rIns="0" bIns="0">
            <a:noAutofit/>
          </a:bodyPr>
          <a:lstStyle/>
          <a:p>
            <a:pPr>
              <a:lnSpc>
                <a:spcPct val="120000"/>
              </a:lnSpc>
            </a:pPr>
            <a:r>
              <a:rPr lang="en-US" sz="1200" dirty="0">
                <a:effectLst/>
              </a:rPr>
              <a:t> </a:t>
            </a:r>
          </a:p>
          <a:p>
            <a:pPr>
              <a:spcAft>
                <a:spcPts val="36900"/>
              </a:spcAft>
            </a:pPr>
            <a:r>
              <a:rPr lang="en-US" sz="100" dirty="0">
                <a:effectLst/>
              </a:rPr>
              <a:t> </a:t>
            </a:r>
          </a:p>
          <a:p>
            <a:pPr>
              <a:lnSpc>
                <a:spcPct val="120000"/>
              </a:lnSpc>
            </a:pPr>
            <a:r>
              <a:rPr lang="en-US" sz="1200" dirty="0">
                <a:effectLst/>
              </a:rPr>
              <a:t> periments, and 20 iterations are performed.</a:t>
            </a:r>
          </a:p>
        </p:txBody>
      </p:sp>
      <p:pic>
        <p:nvPicPr>
          <p:cNvPr id="5" name="image-7650cf70e0b5f4c4967b11782130baccebd13035.jpg"/>
          <p:cNvPicPr/>
          <p:nvPr/>
        </p:nvPicPr>
        <p:blipFill>
          <a:blip r:embed="rId2" cstate="print"/>
          <a:srcRect/>
          <a:stretch>
            <a:fillRect/>
          </a:stretch>
        </p:blipFill>
        <p:spPr>
          <a:xfrm>
            <a:off x="1524000" y="457200"/>
            <a:ext cx="3676650" cy="467677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
              <p:cNvSpPr/>
              <p:nvPr/>
            </p:nvSpPr>
            <p:spPr>
              <a:xfrm>
                <a:off x="1524000" y="457200"/>
                <a:ext cx="9144000" cy="1143000"/>
              </a:xfrm>
              <a:prstGeom prst="rect">
                <a:avLst/>
              </a:prstGeom>
            </p:spPr>
            <p:txBody>
              <a:bodyPr anchor="t" lIns="0" tIns="0" rIns="0" bIns="0">
                <a:noAutofit/>
              </a:bodyPr>
              <a:lstStyle/>
              <a:p>
                <a:pPr>
                  <a:lnSpc>
                    <a:spcPct val="120000"/>
                  </a:lnSpc>
                </a:pPr>
                <a:r>
                  <a:rPr lang="en-US" sz="1200" dirty="0">
                    <a:effectLst/>
                  </a:rPr>
                  <a:t>This simple projection does not </a:t>
                </a:r>
                <a:r>
                  <a:rPr lang="en-US" sz="1200" dirty="0">
                    <a:effectLst/>
                  </a:rPr>
                  <a:t>​</a:t>
                </a:r>
                <a14:m>
                  <m:oMath>
                    <m:sSub>
                      <m:sSubPr>
                        <m:ctrlPr>
                          <a:rPr sz="1200">
                            <a:latin typeface="Cambria Math" panose="02040503050406030204" pitchFamily="18" charset="0"/>
                          </a:rPr>
                        </m:ctrlPr>
                      </m:sSubPr>
                      <m:e>
                        <m:r>
                          <m:t xml:space="preserve"> </m:t>
                        </m:r>
                      </m:e>
                      <m:sub>
                        <m:r>
                          <m:rPr>
                            <m:sty m:val="p"/>
                          </m:rPr>
                          <a:rPr lang="en-US" sz="1200" dirty="0">
                            <a:solidFill>
                              <a:srgbClr val="000000"/>
                            </a:solidFill>
                            <a:effectLst/>
                          </a:rPr>
                          <m:t>20</m:t>
                        </m:r>
                      </m:sub>
                    </m:sSub>
                  </m:oMath>
                </a14:m>
                <a:r>
                  <a:rPr lang="en-US" sz="1200" dirty="0">
                    <a:effectLst/>
                  </a:rPr>
                  <a:t> guarantee that the obtained mesh is still inversion-free. To address that, we formulate the above problem as a volumetric mapping problem </a:t>
                </a:r>
                <a:r>
                  <a:rPr lang="en-US" sz="1200" dirty="0">
                    <a:effectLst/>
                  </a:rPr>
                  <a:t>​</a:t>
                </a:r>
                <a14:m>
                  <m:oMath>
                    <m:sSub>
                      <m:sSubPr>
                        <m:ctrlPr>
                          <a:rPr sz="1200">
                            <a:latin typeface="Cambria Math" panose="02040503050406030204" pitchFamily="18" charset="0"/>
                          </a:rPr>
                        </m:ctrlPr>
                      </m:sSubPr>
                      <m:e>
                        <m:r>
                          <m:rPr>
                            <m:sty m:val="i"/>
                          </m:rPr>
                          <a:rPr lang="en-US" sz="1200" dirty="0">
                            <a:solidFill>
                              <a:srgbClr val="000000"/>
                            </a:solidFill>
                            <a:effectLst/>
                          </a:rPr>
                          <m:t>g</m:t>
                        </m:r>
                      </m:e>
                      <m:sub>
                        <m:r>
                          <m:rPr>
                            <m:sty m:val="i"/>
                          </m:rPr>
                          <a:rPr lang="en-US" sz="1200" dirty="0">
                            <a:solidFill>
                              <a:srgbClr val="000000"/>
                            </a:solidFill>
                            <a:effectLst/>
                          </a:rPr>
                          <m:t>t</m:t>
                        </m:r>
                      </m:sub>
                    </m:sSub>
                    <m:r>
                      <m:rPr>
                        <m:sty m:val="p"/>
                      </m:rPr>
                      <a:rPr lang="en-US" sz="1200" dirty="0">
                        <a:solidFill>
                          <a:srgbClr val="000000"/>
                        </a:solidFill>
                        <a:effectLst/>
                      </a:rPr>
                      <m:t>:</m:t>
                    </m:r>
                    <m:sSup>
                      <m:sSupPr>
                        <m:ctrlPr>
                          <a:rPr sz="1200">
                            <a:latin typeface="Cambria Math" panose="02040503050406030204" pitchFamily="18" charset="0"/>
                          </a:rPr>
                        </m:ctrlPr>
                      </m:sSupPr>
                      <m:e>
                        <m:r>
                          <m:rPr>
                            <m:scr m:val="script"/>
                          </m:rPr>
                          <a:rPr lang="en-US" sz="1200" dirty="0">
                            <a:solidFill>
                              <a:srgbClr val="000000"/>
                            </a:solidFill>
                            <a:effectLst/>
                          </a:rPr>
                          <m:t>H</m:t>
                        </m:r>
                      </m:e>
                      <m:sup>
                        <m:r>
                          <m:rPr>
                            <m:sty m:val="i"/>
                          </m:rPr>
                          <a:rPr lang="en-US" sz="1200" dirty="0">
                            <a:solidFill>
                              <a:srgbClr val="000000"/>
                            </a:solidFill>
                            <a:effectLst/>
                          </a:rPr>
                          <m:t>′</m:t>
                        </m:r>
                      </m:sup>
                    </m:sSup>
                    <m:r>
                      <m:rPr>
                        <m:sty m:val="p"/>
                      </m:rPr>
                      <a:rPr lang="en-US" sz="1200" dirty="0">
                        <a:solidFill>
                          <a:srgbClr val="000000"/>
                        </a:solidFill>
                        <a:effectLst/>
                      </a:rPr>
                      <m:t>→</m:t>
                    </m:r>
                    <m:acc>
                      <m:accPr>
                        <m:chr m:val="ˆ"/>
                      </m:accPr>
                      <m:e>
                        <m:r>
                          <m:rPr>
                            <m:scr m:val="script"/>
                          </m:rPr>
                          <a:rPr lang="en-US" sz="1200" dirty="0">
                            <a:solidFill>
                              <a:srgbClr val="000000"/>
                            </a:solidFill>
                            <a:effectLst/>
                          </a:rPr>
                          <m:t>H</m:t>
                        </m:r>
                      </m:e>
                    </m:acc>
                  </m:oMath>
                </a14:m>
                <a:r>
                  <a:rPr lang="en-US" sz="1200" dirty="0">
                    <a:effectLst/>
                  </a:rPr>
                  <a:t>, where </a:t>
                </a:r>
                <a:r>
                  <a:rPr lang="en-US" sz="1200" dirty="0">
                    <a:effectLst/>
                  </a:rPr>
                  <a:t>​</a:t>
                </a:r>
                <a14:m>
                  <m:oMath>
                    <m:sSub>
                      <m:sSubPr>
                        <m:ctrlPr>
                          <a:rPr sz="1200">
                            <a:latin typeface="Cambria Math" panose="02040503050406030204" pitchFamily="18" charset="0"/>
                          </a:rPr>
                        </m:ctrlPr>
                      </m:sSubPr>
                      <m:e>
                        <m:r>
                          <m:rPr>
                            <m:sty m:val="p"/>
                          </m:rPr>
                          <a:rPr lang="en-US" sz="1200" dirty="0">
                            <a:solidFill>
                              <a:srgbClr val="000000"/>
                            </a:solidFill>
                            <a:effectLst/>
                          </a:rPr>
                          <m:t>Ω</m:t>
                        </m:r>
                      </m:e>
                      <m:sub>
                        <m:r>
                          <m:rPr>
                            <m:sty m:val="i"/>
                          </m:rPr>
                          <a:rPr lang="en-US" sz="1200" dirty="0">
                            <a:solidFill>
                              <a:srgbClr val="000000"/>
                            </a:solidFill>
                            <a:effectLst/>
                          </a:rPr>
                          <m:t>t</m:t>
                        </m:r>
                      </m:sub>
                    </m:sSub>
                  </m:oMath>
                </a14:m>
                <a:r>
                  <a:rPr lang="en-US" sz="1200" dirty="0">
                    <a:effectLst/>
                  </a:rPr>
                  <a:t> is the boundary of </a:t>
                </a:r>
                <a:r>
                  <a:rPr lang="en-US" sz="1200" dirty="0">
                    <a:effectLst/>
                  </a:rPr>
                  <a:t>​</a:t>
                </a:r>
                <a14:m>
                  <m:oMath>
                    <m:acc>
                      <m:accPr>
                        <m:chr m:val="ˆ"/>
                      </m:accPr>
                      <m:e>
                        <m:r>
                          <m:rPr>
                            <m:scr m:val="script"/>
                          </m:rPr>
                          <a:rPr lang="en-US" sz="1200" dirty="0">
                            <a:solidFill>
                              <a:srgbClr val="000000"/>
                            </a:solidFill>
                            <a:effectLst/>
                          </a:rPr>
                          <m:t>H</m:t>
                        </m:r>
                      </m:e>
                    </m:acc>
                  </m:oMath>
                </a14:m>
                <a:r>
                  <a:rPr lang="en-US" sz="1200" dirty="0">
                    <a:effectLst/>
                  </a:rPr>
                  <a:t>. A number of inversion-free local injective mapping techniques [41, 42] can be used to achieve the above deformation. In this work, we select the recently introduced SLIM solver [46]. To utilize the SLIM solver, we decompose each hexahedron of </a:t>
                </a:r>
                <a:r>
                  <a:rPr lang="en-US" sz="1200" dirty="0">
                    <a:effectLst/>
                  </a:rPr>
                  <a:t>​</a:t>
                </a:r>
                <a14:m>
                  <m:oMath>
                    <m:sSup>
                      <m:sSupPr>
                        <m:ctrlPr>
                          <a:rPr sz="1200">
                            <a:latin typeface="Cambria Math" panose="02040503050406030204" pitchFamily="18" charset="0"/>
                          </a:rPr>
                        </m:ctrlPr>
                      </m:sSupPr>
                      <m:e>
                        <m:r>
                          <m:rPr>
                            <m:scr m:val="script"/>
                          </m:rPr>
                          <a:rPr lang="en-US" sz="1200" dirty="0">
                            <a:solidFill>
                              <a:srgbClr val="000000"/>
                            </a:solidFill>
                            <a:effectLst/>
                          </a:rPr>
                          <m:t>H</m:t>
                        </m:r>
                      </m:e>
                      <m:sup>
                        <m:r>
                          <m:rPr>
                            <m:sty m:val="i"/>
                          </m:rPr>
                          <a:rPr lang="en-US" sz="1200" dirty="0">
                            <a:solidFill>
                              <a:srgbClr val="000000"/>
                            </a:solidFill>
                            <a:effectLst/>
                          </a:rPr>
                          <m:t>′</m:t>
                        </m:r>
                      </m:sup>
                    </m:sSup>
                  </m:oMath>
                </a14:m>
                <a:r>
                  <a:rPr lang="en-US" sz="1200" dirty="0">
                    <a:effectLst/>
                  </a:rPr>
                  <a:t> into eight tetrahedra (i.e., one tet for each corner). The AMIPS exponential energy [42] is used in our ex-</a:t>
                </a:r>
              </a:p>
            </p:txBody>
          </p:sp>
        </mc:Choice>
        <mc:Fallback/>
      </mc:AlternateContent>
      <p:sp>
        <p:nvSpPr>
          <p:cNvPr id="2" name="Text"/>
          <p:cNvSpPr/>
          <p:nvPr/>
        </p:nvSpPr>
        <p:spPr>
          <a:xfrm>
            <a:off x="1524000" y="1752600"/>
            <a:ext cx="9144000" cy="4437540"/>
          </a:xfrm>
          <a:prstGeom prst="rect">
            <a:avLst/>
          </a:prstGeom>
          <a:solidFill>
            <a:srgbClr val="f8f8fa"/>
          </a:solidFill>
        </p:spPr>
        <p:txBody>
          <a:bodyPr anchor="t" lIns="0" tIns="152400" rIns="0" bIns="0" wrap="none">
            <a:noAutofit/>
          </a:bodyPr>
          <a:lstStyle/>
          <a:p>
            <a:pPr marL="152400">
              <a:lnSpc>
                <a:spcPct val="125300"/>
              </a:lnSpc>
            </a:pPr>
            <a:r>
              <a:rPr lang="en-US" sz="1150" dirty="0">
                <a:solidFill>
                  <a:srgbClr val="333333"/>
                </a:solidFill>
                <a:effectLst/>
                <a:highlight>
                  <a:srgbClr val="f8f8fa"/>
                </a:highlight>
                <a:latin typeface="Consolas" panose="020B0609020204030204" pitchFamily="49" charset="0"/>
                <a:cs typeface="Consolas" panose="020B0609020204030204" pitchFamily="49" charset="0"/>
              </a:rPr>
              <a:t>Algorithm 1: Local untangle</a:t>
            </a:r>
            <a:br>
              <a:rPr lang="en-US" sz="1150" dirty="0"/>
            </a:br>
            <a:r>
              <a:rPr lang="en-US" sz="1150" dirty="0">
                <a:solidFill>
                  <a:srgbClr val="333333"/>
                </a:solidFill>
                <a:effectLst/>
                <a:highlight>
                  <a:srgbClr val="f8f8fa"/>
                </a:highlight>
                <a:latin typeface="Consolas" panose="020B0609020204030204" pitchFamily="49" charset="0"/>
                <a:cs typeface="Consolas" panose="020B0609020204030204" pitchFamily="49" charset="0"/>
              </a:rPr>
              <a:t>    Input: $\mathcal{H}, \Omega_{t}$</a:t>
            </a:r>
            <a:br>
              <a:rPr lang="en-US" sz="1150" dirty="0"/>
            </a:br>
            <a:r>
              <a:rPr lang="en-US" sz="1150" dirty="0">
                <a:solidFill>
                  <a:srgbClr val="333333"/>
                </a:solidFill>
                <a:effectLst/>
                <a:highlight>
                  <a:srgbClr val="f8f8fa"/>
                </a:highlight>
                <a:latin typeface="Consolas" panose="020B0609020204030204" pitchFamily="49" charset="0"/>
                <a:cs typeface="Consolas" panose="020B0609020204030204" pitchFamily="49" charset="0"/>
              </a:rPr>
              <a:t>    Output: $\mathcal{H}^{\prime}$</a:t>
            </a:r>
            <a:br>
              <a:rPr lang="en-US" sz="1150" dirty="0"/>
            </a:br>
            <a:r>
              <a:rPr lang="en-US" sz="1150" dirty="0">
                <a:solidFill>
                  <a:srgbClr val="333333"/>
                </a:solidFill>
                <a:effectLst/>
                <a:highlight>
                  <a:srgbClr val="f8f8fa"/>
                </a:highlight>
                <a:latin typeface="Consolas" panose="020B0609020204030204" pitchFamily="49" charset="0"/>
                <a:cs typeface="Consolas" panose="020B0609020204030204" pitchFamily="49" charset="0"/>
              </a:rPr>
              <a:t>    Scale $\mathcal{H}$ and $\Omega_{t}$;</a:t>
            </a:r>
            <a:br>
              <a:rPr lang="en-US" sz="1150" dirty="0"/>
            </a:br>
            <a:r>
              <a:rPr lang="en-US" sz="1150" dirty="0">
                <a:solidFill>
                  <a:srgbClr val="333333"/>
                </a:solidFill>
                <a:effectLst/>
                <a:highlight>
                  <a:srgbClr val="f8f8fa"/>
                </a:highlight>
                <a:latin typeface="Consolas" panose="020B0609020204030204" pitchFamily="49" charset="0"/>
                <a:cs typeface="Consolas" panose="020B0609020204030204" pitchFamily="49" charset="0"/>
              </a:rPr>
              <a:t>    Set $\alpha=1000, \beta=1000, \xi=0.6$;</a:t>
            </a:r>
            <a:br>
              <a:rPr lang="en-US" sz="1150" dirty="0"/>
            </a:br>
            <a:r>
              <a:rPr lang="en-US" sz="1150" dirty="0">
                <a:solidFill>
                  <a:srgbClr val="333333"/>
                </a:solidFill>
                <a:effectLst/>
                <a:highlight>
                  <a:srgbClr val="f8f8fa"/>
                </a:highlight>
                <a:latin typeface="Consolas" panose="020B0609020204030204" pitchFamily="49" charset="0"/>
                <a:cs typeface="Consolas" panose="020B0609020204030204" pitchFamily="49" charset="0"/>
              </a:rPr>
              <a:t>    while current $M S J \leq 0$ do</a:t>
            </a:r>
            <a:br>
              <a:rPr lang="en-US" sz="1150" dirty="0"/>
            </a:br>
            <a:r>
              <a:rPr lang="en-US" sz="1150" dirty="0">
                <a:solidFill>
                  <a:srgbClr val="333333"/>
                </a:solidFill>
                <a:effectLst/>
                <a:highlight>
                  <a:srgbClr val="f8f8fa"/>
                </a:highlight>
                <a:latin typeface="Consolas" panose="020B0609020204030204" pitchFamily="49" charset="0"/>
                <a:cs typeface="Consolas" panose="020B0609020204030204" pitchFamily="49" charset="0"/>
              </a:rPr>
              <a:t>        while not reach maximum global iteration (default 20)</a:t>
            </a:r>
            <a:br>
              <a:rPr lang="en-US" sz="1150" dirty="0"/>
            </a:br>
            <a:r>
              <a:rPr lang="en-US" sz="1150" dirty="0">
                <a:solidFill>
                  <a:srgbClr val="333333"/>
                </a:solidFill>
                <a:effectLst/>
                <a:highlight>
                  <a:srgbClr val="f8f8fa"/>
                </a:highlight>
                <a:latin typeface="Consolas" panose="020B0609020204030204" pitchFamily="49" charset="0"/>
                <a:cs typeface="Consolas" panose="020B0609020204030204" pitchFamily="49" charset="0"/>
              </a:rPr>
              <a:t>        do</a:t>
            </a:r>
            <a:br>
              <a:rPr lang="en-US" sz="1150" dirty="0"/>
            </a:br>
            <a:r>
              <a:rPr lang="en-US" sz="1150" dirty="0">
                <a:solidFill>
                  <a:srgbClr val="333333"/>
                </a:solidFill>
                <a:effectLst/>
                <a:highlight>
                  <a:srgbClr val="f8f8fa"/>
                </a:highlight>
                <a:latin typeface="Consolas" panose="020B0609020204030204" pitchFamily="49" charset="0"/>
                <a:cs typeface="Consolas" panose="020B0609020204030204" pitchFamily="49" charset="0"/>
              </a:rPr>
              <a:t>            Identify inverted elements $\mathcal{I}$;</a:t>
            </a:r>
            <a:br>
              <a:rPr lang="en-US" sz="1150" dirty="0"/>
            </a:br>
            <a:r>
              <a:rPr lang="en-US" sz="1150" dirty="0">
                <a:solidFill>
                  <a:srgbClr val="333333"/>
                </a:solidFill>
                <a:effectLst/>
                <a:highlight>
                  <a:srgbClr val="f8f8fa"/>
                </a:highlight>
                <a:latin typeface="Consolas" panose="020B0609020204030204" pitchFamily="49" charset="0"/>
                <a:cs typeface="Consolas" panose="020B0609020204030204" pitchFamily="49" charset="0"/>
              </a:rPr>
              <a:t>            Extract local regions $\mathcal{R}$ (a copy from $\mathcal{H}$ );</a:t>
            </a:r>
            <a:br>
              <a:rPr lang="en-US" sz="1150" dirty="0"/>
            </a:br>
            <a:r>
              <a:rPr lang="en-US" sz="1150" dirty="0">
                <a:solidFill>
                  <a:srgbClr val="333333"/>
                </a:solidFill>
                <a:effectLst/>
                <a:highlight>
                  <a:srgbClr val="f8f8fa"/>
                </a:highlight>
                <a:latin typeface="Consolas" panose="020B0609020204030204" pitchFamily="49" charset="0"/>
                <a:cs typeface="Consolas" panose="020B0609020204030204" pitchFamily="49" charset="0"/>
              </a:rPr>
              <a:t>            Classify surface vertices for $\mathcal{R}$;</a:t>
            </a:r>
            <a:br>
              <a:rPr lang="en-US" sz="1150" dirty="0"/>
            </a:br>
            <a:r>
              <a:rPr lang="en-US" sz="1150" dirty="0">
                <a:solidFill>
                  <a:srgbClr val="333333"/>
                </a:solidFill>
                <a:effectLst/>
                <a:highlight>
                  <a:srgbClr val="f8f8fa"/>
                </a:highlight>
                <a:latin typeface="Consolas" panose="020B0609020204030204" pitchFamily="49" charset="0"/>
                <a:cs typeface="Consolas" panose="020B0609020204030204" pitchFamily="49" charset="0"/>
              </a:rPr>
              <a:t>            Compute target edge length by solving Eq. (8) for</a:t>
            </a:r>
            <a:br>
              <a:rPr lang="en-US" sz="1150" dirty="0"/>
            </a:br>
            <a:r>
              <a:rPr lang="en-US" sz="1150" dirty="0">
                <a:solidFill>
                  <a:srgbClr val="333333"/>
                </a:solidFill>
                <a:effectLst/>
                <a:highlight>
                  <a:srgbClr val="f8f8fa"/>
                </a:highlight>
                <a:latin typeface="Consolas" panose="020B0609020204030204" pitchFamily="49" charset="0"/>
                <a:cs typeface="Consolas" panose="020B0609020204030204" pitchFamily="49" charset="0"/>
              </a:rPr>
              <a:t>            $\mathcal{R}$;</a:t>
            </a:r>
            <a:br>
              <a:rPr lang="en-US" sz="1150" dirty="0"/>
            </a:br>
            <a:r>
              <a:rPr lang="en-US" sz="1150" dirty="0">
                <a:solidFill>
                  <a:srgbClr val="333333"/>
                </a:solidFill>
                <a:effectLst/>
                <a:highlight>
                  <a:srgbClr val="f8f8fa"/>
                </a:highlight>
                <a:latin typeface="Consolas" panose="020B0609020204030204" pitchFamily="49" charset="0"/>
                <a:cs typeface="Consolas" panose="020B0609020204030204" pitchFamily="49" charset="0"/>
              </a:rPr>
              <a:t>            $\tau=1 ;$</a:t>
            </a:r>
            <a:br>
              <a:rPr lang="en-US" sz="1150" dirty="0"/>
            </a:br>
            <a:r>
              <a:rPr lang="en-US" sz="1150" dirty="0">
                <a:solidFill>
                  <a:srgbClr val="333333"/>
                </a:solidFill>
                <a:effectLst/>
                <a:highlight>
                  <a:srgbClr val="f8f8fa"/>
                </a:highlight>
                <a:latin typeface="Consolas" panose="020B0609020204030204" pitchFamily="49" charset="0"/>
                <a:cs typeface="Consolas" panose="020B0609020204030204" pitchFamily="49" charset="0"/>
              </a:rPr>
              <a:t>            while not reach maximum local iteration (default</a:t>
            </a:r>
            <a:br>
              <a:rPr lang="en-US" sz="1150" dirty="0"/>
            </a:br>
            <a:r>
              <a:rPr lang="en-US" sz="1150" dirty="0">
                <a:solidFill>
                  <a:srgbClr val="333333"/>
                </a:solidFill>
                <a:effectLst/>
                <a:highlight>
                  <a:srgbClr val="f8f8fa"/>
                </a:highlight>
                <a:latin typeface="Consolas" panose="020B0609020204030204" pitchFamily="49" charset="0"/>
                <a:cs typeface="Consolas" panose="020B0609020204030204" pitchFamily="49" charset="0"/>
              </a:rPr>
              <a:t>            20) do</a:t>
            </a:r>
            <a:br>
              <a:rPr lang="en-US" sz="1150" dirty="0"/>
            </a:br>
            <a:r>
              <a:rPr lang="en-US" sz="1150" dirty="0">
                <a:solidFill>
                  <a:srgbClr val="333333"/>
                </a:solidFill>
                <a:effectLst/>
                <a:highlight>
                  <a:srgbClr val="f8f8fa"/>
                </a:highlight>
                <a:latin typeface="Consolas" panose="020B0609020204030204" pitchFamily="49" charset="0"/>
                <a:cs typeface="Consolas" panose="020B0609020204030204" pitchFamily="49" charset="0"/>
              </a:rPr>
              <a:t>                $\tau=0.9 \tau ;$</a:t>
            </a:r>
            <a:br>
              <a:rPr lang="en-US" sz="1150" dirty="0"/>
            </a:br>
            <a:r>
              <a:rPr lang="en-US" sz="1150" dirty="0">
                <a:solidFill>
                  <a:srgbClr val="333333"/>
                </a:solidFill>
                <a:effectLst/>
                <a:highlight>
                  <a:srgbClr val="f8f8fa"/>
                </a:highlight>
                <a:latin typeface="Consolas" panose="020B0609020204030204" pitchFamily="49" charset="0"/>
                <a:cs typeface="Consolas" panose="020B0609020204030204" pitchFamily="49" charset="0"/>
              </a:rPr>
              <a:t>                Solve Eq. (7) for $\mathcal{R}$;</a:t>
            </a:r>
            <a:br>
              <a:rPr lang="en-US" sz="1150" dirty="0"/>
            </a:br>
            <a:r>
              <a:rPr lang="en-US" sz="1150" dirty="0">
                <a:solidFill>
                  <a:srgbClr val="333333"/>
                </a:solidFill>
                <a:effectLst/>
                <a:highlight>
                  <a:srgbClr val="f8f8fa"/>
                </a:highlight>
                <a:latin typeface="Consolas" panose="020B0609020204030204" pitchFamily="49" charset="0"/>
                <a:cs typeface="Consolas" panose="020B0609020204030204" pitchFamily="49" charset="0"/>
              </a:rPr>
              <a:t>                Save $\mathcal{R}$;</a:t>
            </a:r>
            <a:br>
              <a:rPr lang="en-US" sz="1150" dirty="0"/>
            </a:br>
            <a:r>
              <a:rPr lang="en-US" sz="1150" dirty="0">
                <a:solidFill>
                  <a:srgbClr val="333333"/>
                </a:solidFill>
                <a:effectLst/>
                <a:highlight>
                  <a:srgbClr val="f8f8fa"/>
                </a:highlight>
                <a:latin typeface="Consolas" panose="020B0609020204030204" pitchFamily="49" charset="0"/>
                <a:cs typeface="Consolas" panose="020B0609020204030204" pitchFamily="49" charset="0"/>
              </a:rPr>
              <a:t>                $\mathcal{R} \leftarrow$ Update vertices. using Eq (9);</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p:cSld>
    <p:spTree>
      <p:nvGrpSpPr>
        <p:cNvPr id="1" name=""/>
        <p:cNvGrpSpPr/>
        <p:nvPr/>
      </p:nvGrpSpPr>
      <p:grpSpPr>
        <a:xfrm>
          <a:off x="0" y="0"/>
          <a:ext cx="0" cy="0"/>
          <a:chOff x="0" y="0"/>
          <a:chExt cx="0" cy="0"/>
        </a:xfrm>
      </p:grpSpPr>
      <p:sp>
        <p:nvSpPr>
          <p:cNvPr id="3" name="Text"/>
          <p:cNvSpPr/>
          <p:nvPr/>
        </p:nvSpPr>
        <p:spPr>
          <a:xfrm>
            <a:off x="1524000" y="457200"/>
            <a:ext cx="9144000" cy="3106278"/>
          </a:xfrm>
          <a:prstGeom prst="rect">
            <a:avLst/>
          </a:prstGeom>
          <a:solidFill>
            <a:srgbClr val="f8f8fa"/>
          </a:solidFill>
        </p:spPr>
        <p:txBody>
          <a:bodyPr anchor="t" lIns="0" tIns="152400" rIns="0" bIns="0" wrap="none">
            <a:noAutofit/>
          </a:bodyPr>
          <a:lstStyle/>
          <a:p>
            <a:pPr marL="152400">
              <a:lnSpc>
                <a:spcPct val="125300"/>
              </a:lnSpc>
            </a:pPr>
            <a:r>
              <a:rPr lang="en-US" sz="1150" dirty="0">
                <a:solidFill>
                  <a:srgbClr val="333333"/>
                </a:solidFill>
                <a:effectLst/>
                <a:highlight>
                  <a:srgbClr val="f8f8fa"/>
                </a:highlight>
                <a:latin typeface="Consolas" panose="020B0609020204030204" pitchFamily="49" charset="0"/>
                <a:cs typeface="Consolas" panose="020B0609020204030204" pitchFamily="49" charset="0"/>
              </a:rPr>
              <a:t>                Project surface vertices of $\mathcal{R}$ to its original</a:t>
            </a:r>
            <a:br>
              <a:rPr lang="en-US" sz="1150" dirty="0"/>
            </a:br>
            <a:r>
              <a:rPr lang="en-US" sz="1150" dirty="0">
                <a:solidFill>
                  <a:srgbClr val="333333"/>
                </a:solidFill>
                <a:effectLst/>
                <a:highlight>
                  <a:srgbClr val="f8f8fa"/>
                </a:highlight>
                <a:latin typeface="Consolas" panose="020B0609020204030204" pitchFamily="49" charset="0"/>
                <a:cs typeface="Consolas" panose="020B0609020204030204" pitchFamily="49" charset="0"/>
              </a:rPr>
              <a:t>                surface;</a:t>
            </a:r>
            <a:br>
              <a:rPr lang="en-US" sz="1150" dirty="0"/>
            </a:br>
            <a:r>
              <a:rPr lang="en-US" sz="1150" dirty="0">
                <a:solidFill>
                  <a:srgbClr val="333333"/>
                </a:solidFill>
                <a:effectLst/>
                <a:highlight>
                  <a:srgbClr val="f8f8fa"/>
                </a:highlight>
                <a:latin typeface="Consolas" panose="020B0609020204030204" pitchFamily="49" charset="0"/>
                <a:cs typeface="Consolas" panose="020B0609020204030204" pitchFamily="49" charset="0"/>
              </a:rPr>
              <a:t>                if \#invertedElements increased then</a:t>
            </a:r>
            <a:br>
              <a:rPr lang="en-US" sz="1150" dirty="0"/>
            </a:br>
            <a:r>
              <a:rPr lang="en-US" sz="1150" dirty="0">
                <a:solidFill>
                  <a:srgbClr val="333333"/>
                </a:solidFill>
                <a:effectLst/>
                <a:highlight>
                  <a:srgbClr val="f8f8fa"/>
                </a:highlight>
                <a:latin typeface="Consolas" panose="020B0609020204030204" pitchFamily="49" charset="0"/>
                <a:cs typeface="Consolas" panose="020B0609020204030204" pitchFamily="49" charset="0"/>
              </a:rPr>
              <a:t>                    Recover the saved $\mathcal{R}$;</a:t>
            </a:r>
            <a:br>
              <a:rPr lang="en-US" sz="1150" dirty="0"/>
            </a:br>
            <a:r>
              <a:rPr lang="en-US" sz="1150" dirty="0">
                <a:solidFill>
                  <a:srgbClr val="333333"/>
                </a:solidFill>
                <a:effectLst/>
                <a:highlight>
                  <a:srgbClr val="f8f8fa"/>
                </a:highlight>
                <a:latin typeface="Consolas" panose="020B0609020204030204" pitchFamily="49" charset="0"/>
                <a:cs typeface="Consolas" panose="020B0609020204030204" pitchFamily="49" charset="0"/>
              </a:rPr>
              <a:t>            end</a:t>
            </a:r>
            <a:br>
              <a:rPr lang="en-US" sz="1150" dirty="0"/>
            </a:br>
            <a:r>
              <a:rPr lang="en-US" sz="1150" dirty="0">
                <a:solidFill>
                  <a:srgbClr val="333333"/>
                </a:solidFill>
                <a:effectLst/>
                <a:highlight>
                  <a:srgbClr val="f8f8fa"/>
                </a:highlight>
                <a:latin typeface="Consolas" panose="020B0609020204030204" pitchFamily="49" charset="0"/>
                <a:cs typeface="Consolas" panose="020B0609020204030204" pitchFamily="49" charset="0"/>
              </a:rPr>
              <a:t>            Update the vertices of $\mathcal{R}$;</a:t>
            </a:r>
            <a:br>
              <a:rPr lang="en-US" sz="1150" dirty="0"/>
            </a:br>
            <a:r>
              <a:rPr lang="en-US" sz="1150" dirty="0">
                <a:solidFill>
                  <a:srgbClr val="333333"/>
                </a:solidFill>
                <a:effectLst/>
                <a:highlight>
                  <a:srgbClr val="f8f8fa"/>
                </a:highlight>
                <a:latin typeface="Consolas" panose="020B0609020204030204" pitchFamily="49" charset="0"/>
                <a:cs typeface="Consolas" panose="020B0609020204030204" pitchFamily="49" charset="0"/>
              </a:rPr>
              <a:t>            if current $M S J&gt;0$ then</a:t>
            </a:r>
            <a:br>
              <a:rPr lang="en-US" sz="1150" dirty="0"/>
            </a:br>
            <a:r>
              <a:rPr lang="en-US" sz="1150" dirty="0">
                <a:solidFill>
                  <a:srgbClr val="333333"/>
                </a:solidFill>
                <a:effectLst/>
                <a:highlight>
                  <a:srgbClr val="f8f8fa"/>
                </a:highlight>
                <a:latin typeface="Consolas" panose="020B0609020204030204" pitchFamily="49" charset="0"/>
                <a:cs typeface="Consolas" panose="020B0609020204030204" pitchFamily="49" charset="0"/>
              </a:rPr>
              <a:t>                output $\mathcal{H}^{\prime}$;</a:t>
            </a:r>
            <a:br>
              <a:rPr lang="en-US" sz="1150" dirty="0"/>
            </a:br>
            <a:r>
              <a:rPr lang="en-US" sz="1150" dirty="0">
                <a:solidFill>
                  <a:srgbClr val="333333"/>
                </a:solidFill>
                <a:effectLst/>
                <a:highlight>
                  <a:srgbClr val="f8f8fa"/>
                </a:highlight>
                <a:latin typeface="Consolas" panose="020B0609020204030204" pitchFamily="49" charset="0"/>
                <a:cs typeface="Consolas" panose="020B0609020204030204" pitchFamily="49" charset="0"/>
              </a:rPr>
              <a:t>        end</a:t>
            </a:r>
            <a:br>
              <a:rPr lang="en-US" sz="1150" dirty="0"/>
            </a:br>
            <a:r>
              <a:rPr lang="en-US" sz="1150" dirty="0">
                <a:solidFill>
                  <a:srgbClr val="333333"/>
                </a:solidFill>
                <a:effectLst/>
                <a:highlight>
                  <a:srgbClr val="f8f8fa"/>
                </a:highlight>
                <a:latin typeface="Consolas" panose="020B0609020204030204" pitchFamily="49" charset="0"/>
                <a:cs typeface="Consolas" panose="020B0609020204030204" pitchFamily="49" charset="0"/>
              </a:rPr>
              <a:t>        $\xi=\xi-0.1$;</a:t>
            </a:r>
            <a:br>
              <a:rPr lang="en-US" sz="1150" dirty="0"/>
            </a:br>
            <a:r>
              <a:rPr lang="en-US" sz="1150" dirty="0">
                <a:solidFill>
                  <a:srgbClr val="333333"/>
                </a:solidFill>
                <a:effectLst/>
                <a:highlight>
                  <a:srgbClr val="f8f8fa"/>
                </a:highlight>
                <a:latin typeface="Consolas" panose="020B0609020204030204" pitchFamily="49" charset="0"/>
                <a:cs typeface="Consolas" panose="020B0609020204030204" pitchFamily="49" charset="0"/>
              </a:rPr>
              <a:t>        if $\xi&lt;0.2$ then</a:t>
            </a:r>
            <a:br>
              <a:rPr lang="en-US" sz="1150" dirty="0"/>
            </a:br>
            <a:r>
              <a:rPr lang="en-US" sz="1150" dirty="0">
                <a:solidFill>
                  <a:srgbClr val="333333"/>
                </a:solidFill>
                <a:effectLst/>
                <a:highlight>
                  <a:srgbClr val="f8f8fa"/>
                </a:highlight>
                <a:latin typeface="Consolas" panose="020B0609020204030204" pitchFamily="49" charset="0"/>
                <a:cs typeface="Consolas" panose="020B0609020204030204" pitchFamily="49" charset="0"/>
              </a:rPr>
              <a:t>            $\alpha=0.5 \times \alpha, \beta=0.5 \times \beta, \xi=0.6 ;$</a:t>
            </a:r>
            <a:br>
              <a:rPr lang="en-US" sz="1150" dirty="0"/>
            </a:br>
            <a:r>
              <a:rPr lang="en-US" sz="1150" dirty="0">
                <a:solidFill>
                  <a:srgbClr val="333333"/>
                </a:solidFill>
                <a:effectLst/>
                <a:highlight>
                  <a:srgbClr val="f8f8fa"/>
                </a:highlight>
                <a:latin typeface="Consolas" panose="020B0609020204030204" pitchFamily="49" charset="0"/>
                <a:cs typeface="Consolas" panose="020B0609020204030204" pitchFamily="49" charset="0"/>
              </a:rPr>
              <a:t>    end</a:t>
            </a:r>
            <a:br>
              <a:rPr lang="en-US" sz="1150" dirty="0"/>
            </a:br>
            <a:r>
              <a:rPr lang="en-US" sz="1150" dirty="0">
                <a:solidFill>
                  <a:srgbClr val="333333"/>
                </a:solidFill>
                <a:effectLst/>
                <a:highlight>
                  <a:srgbClr val="f8f8fa"/>
                </a:highlight>
                <a:latin typeface="Consolas" panose="020B0609020204030204" pitchFamily="49" charset="0"/>
                <a:cs typeface="Consolas" panose="020B0609020204030204" pitchFamily="49" charset="0"/>
              </a:rPr>
              <a:t/>
            </a:r>
          </a:p>
        </p:txBody>
      </p:sp>
      <p:sp>
        <p:nvSpPr>
          <p:cNvPr id="2" name="Text"/>
          <p:cNvSpPr/>
          <p:nvPr/>
        </p:nvSpPr>
        <p:spPr>
          <a:xfrm>
            <a:off x="1524000" y="3709782"/>
            <a:ext cx="9144000" cy="266700"/>
          </a:xfrm>
          <a:prstGeom prst="rect">
            <a:avLst/>
          </a:prstGeom>
        </p:spPr>
        <p:txBody>
          <a:bodyPr anchor="t" lIns="0" tIns="0" rIns="0" bIns="0">
            <a:noAutofit/>
          </a:bodyPr>
          <a:lstStyle/>
          <a:p>
            <a:pPr>
              <a:lnSpc>
                <a:spcPct val="125800"/>
              </a:lnSpc>
            </a:pPr>
            <a:r>
              <a:rPr lang="en-US" sz="1400" dirty="0" b="1">
                <a:effectLst/>
              </a:rPr>
              <a:t>3.4. Improving MSJ</a:t>
            </a:r>
          </a:p>
        </p:txBody>
      </p:sp>
      <mc:AlternateContent xmlns:mc="http://schemas.openxmlformats.org/markup-compatibility/2006">
        <mc:Choice xmlns:a14="http://schemas.microsoft.com/office/drawing/2010/main" Requires="a14">
          <p:sp>
            <p:nvSpPr>
              <p:cNvPr id="2" name="Text"/>
              <p:cNvSpPr/>
              <p:nvPr/>
            </p:nvSpPr>
            <p:spPr>
              <a:xfrm>
                <a:off x="1524000" y="4154790"/>
                <a:ext cx="9144000" cy="2057400"/>
              </a:xfrm>
              <a:prstGeom prst="rect">
                <a:avLst/>
              </a:prstGeom>
            </p:spPr>
            <p:txBody>
              <a:bodyPr anchor="t" lIns="0" tIns="0" rIns="0" bIns="0">
                <a:noAutofit/>
              </a:bodyPr>
              <a:lstStyle/>
              <a:p>
                <a:pPr>
                  <a:lnSpc>
                    <a:spcPct val="120000"/>
                  </a:lnSpc>
                </a:pPr>
                <a:r>
                  <a:rPr lang="en-US" sz="1200" dirty="0">
                    <a:effectLst/>
                  </a:rPr>
                  <a:t>Similar to the above untangling process. The improvement of the MSJ can be performed locally. In fact, the same process</a:t>
                </a:r>
                <a:br>
                  <a:rPr lang="en-US" sz="1200" dirty="0"/>
                </a:br>
                <a:r>
                  <a:rPr lang="en-US" sz="1200" dirty="0">
                    <a:effectLst/>
                  </a:rPr>
                  <a:t> sto the above untangling can be employed with only the modification of the target MSJ </a:t>
                </a:r>
                <a:r>
                  <a:rPr lang="en-US" sz="1200" dirty="0">
                    <a:effectLst/>
                  </a:rPr>
                  <a:t>​</a:t>
                </a:r>
                <a14:m>
                  <m:oMath>
                    <m:r>
                      <m:rPr>
                        <m:sty m:val="i"/>
                      </m:rPr>
                      <a:rPr lang="en-US" sz="1200" dirty="0">
                        <a:solidFill>
                          <a:srgbClr val="000000"/>
                        </a:solidFill>
                        <a:effectLst/>
                      </a:rPr>
                      <m:t>M</m:t>
                    </m:r>
                    <m:r>
                      <m:rPr>
                        <m:sty m:val="i"/>
                      </m:rPr>
                      <a:rPr lang="en-US" sz="1200" dirty="0">
                        <a:solidFill>
                          <a:srgbClr val="000000"/>
                        </a:solidFill>
                        <a:effectLst/>
                      </a:rPr>
                      <m:t>S</m:t>
                    </m:r>
                    <m:sSub>
                      <m:sSubPr>
                        <m:ctrlPr>
                          <a:rPr sz="1200">
                            <a:latin typeface="Cambria Math" panose="02040503050406030204" pitchFamily="18" charset="0"/>
                          </a:rPr>
                        </m:ctrlPr>
                      </m:sSubPr>
                      <m:e>
                        <m:r>
                          <m:rPr>
                            <m:sty m:val="i"/>
                          </m:rPr>
                          <a:rPr lang="en-US" sz="1200" dirty="0">
                            <a:solidFill>
                              <a:srgbClr val="000000"/>
                            </a:solidFill>
                            <a:effectLst/>
                          </a:rPr>
                          <m:t>J</m:t>
                        </m:r>
                      </m:e>
                      <m:sub>
                        <m:r>
                          <m:rPr>
                            <m:sty m:val="i"/>
                          </m:rPr>
                          <a:rPr lang="en-US" sz="1200" dirty="0">
                            <a:solidFill>
                              <a:srgbClr val="000000"/>
                            </a:solidFill>
                            <a:effectLst/>
                          </a:rPr>
                          <m:t>t</m:t>
                        </m:r>
                      </m:sub>
                    </m:sSub>
                  </m:oMath>
                </a14:m>
                <a:r>
                  <a:rPr lang="en-US" sz="1200" dirty="0">
                    <a:effectLst/>
                  </a:rPr>
                  <a:t>, which is specified by the user. Given this target MSJ, the optimizer will first identify the elements whose scaled Jacobian is smaller than </a:t>
                </a:r>
                <a:r>
                  <a:rPr lang="en-US" sz="1200" dirty="0">
                    <a:effectLst/>
                  </a:rPr>
                  <a:t>​</a:t>
                </a:r>
                <a14:m>
                  <m:oMath>
                    <m:r>
                      <m:rPr>
                        <m:sty m:val="i"/>
                      </m:rPr>
                      <a:rPr lang="en-US" sz="1200" dirty="0">
                        <a:solidFill>
                          <a:srgbClr val="000000"/>
                        </a:solidFill>
                        <a:effectLst/>
                      </a:rPr>
                      <m:t>M</m:t>
                    </m:r>
                    <m:r>
                      <m:rPr>
                        <m:sty m:val="i"/>
                      </m:rPr>
                      <a:rPr lang="en-US" sz="1200" dirty="0">
                        <a:solidFill>
                          <a:srgbClr val="000000"/>
                        </a:solidFill>
                        <a:effectLst/>
                      </a:rPr>
                      <m:t>S</m:t>
                    </m:r>
                    <m:sSub>
                      <m:sSubPr>
                        <m:ctrlPr>
                          <a:rPr sz="1200">
                            <a:latin typeface="Cambria Math" panose="02040503050406030204" pitchFamily="18" charset="0"/>
                          </a:rPr>
                        </m:ctrlPr>
                      </m:sSubPr>
                      <m:e>
                        <m:r>
                          <m:rPr>
                            <m:sty m:val="i"/>
                          </m:rPr>
                          <a:rPr lang="en-US" sz="1200" dirty="0">
                            <a:solidFill>
                              <a:srgbClr val="000000"/>
                            </a:solidFill>
                            <a:effectLst/>
                          </a:rPr>
                          <m:t>J</m:t>
                        </m:r>
                      </m:e>
                      <m:sub>
                        <m:r>
                          <m:rPr>
                            <m:sty m:val="i"/>
                          </m:rPr>
                          <a:rPr lang="en-US" sz="1200" dirty="0">
                            <a:solidFill>
                              <a:srgbClr val="000000"/>
                            </a:solidFill>
                            <a:effectLst/>
                          </a:rPr>
                          <m:t>t</m:t>
                        </m:r>
                      </m:sub>
                    </m:sSub>
                  </m:oMath>
                </a14:m>
                <a:r>
                  <a:rPr lang="en-US" sz="1200" dirty="0">
                    <a:effectLst/>
                  </a:rPr>
                  <a:t>. A local region is then constructed for each identified element, which will be used to perform the local improvement. In all our experiments of improving MSJ, we avoid using </a:t>
                </a:r>
                <a:r>
                  <a:rPr lang="en-US" sz="1200" dirty="0">
                    <a:effectLst/>
                  </a:rPr>
                  <a:t>​</a:t>
                </a:r>
                <a14:m>
                  <m:oMath>
                    <m:r>
                      <m:rPr>
                        <m:sty m:val="i"/>
                      </m:rPr>
                      <a:rPr lang="en-US" sz="1200" dirty="0">
                        <a:solidFill>
                          <a:srgbClr val="000000"/>
                        </a:solidFill>
                        <a:effectLst/>
                      </a:rPr>
                      <m:t>α</m:t>
                    </m:r>
                    <m:r>
                      <m:rPr>
                        <m:sty m:val="p"/>
                      </m:rPr>
                      <a:rPr lang="en-US" sz="1200" dirty="0">
                        <a:solidFill>
                          <a:srgbClr val="000000"/>
                        </a:solidFill>
                        <a:effectLst/>
                      </a:rPr>
                      <m:t>,</m:t>
                    </m:r>
                    <m:r>
                      <m:rPr>
                        <m:sty m:val="i"/>
                      </m:rPr>
                      <a:rPr lang="en-US" sz="1200" dirty="0">
                        <a:solidFill>
                          <a:srgbClr val="000000"/>
                        </a:solidFill>
                        <a:effectLst/>
                      </a:rPr>
                      <m:t>β</m:t>
                    </m:r>
                    <m:r>
                      <m:rPr>
                        <m:sty m:val="p"/>
                      </m:rPr>
                      <a:rPr lang="en-US" sz="1200" dirty="0">
                        <a:solidFill>
                          <a:srgbClr val="000000"/>
                        </a:solidFill>
                        <a:effectLst/>
                      </a:rPr>
                      <m:t>&lt;</m:t>
                    </m:r>
                    <m:r>
                      <m:rPr>
                        <m:sty m:val="p"/>
                      </m:rPr>
                      <a:rPr lang="en-US" sz="1200" dirty="0">
                        <a:solidFill>
                          <a:srgbClr val="000000"/>
                        </a:solidFill>
                        <a:effectLst/>
                      </a:rPr>
                      <m:t>500</m:t>
                    </m:r>
                  </m:oMath>
                </a14:m>
                <a:r>
                  <a:rPr lang="en-US" sz="1200" dirty="0">
                    <a:effectLst/>
                  </a:rPr>
                  <a:t> to control distance error. In fact, most of the time we can achieve the target MSJ using </a:t>
                </a:r>
                <a:r>
                  <a:rPr lang="en-US" sz="1200" dirty="0">
                    <a:effectLst/>
                  </a:rPr>
                  <a:t>​</a:t>
                </a:r>
                <a14:m>
                  <m:oMath>
                    <m:r>
                      <m:rPr>
                        <m:sty m:val="i"/>
                      </m:rPr>
                      <a:rPr lang="en-US" sz="1200" dirty="0">
                        <a:solidFill>
                          <a:srgbClr val="000000"/>
                        </a:solidFill>
                        <a:effectLst/>
                      </a:rPr>
                      <m:t>α</m:t>
                    </m:r>
                    <m:r>
                      <m:rPr>
                        <m:sty m:val="p"/>
                      </m:rPr>
                      <a:rPr lang="en-US" sz="1200" dirty="0">
                        <a:solidFill>
                          <a:srgbClr val="000000"/>
                        </a:solidFill>
                        <a:effectLst/>
                      </a:rPr>
                      <m:t>,</m:t>
                    </m:r>
                    <m:r>
                      <m:rPr>
                        <m:sty m:val="i"/>
                      </m:rPr>
                      <a:rPr lang="en-US" sz="1200" dirty="0">
                        <a:solidFill>
                          <a:srgbClr val="000000"/>
                        </a:solidFill>
                        <a:effectLst/>
                      </a:rPr>
                      <m:t>β</m:t>
                    </m:r>
                    <m:r>
                      <m:rPr>
                        <m:sty m:val="p"/>
                      </m:rPr>
                      <a:rPr lang="en-US" sz="1200" dirty="0">
                        <a:solidFill>
                          <a:srgbClr val="000000"/>
                        </a:solidFill>
                        <a:effectLst/>
                      </a:rPr>
                      <m:t>=</m:t>
                    </m:r>
                    <m:r>
                      <m:rPr>
                        <m:sty m:val="p"/>
                      </m:rPr>
                      <a:rPr lang="en-US" sz="1200" dirty="0">
                        <a:solidFill>
                          <a:srgbClr val="000000"/>
                        </a:solidFill>
                        <a:effectLst/>
                      </a:rPr>
                      <m:t>1000</m:t>
                    </m:r>
                  </m:oMath>
                </a14:m>
                <a:r>
                  <a:rPr lang="en-US" sz="1200" dirty="0">
                    <a:effectLst/>
                  </a:rPr>
                  <a:t>. The bigger </a:t>
                </a:r>
                <a:r>
                  <a:rPr lang="en-US" sz="1200" dirty="0">
                    <a:effectLst/>
                  </a:rPr>
                  <a:t>​</a:t>
                </a:r>
                <a14:m>
                  <m:oMath>
                    <m:r>
                      <m:rPr>
                        <m:sty m:val="i"/>
                      </m:rPr>
                      <a:rPr lang="en-US" sz="1200" dirty="0">
                        <a:solidFill>
                          <a:srgbClr val="000000"/>
                        </a:solidFill>
                        <a:effectLst/>
                      </a:rPr>
                      <m:t>α</m:t>
                    </m:r>
                    <m:r>
                      <m:rPr>
                        <m:sty m:val="p"/>
                      </m:rPr>
                      <a:rPr lang="en-US" sz="1200" dirty="0">
                        <a:solidFill>
                          <a:srgbClr val="000000"/>
                        </a:solidFill>
                        <a:effectLst/>
                      </a:rPr>
                      <m:t>,</m:t>
                    </m:r>
                    <m:r>
                      <m:rPr>
                        <m:sty m:val="i"/>
                      </m:rPr>
                      <a:rPr lang="en-US" sz="1200" dirty="0">
                        <a:solidFill>
                          <a:srgbClr val="000000"/>
                        </a:solidFill>
                        <a:effectLst/>
                      </a:rPr>
                      <m:t>β</m:t>
                    </m:r>
                  </m:oMath>
                </a14:m>
                <a:r>
                  <a:rPr lang="en-US" sz="1200" dirty="0">
                    <a:effectLst/>
                  </a:rPr>
                  <a:t> are, the stronger the surface constraint is. In practice, if a larger </a:t>
                </a:r>
                <a:r>
                  <a:rPr lang="en-US" sz="1200" dirty="0">
                    <a:effectLst/>
                  </a:rPr>
                  <a:t>​</a:t>
                </a:r>
                <a14:m>
                  <m:oMath>
                    <m:r>
                      <m:rPr>
                        <m:sty m:val="i"/>
                      </m:rPr>
                      <a:rPr lang="en-US" sz="1200" dirty="0">
                        <a:solidFill>
                          <a:srgbClr val="000000"/>
                        </a:solidFill>
                        <a:effectLst/>
                      </a:rPr>
                      <m:t>M</m:t>
                    </m:r>
                    <m:r>
                      <m:rPr>
                        <m:sty m:val="i"/>
                      </m:rPr>
                      <a:rPr lang="en-US" sz="1200" dirty="0">
                        <a:solidFill>
                          <a:srgbClr val="000000"/>
                        </a:solidFill>
                        <a:effectLst/>
                      </a:rPr>
                      <m:t>S</m:t>
                    </m:r>
                    <m:sSub>
                      <m:sSubPr>
                        <m:ctrlPr>
                          <a:rPr sz="1200">
                            <a:latin typeface="Cambria Math" panose="02040503050406030204" pitchFamily="18" charset="0"/>
                          </a:rPr>
                        </m:ctrlPr>
                      </m:sSubPr>
                      <m:e>
                        <m:r>
                          <m:rPr>
                            <m:sty m:val="i"/>
                          </m:rPr>
                          <a:rPr lang="en-US" sz="1200" dirty="0">
                            <a:solidFill>
                              <a:srgbClr val="000000"/>
                            </a:solidFill>
                            <a:effectLst/>
                          </a:rPr>
                          <m:t>J</m:t>
                        </m:r>
                      </m:e>
                      <m:sub>
                        <m:r>
                          <m:rPr>
                            <m:sty m:val="i"/>
                          </m:rPr>
                          <a:rPr lang="en-US" sz="1200" dirty="0">
                            <a:solidFill>
                              <a:srgbClr val="000000"/>
                            </a:solidFill>
                            <a:effectLst/>
                          </a:rPr>
                          <m:t>t</m:t>
                        </m:r>
                      </m:sub>
                    </m:sSub>
                  </m:oMath>
                </a14:m>
                <a:r>
                  <a:rPr lang="en-US" sz="1200" dirty="0">
                    <a:effectLst/>
                  </a:rPr>
                  <a:t> is set (e.g., &gt; 0.5), the optimizer will take longer time to converge. Sometime, it may not even find a solution. Therefore, we suggest to achieve this </a:t>
                </a:r>
                <a:r>
                  <a:rPr lang="en-US" sz="1200" dirty="0">
                    <a:effectLst/>
                  </a:rPr>
                  <a:t>​</a:t>
                </a:r>
                <a14:m>
                  <m:oMath>
                    <m:r>
                      <m:rPr>
                        <m:sty m:val="i"/>
                      </m:rPr>
                      <a:rPr lang="en-US" sz="1200" dirty="0">
                        <a:solidFill>
                          <a:srgbClr val="000000"/>
                        </a:solidFill>
                        <a:effectLst/>
                      </a:rPr>
                      <m:t>M</m:t>
                    </m:r>
                    <m:r>
                      <m:rPr>
                        <m:sty m:val="i"/>
                      </m:rPr>
                      <a:rPr lang="en-US" sz="1200" dirty="0">
                        <a:solidFill>
                          <a:srgbClr val="000000"/>
                        </a:solidFill>
                        <a:effectLst/>
                      </a:rPr>
                      <m:t>S</m:t>
                    </m:r>
                    <m:sSub>
                      <m:sSubPr>
                        <m:ctrlPr>
                          <a:rPr sz="1200">
                            <a:latin typeface="Cambria Math" panose="02040503050406030204" pitchFamily="18" charset="0"/>
                          </a:rPr>
                        </m:ctrlPr>
                      </m:sSubPr>
                      <m:e>
                        <m:r>
                          <m:rPr>
                            <m:sty m:val="i"/>
                          </m:rPr>
                          <a:rPr lang="en-US" sz="1200" dirty="0">
                            <a:solidFill>
                              <a:srgbClr val="000000"/>
                            </a:solidFill>
                            <a:effectLst/>
                          </a:rPr>
                          <m:t>J</m:t>
                        </m:r>
                      </m:e>
                      <m:sub>
                        <m:r>
                          <m:rPr>
                            <m:sty m:val="i"/>
                          </m:rPr>
                          <a:rPr lang="en-US" sz="1200" dirty="0">
                            <a:solidFill>
                              <a:srgbClr val="000000"/>
                            </a:solidFill>
                            <a:effectLst/>
                          </a:rPr>
                          <m:t>t</m:t>
                        </m:r>
                      </m:sub>
                    </m:sSub>
                  </m:oMath>
                </a14:m>
                <a:r>
                  <a:rPr lang="en-US" sz="1200" dirty="0">
                    <a:effectLst/>
                  </a:rPr>
                  <a:t> procedurally. That is, we optimize the mesh so that its MSJ is positive, then </a:t>
                </a:r>
                <a:r>
                  <a:rPr lang="en-US" sz="1200" dirty="0">
                    <a:effectLst/>
                  </a:rPr>
                  <a:t>​</a:t>
                </a:r>
                <a14:m>
                  <m:oMath>
                    <m:r>
                      <m:rPr>
                        <m:sty m:val="p"/>
                      </m:rPr>
                      <a:rPr lang="en-US" sz="1200" dirty="0">
                        <a:solidFill>
                          <a:srgbClr val="000000"/>
                        </a:solidFill>
                        <a:effectLst/>
                      </a:rPr>
                      <m:t>0.1</m:t>
                    </m:r>
                    <m:r>
                      <m:rPr>
                        <m:sty m:val="p"/>
                      </m:rPr>
                      <a:rPr lang="en-US" sz="1200" dirty="0">
                        <a:solidFill>
                          <a:srgbClr val="000000"/>
                        </a:solidFill>
                        <a:effectLst/>
                      </a:rPr>
                      <m:t>,</m:t>
                    </m:r>
                    <m:r>
                      <m:rPr>
                        <m:sty m:val="p"/>
                      </m:rPr>
                      <a:rPr lang="en-US" sz="1200" dirty="0">
                        <a:solidFill>
                          <a:srgbClr val="000000"/>
                        </a:solidFill>
                        <a:effectLst/>
                      </a:rPr>
                      <m:t>0.2</m:t>
                    </m:r>
                    <m:r>
                      <m:rPr>
                        <m:sty m:val="p"/>
                      </m:rPr>
                      <a:rPr lang="en-US" sz="1200" dirty="0">
                        <a:solidFill>
                          <a:srgbClr val="000000"/>
                        </a:solidFill>
                        <a:effectLst/>
                      </a:rPr>
                      <m:t>,</m:t>
                    </m:r>
                    <m:r>
                      <m:rPr>
                        <m:sty m:val="p"/>
                      </m:rPr>
                      <a:rPr lang="en-US" sz="1200" dirty="0">
                        <a:solidFill>
                          <a:srgbClr val="000000"/>
                        </a:solidFill>
                        <a:effectLst/>
                      </a:rPr>
                      <m:t>…</m:t>
                    </m:r>
                  </m:oMath>
                </a14:m>
                <a:r>
                  <a:rPr lang="en-US" sz="1200" dirty="0">
                    <a:effectLst/>
                  </a:rPr>
                  <a:t>, until it reaches a value above or close to </a:t>
                </a:r>
                <a:r>
                  <a:rPr lang="en-US" sz="1200" dirty="0">
                    <a:effectLst/>
                  </a:rPr>
                  <a:t>​</a:t>
                </a:r>
                <a14:m>
                  <m:oMath>
                    <m:r>
                      <m:rPr>
                        <m:sty m:val="i"/>
                      </m:rPr>
                      <a:rPr lang="en-US" sz="1200" dirty="0">
                        <a:solidFill>
                          <a:srgbClr val="000000"/>
                        </a:solidFill>
                        <a:effectLst/>
                      </a:rPr>
                      <m:t>M</m:t>
                    </m:r>
                    <m:r>
                      <m:rPr>
                        <m:sty m:val="i"/>
                      </m:rPr>
                      <a:rPr lang="en-US" sz="1200" dirty="0">
                        <a:solidFill>
                          <a:srgbClr val="000000"/>
                        </a:solidFill>
                        <a:effectLst/>
                      </a:rPr>
                      <m:t>S</m:t>
                    </m:r>
                    <m:sSub>
                      <m:sSubPr>
                        <m:ctrlPr>
                          <a:rPr sz="1200">
                            <a:latin typeface="Cambria Math" panose="02040503050406030204" pitchFamily="18" charset="0"/>
                          </a:rPr>
                        </m:ctrlPr>
                      </m:sSubPr>
                      <m:e>
                        <m:r>
                          <m:rPr>
                            <m:sty m:val="i"/>
                          </m:rPr>
                          <a:rPr lang="en-US" sz="1200" dirty="0">
                            <a:solidFill>
                              <a:srgbClr val="000000"/>
                            </a:solidFill>
                            <a:effectLst/>
                          </a:rPr>
                          <m:t>J</m:t>
                        </m:r>
                      </m:e>
                      <m:sub>
                        <m:r>
                          <m:rPr>
                            <m:sty m:val="i"/>
                          </m:rPr>
                          <a:rPr lang="en-US" sz="1200" dirty="0">
                            <a:solidFill>
                              <a:srgbClr val="000000"/>
                            </a:solidFill>
                            <a:effectLst/>
                          </a:rPr>
                          <m:t>t</m:t>
                        </m:r>
                      </m:sub>
                    </m:sSub>
                  </m:oMath>
                </a14:m>
                <a:r>
                  <a:rPr lang="en-US" sz="1200" dirty="0">
                    <a:effectLst/>
                  </a:rPr>
                  <a:t>. This procedural strategy is shown very effective in practice (Figure 10.</a:t>
                </a:r>
              </a:p>
            </p:txBody>
          </p:sp>
        </mc:Choice>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p:cSld>
    <p:spTree>
      <p:nvGrpSpPr>
        <p:cNvPr id="1" name=""/>
        <p:cNvGrpSpPr/>
        <p:nvPr/>
      </p:nvGrpSpPr>
      <p:grpSpPr>
        <a:xfrm>
          <a:off x="0" y="0"/>
          <a:ext cx="0" cy="0"/>
          <a:chOff x="0" y="0"/>
          <a:chExt cx="0" cy="0"/>
        </a:xfrm>
      </p:grpSpPr>
      <p:sp>
        <p:nvSpPr>
          <p:cNvPr id="2" name="Text"/>
          <p:cNvSpPr/>
          <p:nvPr/>
        </p:nvSpPr>
        <p:spPr>
          <a:xfrm>
            <a:off x="2438400" y="457200"/>
            <a:ext cx="7315200" cy="2486025"/>
          </a:xfrm>
          <a:prstGeom prst="rect">
            <a:avLst/>
          </a:prstGeom>
        </p:spPr>
        <p:txBody>
          <a:bodyPr anchor="t" lIns="0" tIns="0" rIns="0" bIns="0">
            <a:noAutofit/>
          </a:bodyPr>
          <a:lstStyle/>
          <a:p>
            <a:pPr algn="ctr">
              <a:lnSpc>
                <a:spcPct val="122100"/>
              </a:lnSpc>
              <a:spcAft>
                <a:spcPts val="1600"/>
              </a:spcAft>
            </a:pPr>
            <a:r>
              <a:rPr lang="en-US" sz="1180" dirty="0" b="1">
                <a:effectLst/>
              </a:rPr>
              <a:t>Abstract</a:t>
            </a:r>
          </a:p>
          <a:p>
            <a:pPr>
              <a:lnSpc>
                <a:spcPct val="120000"/>
              </a:lnSpc>
            </a:pPr>
            <a:r>
              <a:rPr lang="en-US" sz="1200" dirty="0">
                <a:effectLst/>
              </a:rPr>
              <a:t>We introduce a simple and practical technique to untangle and improve hexahedral (hex) meshes. We achieve that by enabling the deformation of the boundary surfaces during the untangling process, which provides more space to reach a valid solution. To improve the element quality, an angle optimization strategy is proposed, which has much simpler formulation than the existing method. The deformed volume after optimization is then pulled back to the original one using an inversion-free deformation. In contrast to the current methods, we perform the untangling and quality improvement within a few local regions surrounding elements with undesired quality, which can effectively improve the minimum scaled Jacobian (MSJ) quality of the mesh over the existing method. We demonstrate the effectiveness of our methods by applying it to the hex-meshes generated by a range of methods.</a:t>
            </a:r>
          </a:p>
        </p:txBody>
      </p:sp>
      <p:sp>
        <p:nvSpPr>
          <p:cNvPr id="2" name="Text"/>
          <p:cNvSpPr/>
          <p:nvPr/>
        </p:nvSpPr>
        <p:spPr>
          <a:xfrm>
            <a:off x="1524000" y="3080385"/>
            <a:ext cx="9144000" cy="228600"/>
          </a:xfrm>
          <a:prstGeom prst="rect">
            <a:avLst/>
          </a:prstGeom>
        </p:spPr>
        <p:txBody>
          <a:bodyPr anchor="t" lIns="0" tIns="0" rIns="0" bIns="0">
            <a:noAutofit/>
          </a:bodyPr>
          <a:lstStyle/>
          <a:p>
            <a:pPr>
              <a:lnSpc>
                <a:spcPct val="120000"/>
              </a:lnSpc>
            </a:pPr>
            <a:r>
              <a:rPr lang="en-US" sz="1200" dirty="0">
                <a:effectLst/>
              </a:rPr>
              <a:t>© 2017 Elsevier B. V. All rights reserved.</a:t>
            </a:r>
          </a:p>
        </p:txBody>
      </p:sp>
      <p:sp>
        <p:nvSpPr>
          <p:cNvPr id="2" name="Text"/>
          <p:cNvSpPr/>
          <p:nvPr/>
        </p:nvSpPr>
        <p:spPr>
          <a:xfrm>
            <a:off x="1524000" y="3461385"/>
            <a:ext cx="9144000" cy="342900"/>
          </a:xfrm>
          <a:prstGeom prst="rect">
            <a:avLst/>
          </a:prstGeom>
        </p:spPr>
        <p:txBody>
          <a:bodyPr anchor="t" lIns="0" tIns="0" rIns="0" bIns="0">
            <a:noAutofit/>
          </a:bodyPr>
          <a:lstStyle/>
          <a:p>
            <a:pPr>
              <a:lnSpc>
                <a:spcPct val="120000"/>
              </a:lnSpc>
            </a:pPr>
            <a:r>
              <a:rPr lang="en-US" sz="1800" dirty="0" b="1">
                <a:effectLst/>
              </a:rPr>
              <a:t>1. Introduction</a:t>
            </a:r>
          </a:p>
        </p:txBody>
      </p:sp>
      <p:sp>
        <p:nvSpPr>
          <p:cNvPr id="2" name="Text"/>
          <p:cNvSpPr/>
          <p:nvPr/>
        </p:nvSpPr>
        <p:spPr>
          <a:xfrm>
            <a:off x="1524000" y="3994024"/>
            <a:ext cx="9144000" cy="1143000"/>
          </a:xfrm>
          <a:prstGeom prst="rect">
            <a:avLst/>
          </a:prstGeom>
        </p:spPr>
        <p:txBody>
          <a:bodyPr anchor="t" lIns="0" tIns="0" rIns="0" bIns="0">
            <a:noAutofit/>
          </a:bodyPr>
          <a:lstStyle/>
          <a:p>
            <a:pPr>
              <a:lnSpc>
                <a:spcPct val="120000"/>
              </a:lnSpc>
            </a:pPr>
            <a:r>
              <a:rPr lang="en-US" sz="1200" dirty="0">
                <a:effectLst/>
              </a:rPr>
              <a:t>Hexahedral (or hex-) meshes, are commonly employed by many critical applications that require to solve volumetric partial differential equations. This is mostly due to its naturally embedded tensor product structure, larger tolerance for anisotropy and less numerical stiffness, compared to unstructured meshes (e.g., tetrahedral (or tet-) meshes). These preferred properties enable the convenient imposition of a simulation basis with a higher derivative smoothness between elements of the mesh, and the handling of large deformation during simulations.</a:t>
            </a:r>
          </a:p>
        </p:txBody>
      </p:sp>
      <p:sp>
        <p:nvSpPr>
          <p:cNvPr id="2" name="Text"/>
          <p:cNvSpPr/>
          <p:nvPr/>
        </p:nvSpPr>
        <p:spPr>
          <a:xfrm>
            <a:off x="1524000" y="5289424"/>
            <a:ext cx="9144000" cy="914400"/>
          </a:xfrm>
          <a:prstGeom prst="rect">
            <a:avLst/>
          </a:prstGeom>
        </p:spPr>
        <p:txBody>
          <a:bodyPr anchor="t" lIns="0" tIns="0" rIns="0" bIns="0">
            <a:noAutofit/>
          </a:bodyPr>
          <a:lstStyle/>
          <a:p>
            <a:pPr>
              <a:lnSpc>
                <a:spcPct val="120000"/>
              </a:lnSpc>
            </a:pPr>
            <a:r>
              <a:rPr lang="en-US" sz="1200" dirty="0">
                <a:effectLst/>
              </a:rPr>
              <a:t>However, given any input models, generating hex-meshes with good quality elements while conforming to the surface configuration remains an ongoing challenge. The initially computed hex-meshes, produced by the state-of-the-art methods, such as the polycube mapping or frame-field based methods, often contain inverted elements (i.e., elements with a negative local volume at one or more of its corners), which cannot be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p:cSld>
    <p:spTree>
      <p:nvGrpSpPr>
        <p:cNvPr id="1" name=""/>
        <p:cNvGrpSpPr/>
        <p:nvPr/>
      </p:nvGrpSpPr>
      <p:grpSpPr>
        <a:xfrm>
          <a:off x="0" y="0"/>
          <a:ext cx="0" cy="0"/>
          <a:chOff x="0" y="0"/>
          <a:chExt cx="0" cy="0"/>
        </a:xfrm>
      </p:grpSpPr>
      <p:sp>
        <p:nvSpPr>
          <p:cNvPr id="2" name="Text"/>
          <p:cNvSpPr/>
          <p:nvPr/>
        </p:nvSpPr>
        <p:spPr>
          <a:xfrm>
            <a:off x="1524000" y="457200"/>
            <a:ext cx="9144000" cy="266700"/>
          </a:xfrm>
          <a:prstGeom prst="rect">
            <a:avLst/>
          </a:prstGeom>
        </p:spPr>
        <p:txBody>
          <a:bodyPr anchor="t" lIns="0" tIns="0" rIns="0" bIns="0">
            <a:noAutofit/>
          </a:bodyPr>
          <a:lstStyle/>
          <a:p>
            <a:pPr>
              <a:lnSpc>
                <a:spcPct val="125800"/>
              </a:lnSpc>
            </a:pPr>
            <a:r>
              <a:rPr lang="en-US" sz="1400" dirty="0" b="1">
                <a:effectLst/>
              </a:rPr>
              <a:t>3.5. Discussion on User Parameters</a:t>
            </a:r>
          </a:p>
        </p:txBody>
      </p:sp>
      <mc:AlternateContent xmlns:mc="http://schemas.openxmlformats.org/markup-compatibility/2006">
        <mc:Choice xmlns:a14="http://schemas.microsoft.com/office/drawing/2010/main" Requires="a14">
          <p:sp>
            <p:nvSpPr>
              <p:cNvPr id="2" name="Text"/>
              <p:cNvSpPr/>
              <p:nvPr/>
            </p:nvSpPr>
            <p:spPr>
              <a:xfrm>
                <a:off x="1524000" y="902208"/>
                <a:ext cx="9144000" cy="5486400"/>
              </a:xfrm>
              <a:prstGeom prst="rect">
                <a:avLst/>
              </a:prstGeom>
            </p:spPr>
            <p:txBody>
              <a:bodyPr anchor="t" lIns="0" tIns="0" rIns="0" bIns="0">
                <a:noAutofit/>
              </a:bodyPr>
              <a:lstStyle/>
              <a:p>
                <a:pPr>
                  <a:lnSpc>
                    <a:spcPct val="120000"/>
                  </a:lnSpc>
                </a:pPr>
                <a:r>
                  <a:rPr lang="en-US" sz="1200" dirty="0">
                    <a:effectLst/>
                  </a:rPr>
                  <a:t>Our approach allows four user-input parameters: (1) target minimum scaled Jacobian </a:t>
                </a:r>
                <a:r>
                  <a:rPr lang="en-US" sz="1200" dirty="0">
                    <a:effectLst/>
                  </a:rPr>
                  <a:t>​</a:t>
                </a:r>
                <a14:m>
                  <m:oMath>
                    <m:r>
                      <m:rPr>
                        <m:sty m:val="i"/>
                      </m:rPr>
                      <a:rPr lang="en-US" sz="1200" dirty="0">
                        <a:solidFill>
                          <a:srgbClr val="000000"/>
                        </a:solidFill>
                        <a:effectLst/>
                      </a:rPr>
                      <m:t>M</m:t>
                    </m:r>
                    <m:r>
                      <m:rPr>
                        <m:sty m:val="i"/>
                      </m:rPr>
                      <a:rPr lang="en-US" sz="1200" dirty="0">
                        <a:solidFill>
                          <a:srgbClr val="000000"/>
                        </a:solidFill>
                        <a:effectLst/>
                      </a:rPr>
                      <m:t>S</m:t>
                    </m:r>
                    <m:sSub>
                      <m:sSubPr>
                        <m:ctrlPr>
                          <a:rPr sz="1200">
                            <a:latin typeface="Cambria Math" panose="02040503050406030204" pitchFamily="18" charset="0"/>
                          </a:rPr>
                        </m:ctrlPr>
                      </m:sSubPr>
                      <m:e>
                        <m:r>
                          <m:rPr>
                            <m:sty m:val="i"/>
                          </m:rPr>
                          <a:rPr lang="en-US" sz="1200" dirty="0">
                            <a:solidFill>
                              <a:srgbClr val="000000"/>
                            </a:solidFill>
                            <a:effectLst/>
                          </a:rPr>
                          <m:t>J</m:t>
                        </m:r>
                      </m:e>
                      <m:sub>
                        <m:r>
                          <m:rPr>
                            <m:sty m:val="i"/>
                          </m:rPr>
                          <a:rPr lang="en-US" sz="1200" dirty="0">
                            <a:solidFill>
                              <a:srgbClr val="000000"/>
                            </a:solidFill>
                            <a:effectLst/>
                          </a:rPr>
                          <m:t>t</m:t>
                        </m:r>
                      </m:sub>
                    </m:sSub>
                  </m:oMath>
                </a14:m>
                <a:r>
                  <a:rPr lang="en-US" sz="1200" dirty="0">
                    <a:effectLst/>
                  </a:rPr>
                  <a:t>, (2) surface constraint </a:t>
                </a:r>
                <a:r>
                  <a:rPr lang="en-US" sz="1200" dirty="0">
                    <a:effectLst/>
                  </a:rPr>
                  <a:t>​</a:t>
                </a:r>
                <a14:m>
                  <m:oMath>
                    <m:r>
                      <m:rPr>
                        <m:sty m:val="i"/>
                      </m:rPr>
                      <a:rPr lang="en-US" sz="1200" dirty="0">
                        <a:solidFill>
                          <a:srgbClr val="000000"/>
                        </a:solidFill>
                        <a:effectLst/>
                      </a:rPr>
                      <m:t>α</m:t>
                    </m:r>
                    <m:r>
                      <m:rPr>
                        <m:sty m:val="p"/>
                      </m:rPr>
                      <a:rPr lang="en-US" sz="1200" dirty="0">
                        <a:solidFill>
                          <a:srgbClr val="000000"/>
                        </a:solidFill>
                        <a:effectLst/>
                      </a:rPr>
                      <m:t>,</m:t>
                    </m:r>
                    <m:r>
                      <m:rPr>
                        <m:sty m:val="i"/>
                      </m:rPr>
                      <a:rPr lang="en-US" sz="1200" dirty="0">
                        <a:solidFill>
                          <a:srgbClr val="000000"/>
                        </a:solidFill>
                        <a:effectLst/>
                      </a:rPr>
                      <m:t>β</m:t>
                    </m:r>
                  </m:oMath>
                </a14:m>
                <a:r>
                  <a:rPr lang="en-US" sz="1200" dirty="0">
                    <a:effectLst/>
                  </a:rPr>
                  <a:t>, (3) angle threshold </a:t>
                </a:r>
                <a:r>
                  <a:rPr lang="en-US" sz="1200" dirty="0">
                    <a:effectLst/>
                  </a:rPr>
                  <a:t>​</a:t>
                </a:r>
                <a14:m>
                  <m:oMath>
                    <m:r>
                      <m:rPr>
                        <m:sty m:val="i"/>
                      </m:rPr>
                      <a:rPr lang="en-US" sz="1200" dirty="0">
                        <a:solidFill>
                          <a:srgbClr val="000000"/>
                        </a:solidFill>
                        <a:effectLst/>
                      </a:rPr>
                      <m:t>θ</m:t>
                    </m:r>
                  </m:oMath>
                </a14:m>
                <a:r>
                  <a:rPr lang="en-US" sz="1200" dirty="0">
                    <a:effectLst/>
                  </a:rPr>
                  <a:t> for sharp feature and corner identification, and (4) edge length constraint </a:t>
                </a:r>
                <a:r>
                  <a:rPr lang="en-US" sz="1200" dirty="0">
                    <a:effectLst/>
                  </a:rPr>
                  <a:t>​</a:t>
                </a:r>
                <a14:m>
                  <m:oMath>
                    <m:r>
                      <m:rPr>
                        <m:sty m:val="i"/>
                      </m:rPr>
                      <a:rPr lang="en-US" sz="1200" dirty="0">
                        <a:solidFill>
                          <a:srgbClr val="000000"/>
                        </a:solidFill>
                        <a:effectLst/>
                      </a:rPr>
                      <m:t>ξ</m:t>
                    </m:r>
                  </m:oMath>
                </a14:m>
                <a:r>
                  <a:rPr lang="en-US" sz="1200" dirty="0">
                    <a:effectLst/>
                  </a:rPr>
                  <a:t> that controls whether a uniform-size hex-mesh is preferred.</a:t>
                </a:r>
                <a:br>
                  <a:rPr lang="en-US" sz="1200" dirty="0"/>
                </a:br>
                <a:r>
                  <a:rPr lang="en-US" sz="1200" dirty="0">
                    <a:effectLst/>
                  </a:rPr>
                  <a:t> Effects of different </a:t>
                </a:r>
                <a:r>
                  <a:rPr lang="en-US" sz="1200" dirty="0">
                    <a:effectLst/>
                  </a:rPr>
                  <a:t>​</a:t>
                </a:r>
                <a14:m>
                  <m:oMath>
                    <m:r>
                      <m:rPr>
                        <m:sty m:val="i"/>
                      </m:rPr>
                      <a:rPr lang="en-US" sz="1200" dirty="0">
                        <a:solidFill>
                          <a:srgbClr val="000000"/>
                        </a:solidFill>
                        <a:effectLst/>
                      </a:rPr>
                      <m:t>α</m:t>
                    </m:r>
                  </m:oMath>
                </a14:m>
                <a:r>
                  <a:rPr lang="en-US" sz="1200" dirty="0">
                    <a:effectLst/>
                  </a:rPr>
                  <a:t> and </a:t>
                </a:r>
                <a:r>
                  <a:rPr lang="en-US" sz="1200" dirty="0">
                    <a:effectLst/>
                  </a:rPr>
                  <a:t>​</a:t>
                </a:r>
                <a14:m>
                  <m:oMath>
                    <m:r>
                      <m:rPr>
                        <m:sty m:val="i"/>
                      </m:rPr>
                      <a:rPr lang="en-US" sz="1200" dirty="0">
                        <a:solidFill>
                          <a:srgbClr val="000000"/>
                        </a:solidFill>
                        <a:effectLst/>
                      </a:rPr>
                      <m:t>β</m:t>
                    </m:r>
                  </m:oMath>
                </a14:m>
                <a:r>
                  <a:rPr lang="en-US" sz="1200" dirty="0">
                    <a:effectLst/>
                  </a:rPr>
                  <a:t> Figure 3 shows the untangling results with different values of </a:t>
                </a:r>
                <a:r>
                  <a:rPr lang="en-US" sz="1200" dirty="0">
                    <a:effectLst/>
                  </a:rPr>
                  <a:t>​</a:t>
                </a:r>
                <a14:m>
                  <m:oMath>
                    <m:r>
                      <m:rPr>
                        <m:sty m:val="i"/>
                      </m:rPr>
                      <a:rPr lang="en-US" sz="1200" dirty="0">
                        <a:solidFill>
                          <a:srgbClr val="000000"/>
                        </a:solidFill>
                        <a:effectLst/>
                      </a:rPr>
                      <m:t>α</m:t>
                    </m:r>
                  </m:oMath>
                </a14:m>
                <a:r>
                  <a:rPr lang="en-US" sz="1200" dirty="0">
                    <a:effectLst/>
                  </a:rPr>
                  <a:t> and </a:t>
                </a:r>
                <a:r>
                  <a:rPr lang="en-US" sz="1200" dirty="0">
                    <a:effectLst/>
                  </a:rPr>
                  <a:t>​</a:t>
                </a:r>
                <a14:m>
                  <m:oMath>
                    <m:r>
                      <m:rPr>
                        <m:sty m:val="i"/>
                      </m:rPr>
                      <a:rPr lang="en-US" sz="1200" dirty="0">
                        <a:solidFill>
                          <a:srgbClr val="000000"/>
                        </a:solidFill>
                        <a:effectLst/>
                      </a:rPr>
                      <m:t>β</m:t>
                    </m:r>
                  </m:oMath>
                </a14:m>
                <a:r>
                  <a:rPr lang="en-US" sz="1200" dirty="0">
                    <a:effectLst/>
                  </a:rPr>
                  <a:t>. Figure 3(a) shows the results with </a:t>
                </a:r>
                <a:r>
                  <a:rPr lang="en-US" sz="1200" dirty="0">
                    <a:effectLst/>
                  </a:rPr>
                  <a:t>​</a:t>
                </a:r>
                <a14:m>
                  <m:oMath>
                    <m:r>
                      <m:rPr>
                        <m:sty m:val="i"/>
                      </m:rPr>
                      <a:rPr lang="en-US" sz="1200" dirty="0">
                        <a:solidFill>
                          <a:srgbClr val="000000"/>
                        </a:solidFill>
                        <a:effectLst/>
                      </a:rPr>
                      <m:t>α</m:t>
                    </m:r>
                    <m:r>
                      <m:rPr>
                        <m:sty m:val="p"/>
                      </m:rPr>
                      <a:rPr lang="en-US" sz="1200" dirty="0">
                        <a:solidFill>
                          <a:srgbClr val="000000"/>
                        </a:solidFill>
                        <a:effectLst/>
                      </a:rPr>
                      <m:t>=</m:t>
                    </m:r>
                    <m:r>
                      <m:rPr>
                        <m:sty m:val="i"/>
                      </m:rPr>
                      <a:rPr lang="en-US" sz="1200" dirty="0">
                        <a:solidFill>
                          <a:srgbClr val="000000"/>
                        </a:solidFill>
                        <a:effectLst/>
                      </a:rPr>
                      <m:t>β</m:t>
                    </m:r>
                    <m:r>
                      <m:rPr>
                        <m:sty m:val="p"/>
                      </m:rPr>
                      <a:rPr lang="en-US" sz="1200" dirty="0">
                        <a:solidFill>
                          <a:srgbClr val="000000"/>
                        </a:solidFill>
                        <a:effectLst/>
                      </a:rPr>
                      <m:t>=</m:t>
                    </m:r>
                    <m:r>
                      <m:rPr>
                        <m:sty m:val="p"/>
                      </m:rPr>
                      <a:rPr lang="en-US" sz="1200" dirty="0">
                        <a:solidFill>
                          <a:srgbClr val="000000"/>
                        </a:solidFill>
                        <a:effectLst/>
                      </a:rPr>
                      <m:t>1000</m:t>
                    </m:r>
                  </m:oMath>
                </a14:m>
                <a:r>
                  <a:rPr lang="en-US" sz="1200" dirty="0">
                    <a:effectLst/>
                  </a:rPr>
                  <a:t>. The output mesh has small surface distance from the original surface. However, the untangler fails to correct all inverted elements (see the red elements). Figure 3(b) is the result of the same input mesh with </a:t>
                </a:r>
                <a:r>
                  <a:rPr lang="en-US" sz="1200" dirty="0">
                    <a:effectLst/>
                  </a:rPr>
                  <a:t>​</a:t>
                </a:r>
                <a14:m>
                  <m:oMath>
                    <m:r>
                      <m:rPr>
                        <m:sty m:val="i"/>
                      </m:rPr>
                      <a:rPr lang="en-US" sz="1200" dirty="0">
                        <a:solidFill>
                          <a:srgbClr val="000000"/>
                        </a:solidFill>
                        <a:effectLst/>
                      </a:rPr>
                      <m:t>α</m:t>
                    </m:r>
                    <m:r>
                      <m:rPr>
                        <m:sty m:val="p"/>
                      </m:rPr>
                      <a:rPr lang="en-US" sz="1200" dirty="0">
                        <a:solidFill>
                          <a:srgbClr val="000000"/>
                        </a:solidFill>
                        <a:effectLst/>
                      </a:rPr>
                      <m:t>=</m:t>
                    </m:r>
                    <m:r>
                      <m:rPr>
                        <m:sty m:val="i"/>
                      </m:rPr>
                      <a:rPr lang="en-US" sz="1200" dirty="0">
                        <a:solidFill>
                          <a:srgbClr val="000000"/>
                        </a:solidFill>
                        <a:effectLst/>
                      </a:rPr>
                      <m:t>β</m:t>
                    </m:r>
                    <m:r>
                      <m:rPr>
                        <m:sty m:val="p"/>
                      </m:rPr>
                      <a:rPr lang="en-US" sz="1200" dirty="0">
                        <a:solidFill>
                          <a:srgbClr val="000000"/>
                        </a:solidFill>
                        <a:effectLst/>
                      </a:rPr>
                      <m:t>=</m:t>
                    </m:r>
                    <m:r>
                      <m:rPr>
                        <m:sty m:val="p"/>
                      </m:rPr>
                      <a:rPr lang="en-US" sz="1200" dirty="0">
                        <a:solidFill>
                          <a:srgbClr val="000000"/>
                        </a:solidFill>
                        <a:effectLst/>
                      </a:rPr>
                      <m:t>100</m:t>
                    </m:r>
                  </m:oMath>
                </a14:m>
                <a:r>
                  <a:rPr lang="en-US" sz="1200" dirty="0">
                    <a:effectLst/>
                  </a:rPr>
                  <a:t>. Note that the untangler successfully corrects all inverted elements. However, the surface distance from the original surface is larger than the one shown in Figure 3(a). Generally, larger </a:t>
                </a:r>
                <a:r>
                  <a:rPr lang="en-US" sz="1200" dirty="0">
                    <a:effectLst/>
                  </a:rPr>
                  <a:t>​</a:t>
                </a:r>
                <a14:m>
                  <m:oMath>
                    <m:r>
                      <m:rPr>
                        <m:sty m:val="i"/>
                      </m:rPr>
                      <a:rPr lang="en-US" sz="1200" dirty="0">
                        <a:solidFill>
                          <a:srgbClr val="000000"/>
                        </a:solidFill>
                        <a:effectLst/>
                      </a:rPr>
                      <m:t>α</m:t>
                    </m:r>
                    <m:r>
                      <m:rPr>
                        <m:sty m:val="p"/>
                      </m:rPr>
                      <a:rPr lang="en-US" sz="1200" dirty="0">
                        <a:solidFill>
                          <a:srgbClr val="000000"/>
                        </a:solidFill>
                        <a:effectLst/>
                      </a:rPr>
                      <m:t>,</m:t>
                    </m:r>
                    <m:r>
                      <m:rPr>
                        <m:sty m:val="i"/>
                      </m:rPr>
                      <a:rPr lang="en-US" sz="1200" dirty="0">
                        <a:solidFill>
                          <a:srgbClr val="000000"/>
                        </a:solidFill>
                        <a:effectLst/>
                      </a:rPr>
                      <m:t>β</m:t>
                    </m:r>
                  </m:oMath>
                </a14:m>
                <a:r>
                  <a:rPr lang="en-US" sz="1200" dirty="0">
                    <a:effectLst/>
                  </a:rPr>
                  <a:t> result in smaller distance error but lower MSJ; in the opposite, smaller </a:t>
                </a:r>
                <a:r>
                  <a:rPr lang="en-US" sz="1200" dirty="0">
                    <a:effectLst/>
                  </a:rPr>
                  <a:t>​</a:t>
                </a:r>
                <a14:m>
                  <m:oMath>
                    <m:r>
                      <m:rPr>
                        <m:sty m:val="i"/>
                      </m:rPr>
                      <a:rPr lang="en-US" sz="1200" dirty="0">
                        <a:solidFill>
                          <a:srgbClr val="000000"/>
                        </a:solidFill>
                        <a:effectLst/>
                      </a:rPr>
                      <m:t>α</m:t>
                    </m:r>
                    <m:r>
                      <m:rPr>
                        <m:sty m:val="p"/>
                      </m:rPr>
                      <a:rPr lang="en-US" sz="1200" dirty="0">
                        <a:solidFill>
                          <a:srgbClr val="000000"/>
                        </a:solidFill>
                        <a:effectLst/>
                      </a:rPr>
                      <m:t>,</m:t>
                    </m:r>
                    <m:r>
                      <m:rPr>
                        <m:sty m:val="i"/>
                      </m:rPr>
                      <a:rPr lang="en-US" sz="1200" dirty="0">
                        <a:solidFill>
                          <a:srgbClr val="000000"/>
                        </a:solidFill>
                        <a:effectLst/>
                      </a:rPr>
                      <m:t>β</m:t>
                    </m:r>
                  </m:oMath>
                </a14:m>
                <a:r>
                  <a:rPr lang="en-US" sz="1200" dirty="0">
                    <a:effectLst/>
                  </a:rPr>
                  <a:t> lead to larger distance error but higher MSJ. In our untangling process and MSJ improvement, the values of </a:t>
                </a:r>
                <a:r>
                  <a:rPr lang="en-US" sz="1200" dirty="0">
                    <a:effectLst/>
                  </a:rPr>
                  <a:t>​</a:t>
                </a:r>
                <a14:m>
                  <m:oMath>
                    <m:r>
                      <m:rPr>
                        <m:sty m:val="i"/>
                      </m:rPr>
                      <a:rPr lang="en-US" sz="1200" dirty="0">
                        <a:solidFill>
                          <a:srgbClr val="000000"/>
                        </a:solidFill>
                        <a:effectLst/>
                      </a:rPr>
                      <m:t>α</m:t>
                    </m:r>
                  </m:oMath>
                </a14:m>
                <a:r>
                  <a:rPr lang="en-US" sz="1200" dirty="0">
                    <a:effectLst/>
                  </a:rPr>
                  <a:t> and </a:t>
                </a:r>
                <a:r>
                  <a:rPr lang="en-US" sz="1200" dirty="0">
                    <a:effectLst/>
                  </a:rPr>
                  <a:t>​</a:t>
                </a:r>
                <a14:m>
                  <m:oMath>
                    <m:r>
                      <m:rPr>
                        <m:sty m:val="i"/>
                      </m:rPr>
                      <a:rPr lang="en-US" sz="1200" dirty="0">
                        <a:solidFill>
                          <a:srgbClr val="000000"/>
                        </a:solidFill>
                        <a:effectLst/>
                      </a:rPr>
                      <m:t>β</m:t>
                    </m:r>
                  </m:oMath>
                </a14:m>
                <a:r>
                  <a:rPr lang="en-US" sz="1200" dirty="0">
                    <a:effectLst/>
                  </a:rPr>
                  <a:t> are automatically adjusted to find a desired solution. For a large user-specified target MSJ </a:t>
                </a:r>
                <a:r>
                  <a:rPr lang="en-US" sz="1200" dirty="0">
                    <a:effectLst/>
                  </a:rPr>
                  <a:t>​</a:t>
                </a:r>
                <a14:m>
                  <m:oMath>
                    <m:r>
                      <m:rPr>
                        <m:sty m:val="i"/>
                      </m:rPr>
                      <a:rPr lang="en-US" sz="1200" dirty="0">
                        <a:solidFill>
                          <a:srgbClr val="000000"/>
                        </a:solidFill>
                        <a:effectLst/>
                      </a:rPr>
                      <m:t>M</m:t>
                    </m:r>
                    <m:r>
                      <m:rPr>
                        <m:sty m:val="i"/>
                      </m:rPr>
                      <a:rPr lang="en-US" sz="1200" dirty="0">
                        <a:solidFill>
                          <a:srgbClr val="000000"/>
                        </a:solidFill>
                        <a:effectLst/>
                      </a:rPr>
                      <m:t>S</m:t>
                    </m:r>
                    <m:sSub>
                      <m:sSubPr>
                        <m:ctrlPr>
                          <a:rPr sz="1200">
                            <a:latin typeface="Cambria Math" panose="02040503050406030204" pitchFamily="18" charset="0"/>
                          </a:rPr>
                        </m:ctrlPr>
                      </m:sSubPr>
                      <m:e>
                        <m:r>
                          <m:rPr>
                            <m:sty m:val="i"/>
                          </m:rPr>
                          <a:rPr lang="en-US" sz="1200" dirty="0">
                            <a:solidFill>
                              <a:srgbClr val="000000"/>
                            </a:solidFill>
                            <a:effectLst/>
                          </a:rPr>
                          <m:t>J</m:t>
                        </m:r>
                      </m:e>
                      <m:sub>
                        <m:r>
                          <m:rPr>
                            <m:sty m:val="i"/>
                          </m:rPr>
                          <a:rPr lang="en-US" sz="1200" dirty="0">
                            <a:solidFill>
                              <a:srgbClr val="000000"/>
                            </a:solidFill>
                            <a:effectLst/>
                          </a:rPr>
                          <m:t>t</m:t>
                        </m:r>
                      </m:sub>
                    </m:sSub>
                  </m:oMath>
                </a14:m>
                <a:r>
                  <a:rPr lang="en-US" sz="1200" dirty="0">
                    <a:effectLst/>
                  </a:rPr>
                  <a:t>, due to the configurations of the individual surfaces, smaller </a:t>
                </a:r>
                <a:r>
                  <a:rPr lang="en-US" sz="1200" dirty="0">
                    <a:effectLst/>
                  </a:rPr>
                  <a:t>​</a:t>
                </a:r>
                <a14:m>
                  <m:oMath>
                    <m:r>
                      <m:rPr>
                        <m:sty m:val="i"/>
                      </m:rPr>
                      <a:rPr lang="en-US" sz="1200" dirty="0">
                        <a:solidFill>
                          <a:srgbClr val="000000"/>
                        </a:solidFill>
                        <a:effectLst/>
                      </a:rPr>
                      <m:t>α</m:t>
                    </m:r>
                  </m:oMath>
                </a14:m>
                <a:r>
                  <a:rPr lang="en-US" sz="1200" dirty="0">
                    <a:effectLst/>
                  </a:rPr>
                  <a:t> and </a:t>
                </a:r>
                <a:r>
                  <a:rPr lang="en-US" sz="1200" dirty="0">
                    <a:effectLst/>
                  </a:rPr>
                  <a:t>​</a:t>
                </a:r>
                <a14:m>
                  <m:oMath>
                    <m:r>
                      <m:rPr>
                        <m:sty m:val="i"/>
                      </m:rPr>
                      <a:rPr lang="en-US" sz="1200" dirty="0">
                        <a:solidFill>
                          <a:srgbClr val="000000"/>
                        </a:solidFill>
                        <a:effectLst/>
                      </a:rPr>
                      <m:t>β</m:t>
                    </m:r>
                  </m:oMath>
                </a14:m>
                <a:r>
                  <a:rPr lang="en-US" sz="1200" dirty="0">
                    <a:effectLst/>
                  </a:rPr>
                  <a:t> may be used to achieve </a:t>
                </a:r>
                <a:r>
                  <a:rPr lang="en-US" sz="1200" dirty="0">
                    <a:effectLst/>
                  </a:rPr>
                  <a:t>​</a:t>
                </a:r>
                <a14:m>
                  <m:oMath>
                    <m:r>
                      <m:rPr>
                        <m:sty m:val="i"/>
                      </m:rPr>
                      <a:rPr lang="en-US" sz="1200" dirty="0">
                        <a:solidFill>
                          <a:srgbClr val="000000"/>
                        </a:solidFill>
                        <a:effectLst/>
                      </a:rPr>
                      <m:t>M</m:t>
                    </m:r>
                    <m:r>
                      <m:rPr>
                        <m:sty m:val="i"/>
                      </m:rPr>
                      <a:rPr lang="en-US" sz="1200" dirty="0">
                        <a:solidFill>
                          <a:srgbClr val="000000"/>
                        </a:solidFill>
                        <a:effectLst/>
                      </a:rPr>
                      <m:t>S</m:t>
                    </m:r>
                    <m:sSub>
                      <m:sSubPr>
                        <m:ctrlPr>
                          <a:rPr sz="1200">
                            <a:latin typeface="Cambria Math" panose="02040503050406030204" pitchFamily="18" charset="0"/>
                          </a:rPr>
                        </m:ctrlPr>
                      </m:sSubPr>
                      <m:e>
                        <m:r>
                          <m:rPr>
                            <m:sty m:val="i"/>
                          </m:rPr>
                          <a:rPr lang="en-US" sz="1200" dirty="0">
                            <a:solidFill>
                              <a:srgbClr val="000000"/>
                            </a:solidFill>
                            <a:effectLst/>
                          </a:rPr>
                          <m:t>J</m:t>
                        </m:r>
                      </m:e>
                      <m:sub>
                        <m:r>
                          <m:rPr>
                            <m:sty m:val="i"/>
                          </m:rPr>
                          <a:rPr lang="en-US" sz="1200" dirty="0">
                            <a:solidFill>
                              <a:srgbClr val="000000"/>
                            </a:solidFill>
                            <a:effectLst/>
                          </a:rPr>
                          <m:t>t</m:t>
                        </m:r>
                      </m:sub>
                    </m:sSub>
                  </m:oMath>
                </a14:m>
                <a:r>
                  <a:rPr lang="en-US" sz="1200" dirty="0">
                    <a:effectLst/>
                  </a:rPr>
                  <a:t>, which may lead to large surface error. Although an inversion-free deformation can be applied to reduce the surface error, it may worsen the MSJ at the same time. Therefore, in our experiments, we do not allow the values of </a:t>
                </a:r>
                <a:r>
                  <a:rPr lang="en-US" sz="1200" dirty="0">
                    <a:effectLst/>
                  </a:rPr>
                  <a:t>​</a:t>
                </a:r>
                <a14:m>
                  <m:oMath>
                    <m:r>
                      <m:rPr>
                        <m:sty m:val="i"/>
                      </m:rPr>
                      <a:rPr lang="en-US" sz="1200" dirty="0">
                        <a:solidFill>
                          <a:srgbClr val="000000"/>
                        </a:solidFill>
                        <a:effectLst/>
                      </a:rPr>
                      <m:t>α</m:t>
                    </m:r>
                  </m:oMath>
                </a14:m>
                <a:r>
                  <a:rPr lang="en-US" sz="1200" dirty="0">
                    <a:effectLst/>
                  </a:rPr>
                  <a:t> and </a:t>
                </a:r>
                <a:r>
                  <a:rPr lang="en-US" sz="1200" dirty="0">
                    <a:effectLst/>
                  </a:rPr>
                  <a:t>​</a:t>
                </a:r>
                <a14:m>
                  <m:oMath>
                    <m:r>
                      <m:rPr>
                        <m:sty m:val="i"/>
                      </m:rPr>
                      <a:rPr lang="en-US" sz="1200" dirty="0">
                        <a:solidFill>
                          <a:srgbClr val="000000"/>
                        </a:solidFill>
                        <a:effectLst/>
                      </a:rPr>
                      <m:t>β</m:t>
                    </m:r>
                  </m:oMath>
                </a14:m>
                <a:r>
                  <a:rPr lang="en-US" sz="1200" dirty="0">
                    <a:effectLst/>
                  </a:rPr>
                  <a:t> to be smaller than 500 during the improvement of MSJ, which also ensures a small surface distance error. However, the user may choose to lower the values of </a:t>
                </a:r>
                <a:r>
                  <a:rPr lang="en-US" sz="1200" dirty="0">
                    <a:effectLst/>
                  </a:rPr>
                  <a:t>​</a:t>
                </a:r>
                <a14:m>
                  <m:oMath>
                    <m:r>
                      <m:rPr>
                        <m:sty m:val="i"/>
                      </m:rPr>
                      <a:rPr lang="en-US" sz="1200" dirty="0">
                        <a:solidFill>
                          <a:srgbClr val="000000"/>
                        </a:solidFill>
                        <a:effectLst/>
                      </a:rPr>
                      <m:t>α</m:t>
                    </m:r>
                  </m:oMath>
                </a14:m>
                <a:r>
                  <a:rPr lang="en-US" sz="1200" dirty="0">
                    <a:effectLst/>
                  </a:rPr>
                  <a:t> and </a:t>
                </a:r>
                <a:r>
                  <a:rPr lang="en-US" sz="1200" dirty="0">
                    <a:effectLst/>
                  </a:rPr>
                  <a:t>​</a:t>
                </a:r>
                <a14:m>
                  <m:oMath>
                    <m:r>
                      <m:rPr>
                        <m:sty m:val="i"/>
                      </m:rPr>
                      <a:rPr lang="en-US" sz="1200" dirty="0">
                        <a:solidFill>
                          <a:srgbClr val="000000"/>
                        </a:solidFill>
                        <a:effectLst/>
                      </a:rPr>
                      <m:t>β</m:t>
                    </m:r>
                  </m:oMath>
                </a14:m>
                <a:r>
                  <a:rPr lang="en-US" sz="1200" dirty="0">
                    <a:effectLst/>
                  </a:rPr>
                  <a:t> to achieve even better MSJ with the possible larger surface error.</a:t>
                </a:r>
                <a:br>
                  <a:rPr lang="en-US" sz="1200" dirty="0"/>
                </a:br>
                <a:r>
                  <a:rPr lang="en-US" sz="1200" dirty="0">
                    <a:effectLst/>
                  </a:rPr>
                  <a:t> Effects of different </a:t>
                </a:r>
                <a:r>
                  <a:rPr lang="en-US" sz="1200" dirty="0">
                    <a:effectLst/>
                  </a:rPr>
                  <a:t>​</a:t>
                </a:r>
                <a14:m>
                  <m:oMath>
                    <m:r>
                      <m:rPr>
                        <m:sty m:val="i"/>
                      </m:rPr>
                      <a:rPr lang="en-US" sz="1200" dirty="0">
                        <a:solidFill>
                          <a:srgbClr val="000000"/>
                        </a:solidFill>
                        <a:effectLst/>
                      </a:rPr>
                      <m:t>θ</m:t>
                    </m:r>
                  </m:oMath>
                </a14:m>
                <a:r>
                  <a:rPr lang="en-US" sz="1200" dirty="0">
                    <a:effectLst/>
                  </a:rPr>
                  <a:t>. Parameter </a:t>
                </a:r>
                <a:r>
                  <a:rPr lang="en-US" sz="1200" dirty="0">
                    <a:effectLst/>
                  </a:rPr>
                  <a:t>​</a:t>
                </a:r>
                <a14:m>
                  <m:oMath>
                    <m:r>
                      <m:rPr>
                        <m:sty m:val="i"/>
                      </m:rPr>
                      <a:rPr lang="en-US" sz="1200" dirty="0">
                        <a:solidFill>
                          <a:srgbClr val="000000"/>
                        </a:solidFill>
                        <a:effectLst/>
                      </a:rPr>
                      <m:t>θ</m:t>
                    </m:r>
                  </m:oMath>
                </a14:m>
                <a:r>
                  <a:rPr lang="en-US" sz="1200" dirty="0">
                    <a:effectLst/>
                  </a:rPr>
                  <a:t> is used to control the extraction of surface features. Figure 3(e) and 3(f) show the effect of different </a:t>
                </a:r>
                <a:r>
                  <a:rPr lang="en-US" sz="1200" dirty="0">
                    <a:effectLst/>
                  </a:rPr>
                  <a:t>​</a:t>
                </a:r>
                <a14:m>
                  <m:oMath>
                    <m:r>
                      <m:rPr>
                        <m:sty m:val="i"/>
                      </m:rPr>
                      <a:rPr lang="en-US" sz="1200" dirty="0">
                        <a:solidFill>
                          <a:srgbClr val="000000"/>
                        </a:solidFill>
                        <a:effectLst/>
                      </a:rPr>
                      <m:t>θ</m:t>
                    </m:r>
                  </m:oMath>
                </a14:m>
                <a:r>
                  <a:rPr lang="en-US" sz="1200" dirty="0">
                    <a:effectLst/>
                  </a:rPr>
                  <a:t>. In general, the larger </a:t>
                </a:r>
                <a:r>
                  <a:rPr lang="en-US" sz="1200" dirty="0">
                    <a:effectLst/>
                  </a:rPr>
                  <a:t>​</a:t>
                </a:r>
                <a14:m>
                  <m:oMath>
                    <m:r>
                      <m:rPr>
                        <m:sty m:val="i"/>
                      </m:rPr>
                      <a:rPr lang="en-US" sz="1200" dirty="0">
                        <a:solidFill>
                          <a:srgbClr val="000000"/>
                        </a:solidFill>
                        <a:effectLst/>
                      </a:rPr>
                      <m:t>θ</m:t>
                    </m:r>
                  </m:oMath>
                </a14:m>
                <a:r>
                  <a:rPr lang="en-US" sz="1200" dirty="0">
                    <a:effectLst/>
                  </a:rPr>
                  <a:t> is, the more surface features will be detected, thus more constraints will be applied to the surface vertices. In practice, we set </a:t>
                </a:r>
                <a:r>
                  <a:rPr lang="en-US" sz="1200" dirty="0">
                    <a:effectLst/>
                  </a:rPr>
                  <a:t>​</a:t>
                </a:r>
                <a14:m>
                  <m:oMath>
                    <m:r>
                      <m:rPr>
                        <m:sty m:val="i"/>
                      </m:rPr>
                      <a:rPr lang="en-US" sz="1200" dirty="0">
                        <a:solidFill>
                          <a:srgbClr val="000000"/>
                        </a:solidFill>
                        <a:effectLst/>
                      </a:rPr>
                      <m:t>θ</m:t>
                    </m:r>
                    <m:r>
                      <m:rPr>
                        <m:sty m:val="p"/>
                      </m:rPr>
                      <a:rPr lang="en-US" sz="1200" dirty="0">
                        <a:solidFill>
                          <a:srgbClr val="000000"/>
                        </a:solidFill>
                        <a:effectLst/>
                      </a:rPr>
                      <m:t>=</m:t>
                    </m:r>
                    <m:sSup>
                      <m:sSupPr>
                        <m:ctrlPr>
                          <a:rPr sz="1200">
                            <a:latin typeface="Cambria Math" panose="02040503050406030204" pitchFamily="18" charset="0"/>
                          </a:rPr>
                        </m:ctrlPr>
                      </m:sSupPr>
                      <m:e>
                        <m:r>
                          <m:rPr>
                            <m:sty m:val="p"/>
                          </m:rPr>
                          <a:rPr lang="en-US" sz="1200" dirty="0">
                            <a:solidFill>
                              <a:srgbClr val="000000"/>
                            </a:solidFill>
                            <a:effectLst/>
                          </a:rPr>
                          <m:t>165</m:t>
                        </m:r>
                      </m:e>
                      <m:sup>
                        <m:r>
                          <m:rPr>
                            <m:sty m:val="p"/>
                          </m:rPr>
                          <a:rPr lang="en-US" sz="1200" dirty="0">
                            <a:solidFill>
                              <a:srgbClr val="000000"/>
                            </a:solidFill>
                            <a:effectLst/>
                          </a:rPr>
                          <m:t>∘</m:t>
                        </m:r>
                      </m:sup>
                    </m:sSup>
                  </m:oMath>
                </a14:m>
                <a:r>
                  <a:rPr lang="en-US" sz="1200" dirty="0">
                    <a:effectLst/>
                  </a:rPr>
                  <a:t>. Nonetheless, the accurate detection of surface sharp features is non-trivial and tends to be very sensitive to noise. Addressing this is beyond the scope of this work.</a:t>
                </a:r>
                <a:br>
                  <a:rPr lang="en-US" sz="1200" dirty="0"/>
                </a:br>
                <a:r>
                  <a:rPr lang="en-US" sz="1200" dirty="0">
                    <a:effectLst/>
                  </a:rPr>
                  <a:t> Effects of different </a:t>
                </a:r>
                <a:r>
                  <a:rPr lang="en-US" sz="1200" dirty="0">
                    <a:effectLst/>
                  </a:rPr>
                  <a:t>​</a:t>
                </a:r>
                <a14:m>
                  <m:oMath>
                    <m:r>
                      <m:rPr>
                        <m:sty m:val="i"/>
                      </m:rPr>
                      <a:rPr lang="en-US" sz="1200" dirty="0">
                        <a:solidFill>
                          <a:srgbClr val="000000"/>
                        </a:solidFill>
                        <a:effectLst/>
                      </a:rPr>
                      <m:t>ξ</m:t>
                    </m:r>
                  </m:oMath>
                </a14:m>
                <a:r>
                  <a:rPr lang="en-US" sz="1200" dirty="0">
                    <a:effectLst/>
                  </a:rPr>
                  <a:t>. As briefly mentioned earlier, parameter </a:t>
                </a:r>
                <a:r>
                  <a:rPr lang="en-US" sz="1200" dirty="0">
                    <a:effectLst/>
                  </a:rPr>
                  <a:t>​</a:t>
                </a:r>
                <a14:m>
                  <m:oMath>
                    <m:r>
                      <m:rPr>
                        <m:sty m:val="i"/>
                      </m:rPr>
                      <a:rPr lang="en-US" sz="1200" dirty="0">
                        <a:solidFill>
                          <a:srgbClr val="000000"/>
                        </a:solidFill>
                        <a:effectLst/>
                      </a:rPr>
                      <m:t>ξ</m:t>
                    </m:r>
                  </m:oMath>
                </a14:m>
                <a:r>
                  <a:rPr lang="en-US" sz="1200" dirty="0">
                    <a:effectLst/>
                  </a:rPr>
                  <a:t> is used to control whether a mesh with uniform-size elements (i.e., with constant edge length) is desired or not. In particular,</a:t>
                </a:r>
                <a:br>
                  <a:rPr lang="en-US" sz="1200" dirty="0"/>
                </a:br>
                <a:r>
                  <a:rPr lang="en-US" sz="1200" dirty="0">
                    <a:effectLst/>
                  </a:rPr>
                  <a:t> the larger </a:t>
                </a:r>
                <a:r>
                  <a:rPr lang="en-US" sz="1200" dirty="0">
                    <a:effectLst/>
                  </a:rPr>
                  <a:t>​</a:t>
                </a:r>
                <a14:m>
                  <m:oMath>
                    <m:r>
                      <m:rPr>
                        <m:sty m:val="i"/>
                      </m:rPr>
                      <a:rPr lang="en-US" sz="1200" dirty="0">
                        <a:solidFill>
                          <a:srgbClr val="000000"/>
                        </a:solidFill>
                        <a:effectLst/>
                      </a:rPr>
                      <m:t>ξ</m:t>
                    </m:r>
                  </m:oMath>
                </a14:m>
                <a:r>
                  <a:rPr lang="en-US" sz="1200" dirty="0">
                    <a:effectLst/>
                  </a:rPr>
                  <a:t> is the stronger the constraint on uniform-size elements. For instance, in Figure 3(b) and 3(c) both </a:t>
                </a:r>
                <a:r>
                  <a:rPr lang="en-US" sz="1200" dirty="0">
                    <a:effectLst/>
                  </a:rPr>
                  <a:t>​</a:t>
                </a:r>
                <a14:m>
                  <m:oMath>
                    <m:r>
                      <m:rPr>
                        <m:sty m:val="i"/>
                      </m:rPr>
                      <a:rPr lang="en-US" sz="1200" dirty="0">
                        <a:solidFill>
                          <a:srgbClr val="000000"/>
                        </a:solidFill>
                        <a:effectLst/>
                      </a:rPr>
                      <m:t>α</m:t>
                    </m:r>
                  </m:oMath>
                </a14:m>
                <a:r>
                  <a:rPr lang="en-US" sz="1200" dirty="0">
                    <a:effectLst/>
                  </a:rPr>
                  <a:t> and </a:t>
                </a:r>
                <a:r>
                  <a:rPr lang="en-US" sz="1200" dirty="0">
                    <a:effectLst/>
                  </a:rPr>
                  <a:t>​</a:t>
                </a:r>
                <a14:m>
                  <m:oMath>
                    <m:r>
                      <m:rPr>
                        <m:sty m:val="i"/>
                      </m:rPr>
                      <a:rPr lang="en-US" sz="1200" dirty="0">
                        <a:solidFill>
                          <a:srgbClr val="000000"/>
                        </a:solidFill>
                        <a:effectLst/>
                      </a:rPr>
                      <m:t>β</m:t>
                    </m:r>
                  </m:oMath>
                </a14:m>
                <a:r>
                  <a:rPr lang="en-US" sz="1200" dirty="0">
                    <a:effectLst/>
                  </a:rPr>
                  <a:t> are set as 100 , while </a:t>
                </a:r>
                <a:r>
                  <a:rPr lang="en-US" sz="1200" dirty="0">
                    <a:effectLst/>
                  </a:rPr>
                  <a:t>​</a:t>
                </a:r>
                <a14:m>
                  <m:oMath>
                    <m:r>
                      <m:rPr>
                        <m:sty m:val="i"/>
                      </m:rPr>
                      <a:rPr lang="en-US" sz="1200" dirty="0">
                        <a:solidFill>
                          <a:srgbClr val="000000"/>
                        </a:solidFill>
                        <a:effectLst/>
                      </a:rPr>
                      <m:t>ξ</m:t>
                    </m:r>
                  </m:oMath>
                </a14:m>
                <a:r>
                  <a:rPr lang="en-US" sz="1200" dirty="0">
                    <a:effectLst/>
                  </a:rPr>
                  <a:t> is 0.4 in 3 (c) and 0.2 in 3 (b). For the </a:t>
                </a:r>
                <a:r>
                  <a:rPr lang="en-US" sz="1200" dirty="0">
                    <a:effectLst/>
                  </a:rPr>
                  <a:t>​</a:t>
                </a:r>
                <a14:m>
                  <m:oMath>
                    <m:r>
                      <m:rPr>
                        <m:sty m:val="i"/>
                      </m:rPr>
                      <a:rPr lang="en-US" sz="1200" dirty="0">
                        <a:solidFill>
                          <a:srgbClr val="000000"/>
                        </a:solidFill>
                        <a:effectLst/>
                      </a:rPr>
                      <m:t>ξ</m:t>
                    </m:r>
                    <m:r>
                      <m:rPr>
                        <m:sty m:val="p"/>
                      </m:rPr>
                      <a:rPr lang="en-US" sz="1200" dirty="0">
                        <a:solidFill>
                          <a:srgbClr val="000000"/>
                        </a:solidFill>
                        <a:effectLst/>
                      </a:rPr>
                      <m:t>=</m:t>
                    </m:r>
                    <m:r>
                      <m:rPr>
                        <m:sty m:val="p"/>
                      </m:rPr>
                      <a:rPr lang="en-US" sz="1200" dirty="0">
                        <a:solidFill>
                          <a:srgbClr val="000000"/>
                        </a:solidFill>
                        <a:effectLst/>
                      </a:rPr>
                      <m:t>0.4</m:t>
                    </m:r>
                  </m:oMath>
                </a14:m>
                <a:r>
                  <a:rPr lang="en-US" sz="1200" dirty="0">
                    <a:effectLst/>
                  </a:rPr>
                  <a:t>, the untangler fails to correct all inverted elements. This shows that enabling some variation in the element size will in fact help enhance the success rate of untangling. Similarly, in the MSJ improvement, a larger </a:t>
                </a:r>
                <a:r>
                  <a:rPr lang="en-US" sz="1200" dirty="0">
                    <a:effectLst/>
                  </a:rPr>
                  <a:t>​</a:t>
                </a:r>
                <a14:m>
                  <m:oMath>
                    <m:r>
                      <m:rPr>
                        <m:sty m:val="i"/>
                      </m:rPr>
                      <a:rPr lang="en-US" sz="1200" dirty="0">
                        <a:solidFill>
                          <a:srgbClr val="000000"/>
                        </a:solidFill>
                        <a:effectLst/>
                      </a:rPr>
                      <m:t>ξ</m:t>
                    </m:r>
                  </m:oMath>
                </a14:m>
                <a:r>
                  <a:rPr lang="en-US" sz="1200" dirty="0">
                    <a:effectLst/>
                  </a:rPr>
                  <a:t> will constraint the optimizer from find- ing a good solution (Figure 4(b) and 4(c)).</a:t>
                </a:r>
              </a:p>
            </p:txBody>
          </p:sp>
        </mc:Choice>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p:cSld>
    <p:spTree>
      <p:nvGrpSpPr>
        <p:cNvPr id="1" name=""/>
        <p:cNvGrpSpPr/>
        <p:nvPr/>
      </p:nvGrpSpPr>
      <p:grpSpPr>
        <a:xfrm>
          <a:off x="0" y="0"/>
          <a:ext cx="0" cy="0"/>
          <a:chOff x="0" y="0"/>
          <a:chExt cx="0" cy="0"/>
        </a:xfrm>
      </p:grpSpPr>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
              <p:cNvSpPr/>
              <p:nvPr/>
            </p:nvSpPr>
            <p:spPr>
              <a:xfrm>
                <a:off x="1524000" y="457200"/>
                <a:ext cx="9144000" cy="1143000"/>
              </a:xfrm>
              <a:prstGeom prst="rect">
                <a:avLst/>
              </a:prstGeom>
            </p:spPr>
            <p:txBody>
              <a:bodyPr anchor="t" lIns="0" tIns="0" rIns="0" bIns="0">
                <a:noAutofit/>
              </a:bodyPr>
              <a:lstStyle/>
              <a:p>
                <a:pPr>
                  <a:lnSpc>
                    <a:spcPct val="120000"/>
                  </a:lnSpc>
                </a:pPr>
                <a:r>
                  <a:rPr lang="en-US" sz="1200" dirty="0">
                    <a:effectLst/>
                  </a:rPr>
                  <a:t>Fig. 3. (a) The output mesh has small surface distance from the original surface with </a:t>
                </a:r>
                <a:r>
                  <a:rPr lang="en-US" sz="1200" dirty="0">
                    <a:effectLst/>
                  </a:rPr>
                  <a:t>​</a:t>
                </a:r>
                <a14:m>
                  <m:oMath>
                    <m:r>
                      <m:rPr>
                        <m:sty m:val="i"/>
                      </m:rPr>
                      <a:rPr lang="en-US" sz="1200" dirty="0">
                        <a:solidFill>
                          <a:srgbClr val="000000"/>
                        </a:solidFill>
                        <a:effectLst/>
                      </a:rPr>
                      <m:t>α</m:t>
                    </m:r>
                    <m:r>
                      <m:rPr>
                        <m:sty m:val="p"/>
                      </m:rPr>
                      <a:rPr lang="en-US" sz="1200" dirty="0">
                        <a:solidFill>
                          <a:srgbClr val="000000"/>
                        </a:solidFill>
                        <a:effectLst/>
                      </a:rPr>
                      <m:t>=</m:t>
                    </m:r>
                    <m:r>
                      <m:rPr>
                        <m:sty m:val="i"/>
                      </m:rPr>
                      <a:rPr lang="en-US" sz="1200" dirty="0">
                        <a:solidFill>
                          <a:srgbClr val="000000"/>
                        </a:solidFill>
                        <a:effectLst/>
                      </a:rPr>
                      <m:t>β</m:t>
                    </m:r>
                    <m:r>
                      <m:rPr>
                        <m:sty m:val="p"/>
                      </m:rPr>
                      <a:rPr lang="en-US" sz="1200" dirty="0">
                        <a:solidFill>
                          <a:srgbClr val="000000"/>
                        </a:solidFill>
                        <a:effectLst/>
                      </a:rPr>
                      <m:t>=</m:t>
                    </m:r>
                    <m:r>
                      <m:rPr>
                        <m:sty m:val="p"/>
                      </m:rPr>
                      <a:rPr lang="en-US" sz="1200" dirty="0">
                        <a:solidFill>
                          <a:srgbClr val="000000"/>
                        </a:solidFill>
                        <a:effectLst/>
                      </a:rPr>
                      <m:t>1000</m:t>
                    </m:r>
                  </m:oMath>
                </a14:m>
                <a:r>
                  <a:rPr lang="en-US" sz="1200" dirty="0">
                    <a:effectLst/>
                  </a:rPr>
                  <a:t>. However, the untangler fails to correct all inverted elements (red). (b) Untangler successfully corrects all inverted elements. However, the surface distance from the original surface is larger than the one in (a). (c) Larger </a:t>
                </a:r>
                <a:r>
                  <a:rPr lang="en-US" sz="1200" dirty="0">
                    <a:effectLst/>
                  </a:rPr>
                  <a:t>​</a:t>
                </a:r>
                <a14:m>
                  <m:oMath>
                    <m:r>
                      <m:rPr>
                        <m:sty m:val="i"/>
                      </m:rPr>
                      <a:rPr lang="en-US" sz="1200" dirty="0">
                        <a:solidFill>
                          <a:srgbClr val="000000"/>
                        </a:solidFill>
                        <a:effectLst/>
                      </a:rPr>
                      <m:t>ξ</m:t>
                    </m:r>
                  </m:oMath>
                </a14:m>
                <a:r>
                  <a:rPr lang="en-US" sz="1200" dirty="0">
                    <a:effectLst/>
                  </a:rPr>
                  <a:t> greatly impacts the untangler for this model (cap) even using very small </a:t>
                </a:r>
                <a:r>
                  <a:rPr lang="en-US" sz="1200" dirty="0">
                    <a:effectLst/>
                  </a:rPr>
                  <a:t>​</a:t>
                </a:r>
                <a14:m>
                  <m:oMath>
                    <m:r>
                      <m:rPr>
                        <m:sty m:val="i"/>
                      </m:rPr>
                      <a:rPr lang="en-US" sz="1200" dirty="0">
                        <a:solidFill>
                          <a:srgbClr val="000000"/>
                        </a:solidFill>
                        <a:effectLst/>
                      </a:rPr>
                      <m:t>α</m:t>
                    </m:r>
                  </m:oMath>
                </a14:m>
                <a:r>
                  <a:rPr lang="en-US" sz="1200" dirty="0">
                    <a:effectLst/>
                  </a:rPr>
                  <a:t> and </a:t>
                </a:r>
                <a:r>
                  <a:rPr lang="en-US" sz="1200" dirty="0">
                    <a:effectLst/>
                  </a:rPr>
                  <a:t>​</a:t>
                </a:r>
                <a14:m>
                  <m:oMath>
                    <m:r>
                      <m:rPr>
                        <m:sty m:val="i"/>
                      </m:rPr>
                      <a:rPr lang="en-US" sz="1200" dirty="0">
                        <a:solidFill>
                          <a:srgbClr val="000000"/>
                        </a:solidFill>
                        <a:effectLst/>
                      </a:rPr>
                      <m:t>β</m:t>
                    </m:r>
                  </m:oMath>
                </a14:m>
                <a:r>
                  <a:rPr lang="en-US" sz="1200" dirty="0">
                    <a:effectLst/>
                  </a:rPr>
                  <a:t>. However, using a more relaxed </a:t>
                </a:r>
                <a:r>
                  <a:rPr lang="en-US" sz="1200" dirty="0">
                    <a:effectLst/>
                  </a:rPr>
                  <a:t>​</a:t>
                </a:r>
                <a14:m>
                  <m:oMath>
                    <m:r>
                      <m:rPr>
                        <m:sty m:val="i"/>
                      </m:rPr>
                      <a:rPr lang="en-US" sz="1200" dirty="0">
                        <a:solidFill>
                          <a:srgbClr val="000000"/>
                        </a:solidFill>
                        <a:effectLst/>
                      </a:rPr>
                      <m:t>θ</m:t>
                    </m:r>
                  </m:oMath>
                </a14:m>
                <a:r>
                  <a:rPr lang="en-US" sz="1200" dirty="0">
                    <a:effectLst/>
                  </a:rPr>
                  <a:t> helps untangling (d). (e) and (f) show the detected surface features (in black) with different </a:t>
                </a:r>
                <a:r>
                  <a:rPr lang="en-US" sz="1200" dirty="0">
                    <a:effectLst/>
                  </a:rPr>
                  <a:t>​</a:t>
                </a:r>
                <a14:m>
                  <m:oMath>
                    <m:r>
                      <m:rPr>
                        <m:sty m:val="i"/>
                      </m:rPr>
                      <a:rPr lang="en-US" sz="1200" dirty="0">
                        <a:solidFill>
                          <a:srgbClr val="000000"/>
                        </a:solidFill>
                        <a:effectLst/>
                      </a:rPr>
                      <m:t>θ</m:t>
                    </m:r>
                  </m:oMath>
                </a14:m>
                <a:r>
                  <a:rPr lang="en-US" sz="1200" dirty="0">
                    <a:effectLst/>
                  </a:rPr>
                  <a:t> values. Small </a:t>
                </a:r>
                <a:r>
                  <a:rPr lang="en-US" sz="1200" dirty="0">
                    <a:effectLst/>
                  </a:rPr>
                  <a:t>​</a:t>
                </a:r>
                <a14:m>
                  <m:oMath>
                    <m:r>
                      <m:rPr>
                        <m:sty m:val="i"/>
                      </m:rPr>
                      <a:rPr lang="en-US" sz="1200" dirty="0">
                        <a:solidFill>
                          <a:srgbClr val="000000"/>
                        </a:solidFill>
                        <a:effectLst/>
                      </a:rPr>
                      <m:t>θ</m:t>
                    </m:r>
                  </m:oMath>
                </a14:m>
                <a:r>
                  <a:rPr lang="en-US" sz="1200" dirty="0">
                    <a:effectLst/>
                  </a:rPr>
                  <a:t> results in less sharp feature lines and corners</a:t>
                </a:r>
              </a:p>
            </p:txBody>
          </p:sp>
        </mc:Choice>
        <mc:Fallback/>
      </mc:AlternateContent>
      <mc:AlternateContent xmlns:mc="http://schemas.openxmlformats.org/markup-compatibility/2006">
        <mc:Choice xmlns:a14="http://schemas.microsoft.com/office/drawing/2010/main" Requires="a14">
          <p:sp>
            <p:nvSpPr>
              <p:cNvPr id="2" name="Text"/>
              <p:cNvSpPr/>
              <p:nvPr/>
            </p:nvSpPr>
            <p:spPr>
              <a:xfrm>
                <a:off x="1524000" y="1600200"/>
                <a:ext cx="9144000" cy="685800"/>
              </a:xfrm>
              <a:prstGeom prst="rect">
                <a:avLst/>
              </a:prstGeom>
            </p:spPr>
            <p:txBody>
              <a:bodyPr anchor="t" lIns="0" tIns="0" rIns="0" bIns="0">
                <a:noAutofit/>
              </a:bodyPr>
              <a:lstStyle/>
              <a:p>
                <a:pPr>
                  <a:lnSpc>
                    <a:spcPct val="120000"/>
                  </a:lnSpc>
                </a:pPr>
                <a:r>
                  <a:rPr lang="en-US" sz="1200" dirty="0">
                    <a:effectLst/>
                  </a:rPr>
                  <a:t>Note that among the above four parameters, the default values for </a:t>
                </a:r>
                <a:r>
                  <a:rPr lang="en-US" sz="1200" dirty="0">
                    <a:effectLst/>
                  </a:rPr>
                  <a:t>​</a:t>
                </a:r>
                <a14:m>
                  <m:oMath>
                    <m:r>
                      <m:rPr>
                        <m:sty m:val="i"/>
                      </m:rPr>
                      <a:rPr lang="en-US" sz="1200" dirty="0">
                        <a:solidFill>
                          <a:srgbClr val="000000"/>
                        </a:solidFill>
                        <a:effectLst/>
                      </a:rPr>
                      <m:t>α</m:t>
                    </m:r>
                    <m:r>
                      <m:rPr>
                        <m:sty m:val="p"/>
                      </m:rPr>
                      <a:rPr lang="en-US" sz="1200" dirty="0">
                        <a:solidFill>
                          <a:srgbClr val="000000"/>
                        </a:solidFill>
                        <a:effectLst/>
                      </a:rPr>
                      <m:t>,</m:t>
                    </m:r>
                    <m:r>
                      <m:rPr>
                        <m:sty m:val="i"/>
                      </m:rPr>
                      <a:rPr lang="en-US" sz="1200" dirty="0">
                        <a:solidFill>
                          <a:srgbClr val="000000"/>
                        </a:solidFill>
                        <a:effectLst/>
                      </a:rPr>
                      <m:t>β</m:t>
                    </m:r>
                  </m:oMath>
                </a14:m>
                <a:r>
                  <a:rPr lang="en-US" sz="1200" dirty="0">
                    <a:effectLst/>
                  </a:rPr>
                  <a:t> and </a:t>
                </a:r>
                <a:r>
                  <a:rPr lang="en-US" sz="1200" dirty="0">
                    <a:effectLst/>
                  </a:rPr>
                  <a:t>​</a:t>
                </a:r>
                <a14:m>
                  <m:oMath>
                    <m:r>
                      <m:rPr>
                        <m:sty m:val="i"/>
                      </m:rPr>
                      <a:rPr lang="en-US" sz="1200" dirty="0">
                        <a:solidFill>
                          <a:srgbClr val="000000"/>
                        </a:solidFill>
                        <a:effectLst/>
                      </a:rPr>
                      <m:t>ξ</m:t>
                    </m:r>
                  </m:oMath>
                </a14:m>
                <a:r>
                  <a:rPr lang="en-US" sz="1200" dirty="0">
                    <a:effectLst/>
                  </a:rPr>
                  <a:t> (i.e. 1000, 1000, and 0.6 ) usually work well for the majority of the models, thus need not be adjusted. However, in some cases, </a:t>
                </a:r>
                <a:r>
                  <a:rPr lang="en-US" sz="1200" dirty="0">
                    <a:effectLst/>
                  </a:rPr>
                  <a:t>​</a:t>
                </a:r>
                <a14:m>
                  <m:oMath>
                    <m:r>
                      <m:rPr>
                        <m:sty m:val="i"/>
                      </m:rPr>
                      <a:rPr lang="en-US" sz="1200" dirty="0">
                        <a:solidFill>
                          <a:srgbClr val="000000"/>
                        </a:solidFill>
                        <a:effectLst/>
                      </a:rPr>
                      <m:t>α</m:t>
                    </m:r>
                    <m:r>
                      <m:rPr>
                        <m:sty m:val="p"/>
                      </m:rPr>
                      <a:rPr lang="en-US" sz="1200" dirty="0">
                        <a:solidFill>
                          <a:srgbClr val="000000"/>
                        </a:solidFill>
                        <a:effectLst/>
                      </a:rPr>
                      <m:t>,</m:t>
                    </m:r>
                    <m:r>
                      <m:rPr>
                        <m:sty m:val="i"/>
                      </m:rPr>
                      <a:rPr lang="en-US" sz="1200" dirty="0">
                        <a:solidFill>
                          <a:srgbClr val="000000"/>
                        </a:solidFill>
                        <a:effectLst/>
                      </a:rPr>
                      <m:t>β</m:t>
                    </m:r>
                  </m:oMath>
                </a14:m>
                <a:r>
                  <a:rPr lang="en-US" sz="1200" dirty="0">
                    <a:effectLst/>
                  </a:rPr>
                  <a:t> and </a:t>
                </a:r>
                <a:r>
                  <a:rPr lang="en-US" sz="1200" dirty="0">
                    <a:effectLst/>
                  </a:rPr>
                  <a:t>​</a:t>
                </a:r>
                <a14:m>
                  <m:oMath>
                    <m:r>
                      <m:rPr>
                        <m:sty m:val="i"/>
                      </m:rPr>
                      <a:rPr lang="en-US" sz="1200" dirty="0">
                        <a:solidFill>
                          <a:srgbClr val="000000"/>
                        </a:solidFill>
                        <a:effectLst/>
                      </a:rPr>
                      <m:t>ξ</m:t>
                    </m:r>
                  </m:oMath>
                </a14:m>
                <a:r>
                  <a:rPr lang="en-US" sz="1200" dirty="0">
                    <a:effectLst/>
                  </a:rPr>
                  <a:t> still need careful selection in order to produce an ideal result, which we will show next.</a:t>
                </a:r>
              </a:p>
            </p:txBody>
          </p:sp>
        </mc:Choice>
        <mc:Fallback/>
      </mc:AlternateContent>
      <p:sp>
        <p:nvSpPr>
          <p:cNvPr id="2" name="Text"/>
          <p:cNvSpPr/>
          <p:nvPr/>
        </p:nvSpPr>
        <p:spPr>
          <a:xfrm>
            <a:off x="1524000" y="2438400"/>
            <a:ext cx="9144000" cy="342900"/>
          </a:xfrm>
          <a:prstGeom prst="rect">
            <a:avLst/>
          </a:prstGeom>
        </p:spPr>
        <p:txBody>
          <a:bodyPr anchor="t" lIns="0" tIns="0" rIns="0" bIns="0">
            <a:noAutofit/>
          </a:bodyPr>
          <a:lstStyle/>
          <a:p>
            <a:pPr>
              <a:lnSpc>
                <a:spcPct val="120000"/>
              </a:lnSpc>
            </a:pPr>
            <a:r>
              <a:rPr lang="en-US" sz="1800" dirty="0" b="1">
                <a:effectLst/>
              </a:rPr>
              <a:t>4. Results</a:t>
            </a:r>
          </a:p>
        </p:txBody>
      </p:sp>
      <p:sp>
        <p:nvSpPr>
          <p:cNvPr id="2" name="Text"/>
          <p:cNvSpPr/>
          <p:nvPr/>
        </p:nvSpPr>
        <p:spPr>
          <a:xfrm>
            <a:off x="1524000" y="2971039"/>
            <a:ext cx="9144000" cy="228600"/>
          </a:xfrm>
          <a:prstGeom prst="rect">
            <a:avLst/>
          </a:prstGeom>
        </p:spPr>
        <p:txBody>
          <a:bodyPr anchor="t" lIns="0" tIns="0" rIns="0" bIns="0">
            <a:noAutofit/>
          </a:bodyPr>
          <a:lstStyle/>
          <a:p>
            <a:pPr>
              <a:lnSpc>
                <a:spcPct val="120000"/>
              </a:lnSpc>
            </a:pPr>
            <a:r>
              <a:rPr lang="en-US" sz="1200" dirty="0">
                <a:effectLst/>
              </a:rPr>
              <a:t>We have applied our untangling and MSJ improvement technique to a number of hex-meshes produced by a variety of</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p:cSld>
    <p:spTree>
      <p:nvGrpSpPr>
        <p:cNvPr id="1" name=""/>
        <p:cNvGrpSpPr/>
        <p:nvPr/>
      </p:nvGrpSpPr>
      <p:grpSpPr>
        <a:xfrm>
          <a:off x="0" y="0"/>
          <a:ext cx="0" cy="0"/>
          <a:chOff x="0" y="0"/>
          <a:chExt cx="0" cy="0"/>
        </a:xfrm>
      </p:grpSpPr>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
              <p:cNvSpPr/>
              <p:nvPr/>
            </p:nvSpPr>
            <p:spPr>
              <a:xfrm>
                <a:off x="1524000" y="457200"/>
                <a:ext cx="9144000" cy="914400"/>
              </a:xfrm>
              <a:prstGeom prst="rect">
                <a:avLst/>
              </a:prstGeom>
            </p:spPr>
            <p:txBody>
              <a:bodyPr anchor="t" lIns="0" tIns="0" rIns="0" bIns="0">
                <a:noAutofit/>
              </a:bodyPr>
              <a:lstStyle/>
              <a:p>
                <a:pPr>
                  <a:lnSpc>
                    <a:spcPct val="120000"/>
                  </a:lnSpc>
                </a:pPr>
                <a:r>
                  <a:rPr lang="en-US" sz="1200" dirty="0">
                    <a:effectLst/>
                  </a:rPr>
                  <a:t>Fig. 4. This experiment fixes the parameters </a:t>
                </a:r>
                <a:r>
                  <a:rPr lang="en-US" sz="1200" dirty="0">
                    <a:effectLst/>
                  </a:rPr>
                  <a:t>​</a:t>
                </a:r>
                <a14:m>
                  <m:oMath>
                    <m:r>
                      <m:rPr>
                        <m:sty m:val="i"/>
                      </m:rPr>
                      <a:rPr lang="en-US" sz="1200" dirty="0">
                        <a:solidFill>
                          <a:srgbClr val="000000"/>
                        </a:solidFill>
                        <a:effectLst/>
                      </a:rPr>
                      <m:t>α</m:t>
                    </m:r>
                    <m:r>
                      <m:rPr>
                        <m:sty m:val="p"/>
                      </m:rPr>
                      <a:rPr lang="en-US" sz="1200" dirty="0">
                        <a:solidFill>
                          <a:srgbClr val="000000"/>
                        </a:solidFill>
                        <a:effectLst/>
                      </a:rPr>
                      <m:t>=</m:t>
                    </m:r>
                    <m:r>
                      <m:rPr>
                        <m:sty m:val="i"/>
                      </m:rPr>
                      <a:rPr lang="en-US" sz="1200" dirty="0">
                        <a:solidFill>
                          <a:srgbClr val="000000"/>
                        </a:solidFill>
                        <a:effectLst/>
                      </a:rPr>
                      <m:t>β</m:t>
                    </m:r>
                    <m:r>
                      <m:rPr>
                        <m:sty m:val="p"/>
                      </m:rPr>
                      <a:rPr lang="en-US" sz="1200" dirty="0">
                        <a:solidFill>
                          <a:srgbClr val="000000"/>
                        </a:solidFill>
                        <a:effectLst/>
                      </a:rPr>
                      <m:t>=</m:t>
                    </m:r>
                    <m:r>
                      <m:rPr>
                        <m:sty m:val="p"/>
                      </m:rPr>
                      <a:rPr lang="en-US" sz="1200" dirty="0">
                        <a:solidFill>
                          <a:srgbClr val="000000"/>
                        </a:solidFill>
                        <a:effectLst/>
                      </a:rPr>
                      <m:t>1000</m:t>
                    </m:r>
                    <m:r>
                      <m:rPr>
                        <m:sty m:val="p"/>
                      </m:rPr>
                      <a:rPr lang="en-US" sz="1200" dirty="0">
                        <a:solidFill>
                          <a:srgbClr val="000000"/>
                        </a:solidFill>
                        <a:effectLst/>
                      </a:rPr>
                      <m:t>,</m:t>
                    </m:r>
                    <m:r>
                      <m:rPr>
                        <m:sty m:val="i"/>
                      </m:rPr>
                      <a:rPr lang="en-US" sz="1200" dirty="0">
                        <a:solidFill>
                          <a:srgbClr val="000000"/>
                        </a:solidFill>
                        <a:effectLst/>
                      </a:rPr>
                      <m:t>θ</m:t>
                    </m:r>
                    <m:r>
                      <m:rPr>
                        <m:sty m:val="p"/>
                      </m:rPr>
                      <a:rPr lang="en-US" sz="1200" dirty="0">
                        <a:solidFill>
                          <a:srgbClr val="000000"/>
                        </a:solidFill>
                        <a:effectLst/>
                      </a:rPr>
                      <m:t>=</m:t>
                    </m:r>
                    <m:sSup>
                      <m:sSupPr>
                        <m:ctrlPr>
                          <a:rPr sz="1200">
                            <a:latin typeface="Cambria Math" panose="02040503050406030204" pitchFamily="18" charset="0"/>
                          </a:rPr>
                        </m:ctrlPr>
                      </m:sSupPr>
                      <m:e>
                        <m:r>
                          <m:rPr>
                            <m:sty m:val="p"/>
                          </m:rPr>
                          <a:rPr lang="en-US" sz="1200" dirty="0">
                            <a:solidFill>
                              <a:srgbClr val="000000"/>
                            </a:solidFill>
                            <a:effectLst/>
                          </a:rPr>
                          <m:t>160</m:t>
                        </m:r>
                      </m:e>
                      <m:sup>
                        <m:r>
                          <m:rPr>
                            <m:sty m:val="p"/>
                          </m:rPr>
                          <a:rPr lang="en-US" sz="1200" dirty="0">
                            <a:solidFill>
                              <a:srgbClr val="000000"/>
                            </a:solidFill>
                            <a:effectLst/>
                          </a:rPr>
                          <m:t>∘</m:t>
                        </m:r>
                      </m:sup>
                    </m:sSup>
                  </m:oMath>
                </a14:m>
                <a:r>
                  <a:rPr lang="en-US" sz="1200" dirty="0">
                    <a:effectLst/>
                  </a:rPr>
                  <a:t>, </a:t>
                </a:r>
                <a:r>
                  <a:rPr lang="en-US" sz="1200" dirty="0">
                    <a:effectLst/>
                  </a:rPr>
                  <a:t>​</a:t>
                </a:r>
                <a14:m>
                  <m:oMath>
                    <m:r>
                      <m:rPr>
                        <m:sty m:val="p"/>
                      </m:rPr>
                      <a:rPr lang="en-US" sz="1200" dirty="0">
                        <a:solidFill>
                          <a:srgbClr val="000000"/>
                        </a:solidFill>
                        <a:effectLst/>
                      </a:rPr>
                      <m:t>target</m:t>
                    </m:r>
                    <m:r>
                      <m:rPr>
                        <m:sty m:val="i"/>
                      </m:rPr>
                      <a:rPr lang="en-US" sz="1200" dirty="0">
                        <a:solidFill>
                          <a:srgbClr val="000000"/>
                        </a:solidFill>
                        <a:effectLst/>
                      </a:rPr>
                      <m:t>M</m:t>
                    </m:r>
                    <m:r>
                      <m:rPr>
                        <m:sty m:val="i"/>
                      </m:rPr>
                      <a:rPr lang="en-US" sz="1200" dirty="0">
                        <a:solidFill>
                          <a:srgbClr val="000000"/>
                        </a:solidFill>
                        <a:effectLst/>
                      </a:rPr>
                      <m:t>S</m:t>
                    </m:r>
                    <m:r>
                      <m:rPr>
                        <m:sty m:val="i"/>
                      </m:rPr>
                      <a:rPr lang="en-US" sz="1200" dirty="0">
                        <a:solidFill>
                          <a:srgbClr val="000000"/>
                        </a:solidFill>
                        <a:effectLst/>
                      </a:rPr>
                      <m:t>J</m:t>
                    </m:r>
                    <m:r>
                      <m:rPr>
                        <m:sty m:val="p"/>
                      </m:rPr>
                      <a:rPr lang="en-US" sz="1200" dirty="0">
                        <a:solidFill>
                          <a:srgbClr val="000000"/>
                        </a:solidFill>
                        <a:effectLst/>
                      </a:rPr>
                      <m:t>=</m:t>
                    </m:r>
                    <m:r>
                      <m:rPr>
                        <m:sty m:val="p"/>
                      </m:rPr>
                      <a:rPr lang="en-US" sz="1200" dirty="0">
                        <a:solidFill>
                          <a:srgbClr val="000000"/>
                        </a:solidFill>
                        <a:effectLst/>
                      </a:rPr>
                      <m:t>0.3</m:t>
                    </m:r>
                  </m:oMath>
                </a14:m>
                <a:r>
                  <a:rPr lang="en-US" sz="1200" dirty="0">
                    <a:effectLst/>
                  </a:rPr>
                  <a:t> and make </a:t>
                </a:r>
                <a:r>
                  <a:rPr lang="en-US" sz="1200" dirty="0">
                    <a:effectLst/>
                  </a:rPr>
                  <a:t>​</a:t>
                </a:r>
                <a14:m>
                  <m:oMath>
                    <m:r>
                      <m:rPr>
                        <m:sty m:val="i"/>
                      </m:rPr>
                      <a:rPr lang="en-US" sz="1200" dirty="0">
                        <a:solidFill>
                          <a:srgbClr val="000000"/>
                        </a:solidFill>
                        <a:effectLst/>
                      </a:rPr>
                      <m:t>ξ</m:t>
                    </m:r>
                  </m:oMath>
                </a14:m>
                <a:r>
                  <a:rPr lang="en-US" sz="1200" dirty="0">
                    <a:effectLst/>
                  </a:rPr>
                  <a:t> varying. Large step of target MSJ or larger </a:t>
                </a:r>
                <a:r>
                  <a:rPr lang="en-US" sz="1200" dirty="0">
                    <a:effectLst/>
                  </a:rPr>
                  <a:t>​</a:t>
                </a:r>
                <a14:m>
                  <m:oMath>
                    <m:r>
                      <m:rPr>
                        <m:sty m:val="i"/>
                      </m:rPr>
                      <a:rPr lang="en-US" sz="1200" dirty="0">
                        <a:solidFill>
                          <a:srgbClr val="000000"/>
                        </a:solidFill>
                        <a:effectLst/>
                      </a:rPr>
                      <m:t>ξ</m:t>
                    </m:r>
                  </m:oMath>
                </a14:m>
                <a:r>
                  <a:rPr lang="en-US" sz="1200" dirty="0">
                    <a:effectLst/>
                  </a:rPr>
                  <a:t> will make improvement fail. (b) fails with 315 inverted elements while (c) fails with 275 elements. The volume of each element is mapped to red-togreen to show the effect of using different </a:t>
                </a:r>
                <a:r>
                  <a:rPr lang="en-US" sz="1200" dirty="0">
                    <a:effectLst/>
                  </a:rPr>
                  <a:t>​</a:t>
                </a:r>
                <a14:m>
                  <m:oMath>
                    <m:r>
                      <m:rPr>
                        <m:sty m:val="i"/>
                      </m:rPr>
                      <a:rPr lang="en-US" sz="1200" dirty="0">
                        <a:solidFill>
                          <a:srgbClr val="000000"/>
                        </a:solidFill>
                        <a:effectLst/>
                      </a:rPr>
                      <m:t>ξ</m:t>
                    </m:r>
                  </m:oMath>
                </a14:m>
                <a:r>
                  <a:rPr lang="en-US" sz="1200" dirty="0">
                    <a:effectLst/>
                  </a:rPr>
                  <a:t>. The more constant the color, the more uniform sized the elements are.</a:t>
                </a:r>
              </a:p>
            </p:txBody>
          </p:sp>
        </mc:Choice>
        <mc:Fallback/>
      </mc:AlternateContent>
      <p:sp>
        <p:nvSpPr>
          <p:cNvPr id="2" name="Text"/>
          <p:cNvSpPr/>
          <p:nvPr/>
        </p:nvSpPr>
        <p:spPr>
          <a:xfrm>
            <a:off x="1524000" y="1371600"/>
            <a:ext cx="9144000" cy="228600"/>
          </a:xfrm>
          <a:prstGeom prst="rect">
            <a:avLst/>
          </a:prstGeom>
        </p:spPr>
        <p:txBody>
          <a:bodyPr anchor="t" lIns="0" tIns="0" rIns="0" bIns="0">
            <a:noAutofit/>
          </a:bodyPr>
          <a:lstStyle/>
          <a:p>
            <a:pPr>
              <a:lnSpc>
                <a:spcPct val="120000"/>
              </a:lnSpc>
            </a:pPr>
            <a:r>
              <a:rPr lang="en-US" sz="1200" dirty="0">
                <a:effectLst/>
              </a:rPr>
              <a:t>ing the MSJ of these meshes. We also achieve the best ASJ for the RockerArm mesh.</a:t>
            </a:r>
          </a:p>
        </p:txBody>
      </p:sp>
      <mc:AlternateContent xmlns:mc="http://schemas.openxmlformats.org/markup-compatibility/2006">
        <mc:Choice xmlns:a14="http://schemas.microsoft.com/office/drawing/2010/main" Requires="a14">
          <p:sp>
            <p:nvSpPr>
              <p:cNvPr id="2" name="Text"/>
              <p:cNvSpPr/>
              <p:nvPr/>
            </p:nvSpPr>
            <p:spPr>
              <a:xfrm>
                <a:off x="1524000" y="1752600"/>
                <a:ext cx="9144000" cy="457200"/>
              </a:xfrm>
              <a:prstGeom prst="rect">
                <a:avLst/>
              </a:prstGeom>
            </p:spPr>
            <p:txBody>
              <a:bodyPr anchor="t" lIns="0" tIns="0" rIns="0" bIns="0">
                <a:noAutofit/>
              </a:bodyPr>
              <a:lstStyle/>
              <a:p>
                <a:pPr>
                  <a:lnSpc>
                    <a:spcPct val="120000"/>
                  </a:lnSpc>
                </a:pPr>
                <a:r>
                  <a:rPr lang="en-US" sz="1200" dirty="0">
                    <a:effectLst/>
                  </a:rPr>
                  <a:t>Table 1. Comparison with the edge cone technique. </a:t>
                </a:r>
                <a:r>
                  <a:rPr lang="en-US" sz="1200" dirty="0">
                    <a:effectLst/>
                  </a:rPr>
                  <a:t>​</a:t>
                </a:r>
                <a14:m>
                  <m:oMath>
                    <m:r>
                      <m:rPr>
                        <m:sty m:val="p"/>
                      </m:rPr>
                      <a:rPr lang="en-US" sz="1200" dirty="0">
                        <a:solidFill>
                          <a:srgbClr val="000000"/>
                        </a:solidFill>
                        <a:effectLst/>
                      </a:rPr>
                      <m:t>†</m:t>
                    </m:r>
                  </m:oMath>
                </a14:m>
                <a:r>
                  <a:rPr lang="en-US" sz="1200" dirty="0">
                    <a:effectLst/>
                  </a:rPr>
                  <a:t> denotes results of edge-cones [8], * denotes ours. We use metro tools to compute Hausdorff distance w.r.t. bounding box diagonal [47].</a:t>
                </a:r>
              </a:p>
            </p:txBody>
          </p:sp>
        </mc:Choice>
        <mc:Fallback/>
      </mc:AlternateContent>
      <mc:AlternateContent xmlns:mc="http://schemas.openxmlformats.org/markup-compatibility/2006">
        <mc:Choice xmlns:a14="http://schemas.microsoft.com/office/drawing/2010/main" Requires="a14">
          <p:sp>
            <p:nvSpPr>
              <p:cNvPr id="2" name="Text"/>
              <p:cNvSpPr/>
              <p:nvPr/>
            </p:nvSpPr>
            <p:spPr>
              <a:xfrm>
                <a:off x="1524000" y="2209800"/>
                <a:ext cx="9144000" cy="457200"/>
              </a:xfrm>
              <a:prstGeom prst="rect">
                <a:avLst/>
              </a:prstGeom>
            </p:spPr>
            <p:txBody>
              <a:bodyPr anchor="t" lIns="0" tIns="0" rIns="0" bIns="0">
                <a:noAutofit/>
              </a:bodyPr>
              <a:lstStyle/>
              <a:p>
                <a:pPr>
                  <a:lnSpc>
                    <a:spcPct val="120000"/>
                  </a:lnSpc>
                </a:pPr>
                <a:r>
                  <a:rPr lang="en-US" sz="1200" dirty="0">
                    <a:effectLst/>
                  </a:rPr>
                  <a:t>Table 2. Comparison with AMIPS and edge cone. The first row of each model shows the result by AMIPS [42]. </a:t>
                </a:r>
                <a:r>
                  <a:rPr lang="en-US" sz="1200" dirty="0">
                    <a:effectLst/>
                  </a:rPr>
                  <a:t>​</a:t>
                </a:r>
                <a14:m>
                  <m:oMath>
                    <m:r>
                      <m:rPr>
                        <m:sty m:val="p"/>
                      </m:rPr>
                      <a:rPr lang="en-US" sz="1200" dirty="0">
                        <a:solidFill>
                          <a:srgbClr val="000000"/>
                        </a:solidFill>
                        <a:effectLst/>
                      </a:rPr>
                      <m:t>†</m:t>
                    </m:r>
                  </m:oMath>
                </a14:m>
                <a:r>
                  <a:rPr lang="en-US" sz="1200" dirty="0">
                    <a:effectLst/>
                  </a:rPr>
                  <a:t> denotes results of edge-cone [8], * denotes ours.</a:t>
                </a:r>
              </a:p>
            </p:txBody>
          </p:sp>
        </mc:Choice>
        <mc:Fallback/>
      </mc:AlternateContent>
      <p:sp>
        <p:nvSpPr>
          <p:cNvPr id="2" name="Text"/>
          <p:cNvSpPr/>
          <p:nvPr/>
        </p:nvSpPr>
        <p:spPr>
          <a:xfrm>
            <a:off x="1524000" y="2667000"/>
            <a:ext cx="9144000" cy="2057400"/>
          </a:xfrm>
          <a:prstGeom prst="rect">
            <a:avLst/>
          </a:prstGeom>
        </p:spPr>
        <p:txBody>
          <a:bodyPr anchor="t" lIns="0" tIns="0" rIns="0" bIns="0">
            <a:noAutofit/>
          </a:bodyPr>
          <a:lstStyle/>
          <a:p>
            <a:pPr>
              <a:lnSpc>
                <a:spcPct val="120000"/>
              </a:lnSpc>
            </a:pPr>
            <a:r>
              <a:rPr lang="en-US" sz="1200" dirty="0">
                <a:effectLst/>
              </a:rPr>
              <a:t>Improve hex-meshes from polycube map. Next, we apply our technique to improve tens of hex-meshes generated from the polycube map database by Fu et al. [49]. The initial hex-meshes consist of varying numbers of inverted elements. Our technique successfully untangled all of these meshes and managed to improve their MSJ substantially. As a comparison, we also show the results of the improved elephant and bottle1 meshes produced by the authors of the edge-cone technique. The comparison shows that our method produces much higher-quality meshes for these two cases in all quality metrics. Note that the surface error of the elephant mesh produced by the edge-cone method is not measurable as the resulting mesh does not have the same scale as the input mesh. We also note that a padding process is applied during the generation of the initial polycube hex-meshes to push the surface singularities into volume. This ensures that degenerate cases (i.e., corner is located on the flat region of the surface) do not occur; otherwise, the meshes may not be able to untangle as already shown by Livesu et al. [8].</a:t>
            </a:r>
          </a:p>
        </p:txBody>
      </p:sp>
      <mc:AlternateContent xmlns:mc="http://schemas.openxmlformats.org/markup-compatibility/2006">
        <mc:Choice xmlns:a14="http://schemas.microsoft.com/office/drawing/2010/main" Requires="a14">
          <p:sp>
            <p:nvSpPr>
              <p:cNvPr id="2" name="Text"/>
              <p:cNvSpPr/>
              <p:nvPr/>
            </p:nvSpPr>
            <p:spPr>
              <a:xfrm>
                <a:off x="1524000" y="4876800"/>
                <a:ext cx="9144000" cy="914400"/>
              </a:xfrm>
              <a:prstGeom prst="rect">
                <a:avLst/>
              </a:prstGeom>
            </p:spPr>
            <p:txBody>
              <a:bodyPr anchor="t" lIns="0" tIns="0" rIns="0" bIns="0">
                <a:noAutofit/>
              </a:bodyPr>
              <a:lstStyle/>
              <a:p>
                <a:pPr>
                  <a:lnSpc>
                    <a:spcPct val="120000"/>
                  </a:lnSpc>
                </a:pPr>
                <a:r>
                  <a:rPr lang="en-US" sz="1200" dirty="0">
                    <a:effectLst/>
                  </a:rPr>
                  <a:t>Table 3. Stress Test. Fandisk is created by the frame field method, Kitty is generated by the </a:t>
                </a:r>
                <a:r>
                  <a:rPr lang="en-US" sz="1200" dirty="0">
                    <a:effectLst/>
                  </a:rPr>
                  <a:t>​</a:t>
                </a:r>
                <a14:m>
                  <m:oMath>
                    <m:sSub>
                      <m:sSubPr>
                        <m:ctrlPr>
                          <a:rPr sz="1200">
                            <a:latin typeface="Cambria Math" panose="02040503050406030204" pitchFamily="18" charset="0"/>
                          </a:rPr>
                        </m:ctrlPr>
                      </m:sSubPr>
                      <m:e>
                        <m:r>
                          <m:rPr>
                            <m:sty m:val="i"/>
                          </m:rPr>
                          <a:rPr lang="en-US" sz="1200" dirty="0">
                            <a:solidFill>
                              <a:srgbClr val="000000"/>
                            </a:solidFill>
                            <a:effectLst/>
                          </a:rPr>
                          <m:t>ℓ</m:t>
                        </m:r>
                      </m:e>
                      <m:sub>
                        <m:r>
                          <m:rPr>
                            <m:sty m:val="p"/>
                          </m:rPr>
                          <a:rPr lang="en-US" sz="1200" dirty="0">
                            <a:solidFill>
                              <a:srgbClr val="000000"/>
                            </a:solidFill>
                            <a:effectLst/>
                          </a:rPr>
                          <m:t>1</m:t>
                        </m:r>
                      </m:sub>
                    </m:sSub>
                    <m:r>
                      <m:rPr>
                        <m:sty m:val="p"/>
                      </m:rPr>
                      <a:rPr lang="en-US" sz="1200" dirty="0">
                        <a:solidFill>
                          <a:srgbClr val="000000"/>
                        </a:solidFill>
                        <a:effectLst/>
                      </a:rPr>
                      <m:t>−</m:t>
                    </m:r>
                  </m:oMath>
                </a14:m>
                <a:r>
                  <a:rPr lang="en-US" sz="1200" dirty="0">
                    <a:effectLst/>
                  </a:rPr>
                  <a:t> PolyCube [23], and airplane is obtained using MeshGems [48]. #flip shows the number of inverted elements after the artificial perturbation. * denotes our results. We use metro tools to compute Hausdorff distance w.r.t. bounding box diagonal [47]. '-' means the mesh has no reference surface to compute the Hausdorff distance error.</a:t>
                </a:r>
              </a:p>
            </p:txBody>
          </p:sp>
        </mc:Choice>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
              <p:cNvSpPr/>
              <p:nvPr/>
            </p:nvSpPr>
            <p:spPr>
              <a:xfrm>
                <a:off x="1524000" y="457200"/>
                <a:ext cx="9144000" cy="685800"/>
              </a:xfrm>
              <a:prstGeom prst="rect">
                <a:avLst/>
              </a:prstGeom>
            </p:spPr>
            <p:txBody>
              <a:bodyPr anchor="t" lIns="0" tIns="0" rIns="0" bIns="0">
                <a:noAutofit/>
              </a:bodyPr>
              <a:lstStyle/>
              <a:p>
                <a:pPr>
                  <a:lnSpc>
                    <a:spcPct val="120000"/>
                  </a:lnSpc>
                </a:pPr>
                <a:r>
                  <a:rPr lang="en-US" sz="1200" dirty="0">
                    <a:effectLst/>
                  </a:rPr>
                  <a:t>Table 4. The results on a set of meshes produced from the polycube map database [49]. </a:t>
                </a:r>
                <a:r>
                  <a:rPr lang="en-US" sz="1200" dirty="0">
                    <a:effectLst/>
                  </a:rPr>
                  <a:t>​</a:t>
                </a:r>
                <a14:m>
                  <m:oMath>
                    <m:r>
                      <m:rPr>
                        <m:sty m:val="p"/>
                      </m:rPr>
                      <a:rPr lang="en-US" sz="1200" dirty="0">
                        <a:solidFill>
                          <a:srgbClr val="000000"/>
                        </a:solidFill>
                        <a:effectLst/>
                      </a:rPr>
                      <m:t>†</m:t>
                    </m:r>
                  </m:oMath>
                </a14:m>
                <a:r>
                  <a:rPr lang="en-US" sz="1200" dirty="0">
                    <a:effectLst/>
                  </a:rPr>
                  <a:t> denotes results of edge-cone [8], * denotes ours. We use metro tools to compute Hausdorff distance wrt. bounding box diagonal [47]. '-' means the mesh's surface is not in the same scale with the input for computing the Hausdorff distance error.</a:t>
                </a:r>
              </a:p>
            </p:txBody>
          </p:sp>
        </mc:Choice>
        <mc:Fallback/>
      </mc:AlternateContent>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p:cSld>
    <p:spTree>
      <p:nvGrpSpPr>
        <p:cNvPr id="1" name=""/>
        <p:cNvGrpSpPr/>
        <p:nvPr/>
      </p:nvGrpSpPr>
      <p:grpSpPr>
        <a:xfrm>
          <a:off x="0" y="0"/>
          <a:ext cx="0" cy="0"/>
          <a:chOff x="0" y="0"/>
          <a:chExt cx="0" cy="0"/>
        </a:xfrm>
      </p:grpSpPr>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p:cSld>
    <p:spTree>
      <p:nvGrpSpPr>
        <p:cNvPr id="1" name=""/>
        <p:cNvGrpSpPr/>
        <p:nvPr/>
      </p:nvGrpSpPr>
      <p:grpSpPr>
        <a:xfrm>
          <a:off x="0" y="0"/>
          <a:ext cx="0" cy="0"/>
          <a:chOff x="0" y="0"/>
          <a:chExt cx="0" cy="0"/>
        </a:xfrm>
      </p:grpSpPr>
      <p:sp>
        <p:nvSpPr>
          <p:cNvPr id="3" name="Text"/>
          <p:cNvSpPr/>
          <p:nvPr/>
        </p:nvSpPr>
        <p:spPr>
          <a:xfrm>
            <a:off x="1524000" y="457200"/>
            <a:ext cx="9144000" cy="228600"/>
          </a:xfrm>
          <a:prstGeom prst="rect">
            <a:avLst/>
          </a:prstGeom>
        </p:spPr>
        <p:txBody>
          <a:bodyPr anchor="t" lIns="0" tIns="0" rIns="0" bIns="0">
            <a:noAutofit/>
          </a:bodyPr>
          <a:lstStyle/>
          <a:p>
            <a:pPr>
              <a:lnSpc>
                <a:spcPct val="120000"/>
              </a:lnSpc>
            </a:pPr>
            <a:r>
              <a:rPr lang="en-US" sz="1200" dirty="0">
                <a:effectLst/>
              </a:rPr>
              <a:t>Fig. 5. Blade example(created by the Octree-based method)</a:t>
            </a:r>
          </a:p>
        </p:txBody>
      </p:sp>
      <p:sp>
        <p:nvSpPr>
          <p:cNvPr id="3" name="Text"/>
          <p:cNvSpPr/>
          <p:nvPr/>
        </p:nvSpPr>
        <p:spPr>
          <a:xfrm>
            <a:off x="1524000" y="5048250"/>
            <a:ext cx="9144000" cy="228600"/>
          </a:xfrm>
          <a:prstGeom prst="rect">
            <a:avLst/>
          </a:prstGeom>
        </p:spPr>
        <p:txBody>
          <a:bodyPr anchor="t" lIns="0" tIns="0" rIns="0" bIns="0">
            <a:noAutofit/>
          </a:bodyPr>
          <a:lstStyle/>
          <a:p>
            <a:pPr>
              <a:lnSpc>
                <a:spcPct val="120000"/>
              </a:lnSpc>
            </a:pPr>
            <a:r>
              <a:rPr lang="en-US" sz="1200" dirty="0">
                <a:effectLst/>
              </a:rPr>
              <a:t>Fig. 6. Fandisk example(created by the framed field method)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
              <p:cNvSpPr/>
              <p:nvPr/>
            </p:nvSpPr>
            <p:spPr>
              <a:xfrm>
                <a:off x="1524000" y="5867400"/>
                <a:ext cx="9144000" cy="228600"/>
              </a:xfrm>
              <a:prstGeom prst="rect">
                <a:avLst/>
              </a:prstGeom>
            </p:spPr>
            <p:txBody>
              <a:bodyPr anchor="t" lIns="0" tIns="0" rIns="0" bIns="0">
                <a:noAutofit/>
              </a:bodyPr>
              <a:lstStyle/>
              <a:p>
                <a:pPr>
                  <a:lnSpc>
                    <a:spcPct val="120000"/>
                  </a:lnSpc>
                </a:pPr>
                <a:r>
                  <a:rPr lang="en-US" sz="1200" dirty="0">
                    <a:effectLst/>
                  </a:rPr>
                  <a:t>Fig. 7. Kitty example(created by the </a:t>
                </a:r>
                <a:r>
                  <a:rPr lang="en-US" sz="1200" dirty="0">
                    <a:effectLst/>
                  </a:rPr>
                  <a:t>​</a:t>
                </a:r>
                <a14:m>
                  <m:oMath>
                    <m:sSub>
                      <m:sSubPr>
                        <m:ctrlPr>
                          <a:rPr sz="1200">
                            <a:latin typeface="Cambria Math" panose="02040503050406030204" pitchFamily="18" charset="0"/>
                          </a:rPr>
                        </m:ctrlPr>
                      </m:sSubPr>
                      <m:e>
                        <m:r>
                          <m:rPr>
                            <m:sty m:val="i"/>
                          </m:rPr>
                          <a:rPr lang="en-US" sz="1200" dirty="0">
                            <a:solidFill>
                              <a:srgbClr val="000000"/>
                            </a:solidFill>
                            <a:effectLst/>
                          </a:rPr>
                          <m:t>ℓ</m:t>
                        </m:r>
                      </m:e>
                      <m:sub>
                        <m:r>
                          <m:rPr>
                            <m:sty m:val="p"/>
                          </m:rPr>
                          <a:rPr lang="en-US" sz="1200" dirty="0">
                            <a:solidFill>
                              <a:srgbClr val="000000"/>
                            </a:solidFill>
                            <a:effectLst/>
                          </a:rPr>
                          <m:t>1</m:t>
                        </m:r>
                      </m:sub>
                    </m:sSub>
                  </m:oMath>
                </a14:m>
                <a:r>
                  <a:rPr lang="en-US" sz="1200" dirty="0">
                    <a:effectLst/>
                  </a:rPr>
                  <a:t>-PolyCube method)</a:t>
                </a:r>
              </a:p>
            </p:txBody>
          </p:sp>
        </mc:Choice>
        <mc:Fallback/>
      </mc:AlternateContent>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p:cSld>
    <p:spTree>
      <p:nvGrpSpPr>
        <p:cNvPr id="1" name=""/>
        <p:cNvGrpSpPr/>
        <p:nvPr/>
      </p:nvGrpSpPr>
      <p:grpSpPr>
        <a:xfrm>
          <a:off x="0" y="0"/>
          <a:ext cx="0" cy="0"/>
          <a:chOff x="0" y="0"/>
          <a:chExt cx="0" cy="0"/>
        </a:xfrm>
      </p:grpSpPr>
      <p:sp>
        <p:nvSpPr>
          <p:cNvPr id="2" name="Text"/>
          <p:cNvSpPr/>
          <p:nvPr/>
        </p:nvSpPr>
        <p:spPr>
          <a:xfrm>
            <a:off x="1524000" y="457200"/>
            <a:ext cx="9144000" cy="342900"/>
          </a:xfrm>
          <a:prstGeom prst="rect">
            <a:avLst/>
          </a:prstGeom>
        </p:spPr>
        <p:txBody>
          <a:bodyPr anchor="t" lIns="0" tIns="0" rIns="0" bIns="0">
            <a:noAutofit/>
          </a:bodyPr>
          <a:lstStyle/>
          <a:p>
            <a:pPr>
              <a:lnSpc>
                <a:spcPct val="120000"/>
              </a:lnSpc>
            </a:pPr>
            <a:r>
              <a:rPr lang="en-US" sz="1800" dirty="0" b="1">
                <a:effectLst/>
              </a:rPr>
              <a:t>Improve hex-meshes generated by the octree-based method.</a:t>
            </a:r>
          </a:p>
        </p:txBody>
      </p:sp>
      <p:sp>
        <p:nvSpPr>
          <p:cNvPr id="2" name="Text"/>
          <p:cNvSpPr/>
          <p:nvPr/>
        </p:nvSpPr>
        <p:spPr>
          <a:xfrm>
            <a:off x="1524000" y="989839"/>
            <a:ext cx="9144000" cy="914400"/>
          </a:xfrm>
          <a:prstGeom prst="rect">
            <a:avLst/>
          </a:prstGeom>
        </p:spPr>
        <p:txBody>
          <a:bodyPr anchor="t" lIns="0" tIns="0" rIns="0" bIns="0">
            <a:noAutofit/>
          </a:bodyPr>
          <a:lstStyle/>
          <a:p>
            <a:pPr>
              <a:lnSpc>
                <a:spcPct val="120000"/>
              </a:lnSpc>
            </a:pPr>
            <a:r>
              <a:rPr lang="en-US" sz="1200" dirty="0">
                <a:effectLst/>
              </a:rPr>
              <a:t>We also apply our technique to improve hex-meshes generated using the MeshGems [48]-an octree-based method [19, 50]. The initial hex-meshes consist of elements with very low scaled Jacobian (&lt; 0.1). For most models, our method can improve their MSJ to be greater than 0.2 . Figure 5 and Table 5 provide examples of the improvement of octree-based meshes. More details are in the supplementary document.</a:t>
            </a:r>
          </a:p>
        </p:txBody>
      </p:sp>
      <p:sp>
        <p:nvSpPr>
          <p:cNvPr id="2" name="Text"/>
          <p:cNvSpPr/>
          <p:nvPr/>
        </p:nvSpPr>
        <p:spPr>
          <a:xfrm>
            <a:off x="1524000" y="2056639"/>
            <a:ext cx="9144000" cy="228600"/>
          </a:xfrm>
          <a:prstGeom prst="rect">
            <a:avLst/>
          </a:prstGeom>
        </p:spPr>
        <p:txBody>
          <a:bodyPr anchor="t" lIns="0" tIns="0" rIns="0" bIns="0">
            <a:noAutofit/>
          </a:bodyPr>
          <a:lstStyle/>
          <a:p>
            <a:pPr>
              <a:lnSpc>
                <a:spcPct val="120000"/>
              </a:lnSpc>
            </a:pPr>
            <a:r>
              <a:rPr lang="en-US" sz="1200" dirty="0">
                <a:effectLst/>
              </a:rPr>
              <a:t>Fig. 8. airplane1 example(created by the octree-based method)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p:cSld>
    <p:spTree>
      <p:nvGrpSpPr>
        <p:cNvPr id="1" name=""/>
        <p:cNvGrpSpPr/>
        <p:nvPr/>
      </p:nvGrpSpPr>
      <p:grpSpPr>
        <a:xfrm>
          <a:off x="0" y="0"/>
          <a:ext cx="0" cy="0"/>
          <a:chOff x="0" y="0"/>
          <a:chExt cx="0" cy="0"/>
        </a:xfrm>
      </p:grpSpPr>
      <p:sp>
        <p:nvSpPr>
          <p:cNvPr id="2" name="Text"/>
          <p:cNvSpPr/>
          <p:nvPr/>
        </p:nvSpPr>
        <p:spPr>
          <a:xfrm>
            <a:off x="1524000" y="457200"/>
            <a:ext cx="9144000" cy="457200"/>
          </a:xfrm>
          <a:prstGeom prst="rect">
            <a:avLst/>
          </a:prstGeom>
        </p:spPr>
        <p:txBody>
          <a:bodyPr anchor="t" lIns="0" tIns="0" rIns="0" bIns="0">
            <a:noAutofit/>
          </a:bodyPr>
          <a:lstStyle/>
          <a:p>
            <a:pPr>
              <a:lnSpc>
                <a:spcPct val="120000"/>
              </a:lnSpc>
            </a:pPr>
            <a:r>
              <a:rPr lang="en-US" sz="1200" dirty="0">
                <a:effectLst/>
              </a:rPr>
              <a:t>directly applied for finite element calculations [1]. Therefore, there is a need for hex-mesh improvement to eliminate the inverted elements and regulate the element shapes [2] while preserving surface features.</a:t>
            </a:r>
          </a:p>
        </p:txBody>
      </p:sp>
      <p:sp>
        <p:nvSpPr>
          <p:cNvPr id="2" name="Text"/>
          <p:cNvSpPr/>
          <p:nvPr/>
        </p:nvSpPr>
        <p:spPr>
          <a:xfrm>
            <a:off x="1524000" y="1066800"/>
            <a:ext cx="9144000" cy="1600200"/>
          </a:xfrm>
          <a:prstGeom prst="rect">
            <a:avLst/>
          </a:prstGeom>
        </p:spPr>
        <p:txBody>
          <a:bodyPr anchor="t" lIns="0" tIns="0" rIns="0" bIns="0">
            <a:noAutofit/>
          </a:bodyPr>
          <a:lstStyle/>
          <a:p>
            <a:pPr>
              <a:lnSpc>
                <a:spcPct val="120000"/>
              </a:lnSpc>
            </a:pPr>
            <a:r>
              <a:rPr lang="en-US" sz="1200" dirty="0">
                <a:effectLst/>
              </a:rPr>
              <a:t>A number of techniques have been proposed to untangle and improve hex-meshes with inverted elements without changing their connectivity [2, 3, 4, 5, 6, 7]. However, none of them is guaranteed to produce inversion-free hex-meshes. Recently, Livesu et al. [8] introduced an untangling method that optimizes the cone-shapes around the individual edges of the hex-mesh to ensure a positive volume for the tetrahedra around the edges. The formulation of their energy function contains several terms that optimize different geometric characteristics of the mesh. However, the optimization is performed globally with varying weights that prefer elements that already have a good shape. While this strategy helps retain the elements with good quality (i.e. by fixing them), it may prevent the improvement of elements with less optimal quality.</a:t>
            </a:r>
          </a:p>
        </p:txBody>
      </p:sp>
      <p:sp>
        <p:nvSpPr>
          <p:cNvPr id="2" name="Text"/>
          <p:cNvSpPr/>
          <p:nvPr/>
        </p:nvSpPr>
        <p:spPr>
          <a:xfrm>
            <a:off x="1524000" y="2819400"/>
            <a:ext cx="9144000" cy="457200"/>
          </a:xfrm>
          <a:prstGeom prst="rect">
            <a:avLst/>
          </a:prstGeom>
        </p:spPr>
        <p:txBody>
          <a:bodyPr anchor="t" lIns="0" tIns="0" rIns="0" bIns="0">
            <a:noAutofit/>
          </a:bodyPr>
          <a:lstStyle/>
          <a:p>
            <a:pPr>
              <a:lnSpc>
                <a:spcPct val="120000"/>
              </a:lnSpc>
            </a:pPr>
            <a:r>
              <a:rPr lang="en-US" sz="1200" dirty="0">
                <a:effectLst/>
              </a:rPr>
              <a:t>In this work, we propose a local untangling and improvement framework so that the optimization is performed only around inverted elements or elements with quality below a user-</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p:cSld>
    <p:spTree>
      <p:nvGrpSpPr>
        <p:cNvPr id="1" name=""/>
        <p:cNvGrpSpPr/>
        <p:nvPr/>
      </p:nvGrpSpPr>
      <p:grpSpPr>
        <a:xfrm>
          <a:off x="0" y="0"/>
          <a:ext cx="0" cy="0"/>
          <a:chOff x="0" y="0"/>
          <a:chExt cx="0" cy="0"/>
        </a:xfrm>
      </p:grpSpPr>
      <p:sp>
        <p:nvSpPr>
          <p:cNvPr id="2" name="Text"/>
          <p:cNvSpPr/>
          <p:nvPr/>
        </p:nvSpPr>
        <p:spPr>
          <a:xfrm>
            <a:off x="1524000" y="5657850"/>
            <a:ext cx="9144000" cy="685800"/>
          </a:xfrm>
          <a:prstGeom prst="rect">
            <a:avLst/>
          </a:prstGeom>
        </p:spPr>
        <p:txBody>
          <a:bodyPr anchor="t" lIns="0" tIns="0" rIns="0" bIns="0">
            <a:noAutofit/>
          </a:bodyPr>
          <a:lstStyle/>
          <a:p>
            <a:pPr>
              <a:lnSpc>
                <a:spcPct val="120000"/>
              </a:lnSpc>
            </a:pPr>
            <a:r>
              <a:rPr lang="en-US" sz="1200" dirty="0">
                <a:effectLst/>
              </a:rPr>
              <a:t>Stress test. In the stress test experiments, we untangle hexahedral meshes perturbed from the initial hex-meshes generated by the frame-field based, polycube based and octree-based methods, respectively. Our method successfully untangles the perturbed meshes and produces meshes with much better quality than the original ones (Figures 6, 7) and 8). Despite the meshes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
              <p:cNvSpPr/>
              <p:nvPr/>
            </p:nvSpPr>
            <p:spPr>
              <a:xfrm>
                <a:off x="1524000" y="457200"/>
                <a:ext cx="9144000" cy="685800"/>
              </a:xfrm>
              <a:prstGeom prst="rect">
                <a:avLst/>
              </a:prstGeom>
            </p:spPr>
            <p:txBody>
              <a:bodyPr anchor="t" lIns="0" tIns="0" rIns="0" bIns="0">
                <a:noAutofit/>
              </a:bodyPr>
              <a:lstStyle/>
              <a:p>
                <a:pPr>
                  <a:lnSpc>
                    <a:spcPct val="120000"/>
                  </a:lnSpc>
                </a:pPr>
                <a:r>
                  <a:rPr lang="en-US" sz="1200" dirty="0">
                    <a:effectLst/>
                  </a:rPr>
                  <a:t>Table 5. The results on a set of meshes produced from MeshGems [48]. We use metro tools to compute Hausdorff distance w.r.t. bounding box diagonal [47].'-' means the there is no reference surface to compute the Hausdorff distance error. </a:t>
                </a:r>
                <a:r>
                  <a:rPr lang="en-US" sz="1200" dirty="0">
                    <a:effectLst/>
                  </a:rPr>
                  <a:t>​</a:t>
                </a:r>
                <a14:m>
                  <m:oMath>
                    <m:sSup>
                      <m:sSupPr>
                        <m:ctrlPr>
                          <a:rPr sz="1200">
                            <a:latin typeface="Cambria Math" panose="02040503050406030204" pitchFamily="18" charset="0"/>
                          </a:rPr>
                        </m:ctrlPr>
                      </m:sSupPr>
                      <m:e>
                        <m:r>
                          <m:t xml:space="preserve"> </m:t>
                        </m:r>
                      </m:e>
                      <m:sup>
                        <m:r>
                          <m:rPr>
                            <m:sty m:val="i"/>
                          </m:rPr>
                          <a:rPr lang="en-US" sz="1200" dirty="0">
                            <a:solidFill>
                              <a:srgbClr val="000000"/>
                            </a:solidFill>
                            <a:effectLst/>
                          </a:rPr>
                          <m:t>i</m:t>
                        </m:r>
                      </m:sup>
                    </m:sSup>
                  </m:oMath>
                </a14:m>
                <a:r>
                  <a:rPr lang="en-US" sz="1200" dirty="0">
                    <a:effectLst/>
                  </a:rPr>
                  <a:t> and </a:t>
                </a:r>
                <a:r>
                  <a:rPr lang="en-US" sz="1200" dirty="0">
                    <a:effectLst/>
                  </a:rPr>
                  <a:t>​</a:t>
                </a:r>
                <a14:m>
                  <m:oMath>
                    <m:sSup>
                      <m:sSupPr>
                        <m:ctrlPr>
                          <a:rPr sz="1200">
                            <a:latin typeface="Cambria Math" panose="02040503050406030204" pitchFamily="18" charset="0"/>
                          </a:rPr>
                        </m:ctrlPr>
                      </m:sSupPr>
                      <m:e>
                        <m:r>
                          <m:t xml:space="preserve"> </m:t>
                        </m:r>
                      </m:e>
                      <m:sup>
                        <m:r>
                          <m:rPr>
                            <m:sty m:val="i"/>
                          </m:rPr>
                          <a:rPr lang="en-US" sz="1200" dirty="0">
                            <a:solidFill>
                              <a:srgbClr val="000000"/>
                            </a:solidFill>
                            <a:effectLst/>
                          </a:rPr>
                          <m:t>o</m:t>
                        </m:r>
                      </m:sup>
                    </m:sSup>
                  </m:oMath>
                </a14:m>
                <a:r>
                  <a:rPr lang="en-US" sz="1200" dirty="0">
                    <a:effectLst/>
                  </a:rPr>
                  <a:t> show the input and output, respectively</a:t>
                </a:r>
              </a:p>
            </p:txBody>
          </p:sp>
        </mc:Choice>
        <mc:Fallback/>
      </mc:AlternateContent>
      <mc:AlternateContent xmlns:mc="http://schemas.openxmlformats.org/markup-compatibility/2006">
        <mc:Choice xmlns:a14="http://schemas.microsoft.com/office/drawing/2010/main" Requires="a14">
          <p:sp>
            <p:nvSpPr>
              <p:cNvPr id="2" name="Text"/>
              <p:cNvSpPr/>
              <p:nvPr/>
            </p:nvSpPr>
            <p:spPr>
              <a:xfrm>
                <a:off x="1524000" y="1143000"/>
                <a:ext cx="9144000" cy="2057400"/>
              </a:xfrm>
              <a:prstGeom prst="rect">
                <a:avLst/>
              </a:prstGeom>
            </p:spPr>
            <p:txBody>
              <a:bodyPr anchor="t" lIns="0" tIns="0" rIns="0" bIns="0">
                <a:noAutofit/>
              </a:bodyPr>
              <a:lstStyle/>
              <a:p>
                <a:pPr>
                  <a:lnSpc>
                    <a:spcPct val="120000"/>
                  </a:lnSpc>
                </a:pPr>
                <a:r>
                  <a:rPr lang="en-US" sz="1200" dirty="0">
                    <a:effectLst/>
                  </a:rPr>
                  <a:t>in our stress test contain large portions of inverted elements, they are generated with artificial perturbation. In the future, we plan to further assess our optimization technique with meshes containing large numbers of inverted elements in practice.</a:t>
                </a:r>
                <a:br>
                  <a:rPr lang="en-US" sz="1200" dirty="0"/>
                </a:br>
                <a:r>
                  <a:rPr lang="en-US" sz="1200" dirty="0">
                    <a:effectLst/>
                  </a:rPr>
                  <a:t> Performance study. As mentioned in Section 3.4, our improvement of MSJ is performed in several stages. The benefit of this divide-and-conquer strategy is that the number of elements that have quality lower than the current target MSJ remains small each step, which facilitates our optimizer to quickly find a solution. Figure 10 shows a timing plot of this gradual improvement process. The times spent on the individual stages are shown as the histogram, and the orange curve shows the accumulated time. As expected, more time will be needed to achieve a higher MSJ as more elements will have quality lower than the target MSJ. In general, our method takes about 2 minutes on average to process a mesh with </a:t>
                </a:r>
                <a:r>
                  <a:rPr lang="en-US" sz="1200" dirty="0">
                    <a:effectLst/>
                  </a:rPr>
                  <a:t>​</a:t>
                </a:r>
                <a14:m>
                  <m:oMath>
                    <m:r>
                      <m:rPr>
                        <m:sty m:val="p"/>
                      </m:rPr>
                      <a:rPr lang="en-US" sz="1200" dirty="0">
                        <a:solidFill>
                          <a:srgbClr val="000000"/>
                        </a:solidFill>
                        <a:effectLst/>
                      </a:rPr>
                      <m:t>10</m:t>
                    </m:r>
                    <m:r>
                      <m:rPr>
                        <m:sty m:val="p"/>
                      </m:rPr>
                      <a:rPr lang="en-US" sz="1200" dirty="0">
                        <a:solidFill>
                          <a:srgbClr val="000000"/>
                        </a:solidFill>
                        <a:effectLst/>
                      </a:rPr>
                      <m:t>−</m:t>
                    </m:r>
                    <m:r>
                      <m:rPr>
                        <m:sty m:val="p"/>
                      </m:rPr>
                      <a:rPr lang="en-US" sz="1200" dirty="0">
                        <a:solidFill>
                          <a:srgbClr val="000000"/>
                        </a:solidFill>
                        <a:effectLst/>
                      </a:rPr>
                      <m:t>20</m:t>
                    </m:r>
                    <m:r>
                      <m:rPr>
                        <m:sty m:val="i"/>
                      </m:rPr>
                      <a:rPr lang="en-US" sz="1200" dirty="0">
                        <a:solidFill>
                          <a:srgbClr val="000000"/>
                        </a:solidFill>
                        <a:effectLst/>
                      </a:rPr>
                      <m:t>K</m:t>
                    </m:r>
                  </m:oMath>
                </a14:m>
                <a:r>
                  <a:rPr lang="en-US" sz="1200" dirty="0">
                    <a:effectLst/>
                  </a:rPr>
                  <a:t> elements. The smaller the MSJ, the faster the computation will be as already shown in Figure 10.</a:t>
                </a:r>
              </a:p>
            </p:txBody>
          </p:sp>
        </mc:Choice>
        <mc:Fallback/>
      </mc:AlternateContent>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p:cSld>
    <p:spTree>
      <p:nvGrpSpPr>
        <p:cNvPr id="1" name=""/>
        <p:cNvGrpSpPr/>
        <p:nvPr/>
      </p:nvGrpSpPr>
      <p:grpSpPr>
        <a:xfrm>
          <a:off x="0" y="0"/>
          <a:ext cx="0" cy="0"/>
          <a:chOff x="0" y="0"/>
          <a:chExt cx="0" cy="0"/>
        </a:xfrm>
      </p:grpSpPr>
      <p:sp>
        <p:nvSpPr>
          <p:cNvPr id="3" name="Text"/>
          <p:cNvSpPr/>
          <p:nvPr/>
        </p:nvSpPr>
        <p:spPr>
          <a:xfrm>
            <a:off x="1524000" y="5562600"/>
            <a:ext cx="9144000" cy="228600"/>
          </a:xfrm>
          <a:prstGeom prst="rect">
            <a:avLst/>
          </a:prstGeom>
        </p:spPr>
        <p:txBody>
          <a:bodyPr anchor="t" lIns="0" tIns="0" rIns="0" bIns="0">
            <a:noAutofit/>
          </a:bodyPr>
          <a:lstStyle/>
          <a:p>
            <a:pPr>
              <a:lnSpc>
                <a:spcPct val="120000"/>
              </a:lnSpc>
            </a:pPr>
            <a:r>
              <a:rPr lang="en-US" sz="1200" dirty="0">
                <a:effectLst/>
              </a:rPr>
              <a:t>Fig. 10. Performance plot of our technique.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p:cSld>
    <p:spTree>
      <p:nvGrpSpPr>
        <p:cNvPr id="1" name=""/>
        <p:cNvGrpSpPr/>
        <p:nvPr/>
      </p:nvGrpSpPr>
      <p:grpSpPr>
        <a:xfrm>
          <a:off x="0" y="0"/>
          <a:ext cx="0" cy="0"/>
          <a:chOff x="0" y="0"/>
          <a:chExt cx="0" cy="0"/>
        </a:xfrm>
      </p:grpSpPr>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
              <p:cNvSpPr/>
              <p:nvPr/>
            </p:nvSpPr>
            <p:spPr>
              <a:xfrm>
                <a:off x="1524000" y="457200"/>
                <a:ext cx="9144000" cy="914400"/>
              </a:xfrm>
              <a:prstGeom prst="rect">
                <a:avLst/>
              </a:prstGeom>
            </p:spPr>
            <p:txBody>
              <a:bodyPr anchor="t" lIns="0" tIns="0" rIns="0" bIns="0">
                <a:noAutofit/>
              </a:bodyPr>
              <a:lstStyle/>
              <a:p>
                <a:pPr>
                  <a:lnSpc>
                    <a:spcPct val="120000"/>
                  </a:lnSpc>
                </a:pPr>
                <a:r>
                  <a:rPr lang="en-US" sz="1200" dirty="0">
                    <a:effectLst/>
                  </a:rPr>
                  <a:t>Fig. 9. Result gallery. Elements with scaled Jacobian </a:t>
                </a:r>
                <a:r>
                  <a:rPr lang="en-US" sz="1200" dirty="0">
                    <a:effectLst/>
                  </a:rPr>
                  <a:t>​</a:t>
                </a:r>
                <a14:m>
                  <m:oMath>
                    <m:r>
                      <m:rPr>
                        <m:sty m:val="i"/>
                      </m:rPr>
                      <a:rPr lang="en-US" sz="1200" dirty="0">
                        <a:solidFill>
                          <a:srgbClr val="000000"/>
                        </a:solidFill>
                        <a:effectLst/>
                      </a:rPr>
                      <m:t>S</m:t>
                    </m:r>
                    <m:r>
                      <m:rPr>
                        <m:sty m:val="i"/>
                      </m:rPr>
                      <a:rPr lang="en-US" sz="1200" dirty="0">
                        <a:solidFill>
                          <a:srgbClr val="000000"/>
                        </a:solidFill>
                        <a:effectLst/>
                      </a:rPr>
                      <m:t>J</m:t>
                    </m:r>
                    <m:r>
                      <m:rPr>
                        <m:sty m:val="p"/>
                      </m:rPr>
                      <a:rPr lang="en-US" sz="1200" dirty="0">
                        <a:solidFill>
                          <a:srgbClr val="000000"/>
                        </a:solidFill>
                        <a:effectLst/>
                      </a:rPr>
                      <m:t>&gt;</m:t>
                    </m:r>
                    <m:r>
                      <m:rPr>
                        <m:sty m:val="p"/>
                      </m:rPr>
                      <a:rPr lang="en-US" sz="1200" dirty="0">
                        <a:solidFill>
                          <a:srgbClr val="000000"/>
                        </a:solidFill>
                        <a:effectLst/>
                      </a:rPr>
                      <m:t>0.6</m:t>
                    </m:r>
                  </m:oMath>
                </a14:m>
                <a:r>
                  <a:rPr lang="en-US" sz="1200" dirty="0">
                    <a:effectLst/>
                  </a:rPr>
                  <a:t> are transparent in the input (first figure for each model). Output meshes are colored using element volume info (last figure for each model). Elements with </a:t>
                </a:r>
                <a:r>
                  <a:rPr lang="en-US" sz="1200" dirty="0">
                    <a:effectLst/>
                  </a:rPr>
                  <a:t>​</a:t>
                </a:r>
                <a14:m>
                  <m:oMath>
                    <m:r>
                      <m:rPr>
                        <m:sty m:val="i"/>
                      </m:rPr>
                      <a:rPr lang="en-US" sz="1200" dirty="0">
                        <a:solidFill>
                          <a:srgbClr val="000000"/>
                        </a:solidFill>
                        <a:effectLst/>
                      </a:rPr>
                      <m:t>S</m:t>
                    </m:r>
                    <m:r>
                      <m:rPr>
                        <m:sty m:val="i"/>
                      </m:rPr>
                      <a:rPr lang="en-US" sz="1200" dirty="0">
                        <a:solidFill>
                          <a:srgbClr val="000000"/>
                        </a:solidFill>
                        <a:effectLst/>
                      </a:rPr>
                      <m:t>J</m:t>
                    </m:r>
                    <m:r>
                      <m:rPr>
                        <m:sty m:val="p"/>
                      </m:rPr>
                      <a:rPr lang="en-US" sz="1200" dirty="0">
                        <a:solidFill>
                          <a:srgbClr val="000000"/>
                        </a:solidFill>
                        <a:effectLst/>
                      </a:rPr>
                      <m:t>&lt;</m:t>
                    </m:r>
                    <m:r>
                      <m:rPr>
                        <m:sty m:val="p"/>
                      </m:rPr>
                      <a:rPr lang="en-US" sz="1200" dirty="0">
                        <a:solidFill>
                          <a:srgbClr val="000000"/>
                        </a:solidFill>
                        <a:effectLst/>
                      </a:rPr>
                      <m:t>0.6</m:t>
                    </m:r>
                  </m:oMath>
                </a14:m>
                <a:r>
                  <a:rPr lang="en-US" sz="1200" dirty="0">
                    <a:effectLst/>
                  </a:rPr>
                  <a:t> are also showed in the output (e.g., the middle image for each model). We hope to further improve these elements in the future work. If all elements of a mesh have </a:t>
                </a:r>
                <a:r>
                  <a:rPr lang="en-US" sz="1200" dirty="0">
                    <a:effectLst/>
                  </a:rPr>
                  <a:t>​</a:t>
                </a:r>
                <a14:m>
                  <m:oMath>
                    <m:r>
                      <m:rPr>
                        <m:sty m:val="i"/>
                      </m:rPr>
                      <a:rPr lang="en-US" sz="1200" dirty="0">
                        <a:solidFill>
                          <a:srgbClr val="000000"/>
                        </a:solidFill>
                        <a:effectLst/>
                      </a:rPr>
                      <m:t>S</m:t>
                    </m:r>
                    <m:r>
                      <m:rPr>
                        <m:sty m:val="i"/>
                      </m:rPr>
                      <a:rPr lang="en-US" sz="1200" dirty="0">
                        <a:solidFill>
                          <a:srgbClr val="000000"/>
                        </a:solidFill>
                        <a:effectLst/>
                      </a:rPr>
                      <m:t>J</m:t>
                    </m:r>
                    <m:r>
                      <m:rPr>
                        <m:sty m:val="p"/>
                      </m:rPr>
                      <a:rPr lang="en-US" sz="1200" dirty="0">
                        <a:solidFill>
                          <a:srgbClr val="000000"/>
                        </a:solidFill>
                        <a:effectLst/>
                      </a:rPr>
                      <m:t>&gt;</m:t>
                    </m:r>
                    <m:r>
                      <m:rPr>
                        <m:sty m:val="p"/>
                      </m:rPr>
                      <a:rPr lang="en-US" sz="1200" dirty="0">
                        <a:solidFill>
                          <a:srgbClr val="000000"/>
                        </a:solidFill>
                        <a:effectLst/>
                      </a:rPr>
                      <m:t>0.6</m:t>
                    </m:r>
                  </m:oMath>
                </a14:m>
                <a:r>
                  <a:rPr lang="en-US" sz="1200" dirty="0">
                    <a:effectLst/>
                  </a:rPr>
                  <a:t>, we do not show its middle image (e.g., the airplane and cup models).</a:t>
                </a:r>
              </a:p>
            </p:txBody>
          </p:sp>
        </mc:Choice>
        <mc:Fallback/>
      </mc:AlternateContent>
      <p:sp>
        <p:nvSpPr>
          <p:cNvPr id="3" name="Text"/>
          <p:cNvSpPr/>
          <p:nvPr/>
        </p:nvSpPr>
        <p:spPr>
          <a:xfrm>
            <a:off x="1524000" y="4181475"/>
            <a:ext cx="9144000" cy="228600"/>
          </a:xfrm>
          <a:prstGeom prst="rect">
            <a:avLst/>
          </a:prstGeom>
        </p:spPr>
        <p:txBody>
          <a:bodyPr anchor="t" lIns="0" tIns="0" rIns="0" bIns="0">
            <a:noAutofit/>
          </a:bodyPr>
          <a:lstStyle/>
          <a:p>
            <a:pPr>
              <a:lnSpc>
                <a:spcPct val="120000"/>
              </a:lnSpc>
            </a:pPr>
            <a:r>
              <a:rPr lang="en-US" sz="1200" dirty="0">
                <a:effectLst/>
              </a:rPr>
              <a:t>Fig. 11. SLIM fails to map back the surface of dragon.</a:t>
            </a:r>
          </a:p>
        </p:txBody>
      </p:sp>
      <p:sp>
        <p:nvSpPr>
          <p:cNvPr id="2" name="Text"/>
          <p:cNvSpPr/>
          <p:nvPr/>
        </p:nvSpPr>
        <p:spPr>
          <a:xfrm>
            <a:off x="1524000" y="4410075"/>
            <a:ext cx="9144000" cy="1143000"/>
          </a:xfrm>
          <a:prstGeom prst="rect">
            <a:avLst/>
          </a:prstGeom>
        </p:spPr>
        <p:txBody>
          <a:bodyPr anchor="t" lIns="0" tIns="0" rIns="0" bIns="0">
            <a:noAutofit/>
          </a:bodyPr>
          <a:lstStyle/>
          <a:p>
            <a:pPr>
              <a:lnSpc>
                <a:spcPct val="120000"/>
              </a:lnSpc>
            </a:pPr>
            <a:r>
              <a:rPr lang="en-US" sz="1200" dirty="0">
                <a:effectLst/>
              </a:rPr>
              <a:t>Failure case. Figure 11 shows a failure case where the SLIM solver fails to map the deformed surface after MSJ improvement back to the target surface. This may be an issue of the SLIM solver that typically requires an accurate correspondence between the boundary vertices of the current mesh with those on the target surface, while our current projection based method may not be sufficiently accurate. In the future, we plan to experiment with other more robust inversion-free mapping technique and improve our surface correspondence calculation.</a:t>
            </a:r>
          </a:p>
        </p:txBody>
      </p:sp>
      <p:sp>
        <p:nvSpPr>
          <p:cNvPr id="2" name="Text"/>
          <p:cNvSpPr/>
          <p:nvPr/>
        </p:nvSpPr>
        <p:spPr>
          <a:xfrm>
            <a:off x="1524000" y="5705475"/>
            <a:ext cx="9144000" cy="342900"/>
          </a:xfrm>
          <a:prstGeom prst="rect">
            <a:avLst/>
          </a:prstGeom>
        </p:spPr>
        <p:txBody>
          <a:bodyPr anchor="t" lIns="0" tIns="0" rIns="0" bIns="0">
            <a:noAutofit/>
          </a:bodyPr>
          <a:lstStyle/>
          <a:p>
            <a:pPr>
              <a:lnSpc>
                <a:spcPct val="120000"/>
              </a:lnSpc>
            </a:pPr>
            <a:r>
              <a:rPr lang="en-US" sz="1800" dirty="0" b="1">
                <a:effectLst/>
              </a:rPr>
              <a:t>5. Conclusion</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p:cSld>
    <p:spTree>
      <p:nvGrpSpPr>
        <p:cNvPr id="1" name=""/>
        <p:cNvGrpSpPr/>
        <p:nvPr/>
      </p:nvGrpSpPr>
      <p:grpSpPr>
        <a:xfrm>
          <a:off x="0" y="0"/>
          <a:ext cx="0" cy="0"/>
          <a:chOff x="0" y="0"/>
          <a:chExt cx="0" cy="0"/>
        </a:xfrm>
      </p:grpSpPr>
      <p:sp>
        <p:nvSpPr>
          <p:cNvPr id="2" name="Text"/>
          <p:cNvSpPr/>
          <p:nvPr/>
        </p:nvSpPr>
        <p:spPr>
          <a:xfrm>
            <a:off x="1524000" y="457200"/>
            <a:ext cx="9144000" cy="1600200"/>
          </a:xfrm>
          <a:prstGeom prst="rect">
            <a:avLst/>
          </a:prstGeom>
        </p:spPr>
        <p:txBody>
          <a:bodyPr anchor="t" lIns="0" tIns="0" rIns="0" bIns="0">
            <a:noAutofit/>
          </a:bodyPr>
          <a:lstStyle/>
          <a:p>
            <a:pPr>
              <a:lnSpc>
                <a:spcPct val="120000"/>
              </a:lnSpc>
            </a:pPr>
            <a:r>
              <a:rPr lang="en-US" sz="1200" dirty="0">
                <a:effectLst/>
              </a:rPr>
              <a:t>In this paper, we introduce a simple yet effective hex-mesh improvement technique. This technique is based on a new and intuitive angle based optimization strategy. To enable our optimizer to find a valid solution, we allow the boundary surface to move out from the original volume, which will be mapped to the original surface with the inversion-free guarantee. To accelerate the computation, we perform the optimization within a local region surrounding the inverted elements or elements with quality lower than the user-specified threshold. Our method is easy to implement. We also discuss the effects of the different values of a number of parameters used in our framework to help users choose proper values for their needs. We have applied our method to a large number of hex-meshes generated with a variety of methods to demonstrate its effectiveness.</a:t>
            </a:r>
          </a:p>
        </p:txBody>
      </p:sp>
      <mc:AlternateContent xmlns:mc="http://schemas.openxmlformats.org/markup-compatibility/2006">
        <mc:Choice xmlns:a14="http://schemas.microsoft.com/office/drawing/2010/main" Requires="a14">
          <p:sp>
            <p:nvSpPr>
              <p:cNvPr id="2" name="Text"/>
              <p:cNvSpPr/>
              <p:nvPr/>
            </p:nvSpPr>
            <p:spPr>
              <a:xfrm>
                <a:off x="1524000" y="2209800"/>
                <a:ext cx="9144000" cy="2971800"/>
              </a:xfrm>
              <a:prstGeom prst="rect">
                <a:avLst/>
              </a:prstGeom>
            </p:spPr>
            <p:txBody>
              <a:bodyPr anchor="t" lIns="0" tIns="0" rIns="0" bIns="0">
                <a:noAutofit/>
              </a:bodyPr>
              <a:lstStyle/>
              <a:p>
                <a:pPr>
                  <a:lnSpc>
                    <a:spcPct val="120000"/>
                  </a:lnSpc>
                </a:pPr>
                <a:r>
                  <a:rPr lang="en-US" sz="1200" dirty="0">
                    <a:effectLst/>
                  </a:rPr>
                  <a:t>Limitations.. First, although our method produces meshes with higher MSJ for all the test meshes and better Hausdorff distance for the majority of meshes when compared to the state-of-theart techniques, our method may not improve the average scaled Jacobian substantially. Again, this is due to the relaxation of the constraint on uniform element sizes. Also, our sub-optimal ASJ may also attribute to the selection of the parameter </a:t>
                </a:r>
                <a:r>
                  <a:rPr lang="en-US" sz="1200" dirty="0">
                    <a:effectLst/>
                  </a:rPr>
                  <a:t>​</a:t>
                </a:r>
                <a14:m>
                  <m:oMath>
                    <m:r>
                      <m:rPr>
                        <m:sty m:val="i"/>
                      </m:rPr>
                      <a:rPr lang="en-US" sz="1200" dirty="0">
                        <a:solidFill>
                          <a:srgbClr val="000000"/>
                        </a:solidFill>
                        <a:effectLst/>
                      </a:rPr>
                      <m:t>ξ</m:t>
                    </m:r>
                  </m:oMath>
                </a14:m>
                <a:r>
                  <a:rPr lang="en-US" sz="1200" dirty="0">
                    <a:effectLst/>
                  </a:rPr>
                  <a:t>. For most models, we find that </a:t>
                </a:r>
                <a:r>
                  <a:rPr lang="en-US" sz="1200" dirty="0">
                    <a:effectLst/>
                  </a:rPr>
                  <a:t>​</a:t>
                </a:r>
                <a14:m>
                  <m:oMath>
                    <m:r>
                      <m:rPr>
                        <m:sty m:val="i"/>
                      </m:rPr>
                      <a:rPr lang="en-US" sz="1200" dirty="0">
                        <a:solidFill>
                          <a:srgbClr val="000000"/>
                        </a:solidFill>
                        <a:effectLst/>
                      </a:rPr>
                      <m:t>ξ</m:t>
                    </m:r>
                    <m:r>
                      <m:rPr>
                        <m:sty m:val="p"/>
                      </m:rPr>
                      <a:rPr lang="en-US" sz="1200" dirty="0">
                        <a:solidFill>
                          <a:srgbClr val="000000"/>
                        </a:solidFill>
                        <a:effectLst/>
                      </a:rPr>
                      <m:t>=</m:t>
                    </m:r>
                    <m:r>
                      <m:rPr>
                        <m:sty m:val="p"/>
                      </m:rPr>
                      <a:rPr lang="en-US" sz="1200" dirty="0">
                        <a:solidFill>
                          <a:srgbClr val="000000"/>
                        </a:solidFill>
                        <a:effectLst/>
                      </a:rPr>
                      <m:t>0.2</m:t>
                    </m:r>
                    <m:r>
                      <m:rPr>
                        <m:sty m:val="p"/>
                      </m:rPr>
                      <a:rPr lang="en-US" sz="1200" dirty="0">
                        <a:solidFill>
                          <a:srgbClr val="000000"/>
                        </a:solidFill>
                        <a:effectLst/>
                      </a:rPr>
                      <m:t>−</m:t>
                    </m:r>
                    <m:r>
                      <m:rPr>
                        <m:sty m:val="p"/>
                      </m:rPr>
                      <a:rPr lang="en-US" sz="1200" dirty="0">
                        <a:solidFill>
                          <a:srgbClr val="000000"/>
                        </a:solidFill>
                        <a:effectLst/>
                      </a:rPr>
                      <m:t>0.6</m:t>
                    </m:r>
                  </m:oMath>
                </a14:m>
                <a:r>
                  <a:rPr lang="en-US" sz="1200" dirty="0">
                    <a:effectLst/>
                  </a:rPr>
                  <a:t> can produce ideal results. But for some models (e.g. Hanger), the result using </a:t>
                </a:r>
                <a:r>
                  <a:rPr lang="en-US" sz="1200" dirty="0">
                    <a:effectLst/>
                  </a:rPr>
                  <a:t>​</a:t>
                </a:r>
                <a14:m>
                  <m:oMath>
                    <m:r>
                      <m:rPr>
                        <m:sty m:val="i"/>
                      </m:rPr>
                      <a:rPr lang="en-US" sz="1200" dirty="0">
                        <a:solidFill>
                          <a:srgbClr val="000000"/>
                        </a:solidFill>
                        <a:effectLst/>
                      </a:rPr>
                      <m:t>ξ</m:t>
                    </m:r>
                    <m:r>
                      <m:rPr>
                        <m:sty m:val="p"/>
                      </m:rPr>
                      <a:rPr lang="en-US" sz="1200" dirty="0">
                        <a:solidFill>
                          <a:srgbClr val="000000"/>
                        </a:solidFill>
                        <a:effectLst/>
                      </a:rPr>
                      <m:t>=</m:t>
                    </m:r>
                    <m:r>
                      <m:rPr>
                        <m:sty m:val="p"/>
                      </m:rPr>
                      <a:rPr lang="en-US" sz="1200" dirty="0">
                        <a:solidFill>
                          <a:srgbClr val="000000"/>
                        </a:solidFill>
                        <a:effectLst/>
                      </a:rPr>
                      <m:t>1.2</m:t>
                    </m:r>
                  </m:oMath>
                </a14:m>
                <a:r>
                  <a:rPr lang="en-US" sz="1200" dirty="0">
                    <a:effectLst/>
                  </a:rPr>
                  <a:t> is better than the one obtained with other values of </a:t>
                </a:r>
                <a:r>
                  <a:rPr lang="en-US" sz="1200" dirty="0">
                    <a:effectLst/>
                  </a:rPr>
                  <a:t>​</a:t>
                </a:r>
                <a14:m>
                  <m:oMath>
                    <m:r>
                      <m:rPr>
                        <m:sty m:val="i"/>
                      </m:rPr>
                      <a:rPr lang="en-US" sz="1200" dirty="0">
                        <a:solidFill>
                          <a:srgbClr val="000000"/>
                        </a:solidFill>
                        <a:effectLst/>
                      </a:rPr>
                      <m:t>ξ</m:t>
                    </m:r>
                  </m:oMath>
                </a14:m>
                <a:r>
                  <a:rPr lang="en-US" sz="1200" dirty="0">
                    <a:effectLst/>
                  </a:rPr>
                  <a:t>. Nonetheless, the fixed value of </a:t>
                </a:r>
                <a:r>
                  <a:rPr lang="en-US" sz="1200" dirty="0">
                    <a:effectLst/>
                  </a:rPr>
                  <a:t>​</a:t>
                </a:r>
                <a14:m>
                  <m:oMath>
                    <m:r>
                      <m:rPr>
                        <m:sty m:val="i"/>
                      </m:rPr>
                      <a:rPr lang="en-US" sz="1200" dirty="0">
                        <a:solidFill>
                          <a:srgbClr val="000000"/>
                        </a:solidFill>
                        <a:effectLst/>
                      </a:rPr>
                      <m:t>ξ</m:t>
                    </m:r>
                  </m:oMath>
                </a14:m>
                <a:r>
                  <a:rPr lang="en-US" sz="1200" dirty="0">
                    <a:effectLst/>
                  </a:rPr>
                  <a:t> throughout the entire mesh may constrain the improvement of ASJ. Should the </a:t>
                </a:r>
                <a:r>
                  <a:rPr lang="en-US" sz="1200" dirty="0">
                    <a:effectLst/>
                  </a:rPr>
                  <a:t>​</a:t>
                </a:r>
                <a14:m>
                  <m:oMath>
                    <m:r>
                      <m:rPr>
                        <m:sty m:val="i"/>
                      </m:rPr>
                      <a:rPr lang="en-US" sz="1200" dirty="0">
                        <a:solidFill>
                          <a:srgbClr val="000000"/>
                        </a:solidFill>
                        <a:effectLst/>
                      </a:rPr>
                      <m:t>ξ</m:t>
                    </m:r>
                  </m:oMath>
                </a14:m>
                <a:r>
                  <a:rPr lang="en-US" sz="1200" dirty="0">
                    <a:effectLst/>
                  </a:rPr>
                  <a:t> of an edge be a function with respect to its neighboring configuration, ASJ might be improved further. Second, to ensure an inversion-free outcome, the meshes generated with our method may have a surface distance larger than the user-specified error. Third, our current surface feature detection is sensitive to the user-specified angle threshold </a:t>
                </a:r>
                <a:r>
                  <a:rPr lang="en-US" sz="1200" dirty="0">
                    <a:effectLst/>
                  </a:rPr>
                  <a:t>​</a:t>
                </a:r>
                <a14:m>
                  <m:oMath>
                    <m:r>
                      <m:rPr>
                        <m:sty m:val="i"/>
                      </m:rPr>
                      <a:rPr lang="en-US" sz="1200" dirty="0">
                        <a:solidFill>
                          <a:srgbClr val="000000"/>
                        </a:solidFill>
                        <a:effectLst/>
                      </a:rPr>
                      <m:t>θ</m:t>
                    </m:r>
                  </m:oMath>
                </a14:m>
                <a:r>
                  <a:rPr lang="en-US" sz="1200" dirty="0">
                    <a:effectLst/>
                  </a:rPr>
                  <a:t>. A robust feature detection technique may be required to resolve this issue. Fourth, in the extreme case (i.e., a complete inverted mesh), our angle based energy will vanish. However, since we enforce the boundary constraint of</a:t>
                </a:r>
                <a:br>
                  <a:rPr lang="en-US" sz="1200" dirty="0"/>
                </a:br>
                <a:r>
                  <a:rPr lang="en-US" sz="1200" dirty="0">
                    <a:effectLst/>
                  </a:rPr>
                  <a:t> non-inverted elements, such an extreme case will not occur. Finally, our method for solving the non-linear energy minimization problem is not a typical local-global scheme, which may not converge to meet the required mesh quality. However, it enables us to effectively minimize our angle distortion energy. We plan to address these limitations in the future.</a:t>
                </a:r>
              </a:p>
            </p:txBody>
          </p:sp>
        </mc:Choice>
        <mc:Fallback/>
      </mc:AlternateContent>
      <p:sp>
        <p:nvSpPr>
          <p:cNvPr id="2" name="Text"/>
          <p:cNvSpPr/>
          <p:nvPr/>
        </p:nvSpPr>
        <p:spPr>
          <a:xfrm>
            <a:off x="1524000" y="5334000"/>
            <a:ext cx="9144000" cy="342900"/>
          </a:xfrm>
          <a:prstGeom prst="rect">
            <a:avLst/>
          </a:prstGeom>
        </p:spPr>
        <p:txBody>
          <a:bodyPr anchor="t" lIns="0" tIns="0" rIns="0" bIns="0">
            <a:noAutofit/>
          </a:bodyPr>
          <a:lstStyle/>
          <a:p>
            <a:pPr>
              <a:lnSpc>
                <a:spcPct val="120000"/>
              </a:lnSpc>
            </a:pPr>
            <a:r>
              <a:rPr lang="en-US" sz="1800" dirty="0" b="1">
                <a:effectLst/>
              </a:rPr>
              <a:t>Acknowledgement</a:t>
            </a:r>
          </a:p>
        </p:txBody>
      </p:sp>
      <p:sp>
        <p:nvSpPr>
          <p:cNvPr id="2" name="Text"/>
          <p:cNvSpPr/>
          <p:nvPr/>
        </p:nvSpPr>
        <p:spPr>
          <a:xfrm>
            <a:off x="1524000" y="5866639"/>
            <a:ext cx="9144000" cy="457200"/>
          </a:xfrm>
          <a:prstGeom prst="rect">
            <a:avLst/>
          </a:prstGeom>
        </p:spPr>
        <p:txBody>
          <a:bodyPr anchor="t" lIns="0" tIns="0" rIns="0" bIns="0">
            <a:noAutofit/>
          </a:bodyPr>
          <a:lstStyle/>
          <a:p>
            <a:pPr>
              <a:lnSpc>
                <a:spcPct val="120000"/>
              </a:lnSpc>
            </a:pPr>
            <a:r>
              <a:rPr lang="en-US" sz="1200" dirty="0">
                <a:effectLst/>
              </a:rPr>
              <a:t>We would like to thank Marco Livesu for generating the 3edge-cone results for the comparison and all the anonymous reviewers for their valuable comments. This work is partially supported by NSF IIS-1553329.</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p:cSld>
    <p:spTree>
      <p:nvGrpSpPr>
        <p:cNvPr id="1" name=""/>
        <p:cNvGrpSpPr/>
        <p:nvPr/>
      </p:nvGrpSpPr>
      <p:grpSpPr>
        <a:xfrm>
          <a:off x="0" y="0"/>
          <a:ext cx="0" cy="0"/>
          <a:chOff x="0" y="0"/>
          <a:chExt cx="0" cy="0"/>
        </a:xfrm>
      </p:grpSpPr>
      <p:sp>
        <p:nvSpPr>
          <p:cNvPr id="2" name="Text"/>
          <p:cNvSpPr/>
          <p:nvPr/>
        </p:nvSpPr>
        <p:spPr>
          <a:xfrm>
            <a:off x="1524000" y="457200"/>
            <a:ext cx="9144000" cy="342900"/>
          </a:xfrm>
          <a:prstGeom prst="rect">
            <a:avLst/>
          </a:prstGeom>
        </p:spPr>
        <p:txBody>
          <a:bodyPr anchor="t" lIns="0" tIns="0" rIns="0" bIns="0">
            <a:noAutofit/>
          </a:bodyPr>
          <a:lstStyle/>
          <a:p>
            <a:pPr>
              <a:lnSpc>
                <a:spcPct val="120000"/>
              </a:lnSpc>
            </a:pPr>
            <a:r>
              <a:rPr lang="en-US" sz="1800" dirty="0" b="1">
                <a:effectLst/>
              </a:rPr>
              <a:t>References</a:t>
            </a:r>
          </a:p>
        </p:txBody>
      </p:sp>
      <p:sp>
        <p:nvSpPr>
          <p:cNvPr id="2" name="Text"/>
          <p:cNvSpPr/>
          <p:nvPr/>
        </p:nvSpPr>
        <p:spPr>
          <a:xfrm>
            <a:off x="1524000" y="989839"/>
            <a:ext cx="9144000" cy="5029200"/>
          </a:xfrm>
          <a:prstGeom prst="rect">
            <a:avLst/>
          </a:prstGeom>
        </p:spPr>
        <p:txBody>
          <a:bodyPr anchor="t" lIns="0" tIns="0" rIns="0" bIns="0">
            <a:noAutofit/>
          </a:bodyPr>
          <a:lstStyle/>
          <a:p>
            <a:pPr>
              <a:lnSpc>
                <a:spcPct val="120000"/>
              </a:lnSpc>
            </a:pPr>
            <a:r>
              <a:rPr lang="en-US" sz="1200" dirty="0">
                <a:effectLst/>
              </a:rPr>
              <a:t>[1] Pébay, PP, Thompson, D, Shepherd, J, Knupp, P, Lisle, C, Magnotta, VA, et al. New Applications of the Verdict Library for Standardized Mesh Verification Pre, Post, and End-to-End Processing. Berlin, Heidelberg: Springer Berlin Heidelberg. ISBN 978-3-540-75103-8; 2008, p. 535-552.</a:t>
            </a:r>
            <a:br>
              <a:rPr lang="en-US" sz="1200" dirty="0"/>
            </a:br>
            <a:r>
              <a:rPr lang="en-US" sz="1200" dirty="0">
                <a:effectLst/>
              </a:rPr>
              <a:t> [2] Knupp, PM. Hexahedral mesh untangling and algebraic mesh quality metrics. In: Proceedings, 9th International Meshing Roundtable. 2000, p. 173-183.</a:t>
            </a:r>
            <a:br>
              <a:rPr lang="en-US" sz="1200" dirty="0"/>
            </a:br>
            <a:r>
              <a:rPr lang="en-US" sz="1200" dirty="0">
                <a:effectLst/>
              </a:rPr>
              <a:t> [3] Knupp, PM. A method for hexahedral mesh shape optimization. International journal for numerical methods in engineering 2003;58(2):319-332.</a:t>
            </a:r>
            <a:br>
              <a:rPr lang="en-US" sz="1200" dirty="0"/>
            </a:br>
            <a:r>
              <a:rPr lang="en-US" sz="1200" dirty="0">
                <a:effectLst/>
              </a:rPr>
              <a:t> [4] Brewer, M, Diachin, LF, Knupp, P, Leurent, T, Melander, D. The mesquite mesh quality improvement toolkit. In: Proceedings of International Meshing Roundtable. 2003,.</a:t>
            </a:r>
            <a:br>
              <a:rPr lang="en-US" sz="1200" dirty="0"/>
            </a:br>
            <a:r>
              <a:rPr lang="en-US" sz="1200" dirty="0">
                <a:effectLst/>
              </a:rPr>
              <a:t> [5] Wilson, TJ, Sarrate Ramos, J, Roca Ramón, X, Montenegro Armas, R, Escobar Sánchez, JM. Untangling and smoothing of quadrilateral and hexahedral meshes 2012;.</a:t>
            </a:r>
            <a:br>
              <a:rPr lang="en-US" sz="1200" dirty="0"/>
            </a:br>
            <a:r>
              <a:rPr lang="en-US" sz="1200" dirty="0">
                <a:effectLst/>
              </a:rPr>
              <a:t> [6] Ruiz-Gironés, E, Roca, X, Sarrate, J. Optimizing mesh distortion by hierarchical iteration relocation of the nodes on the cad entities. Procedia Engineering 2014;82:101-113.</a:t>
            </a:r>
            <a:br>
              <a:rPr lang="en-US" sz="1200" dirty="0"/>
            </a:br>
            <a:r>
              <a:rPr lang="en-US" sz="1200" dirty="0">
                <a:effectLst/>
              </a:rPr>
              <a:t> [7] Ruiz-Gironés, E, Roca, X, Sarrate, J, Montenegro, R, Escobar, JM. Simultaneous untangling and smoothing of quadrilateral and hexahedral meshes using an object-oriented framework. Advances in Engineering Software 2015;80:12-24.</a:t>
            </a:r>
            <a:br>
              <a:rPr lang="en-US" sz="1200" dirty="0"/>
            </a:br>
            <a:r>
              <a:rPr lang="en-US" sz="1200" dirty="0">
                <a:effectLst/>
              </a:rPr>
              <a:t> [8] Livesu, M, Sheffer, A, Vining, N, Tarini, M. Practical hex-mesh optimization via edge-cone rectification. Transactions on Graphics (Proc SIGGRAPH 2015) 2015;34(4).</a:t>
            </a:r>
            <a:br>
              <a:rPr lang="en-US" sz="1200" dirty="0"/>
            </a:br>
            <a:r>
              <a:rPr lang="en-US" sz="1200" dirty="0">
                <a:effectLst/>
              </a:rPr>
              <a:t> [9] Stimpson, CJ, Ernst, CD, Knupp, P, Â'ebayand, PPP, Thompson, D. The verdict geometric quality library. SANDIA REPORT 2007;.</a:t>
            </a:r>
            <a:br>
              <a:rPr lang="en-US" sz="1200" dirty="0"/>
            </a:br>
            <a:r>
              <a:rPr lang="en-US" sz="1200" dirty="0">
                <a:effectLst/>
              </a:rPr>
              <a:t> [10] Owen, SJ. A survey of unstructured mesh generation technology. In: Proceedings of the 7th International Meshing Roundtable. -; 1998, p. 239267.</a:t>
            </a:r>
            <a:br>
              <a:rPr lang="en-US" sz="1200" dirty="0"/>
            </a:br>
            <a:r>
              <a:rPr lang="en-US" sz="1200" dirty="0">
                <a:effectLst/>
              </a:rPr>
              <a:t> [11] Staten, ML, Owen, SJ, Blacker, TD. Unconstrained paving and plastering: A new idea for all hexahedral mesh generation. In: Proc. 14 th Int. Meshing Roundtable. 2005, p. 399-416.</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p:cSld>
    <p:spTree>
      <p:nvGrpSpPr>
        <p:cNvPr id="1" name=""/>
        <p:cNvGrpSpPr/>
        <p:nvPr/>
      </p:nvGrpSpPr>
      <p:grpSpPr>
        <a:xfrm>
          <a:off x="0" y="0"/>
          <a:ext cx="0" cy="0"/>
          <a:chOff x="0" y="0"/>
          <a:chExt cx="0" cy="0"/>
        </a:xfrm>
      </p:grpSpPr>
      <p:sp>
        <p:nvSpPr>
          <p:cNvPr id="3" name="Text"/>
          <p:cNvSpPr/>
          <p:nvPr/>
        </p:nvSpPr>
        <p:spPr>
          <a:xfrm>
            <a:off x="1524000" y="457200"/>
            <a:ext cx="9144000" cy="5715000"/>
          </a:xfrm>
          <a:prstGeom prst="rect">
            <a:avLst/>
          </a:prstGeom>
        </p:spPr>
        <p:txBody>
          <a:bodyPr anchor="t" lIns="0" tIns="0" rIns="0" bIns="0">
            <a:noAutofit/>
          </a:bodyPr>
          <a:lstStyle/>
          <a:p>
            <a:pPr>
              <a:lnSpc>
                <a:spcPct val="120000"/>
              </a:lnSpc>
            </a:pPr>
            <a:r>
              <a:rPr lang="en-US" sz="1200" dirty="0">
                <a:effectLst/>
              </a:rPr>
              <a:t> [12] Staten, ML, Kerr, RA, Owen, SJ, Blacker, TD, Stupazzini, M, Shimada, K. Unconstrained plastering hexahedral mesh generation via advancing-front geometry decomposition. International journal for numerical methods in engineering 2010;81(2):135-171.</a:t>
            </a:r>
            <a:br>
              <a:rPr lang="en-US" sz="1200" dirty="0"/>
            </a:br>
            <a:r>
              <a:rPr lang="en-US" sz="1200" dirty="0">
                <a:effectLst/>
              </a:rPr>
              <a:t> [13] Schneiders, R. A grid-based algorithm for the generation of hexahedral element meshes. Engineering with computers 1996;12(3-4):168-177.</a:t>
            </a:r>
            <a:br>
              <a:rPr lang="en-US" sz="1200" dirty="0"/>
            </a:br>
            <a:r>
              <a:rPr lang="en-US" sz="1200" dirty="0">
                <a:effectLst/>
              </a:rPr>
              <a:t> [14] Zhang, H, Zhao, G. Adaptive hexahedral mesh generation based on local domain curvature and thickness using a modified grid-based method. Finite Elements in Analysis and Design 2007;43(9):691-704.</a:t>
            </a:r>
            <a:br>
              <a:rPr lang="en-US" sz="1200" dirty="0"/>
            </a:br>
            <a:r>
              <a:rPr lang="en-US" sz="1200" dirty="0">
                <a:effectLst/>
              </a:rPr>
              <a:t> [15] Edgel, JD. An adaptive grid-based all hexahedral meshing algorithm based on 2-refinement 2010;.</a:t>
            </a:r>
            <a:br>
              <a:rPr lang="en-US" sz="1200" dirty="0"/>
            </a:br>
            <a:r>
              <a:rPr lang="en-US" sz="1200" dirty="0">
                <a:effectLst/>
              </a:rPr>
              <a:t> [16] Sun, L, Zhao, G. Adaptive hexahedral mesh generation and quality optimization for solid models with thin features using a grid-based method. Engineering with Computers 2016;32(1):61-84.</a:t>
            </a:r>
            <a:br>
              <a:rPr lang="en-US" sz="1200" dirty="0"/>
            </a:br>
            <a:r>
              <a:rPr lang="en-US" sz="1200" dirty="0">
                <a:effectLst/>
              </a:rPr>
              <a:t> [17] Zhang, YJ, Bajaj, C. Adaptive and quality quadrilateral/hexahedral meshing from volumetric data. Computer Methods in Applied Mechanics and Engineering 2006;195(9-12):942-960.</a:t>
            </a:r>
            <a:br>
              <a:rPr lang="en-US" sz="1200" dirty="0"/>
            </a:br>
            <a:r>
              <a:rPr lang="en-US" sz="1200" dirty="0">
                <a:effectLst/>
              </a:rPr>
              <a:t> [18] Maréchal, L. Advances in octree-based all-hexahedral mesh generation: handling sharp features. In: proceedings of the 18th International Meshing Roundtable. Springer; 2009, p. 65-84.</a:t>
            </a:r>
            <a:br>
              <a:rPr lang="en-US" sz="1200" dirty="0"/>
            </a:br>
            <a:r>
              <a:rPr lang="en-US" sz="1200" dirty="0">
                <a:effectLst/>
              </a:rPr>
              <a:t> [19] Ito, Y, Shih, AM, Soni, BK. Octree-based reasonable-quality hexahedral mesh generation using a new set of refinement templates. Int J Numer Meth Engng 2009;77(13):1809-1833.</a:t>
            </a:r>
            <a:br>
              <a:rPr lang="en-US" sz="1200" dirty="0"/>
            </a:br>
            <a:r>
              <a:rPr lang="en-US" sz="1200" dirty="0">
                <a:effectLst/>
              </a:rPr>
              <a:t> [20] Zhang, YJ, Liang, X, Xu, G. A robust 2-refinement algorithm in octree or rhombic dodecahedral tree based all-hexahedral mesh generation. Computer Methods in Applied Mechanics and Engineering 2013;256:88100.</a:t>
            </a:r>
            <a:br>
              <a:rPr lang="en-US" sz="1200" dirty="0"/>
            </a:br>
            <a:r>
              <a:rPr lang="en-US" sz="1200" dirty="0">
                <a:effectLst/>
              </a:rPr>
              <a:t> [21] Gregson, J, Sheffer, A, Zhang, EG. All-hex mesh generation via volumetric polycube deformation. Computer Graphics Forum 2011;30(5):1407-1416.</a:t>
            </a:r>
            <a:br>
              <a:rPr lang="en-US" sz="1200" dirty="0"/>
            </a:br>
            <a:r>
              <a:rPr lang="en-US" sz="1200" dirty="0">
                <a:effectLst/>
              </a:rPr>
              <a:t> [22] Livesu, M, Vining, N, Sheffer, A, Gregson, J, Scateni, R. Polycut: Monotone graph-cuts for polycube base-complex construction. Acm Transactions on Graphics 2013;32(6).</a:t>
            </a:r>
            <a:br>
              <a:rPr lang="en-US" sz="1200" dirty="0"/>
            </a:br>
            <a:r>
              <a:rPr lang="en-US" sz="1200" dirty="0">
                <a:effectLst/>
              </a:rPr>
              <a:t> [23] Huang, J, Jiang, TF, Shi, ZY, Tong, YY, Bao, HJ, Desbrun, M. 11-based construction of polycube maps from complex shapes. Acm Transactions on Graphics 2014;33(3).</a:t>
            </a:r>
            <a:br>
              <a:rPr lang="en-US" sz="1200" dirty="0"/>
            </a:br>
            <a:r>
              <a:rPr lang="en-US" sz="1200" dirty="0">
                <a:effectLst/>
              </a:rPr>
              <a:t> [24] Fang, X, Xu, W, Bao, H, Huang, J. All-hex meshing using closedform induced polycube. Acm Transactions on Graphics (Proceedings of SIGGRAPH 2016) 2016;35(4).</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p:cSld>
    <p:spTree>
      <p:nvGrpSpPr>
        <p:cNvPr id="1" name=""/>
        <p:cNvGrpSpPr/>
        <p:nvPr/>
      </p:nvGrpSpPr>
      <p:grpSpPr>
        <a:xfrm>
          <a:off x="0" y="0"/>
          <a:ext cx="0" cy="0"/>
          <a:chOff x="0" y="0"/>
          <a:chExt cx="0" cy="0"/>
        </a:xfrm>
      </p:grpSpPr>
      <p:sp>
        <p:nvSpPr>
          <p:cNvPr id="4" name="Text"/>
          <p:cNvSpPr/>
          <p:nvPr/>
        </p:nvSpPr>
        <p:spPr>
          <a:xfrm>
            <a:off x="1524000" y="457200"/>
            <a:ext cx="9144000" cy="5943600"/>
          </a:xfrm>
          <a:prstGeom prst="rect">
            <a:avLst/>
          </a:prstGeom>
        </p:spPr>
        <p:txBody>
          <a:bodyPr anchor="t" lIns="0" tIns="0" rIns="0" bIns="0">
            <a:noAutofit/>
          </a:bodyPr>
          <a:lstStyle/>
          <a:p>
            <a:pPr>
              <a:lnSpc>
                <a:spcPct val="120000"/>
              </a:lnSpc>
            </a:pPr>
            <a:r>
              <a:rPr lang="en-US" sz="1200" dirty="0">
                <a:effectLst/>
              </a:rPr>
              <a:t> [25] Huang, J, Tong, Y, Zhou, K, Bao, H, Desbrun, M. Boundary aligned smooth 3d cross-frame field. Acm Transactions on Graphics 2011;30(6):143:1-143:8.</a:t>
            </a:r>
            <a:br>
              <a:rPr lang="en-US" sz="1200" dirty="0"/>
            </a:br>
            <a:r>
              <a:rPr lang="en-US" sz="1200" dirty="0">
                <a:effectLst/>
              </a:rPr>
              <a:t> [26] Nieser, M, Reitebuch, U, Polthier, K. Cubecover - parameterization of 3d volumes. Computer Graphics Forum 2011;30(5):1397-1406.</a:t>
            </a:r>
            <a:br>
              <a:rPr lang="en-US" sz="1200" dirty="0"/>
            </a:br>
            <a:r>
              <a:rPr lang="en-US" sz="1200" dirty="0">
                <a:effectLst/>
              </a:rPr>
              <a:t> [27] Li, YF, Liu, Y, Xu, WW, Wang, WP, Guo, BN. All-hex meshing using singularity-restricted field. Acm Transactions on Graphics (Proceedings of SIGGRAPH 2012) 2012;31(6).</a:t>
            </a:r>
            <a:br>
              <a:rPr lang="en-US" sz="1200" dirty="0"/>
            </a:br>
            <a:r>
              <a:rPr lang="en-US" sz="1200" dirty="0">
                <a:effectLst/>
              </a:rPr>
              <a:t> [28] Jiang, T, Huang, J, Wang, Y, Tong, Y, Bao, H. Frame field singularity correction for automatic hexahedralization. IEEE Trans Vis Comput Graphics 2014;20(8):1189-1199.</a:t>
            </a:r>
            <a:br>
              <a:rPr lang="en-US" sz="1200" dirty="0"/>
            </a:br>
            <a:r>
              <a:rPr lang="en-US" sz="1200" dirty="0">
                <a:effectLst/>
              </a:rPr>
              <a:t> [29] Shepherd, JF, Johnson, CR. Hexahedral mesh generation constraints. Eng with Comput 2008;24(3):195-213.</a:t>
            </a:r>
            <a:br>
              <a:rPr lang="en-US" sz="1200" dirty="0"/>
            </a:br>
            <a:r>
              <a:rPr lang="en-US" sz="1200" dirty="0">
                <a:effectLst/>
              </a:rPr>
              <a:t> [30] Knupp, PM. Winslow smoothing on two-dimensional unstructured meshes. Engineering with Computers 1999;15(3):263-268.</a:t>
            </a:r>
            <a:br>
              <a:rPr lang="en-US" sz="1200" dirty="0"/>
            </a:br>
            <a:r>
              <a:rPr lang="en-US" sz="1200" dirty="0">
                <a:effectLst/>
              </a:rPr>
              <a:t> [31] Leng, J, Xu, G, Zhang, Y, Qian, J. Quality improvement of segmented hexahedral meshes using geometric flows. In: Image-Based Geometric Modeling and Mesh Generation. Springer; 2013, p. 195-221.</a:t>
            </a:r>
            <a:br>
              <a:rPr lang="en-US" sz="1200" dirty="0"/>
            </a:br>
            <a:r>
              <a:rPr lang="en-US" sz="1200" dirty="0">
                <a:effectLst/>
              </a:rPr>
              <a:t> [32] Shepherd, JF. Topologic and geometric constraint-based hexahedral mesh generation. Ph.D. thesis; The University of Utah; 2007.</a:t>
            </a:r>
            <a:br>
              <a:rPr lang="en-US" sz="1200" dirty="0"/>
            </a:br>
            <a:r>
              <a:rPr lang="en-US" sz="1200" dirty="0">
                <a:effectLst/>
              </a:rPr>
              <a:t> [33] Gao, X, Deng, Z, Chen, G. Hexahedral mesh re-parameterization from aligned base-complex. Acm Transactions on Graphics (Proceedings of SIGGRAPH 2015) 2015;35(4).</a:t>
            </a:r>
            <a:br>
              <a:rPr lang="en-US" sz="1200" dirty="0"/>
            </a:br>
            <a:r>
              <a:rPr lang="en-US" sz="1200" dirty="0">
                <a:effectLst/>
              </a:rPr>
              <a:t> [34] Yu, WY, Zhang, K, Wan, SH, Li, X. Optimizing polycube domain construction for hexahedral remeshing. Computer-Aided Design 2014;46:58-68.</a:t>
            </a:r>
            <a:br>
              <a:rPr lang="en-US" sz="1200" dirty="0"/>
            </a:br>
            <a:r>
              <a:rPr lang="en-US" sz="1200" dirty="0">
                <a:effectLst/>
              </a:rPr>
              <a:t> [35] Cherchi, G, Livesu, M, Scateni, R. Polycube simplification for coarse layouts of surfaces and volumes. Computer Graphics Forum 2016;35(5):11-20.</a:t>
            </a:r>
            <a:br>
              <a:rPr lang="en-US" sz="1200" dirty="0"/>
            </a:br>
            <a:r>
              <a:rPr lang="en-US" sz="1200" dirty="0">
                <a:effectLst/>
              </a:rPr>
              <a:t> [36] Gao, X, Huang, J, Li, S, Deng, Z, Chen, G. An evaluation of the quality of hexahedral meshes via modal analysis. In: 1st Workshop on Structured Meshing: Theory, Applications, and Evaluation. 2014,.</a:t>
            </a:r>
            <a:br>
              <a:rPr lang="en-US" sz="1200" dirty="0"/>
            </a:br>
            <a:r>
              <a:rPr lang="en-US" sz="1200" dirty="0">
                <a:effectLst/>
              </a:rPr>
              <a:t> [37] Diachin, LF, Knupp, P, Munson, T, Shontz, S. A comparison of two optimization methods for mesh quality improvement. Engineering with Computers 2006;22(2):61-74.</a:t>
            </a:r>
            <a:br>
              <a:rPr lang="en-US" sz="1200" dirty="0"/>
            </a:br>
            <a:r>
              <a:rPr lang="en-US" sz="1200" dirty="0">
                <a:effectLst/>
              </a:rPr>
              <a:t> [38] Sastry, SP, Shontz, SM. A parallel log-barrier method for mesh quality improvement and untangling. Engineering with Computers 2014;30(4):503-515.</a:t>
            </a:r>
            <a:br>
              <a:rPr lang="en-US" sz="1200" dirty="0"/>
            </a:br>
            <a:r>
              <a:rPr lang="en-US" sz="1200" dirty="0">
                <a:effectLst/>
              </a:rPr>
              <a:t> [39] Aigerman, N, Lipman, Y. Injective and bounded distortion mappings in 3d. ACM Transactions on Graphics (TOG) 2013;32(4):106.</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p:cSld>
    <p:spTree>
      <p:nvGrpSpPr>
        <p:cNvPr id="1" name=""/>
        <p:cNvGrpSpPr/>
        <p:nvPr/>
      </p:nvGrpSpPr>
      <p:grpSpPr>
        <a:xfrm>
          <a:off x="0" y="0"/>
          <a:ext cx="0" cy="0"/>
          <a:chOff x="0" y="0"/>
          <a:chExt cx="0" cy="0"/>
        </a:xfrm>
      </p:grpSpPr>
      <p:sp>
        <p:nvSpPr>
          <p:cNvPr id="5" name="Text"/>
          <p:cNvSpPr/>
          <p:nvPr/>
        </p:nvSpPr>
        <p:spPr>
          <a:xfrm>
            <a:off x="1524000" y="457200"/>
            <a:ext cx="9144000" cy="1828800"/>
          </a:xfrm>
          <a:prstGeom prst="rect">
            <a:avLst/>
          </a:prstGeom>
        </p:spPr>
        <p:txBody>
          <a:bodyPr anchor="t" lIns="0" tIns="0" rIns="0" bIns="0">
            <a:noAutofit/>
          </a:bodyPr>
          <a:lstStyle/>
          <a:p>
            <a:pPr>
              <a:lnSpc>
                <a:spcPct val="120000"/>
              </a:lnSpc>
            </a:pPr>
            <a:r>
              <a:rPr lang="en-US" sz="1200" dirty="0">
                <a:effectLst/>
              </a:rPr>
              <a:t> [40] Schüller, C, Kavan, L, Panozzo, D, Sorkine-Hornung, O. Locally injective mappings. In: Computer Graphics Forum. 5; Wiley Online Library; 2013, p. 125-135.</a:t>
            </a:r>
            <a:br>
              <a:rPr lang="en-US" sz="1200" dirty="0"/>
            </a:br>
            <a:r>
              <a:rPr lang="en-US" sz="1200" dirty="0">
                <a:effectLst/>
              </a:rPr>
              <a:t> [41] Fu, XM, Liu, Y. Computing inversion-free mappings by simplex assembly. ACM Trans Graph 2016;35(6):216:1-216:12.</a:t>
            </a:r>
            <a:br>
              <a:rPr lang="en-US" sz="1200" dirty="0"/>
            </a:br>
            <a:r>
              <a:rPr lang="en-US" sz="1200" dirty="0">
                <a:effectLst/>
              </a:rPr>
              <a:t> [42] Fu, XM, Liu, Y, Guo, B. Computing locally injective mappings by advanced mips. ACM Trans Graph 2015;34(4):71:1-71:12.</a:t>
            </a:r>
            <a:br>
              <a:rPr lang="en-US" sz="1200" dirty="0"/>
            </a:br>
            <a:r>
              <a:rPr lang="en-US" sz="1200" dirty="0">
                <a:effectLst/>
              </a:rPr>
              <a:t> [43] Wilson, TJ. Simultaneous untangling and smoothing of hexahedral meshes. Ph.D. thesis; Universitat Politécnica de Catalunya; 2011.</a:t>
            </a:r>
            <a:br>
              <a:rPr lang="en-US" sz="1200" dirty="0"/>
            </a:br>
            <a:r>
              <a:rPr lang="en-US" sz="1200" dirty="0">
                <a:effectLst/>
              </a:rPr>
              <a:t> [44] Sun, L, Zhao, G, Ma, X. Quality improvement methods for hexahedral element meshes adaptively generated using grid-based algorithm. International Journal for Numerical Methods in Engineering 2012;89(6):726761.</a:t>
            </a:r>
          </a:p>
        </p:txBody>
      </p:sp>
      <p:sp>
        <p:nvSpPr>
          <p:cNvPr id="2" name="Text"/>
          <p:cNvSpPr/>
          <p:nvPr/>
        </p:nvSpPr>
        <p:spPr>
          <a:xfrm>
            <a:off x="1524000" y="2438400"/>
            <a:ext cx="9144000" cy="2057400"/>
          </a:xfrm>
          <a:prstGeom prst="rect">
            <a:avLst/>
          </a:prstGeom>
        </p:spPr>
        <p:txBody>
          <a:bodyPr anchor="t" lIns="0" tIns="0" rIns="0" bIns="0">
            <a:noAutofit/>
          </a:bodyPr>
          <a:lstStyle/>
          <a:p>
            <a:pPr>
              <a:lnSpc>
                <a:spcPct val="120000"/>
              </a:lnSpc>
            </a:pPr>
            <a:r>
              <a:rPr lang="en-US" sz="1200" dirty="0">
                <a:effectLst/>
              </a:rPr>
              <a:t>11[45] Gao, X, Chen, G. A local frame based hexahedral mesh optimization. In: In 25th International Meshing Roundtable(IMR2016), Research Notes. Elsevier; 2016,.</a:t>
            </a:r>
            <a:br>
              <a:rPr lang="en-US" sz="1200" dirty="0"/>
            </a:br>
            <a:r>
              <a:rPr lang="en-US" sz="1200" dirty="0">
                <a:effectLst/>
              </a:rPr>
              <a:t> [46] Rabinovich, M, Poranne, R, Panozzo, D, Sorkine-Hornung, O. Scalable locally injective maps. ETH Technical Report 2016;.</a:t>
            </a:r>
            <a:br>
              <a:rPr lang="en-US" sz="1200" dirty="0"/>
            </a:br>
            <a:r>
              <a:rPr lang="en-US" sz="1200" dirty="0">
                <a:effectLst/>
              </a:rPr>
              <a:t> [47] Guthe, M, Borodin, P, Klein, R. Fast and accurate hausdorff distance calculation between meshes. In: In WSCG. 2; 2005, p. 41-48.</a:t>
            </a:r>
            <a:br>
              <a:rPr lang="en-US" sz="1200" dirty="0"/>
            </a:br>
            <a:r>
              <a:rPr lang="en-US" sz="1200" dirty="0">
                <a:effectLst/>
              </a:rPr>
              <a:t> [48] MeshGems, . Volume meshing: Meshgems-hexa. 2015.</a:t>
            </a:r>
            <a:br>
              <a:rPr lang="en-US" sz="1200" dirty="0"/>
            </a:br>
            <a:r>
              <a:rPr lang="en-US" sz="1200" dirty="0">
                <a:effectLst/>
              </a:rPr>
              <a:t> [49] Fu, X, Bai, C, Liu, Y. Efficient volumetric polycube-map construction. Computer Graphics Forum (Pacific Graphics) 2016;35(7):97-106.</a:t>
            </a:r>
            <a:br>
              <a:rPr lang="en-US" sz="1200" dirty="0"/>
            </a:br>
            <a:r>
              <a:rPr lang="en-US" sz="1200" dirty="0">
                <a:effectLst/>
              </a:rPr>
              <a:t> [50] Marechal, L. Advances in octree-based allhexahedral mesh generation: handling sharp features. In: Proceedings of International Meshing Roundtable. 2009, p. 65-84.</a:t>
            </a:r>
          </a:p>
        </p:txBody>
      </p:sp>
      <p:cxnSp>
        <p:nvCxnSpPr>
          <p:cNvPr id="2" name="Straight Connector 1"/>
          <p:cNvCxnSpPr/>
          <p:nvPr/>
        </p:nvCxnSpPr>
        <p:spPr>
          <a:xfrm>
            <a:off x="1524000" y="4648200"/>
            <a:ext cx="9144000" cy="0"/>
          </a:xfrm>
          <a:prstGeom prst="line">
            <a:avLst/>
          </a:prstGeom>
          <a:ln>
            <a:solidFill>
              <a:srgbClr val="1e2029"/>
            </a:solidFill>
          </a:ln>
        </p:spPr>
        <p:style>
          <a:lnRef idx="1">
            <a:schemeClr val="accent1"/>
          </a:lnRef>
          <a:fillRef idx="0">
            <a:schemeClr val="accent1"/>
          </a:fillRef>
          <a:effectRef idx="0">
            <a:schemeClr val="accent1"/>
          </a:effectRef>
          <a:fontRef idx="minor">
            <a:schemeClr val="tx1"/>
          </a:fontRef>
        </p:style>
      </p:cxnSp>
      <p:sp>
        <p:nvSpPr>
          <p:cNvPr id="2" name="Text"/>
          <p:cNvSpPr/>
          <p:nvPr/>
        </p:nvSpPr>
        <p:spPr>
          <a:xfrm>
            <a:off x="1524000" y="4743450"/>
            <a:ext cx="9144000" cy="685800"/>
          </a:xfrm>
          <a:prstGeom prst="rect">
            <a:avLst/>
          </a:prstGeom>
        </p:spPr>
        <p:txBody>
          <a:bodyPr anchor="t" lIns="0" tIns="0" rIns="0" bIns="0">
            <a:noAutofit/>
          </a:bodyPr>
          <a:lstStyle/>
          <a:p>
            <a:pPr lvl="0" indent="-285750" marL="342900">
              <a:lnSpc>
                <a:spcPct val="120000"/>
              </a:lnSpc>
              <a:buFont typeface="Symbol" pitchFamily="2" charset="2"/>
              <a:buChar char=" "/>
              <a:tabLst>
                <a:tab pos="685800" algn="l"/>
              </a:tabLst>
            </a:pPr>
            <a:r>
              <a:rPr lang="en-US" sz="1200" dirty="0">
                <a:effectLst/>
              </a:rPr>
              <a:t>*Corresponding author: Tel.: +1-713-743-5788;</a:t>
            </a:r>
            <a:br>
              <a:rPr lang="en-US" sz="1200" dirty="0"/>
            </a:br>
            <a:r>
              <a:rPr lang="en-US" sz="1200" dirty="0">
                <a:effectLst/>
              </a:rPr>
              <a:t> e-mail: </a:t>
            </a:r>
            <a:r>
              <a:rPr lang="en-US" sz="1200" dirty="0">
                <a:effectLst/>
                <a:hlinkClick r:id="rId2"/>
              </a:rPr>
              <a:t>gchen16@uh.edu</a:t>
            </a:r>
            <a:r>
              <a:rPr lang="en-US" sz="1200" dirty="0">
                <a:effectLst/>
              </a:rPr>
              <a:t> (Guoning Chen)</a:t>
            </a:r>
          </a:p>
          <a:p>
            <a:pPr lvl="0" indent="-285750" marL="342900">
              <a:lnSpc>
                <a:spcPct val="120000"/>
              </a:lnSpc>
              <a:buFont typeface="Symbol" pitchFamily="2" charset="2"/>
              <a:buChar char=" "/>
              <a:tabLst>
                <a:tab pos="685800" algn="l"/>
              </a:tabLst>
            </a:pPr>
            <a:r>
              <a:rPr lang="en-US" sz="1200" dirty="0">
                <a:effectLst/>
              </a:rPr>
              <a:t>56 Recently, Livesu et al. [8] introduced the edge cone descrip-</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
              <p:cNvSpPr/>
              <p:nvPr/>
            </p:nvSpPr>
            <p:spPr>
              <a:xfrm>
                <a:off x="1524000" y="457200"/>
                <a:ext cx="9144000" cy="3657600"/>
              </a:xfrm>
              <a:prstGeom prst="rect">
                <a:avLst/>
              </a:prstGeom>
            </p:spPr>
            <p:txBody>
              <a:bodyPr anchor="t" lIns="0" tIns="0" rIns="0" bIns="0">
                <a:noAutofit/>
              </a:bodyPr>
              <a:lstStyle/>
              <a:p>
                <a:pPr>
                  <a:lnSpc>
                    <a:spcPct val="120000"/>
                  </a:lnSpc>
                </a:pPr>
                <a:r>
                  <a:rPr lang="en-US" sz="1200" dirty="0">
                    <a:effectLst/>
                  </a:rPr>
                  <a:t> specified minimum value (i.e., minimum scaled Jacobian [9], or MSJ). In our local framework, the focus is on improving those elements with undesired quality (i.e., good quality element may become slightly worse), which relieves the stiffness in the global optimization caused by the elements with good quality, allowing the MSJ quality to be further improved. In the meantime, we introduce a new angle-based distortion energy that characterizes different optimization goals (e.g., orthogonality and straightness) via a unified formulation, largely simplifying the setup and solving of the system. Furthermore, to facilitate the search of a valid solution to our optimization, the boundary surface is relaxed if needed. However, relaxing the surface constraint may lead to a large surface distance between the boundary of the output mesh and the original surface. To address that, we perform an inversion-free deformation that gradually pulls the surface back to its original one while still guaranteeing an inversion-free outcome. Note that this inversion-free deformation is only performed after the untangling process. For the improvement of MSJ, this pull-back process is not applied, as it may worsen the MSJ - against the goal of MSJ improving. Instead, we directly project the surface back to the original one after improving the MSJ of an inversion-free mesh. After improving the MSJ to a user desired level, we perform a Laplacian-like smoothing to improve the average scaled Jacobian (ASJ) of the mesh. Our framework is simple to implement and can handle more challenging inputs than the existing methods. In average, our method takes 2 minutes for a mesh with </a:t>
                </a:r>
                <a:r>
                  <a:rPr lang="en-US" sz="1200" dirty="0">
                    <a:effectLst/>
                  </a:rPr>
                  <a:t>​</a:t>
                </a:r>
                <a14:m>
                  <m:oMath>
                    <m:r>
                      <m:rPr>
                        <m:sty m:val="p"/>
                      </m:rPr>
                      <a:rPr lang="en-US" sz="1200" dirty="0">
                        <a:solidFill>
                          <a:srgbClr val="000000"/>
                        </a:solidFill>
                        <a:effectLst/>
                      </a:rPr>
                      <m:t>10</m:t>
                    </m:r>
                    <m:r>
                      <m:rPr>
                        <m:sty m:val="p"/>
                      </m:rPr>
                      <a:rPr lang="en-US" sz="1200" dirty="0">
                        <a:solidFill>
                          <a:srgbClr val="000000"/>
                        </a:solidFill>
                        <a:effectLst/>
                      </a:rPr>
                      <m:t>k</m:t>
                    </m:r>
                    <m:r>
                      <m:rPr>
                        <m:sty m:val="p"/>
                      </m:rPr>
                      <a:rPr lang="en-US" sz="1200" dirty="0">
                        <a:solidFill>
                          <a:srgbClr val="000000"/>
                        </a:solidFill>
                        <a:effectLst/>
                      </a:rPr>
                      <m:t>−</m:t>
                    </m:r>
                    <m:r>
                      <m:rPr>
                        <m:sty m:val="p"/>
                      </m:rPr>
                      <a:rPr lang="en-US" sz="1200" dirty="0">
                        <a:solidFill>
                          <a:srgbClr val="000000"/>
                        </a:solidFill>
                        <a:effectLst/>
                      </a:rPr>
                      <m:t>20</m:t>
                    </m:r>
                    <m:r>
                      <m:rPr>
                        <m:sty m:val="p"/>
                      </m:rPr>
                      <a:rPr lang="en-US" sz="1200" dirty="0">
                        <a:solidFill>
                          <a:srgbClr val="000000"/>
                        </a:solidFill>
                        <a:effectLst/>
                      </a:rPr>
                      <m:t>k</m:t>
                    </m:r>
                  </m:oMath>
                </a14:m>
                <a:r>
                  <a:rPr lang="en-US" sz="1200" dirty="0">
                    <a:effectLst/>
                  </a:rPr>
                  <a:t> elements. We have applied our method to over 80 meshes generated by the polycube-based methods, octree-based method, and frame-field based method , respectively, to demonstrate its effectiveness. All our results have been submitted as the supplemental material, and a reference implementation will be released upon acceptance.</a:t>
                </a:r>
              </a:p>
            </p:txBody>
          </p:sp>
        </mc:Choice>
        <mc:Fallback/>
      </mc:AlternateContent>
      <p:sp>
        <p:nvSpPr>
          <p:cNvPr id="2" name="Text"/>
          <p:cNvSpPr/>
          <p:nvPr/>
        </p:nvSpPr>
        <p:spPr>
          <a:xfrm>
            <a:off x="1524000" y="4267200"/>
            <a:ext cx="9144000" cy="342900"/>
          </a:xfrm>
          <a:prstGeom prst="rect">
            <a:avLst/>
          </a:prstGeom>
        </p:spPr>
        <p:txBody>
          <a:bodyPr anchor="t" lIns="0" tIns="0" rIns="0" bIns="0">
            <a:noAutofit/>
          </a:bodyPr>
          <a:lstStyle/>
          <a:p>
            <a:pPr>
              <a:lnSpc>
                <a:spcPct val="120000"/>
              </a:lnSpc>
            </a:pPr>
            <a:r>
              <a:rPr lang="en-US" sz="1800" dirty="0" b="1">
                <a:effectLst/>
              </a:rPr>
              <a:t>2. Related Work</a:t>
            </a:r>
          </a:p>
        </p:txBody>
      </p:sp>
      <p:sp>
        <p:nvSpPr>
          <p:cNvPr id="2" name="Text"/>
          <p:cNvSpPr/>
          <p:nvPr/>
        </p:nvSpPr>
        <p:spPr>
          <a:xfrm>
            <a:off x="1524000" y="4799839"/>
            <a:ext cx="9144000" cy="228600"/>
          </a:xfrm>
          <a:prstGeom prst="rect">
            <a:avLst/>
          </a:prstGeom>
        </p:spPr>
        <p:txBody>
          <a:bodyPr anchor="t" lIns="0" tIns="0" rIns="0" bIns="0">
            <a:noAutofit/>
          </a:bodyPr>
          <a:lstStyle/>
          <a:p>
            <a:pPr>
              <a:lnSpc>
                <a:spcPct val="120000"/>
              </a:lnSpc>
            </a:pPr>
            <a:r>
              <a:rPr lang="en-US" sz="1200" dirty="0">
                <a:effectLst/>
              </a:rPr>
              <a:t>In this section, we review the most relevant literature for the creation and optimization of hex-meshes.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
              <p:cNvSpPr/>
              <p:nvPr/>
            </p:nvSpPr>
            <p:spPr>
              <a:xfrm>
                <a:off x="1524000" y="457200"/>
                <a:ext cx="9144000" cy="1371600"/>
              </a:xfrm>
              <a:prstGeom prst="rect">
                <a:avLst/>
              </a:prstGeom>
            </p:spPr>
            <p:txBody>
              <a:bodyPr anchor="t" lIns="0" tIns="0" rIns="0" bIns="0">
                <a:noAutofit/>
              </a:bodyPr>
              <a:lstStyle/>
              <a:p>
                <a:pPr>
                  <a:lnSpc>
                    <a:spcPct val="120000"/>
                  </a:lnSpc>
                </a:pPr>
                <a:r>
                  <a:rPr lang="en-US" sz="1200" dirty="0">
                    <a:effectLst/>
                  </a:rPr>
                  <a:t>Hex-meshing. Considering its importance to finite element simulation [10], a large amount of effort has been dedicated to the generation of valid all-hex meshes. These methods range from the early sweeping and paving [11, 12], gridbased [13, 14, 15, 16] and octree-based methods [17, 18, 19, 20] to the polycube-based </a:t>
                </a:r>
                <a:r>
                  <a:rPr lang="en-US" sz="1200" dirty="0">
                    <a:effectLst/>
                  </a:rPr>
                  <a:t>​</a:t>
                </a:r>
                <a14:m>
                  <m:oMath>
                    <m:r>
                      <m:rPr>
                        <m:sty m:val="p"/>
                      </m:rPr>
                      <a:rPr lang="en-US" sz="1200" dirty="0">
                        <a:solidFill>
                          <a:srgbClr val="000000"/>
                        </a:solidFill>
                        <a:effectLst/>
                      </a:rPr>
                      <m:t>[</m:t>
                    </m:r>
                    <m:r>
                      <m:rPr>
                        <m:sty m:val="p"/>
                      </m:rPr>
                      <a:rPr lang="en-US" sz="1200" dirty="0">
                        <a:solidFill>
                          <a:srgbClr val="000000"/>
                        </a:solidFill>
                        <a:effectLst/>
                      </a:rPr>
                      <m:t>21</m:t>
                    </m:r>
                    <m:r>
                      <m:rPr>
                        <m:sty m:val="p"/>
                      </m:rPr>
                      <a:rPr lang="en-US" sz="1200" dirty="0">
                        <a:solidFill>
                          <a:srgbClr val="000000"/>
                        </a:solidFill>
                        <a:effectLst/>
                      </a:rPr>
                      <m:t>,</m:t>
                    </m:r>
                    <m:r>
                      <m:rPr>
                        <m:sty m:val="p"/>
                      </m:rPr>
                      <a:rPr lang="en-US" sz="1200" dirty="0">
                        <a:solidFill>
                          <a:srgbClr val="000000"/>
                        </a:solidFill>
                        <a:effectLst/>
                      </a:rPr>
                      <m:t>22</m:t>
                    </m:r>
                    <m:r>
                      <m:rPr>
                        <m:sty m:val="p"/>
                      </m:rPr>
                      <a:rPr lang="en-US" sz="1200" dirty="0">
                        <a:solidFill>
                          <a:srgbClr val="000000"/>
                        </a:solidFill>
                        <a:effectLst/>
                      </a:rPr>
                      <m:t>,</m:t>
                    </m:r>
                    <m:r>
                      <m:rPr>
                        <m:sty m:val="p"/>
                      </m:rPr>
                      <a:rPr lang="en-US" sz="1200" dirty="0">
                        <a:solidFill>
                          <a:srgbClr val="000000"/>
                        </a:solidFill>
                        <a:effectLst/>
                      </a:rPr>
                      <m:t>23</m:t>
                    </m:r>
                    <m:r>
                      <m:rPr>
                        <m:sty m:val="p"/>
                      </m:rPr>
                      <a:rPr lang="en-US" sz="1200" dirty="0">
                        <a:solidFill>
                          <a:srgbClr val="000000"/>
                        </a:solidFill>
                        <a:effectLst/>
                      </a:rPr>
                      <m:t>,</m:t>
                    </m:r>
                    <m:r>
                      <m:rPr>
                        <m:sty m:val="p"/>
                      </m:rPr>
                      <a:rPr lang="en-US" sz="1200" dirty="0">
                        <a:solidFill>
                          <a:srgbClr val="000000"/>
                        </a:solidFill>
                        <a:effectLst/>
                      </a:rPr>
                      <m:t>24</m:t>
                    </m:r>
                    <m:r>
                      <m:rPr>
                        <m:sty m:val="p"/>
                      </m:rPr>
                      <a:rPr lang="en-US" sz="1200" dirty="0">
                        <a:solidFill>
                          <a:srgbClr val="000000"/>
                        </a:solidFill>
                        <a:effectLst/>
                      </a:rPr>
                      <m:t>]</m:t>
                    </m:r>
                  </m:oMath>
                </a14:m>
                <a:r>
                  <a:rPr lang="en-US" sz="1200" dirty="0">
                    <a:effectLst/>
                  </a:rPr>
                  <a:t> and frame-field based approaches [25, 26, 27, 28]. A recent survey [29] provides a detailed look at the advances in this direction. Despite these many existing hex-meshing techniques, most initial hex-meshes generated with these approaches need to undergo a quality optimization process to substantially improve their quality for practical use. Our method can be used to optimize the initial meshes produced by a variety of these methods.</a:t>
                </a:r>
              </a:p>
            </p:txBody>
          </p:sp>
        </mc:Choice>
        <mc:Fallback/>
      </mc:AlternateContent>
      <p:sp>
        <p:nvSpPr>
          <p:cNvPr id="2" name="Text"/>
          <p:cNvSpPr/>
          <p:nvPr/>
        </p:nvSpPr>
        <p:spPr>
          <a:xfrm>
            <a:off x="1524000" y="1981200"/>
            <a:ext cx="9144000" cy="1828800"/>
          </a:xfrm>
          <a:prstGeom prst="rect">
            <a:avLst/>
          </a:prstGeom>
        </p:spPr>
        <p:txBody>
          <a:bodyPr anchor="t" lIns="0" tIns="0" rIns="0" bIns="0">
            <a:noAutofit/>
          </a:bodyPr>
          <a:lstStyle/>
          <a:p>
            <a:pPr>
              <a:lnSpc>
                <a:spcPct val="120000"/>
              </a:lnSpc>
            </a:pPr>
            <a:r>
              <a:rPr lang="en-US" sz="1200" dirty="0">
                <a:effectLst/>
              </a:rPr>
              <a:t>Hex-Mesh Optimization. Since it is a necessary step in the meshing pipeline, an equally large amount of work for the improvement of the hex-mesh quality has been proposed. There are two different strategies to improve the mesh quality. The first strategy adopts various smoothing (e.g., the Winslow smoothing [30]) and optimization methods (e.g., via the geometric flow [31]) to optimize the mesh without changing its</a:t>
            </a:r>
            <a:br>
              <a:rPr lang="en-US" sz="1200" dirty="0"/>
            </a:br>
            <a:r>
              <a:rPr lang="en-US" sz="1200" dirty="0">
                <a:effectLst/>
              </a:rPr>
              <a:t> connectivity, while the second strategy requires the modification of the mesh connectivity to achieve the desired quality improvement, such as the padding process [18, 32] typically used in the polycube-based methods. Other methods, like the singularity alignment [33] and polycube domain simplification [34, 35] have been proposed to optimize the structure of the hex-meshes. Our method belongs to the first group.</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
              <p:cNvSpPr/>
              <p:nvPr/>
            </p:nvSpPr>
            <p:spPr>
              <a:xfrm>
                <a:off x="1524000" y="457200"/>
                <a:ext cx="9144000" cy="2971800"/>
              </a:xfrm>
              <a:prstGeom prst="rect">
                <a:avLst/>
              </a:prstGeom>
            </p:spPr>
            <p:txBody>
              <a:bodyPr anchor="t" lIns="0" tIns="0" rIns="0" bIns="0">
                <a:noAutofit/>
              </a:bodyPr>
              <a:lstStyle/>
              <a:p>
                <a:pPr>
                  <a:lnSpc>
                    <a:spcPct val="120000"/>
                  </a:lnSpc>
                </a:pPr>
                <a:r>
                  <a:rPr lang="en-US" sz="1200" dirty="0">
                    <a:effectLst/>
                  </a:rPr>
                  <a:t>In order to optimize the quality of a hex-mesh, a quality metric has to be identified for the optimizer to improve upon the mesh. According to a Sandia Report by Stimpson et al. [9], there are more than a dozen quality metrics for hex-meshes. Most of these quality metrics measure the difference between a given hexahedron and a canonical cube via either angle distortion, length ratio or tensor distortion. Although there is not a comprehensive study on the effectiveness of these metrics [36], the scaled Jacobian metrics are the most commonly used metrics in the meshing and simulation communities. Intuitively, the Jacobian metric measures the solid angle distortion at the corners of a hexahedron. If the solid angles at the corners are all </a:t>
                </a:r>
                <a:r>
                  <a:rPr lang="en-US" sz="1200" dirty="0">
                    <a:effectLst/>
                  </a:rPr>
                  <a:t>​</a:t>
                </a:r>
                <a14:m>
                  <m:oMath>
                    <m:sSup>
                      <m:sSupPr>
                        <m:ctrlPr>
                          <a:rPr sz="1200">
                            <a:latin typeface="Cambria Math" panose="02040503050406030204" pitchFamily="18" charset="0"/>
                          </a:rPr>
                        </m:ctrlPr>
                      </m:sSupPr>
                      <m:e>
                        <m:r>
                          <m:rPr>
                            <m:sty m:val="p"/>
                          </m:rPr>
                          <a:rPr lang="en-US" sz="1200" dirty="0">
                            <a:solidFill>
                              <a:srgbClr val="000000"/>
                            </a:solidFill>
                            <a:effectLst/>
                          </a:rPr>
                          <m:t>90</m:t>
                        </m:r>
                      </m:e>
                      <m:sup>
                        <m:r>
                          <m:rPr>
                            <m:sty m:val="p"/>
                          </m:rPr>
                          <a:rPr lang="en-US" sz="1200" dirty="0">
                            <a:solidFill>
                              <a:srgbClr val="000000"/>
                            </a:solidFill>
                            <a:effectLst/>
                          </a:rPr>
                          <m:t>∘</m:t>
                        </m:r>
                      </m:sup>
                    </m:sSup>
                  </m:oMath>
                </a14:m>
                <a:r>
                  <a:rPr lang="en-US" sz="1200" dirty="0">
                    <a:effectLst/>
                  </a:rPr>
                  <a:t>, the scaled Jacobian achieves the optimal value of 1 . It is well-known that a hexahedron can be decomposed into eight overlapping tetrahedra. It may be natural to use various tetmesh optimization techniques [37, 38] to optimize these individual tetrahedra. It is also worth noting that many simplicial and polygonal map optimization techniques [39, 40, 41] can also be applied to optimize tet-meshes. However, as already shown in the work by Livesu et al. [8], simply optimizing the tetrahedra associated with the corners of a hexahedron may not improve its quality. Fu et al. [42] introduced an advanced MIPS method for computing locally injective mappings, which can be used to substantially improve the quality of a couple hexmeshes. However, only a few simple hex-meshes with no inverted elements were used in their testing. It is unclear how general this can be when applied to other hex-meshes with a substantially lower quality.</a:t>
                </a:r>
              </a:p>
            </p:txBody>
          </p:sp>
        </mc:Choice>
        <mc:Fallback/>
      </mc:AlternateContent>
      <mc:AlternateContent xmlns:mc="http://schemas.openxmlformats.org/markup-compatibility/2006">
        <mc:Choice xmlns:a14="http://schemas.microsoft.com/office/drawing/2010/main" Requires="a14">
          <p:sp>
            <p:nvSpPr>
              <p:cNvPr id="2" name="Text"/>
              <p:cNvSpPr/>
              <p:nvPr/>
            </p:nvSpPr>
            <p:spPr>
              <a:xfrm>
                <a:off x="1524000" y="3581400"/>
                <a:ext cx="9144000" cy="2286000"/>
              </a:xfrm>
              <a:prstGeom prst="rect">
                <a:avLst/>
              </a:prstGeom>
            </p:spPr>
            <p:txBody>
              <a:bodyPr anchor="t" lIns="0" tIns="0" rIns="0" bIns="0">
                <a:noAutofit/>
              </a:bodyPr>
              <a:lstStyle/>
              <a:p>
                <a:pPr>
                  <a:lnSpc>
                    <a:spcPct val="120000"/>
                  </a:lnSpc>
                </a:pPr>
                <a:r>
                  <a:rPr lang="en-US" sz="1200" dirty="0">
                    <a:effectLst/>
                  </a:rPr>
                  <a:t>Besides that, many other hex-mesh optimization techniques exist. As reviewed by Wilson [43] and Livesu et al. [8], these techniques generally focus on untangling inverted elements (i.e., with negative scaled Jacobian) and improving the average element quality. Knupp introduced techniques to untangle the inverted elements [2] and improve the overall quality of the hex-mesh [3], which later have been integrated into the famous Mesquite library [4]. Specifically, the Mesquite library attempts to simultaneously untangle and improve the hex-mesh by minimizing an </a:t>
                </a:r>
                <a:r>
                  <a:rPr lang="en-US" sz="1200" dirty="0">
                    <a:effectLst/>
                  </a:rPr>
                  <a:t>​</a:t>
                </a:r>
                <a14:m>
                  <m:oMath>
                    <m:sSub>
                      <m:sSubPr>
                        <m:ctrlPr>
                          <a:rPr sz="1200">
                            <a:latin typeface="Cambria Math" panose="02040503050406030204" pitchFamily="18" charset="0"/>
                          </a:rPr>
                        </m:ctrlPr>
                      </m:sSubPr>
                      <m:e>
                        <m:r>
                          <m:rPr>
                            <m:sty m:val="i"/>
                          </m:rPr>
                          <a:rPr lang="en-US" sz="1200" dirty="0">
                            <a:solidFill>
                              <a:srgbClr val="000000"/>
                            </a:solidFill>
                            <a:effectLst/>
                          </a:rPr>
                          <m:t>ℓ</m:t>
                        </m:r>
                      </m:e>
                      <m:sub>
                        <m:r>
                          <m:rPr>
                            <m:sty m:val="p"/>
                          </m:rPr>
                          <a:rPr lang="en-US" sz="1200" dirty="0">
                            <a:solidFill>
                              <a:srgbClr val="000000"/>
                            </a:solidFill>
                            <a:effectLst/>
                          </a:rPr>
                          <m:t>1</m:t>
                        </m:r>
                      </m:sub>
                    </m:sSub>
                  </m:oMath>
                </a14:m>
                <a:r>
                  <a:rPr lang="en-US" sz="1200" dirty="0">
                    <a:effectLst/>
                  </a:rPr>
                  <a:t> function. However, since it optimizes one vertex at a time, the performance of Mesquite is slow when applied to hex-meshes with a large number of inverted elements. Later methods resort to local Gauss-Seidel approaches to iteratively untangle and smooth meshes [5, 6, 7]. Besides the GaussSeidel optimization strategies, non-linear optimization has also been applied to improve the hex-mesh quality [43]. Other optimization techniques for specific types of hex-meshes also exist, such as the quality improvement method for octree-based hexmeshes by Sun et al. [44]. Like many existing approaches, our method can handle hex-meshes generated by different methods (Section 4).</a:t>
                </a:r>
              </a:p>
            </p:txBody>
          </p:sp>
        </mc:Choice>
        <mc:Fallback/>
      </mc:AlternateContent>
      <mc:AlternateContent xmlns:mc="http://schemas.openxmlformats.org/markup-compatibility/2006">
        <mc:Choice xmlns:a14="http://schemas.microsoft.com/office/drawing/2010/main" Requires="a14">
          <p:sp>
            <p:nvSpPr>
              <p:cNvPr id="2" name="Text"/>
              <p:cNvSpPr/>
              <p:nvPr/>
            </p:nvSpPr>
            <p:spPr>
              <a:xfrm>
                <a:off x="1524000" y="6019800"/>
                <a:ext cx="9144000" cy="152400"/>
              </a:xfrm>
              <a:prstGeom prst="rect">
                <a:avLst/>
              </a:prstGeom>
            </p:spPr>
            <p:txBody>
              <a:bodyPr anchor="ctr" lIns="0" tIns="0" rIns="0" bIns="0">
                <a:noAutofit/>
              </a:bodyPr>
              <a:lstStyle/>
              <a:p>
                <a:pPr algn="ctr"/>
                <a14:m>
                  <m:oMathPara>
                    <m:oMath>
                      <m:r>
                        <m:rPr>
                          <m:sty m:val="p"/>
                        </m:rPr>
                        <a:rPr lang="en-US" sz="1200" dirty="0">
                          <a:solidFill>
                            <a:srgbClr val="000000"/>
                          </a:solidFill>
                          <a:effectLst/>
                        </a:rPr>
                        <m:t>55</m:t>
                      </m:r>
                    </m:oMath>
                  </m:oMathPara>
                </a14:m>
              </a:p>
            </p:txBody>
          </p:sp>
        </mc:Choice>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p:cSld>
    <p:spTree>
      <p:nvGrpSpPr>
        <p:cNvPr id="1" name=""/>
        <p:cNvGrpSpPr/>
        <p:nvPr/>
      </p:nvGrpSpPr>
      <p:grpSpPr>
        <a:xfrm>
          <a:off x="0" y="0"/>
          <a:ext cx="0" cy="0"/>
          <a:chOff x="0" y="0"/>
          <a:chExt cx="0" cy="0"/>
        </a:xfrm>
      </p:grpSpPr>
      <p:sp>
        <p:nvSpPr>
          <p:cNvPr id="3" name="Text"/>
          <p:cNvSpPr/>
          <p:nvPr/>
        </p:nvSpPr>
        <p:spPr>
          <a:xfrm>
            <a:off x="1524000" y="457200"/>
            <a:ext cx="9144000" cy="1143000"/>
          </a:xfrm>
          <a:prstGeom prst="rect">
            <a:avLst/>
          </a:prstGeom>
        </p:spPr>
        <p:txBody>
          <a:bodyPr anchor="t" lIns="0" tIns="0" rIns="0" bIns="0">
            <a:noAutofit/>
          </a:bodyPr>
          <a:lstStyle/>
          <a:p>
            <a:pPr>
              <a:lnSpc>
                <a:spcPct val="120000"/>
              </a:lnSpc>
            </a:pPr>
            <a:r>
              <a:rPr lang="en-US" sz="1200" dirty="0">
                <a:effectLst/>
              </a:rPr>
              <a:t> tor that indirectly measures the distortion of the hexahedra via a set of tetrahedra around each mesh edge. Based on this descriptor, a non-linear energy function is defined globally. To solve it, a local-global strategy is applied. As shown by the authors, this approach can untangle meshes that previous methods may fail to untangle. Therefore, we consider this method state-of-the-art and compare our method with it in this paper.</a:t>
            </a:r>
          </a:p>
        </p:txBody>
      </p:sp>
      <p:sp>
        <p:nvSpPr>
          <p:cNvPr id="2" name="Text"/>
          <p:cNvSpPr/>
          <p:nvPr/>
        </p:nvSpPr>
        <p:spPr>
          <a:xfrm>
            <a:off x="1524000" y="1752600"/>
            <a:ext cx="9144000" cy="342900"/>
          </a:xfrm>
          <a:prstGeom prst="rect">
            <a:avLst/>
          </a:prstGeom>
        </p:spPr>
        <p:txBody>
          <a:bodyPr anchor="t" lIns="0" tIns="0" rIns="0" bIns="0">
            <a:noAutofit/>
          </a:bodyPr>
          <a:lstStyle/>
          <a:p>
            <a:pPr>
              <a:lnSpc>
                <a:spcPct val="120000"/>
              </a:lnSpc>
            </a:pPr>
            <a:r>
              <a:rPr lang="en-US" sz="1800" dirty="0" b="1">
                <a:effectLst/>
              </a:rPr>
              <a:t>3. Methodology</a:t>
            </a:r>
          </a:p>
        </p:txBody>
      </p:sp>
      <p:sp>
        <p:nvSpPr>
          <p:cNvPr id="2" name="Text"/>
          <p:cNvSpPr/>
          <p:nvPr/>
        </p:nvSpPr>
        <p:spPr>
          <a:xfrm>
            <a:off x="1524000" y="2285239"/>
            <a:ext cx="9144000" cy="1371600"/>
          </a:xfrm>
          <a:prstGeom prst="rect">
            <a:avLst/>
          </a:prstGeom>
        </p:spPr>
        <p:txBody>
          <a:bodyPr anchor="t" lIns="0" tIns="0" rIns="0" bIns="0">
            <a:noAutofit/>
          </a:bodyPr>
          <a:lstStyle/>
          <a:p>
            <a:pPr>
              <a:lnSpc>
                <a:spcPct val="120000"/>
              </a:lnSpc>
            </a:pPr>
            <a:r>
              <a:rPr lang="en-US" sz="1200" dirty="0">
                <a:effectLst/>
              </a:rPr>
              <a:t>Similar to many mesh optimizers, given an input mesh with a valid all-hex connectivity, our method first corrects the inverted elements, then improves the overall mesh quality. We also allow the boundary vertices to move out of the original volume if a valid solution cannot be found during untangling. This relaxation alleviates the difficulty of untangling elements at the concave areas of the surface. However, different from most methods, we directly measure the distance of the angles between pairs of connected edges from their respective ideal angles, leading to an intuitive and unified distortion energy formulation. In summary, our method consists of the following key steps (Fig. 1 .</a:t>
            </a:r>
          </a:p>
        </p:txBody>
      </p:sp>
      <p:sp>
        <p:nvSpPr>
          <p:cNvPr id="2" name="Text"/>
          <p:cNvSpPr/>
          <p:nvPr/>
        </p:nvSpPr>
        <p:spPr>
          <a:xfrm>
            <a:off x="1524000" y="3809239"/>
            <a:ext cx="9144000" cy="457200"/>
          </a:xfrm>
          <a:prstGeom prst="rect">
            <a:avLst/>
          </a:prstGeom>
        </p:spPr>
        <p:txBody>
          <a:bodyPr anchor="t" lIns="0" tIns="0" rIns="0" bIns="0">
            <a:noAutofit/>
          </a:bodyPr>
          <a:lstStyle/>
          <a:p>
            <a:pPr>
              <a:lnSpc>
                <a:spcPct val="120000"/>
              </a:lnSpc>
            </a:pPr>
            <a:r>
              <a:rPr lang="en-US" sz="1200" dirty="0">
                <a:effectLst/>
              </a:rPr>
              <a:t>Compute target surface. In this step we improve the quality of the surface and associate surface vertices with the features detected from the input mesh (Section 3.1).</a:t>
            </a:r>
          </a:p>
        </p:txBody>
      </p:sp>
      <p:sp>
        <p:nvSpPr>
          <p:cNvPr id="2" name="Text"/>
          <p:cNvSpPr/>
          <p:nvPr/>
        </p:nvSpPr>
        <p:spPr>
          <a:xfrm>
            <a:off x="1524000" y="4418839"/>
            <a:ext cx="9144000" cy="457200"/>
          </a:xfrm>
          <a:prstGeom prst="rect">
            <a:avLst/>
          </a:prstGeom>
        </p:spPr>
        <p:txBody>
          <a:bodyPr anchor="t" lIns="0" tIns="0" rIns="0" bIns="0">
            <a:noAutofit/>
          </a:bodyPr>
          <a:lstStyle/>
          <a:p>
            <a:pPr>
              <a:lnSpc>
                <a:spcPct val="120000"/>
              </a:lnSpc>
            </a:pPr>
            <a:r>
              <a:rPr lang="en-US" sz="1200" dirty="0">
                <a:effectLst/>
              </a:rPr>
              <a:t>Untangling. We detect all inverted elements based on their scaled Jacobians. A local optimizer coupled with a surface relaxation strategy is then used to untangle those inverted elements iteratively until an inversion-free outcome is obtained (Section 3.2).</a:t>
            </a:r>
          </a:p>
        </p:txBody>
      </p:sp>
      <p:sp>
        <p:nvSpPr>
          <p:cNvPr id="2" name="Text"/>
          <p:cNvSpPr/>
          <p:nvPr/>
        </p:nvSpPr>
        <p:spPr>
          <a:xfrm>
            <a:off x="1524000" y="5028439"/>
            <a:ext cx="9144000" cy="914400"/>
          </a:xfrm>
          <a:prstGeom prst="rect">
            <a:avLst/>
          </a:prstGeom>
        </p:spPr>
        <p:txBody>
          <a:bodyPr anchor="t" lIns="0" tIns="0" rIns="0" bIns="0">
            <a:noAutofit/>
          </a:bodyPr>
          <a:lstStyle/>
          <a:p>
            <a:pPr>
              <a:lnSpc>
                <a:spcPct val="120000"/>
              </a:lnSpc>
            </a:pPr>
            <a:r>
              <a:rPr lang="en-US" sz="1200" dirty="0">
                <a:effectLst/>
              </a:rPr>
              <a:t>Inversion-free volume deformation. Due to the relaxation of surface constraint, after the above untangling process, the boundary surface of the output inversion-free hex-mesh may be far away from the original surface. We then perform an inversion-free deformation to pull the current surface back to its original one procedurally (Section 3.3). This step is optional, most models do not need this step.</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
              <p:cNvSpPr/>
              <p:nvPr/>
            </p:nvSpPr>
            <p:spPr>
              <a:xfrm>
                <a:off x="1524000" y="457200"/>
                <a:ext cx="9144000" cy="914400"/>
              </a:xfrm>
              <a:prstGeom prst="rect">
                <a:avLst/>
              </a:prstGeom>
            </p:spPr>
            <p:txBody>
              <a:bodyPr anchor="t" lIns="0" tIns="0" rIns="0" bIns="0">
                <a:noAutofit/>
              </a:bodyPr>
              <a:lstStyle/>
              <a:p>
                <a:pPr>
                  <a:lnSpc>
                    <a:spcPct val="120000"/>
                  </a:lnSpc>
                </a:pPr>
                <a:r>
                  <a:rPr lang="en-US" sz="1200" dirty="0">
                    <a:effectLst/>
                  </a:rPr>
                  <a:t>Improve MSJ. Even though the mesh is currently inversionfree (i.e., all elements have positive scaled Jacobian), its MSJ may still be too low for practical use. To further improve the MSJ, we adopt the above untangling process but with a larger target MSJ ( </a:t>
                </a:r>
                <a:r>
                  <a:rPr lang="en-US" sz="1200" dirty="0">
                    <a:effectLst/>
                  </a:rPr>
                  <a:t>​</a:t>
                </a:r>
                <a14:m>
                  <m:oMath>
                    <m:r>
                      <m:rPr>
                        <m:sty m:val="p"/>
                      </m:rPr>
                      <a:rPr lang="en-US" sz="1200" dirty="0">
                        <a:solidFill>
                          <a:srgbClr val="000000"/>
                        </a:solidFill>
                        <a:effectLst/>
                      </a:rPr>
                      <m:t>&gt;</m:t>
                    </m:r>
                    <m:r>
                      <m:rPr>
                        <m:sty m:val="p"/>
                      </m:rPr>
                      <a:rPr lang="en-US" sz="1200" dirty="0">
                        <a:solidFill>
                          <a:srgbClr val="000000"/>
                        </a:solidFill>
                        <a:effectLst/>
                      </a:rPr>
                      <m:t>0</m:t>
                    </m:r>
                  </m:oMath>
                </a14:m>
                <a:r>
                  <a:rPr lang="en-US" sz="1200" dirty="0">
                    <a:effectLst/>
                  </a:rPr>
                  <a:t> ) set by the user and perform the same local optimization (Section 3.4). In other words, the above untangling process can be considered as an optimization with the target MSJ </a:t>
                </a:r>
                <a:r>
                  <a:rPr lang="en-US" sz="1200" dirty="0">
                    <a:effectLst/>
                  </a:rPr>
                  <a:t>​</a:t>
                </a:r>
                <a14:m>
                  <m:oMath>
                    <m:r>
                      <m:rPr>
                        <m:sty m:val="p"/>
                      </m:rPr>
                      <a:rPr lang="en-US" sz="1200" dirty="0">
                        <a:solidFill>
                          <a:srgbClr val="000000"/>
                        </a:solidFill>
                        <a:effectLst/>
                      </a:rPr>
                      <m:t>=</m:t>
                    </m:r>
                    <m:r>
                      <m:rPr>
                        <m:sty m:val="p"/>
                      </m:rPr>
                      <a:rPr lang="en-US" sz="1200" dirty="0">
                        <a:solidFill>
                          <a:srgbClr val="000000"/>
                        </a:solidFill>
                        <a:effectLst/>
                      </a:rPr>
                      <m:t>0</m:t>
                    </m:r>
                  </m:oMath>
                </a14:m>
                <a:r>
                  <a:rPr lang="en-US" sz="1200" dirty="0">
                    <a:effectLst/>
                  </a:rPr>
                  <a:t>.</a:t>
                </a:r>
              </a:p>
            </p:txBody>
          </p:sp>
        </mc:Choice>
        <mc:Fallback/>
      </mc:AlternateContent>
      <p:sp>
        <p:nvSpPr>
          <p:cNvPr id="2" name="Text"/>
          <p:cNvSpPr/>
          <p:nvPr/>
        </p:nvSpPr>
        <p:spPr>
          <a:xfrm>
            <a:off x="1524000" y="1524000"/>
            <a:ext cx="9144000" cy="457200"/>
          </a:xfrm>
          <a:prstGeom prst="rect">
            <a:avLst/>
          </a:prstGeom>
        </p:spPr>
        <p:txBody>
          <a:bodyPr anchor="t" lIns="0" tIns="0" rIns="0" bIns="0">
            <a:noAutofit/>
          </a:bodyPr>
          <a:lstStyle/>
          <a:p>
            <a:pPr>
              <a:lnSpc>
                <a:spcPct val="120000"/>
              </a:lnSpc>
            </a:pPr>
            <a:r>
              <a:rPr lang="en-US" sz="1200" dirty="0">
                <a:effectLst/>
              </a:rPr>
              <a:t>After achieving the target MSJ, the obtained hex-mesh may undergo a global optimization to improve its average element quality. However, this step is optional. In the following subsections, we provide more details on the individual steps.</a:t>
            </a:r>
          </a:p>
        </p:txBody>
      </p:sp>
      <mc:AlternateContent xmlns:mc="http://schemas.openxmlformats.org/markup-compatibility/2006">
        <mc:Choice xmlns:a14="http://schemas.microsoft.com/office/drawing/2010/main" Requires="a14">
          <p:sp>
            <p:nvSpPr>
              <p:cNvPr id="2" name="Text"/>
              <p:cNvSpPr/>
              <p:nvPr/>
            </p:nvSpPr>
            <p:spPr>
              <a:xfrm>
                <a:off x="1524000" y="2133600"/>
                <a:ext cx="9144000" cy="266700"/>
              </a:xfrm>
              <a:prstGeom prst="rect">
                <a:avLst/>
              </a:prstGeom>
            </p:spPr>
            <p:txBody>
              <a:bodyPr anchor="t" lIns="0" tIns="0" rIns="0" bIns="0">
                <a:noAutofit/>
              </a:bodyPr>
              <a:lstStyle/>
              <a:p>
                <a:pPr>
                  <a:lnSpc>
                    <a:spcPct val="125800"/>
                  </a:lnSpc>
                </a:pPr>
                <a:r>
                  <a:rPr lang="en-US" sz="1400" dirty="0" b="1">
                    <a:effectLst/>
                  </a:rPr>
                  <a:t>3.1. Compute Target Surface </a:t>
                </a:r>
                <a:r>
                  <a:rPr lang="en-US" sz="1400" dirty="0">
                    <a:effectLst/>
                  </a:rPr>
                  <a:t>​</a:t>
                </a:r>
                <a14:m>
                  <m:oMath>
                    <m:sSub>
                      <m:sSubPr>
                        <m:ctrlPr>
                          <a:rPr sz="1400">
                            <a:latin typeface="Cambria Math" panose="02040503050406030204" pitchFamily="18" charset="0"/>
                          </a:rPr>
                        </m:ctrlPr>
                      </m:sSubPr>
                      <m:e>
                        <m:r>
                          <m:rPr>
                            <m:sty m:val="p"/>
                          </m:rPr>
                          <a:rPr lang="en-US" sz="1400" dirty="0">
                            <a:solidFill>
                              <a:srgbClr val="000000"/>
                            </a:solidFill>
                            <a:effectLst/>
                          </a:rPr>
                          <m:t>Ω</m:t>
                        </m:r>
                      </m:e>
                      <m:sub>
                        <m:r>
                          <m:rPr>
                            <m:sty m:val="i"/>
                          </m:rPr>
                          <a:rPr lang="en-US" sz="1400" dirty="0">
                            <a:solidFill>
                              <a:srgbClr val="000000"/>
                            </a:solidFill>
                            <a:effectLst/>
                          </a:rPr>
                          <m:t>t</m:t>
                        </m:r>
                      </m:sub>
                    </m:sSub>
                  </m:oMath>
                </a14:m>
              </a:p>
            </p:txBody>
          </p:sp>
        </mc:Choice>
        <mc:Fallback/>
      </mc:AlternateContent>
      <mc:AlternateContent xmlns:mc="http://schemas.openxmlformats.org/markup-compatibility/2006">
        <mc:Choice xmlns:a14="http://schemas.microsoft.com/office/drawing/2010/main" Requires="a14">
          <p:sp>
            <p:nvSpPr>
              <p:cNvPr id="2" name="Text"/>
              <p:cNvSpPr/>
              <p:nvPr/>
            </p:nvSpPr>
            <p:spPr>
              <a:xfrm>
                <a:off x="1524000" y="2578608"/>
                <a:ext cx="9144000" cy="2286000"/>
              </a:xfrm>
              <a:prstGeom prst="rect">
                <a:avLst/>
              </a:prstGeom>
            </p:spPr>
            <p:txBody>
              <a:bodyPr anchor="t" lIns="0" tIns="0" rIns="0" bIns="0">
                <a:noAutofit/>
              </a:bodyPr>
              <a:lstStyle/>
              <a:p>
                <a:pPr>
                  <a:lnSpc>
                    <a:spcPct val="120000"/>
                  </a:lnSpc>
                </a:pPr>
                <a:r>
                  <a:rPr lang="en-US" sz="1200" dirty="0">
                    <a:effectLst/>
                  </a:rPr>
                  <a:t>Two different scenarios are considered: 1) the input has a reference triangle mesh of the boundary, and 2) the input does not have a reference triangle mesh of the boundary. For the former, we first smooth and project the surface vertices to the surface of reference mesh, and then take the smoothed and projected mesh as the target surface</a:t>
                </a:r>
                <a:br>
                  <a:rPr lang="en-US" sz="1200" dirty="0"/>
                </a:br>
                <a:r>
                  <a:rPr lang="en-US" sz="1200" dirty="0">
                    <a:effectLst/>
                  </a:rPr>
                  <a:t> </a:t>
                </a:r>
                <a:r>
                  <a:rPr lang="en-US" sz="1200" dirty="0">
                    <a:effectLst/>
                  </a:rPr>
                  <a:t>​</a:t>
                </a:r>
                <a14:m>
                  <m:oMath>
                    <m:sSub>
                      <m:sSubPr>
                        <m:ctrlPr>
                          <a:rPr sz="1200">
                            <a:latin typeface="Cambria Math" panose="02040503050406030204" pitchFamily="18" charset="0"/>
                          </a:rPr>
                        </m:ctrlPr>
                      </m:sSubPr>
                      <m:e>
                        <m:r>
                          <m:rPr>
                            <m:sty m:val="p"/>
                          </m:rPr>
                          <a:rPr lang="en-US" sz="1200" dirty="0">
                            <a:solidFill>
                              <a:srgbClr val="000000"/>
                            </a:solidFill>
                            <a:effectLst/>
                          </a:rPr>
                          <m:t>Ω</m:t>
                        </m:r>
                      </m:e>
                      <m:sub>
                        <m:r>
                          <m:rPr>
                            <m:sty m:val="i"/>
                          </m:rPr>
                          <a:rPr lang="en-US" sz="1200" dirty="0">
                            <a:solidFill>
                              <a:srgbClr val="000000"/>
                            </a:solidFill>
                            <a:effectLst/>
                          </a:rPr>
                          <m:t>t</m:t>
                        </m:r>
                      </m:sub>
                    </m:sSub>
                  </m:oMath>
                </a14:m>
                <a:r>
                  <a:rPr lang="en-US" sz="1200" dirty="0">
                    <a:effectLst/>
                  </a:rPr>
                  <a:t>. For the latter, we consider the boundary of the input mesh as the reference mesh to compute the target surface. We first use a simple Laplacian smoothing to improve the surface (e.g., regulate the boundary quad mesh) of the input hex-mesh. Generally, we perform 20 iterations of smoothing. Smoothing the interior vertices in the volume is optional. We then project the smoothed surface to the reference mesh. To do so, we use a perpendicular ray to project a vertex </a:t>
                </a:r>
                <a:r>
                  <a:rPr lang="en-US" sz="1200" dirty="0">
                    <a:effectLst/>
                  </a:rPr>
                  <a:t>​</a:t>
                </a:r>
                <a14:m>
                  <m:oMath>
                    <m:r>
                      <m:rPr>
                        <m:sty m:val="i"/>
                      </m:rPr>
                      <a:rPr lang="en-US" sz="1200" dirty="0">
                        <a:solidFill>
                          <a:srgbClr val="000000"/>
                        </a:solidFill>
                        <a:effectLst/>
                      </a:rPr>
                      <m:t>v</m:t>
                    </m:r>
                  </m:oMath>
                </a14:m>
                <a:r>
                  <a:rPr lang="en-US" sz="1200" dirty="0">
                    <a:effectLst/>
                  </a:rPr>
                  <a:t> to all planes of triangle facets on the reference mesh. Specifically, a quad facet has 4 overlapping triangle facets. If the intersecting point </a:t>
                </a:r>
                <a:r>
                  <a:rPr lang="en-US" sz="1200" dirty="0">
                    <a:effectLst/>
                  </a:rPr>
                  <a:t>​</a:t>
                </a:r>
                <a14:m>
                  <m:oMath>
                    <m:r>
                      <m:rPr>
                        <m:sty m:val="i"/>
                      </m:rPr>
                      <a:rPr lang="en-US" sz="1200" dirty="0">
                        <a:solidFill>
                          <a:srgbClr val="000000"/>
                        </a:solidFill>
                        <a:effectLst/>
                      </a:rPr>
                      <m:t>p</m:t>
                    </m:r>
                  </m:oMath>
                </a14:m>
                <a:r>
                  <a:rPr lang="en-US" sz="1200" dirty="0">
                    <a:effectLst/>
                  </a:rPr>
                  <a:t> is inside the triangle (i.e., the </a:t>
                </a:r>
                <a:r>
                  <a:rPr lang="en-US" sz="1200" dirty="0">
                    <a:effectLst/>
                  </a:rPr>
                  <a:t>​</a:t>
                </a:r>
                <a14:m>
                  <m:oMath>
                    <m:r>
                      <m:rPr>
                        <m:sty m:val="i"/>
                      </m:rPr>
                      <a:rPr lang="en-US" sz="1200" dirty="0">
                        <a:solidFill>
                          <a:srgbClr val="000000"/>
                        </a:solidFill>
                        <a:effectLst/>
                      </a:rPr>
                      <m:t>u</m:t>
                    </m:r>
                    <m:r>
                      <m:rPr>
                        <m:sty m:val="p"/>
                      </m:rPr>
                      <a:rPr lang="en-US" sz="1200" dirty="0">
                        <a:solidFill>
                          <a:srgbClr val="000000"/>
                        </a:solidFill>
                        <a:effectLst/>
                      </a:rPr>
                      <m:t>,</m:t>
                    </m:r>
                    <m:r>
                      <m:rPr>
                        <m:sty m:val="i"/>
                      </m:rPr>
                      <a:rPr lang="en-US" sz="1200" dirty="0">
                        <a:solidFill>
                          <a:srgbClr val="000000"/>
                        </a:solidFill>
                        <a:effectLst/>
                      </a:rPr>
                      <m:t>v</m:t>
                    </m:r>
                  </m:oMath>
                </a14:m>
                <a:r>
                  <a:rPr lang="en-US" sz="1200" dirty="0">
                    <a:effectLst/>
                  </a:rPr>
                  <a:t> parameters of its barycentric coordinates satisfy </a:t>
                </a:r>
                <a:r>
                  <a:rPr lang="en-US" sz="1200" dirty="0">
                    <a:effectLst/>
                  </a:rPr>
                  <a:t>​</a:t>
                </a:r>
                <a14:m>
                  <m:oMath>
                    <m:r>
                      <m:rPr>
                        <m:sty m:val="i"/>
                      </m:rPr>
                      <a:rPr lang="en-US" sz="1200" dirty="0">
                        <a:solidFill>
                          <a:srgbClr val="000000"/>
                        </a:solidFill>
                        <a:effectLst/>
                      </a:rPr>
                      <m:t>u</m:t>
                    </m:r>
                    <m:r>
                      <m:rPr>
                        <m:sty m:val="p"/>
                      </m:rPr>
                      <a:rPr lang="en-US" sz="1200" dirty="0">
                        <a:solidFill>
                          <a:srgbClr val="000000"/>
                        </a:solidFill>
                        <a:effectLst/>
                      </a:rPr>
                      <m:t>≥</m:t>
                    </m:r>
                    <m:r>
                      <m:rPr>
                        <m:sty m:val="p"/>
                      </m:rPr>
                      <a:rPr lang="en-US" sz="1200" dirty="0">
                        <a:solidFill>
                          <a:srgbClr val="000000"/>
                        </a:solidFill>
                        <a:effectLst/>
                      </a:rPr>
                      <m:t>0</m:t>
                    </m:r>
                    <m:r>
                      <m:rPr>
                        <m:sty m:val="p"/>
                      </m:rPr>
                      <a:rPr lang="en-US" sz="1200" dirty="0">
                        <a:solidFill>
                          <a:srgbClr val="000000"/>
                        </a:solidFill>
                        <a:effectLst/>
                      </a:rPr>
                      <m:t>,</m:t>
                    </m:r>
                    <m:r>
                      <m:rPr>
                        <m:sty m:val="i"/>
                      </m:rPr>
                      <a:rPr lang="en-US" sz="1200" dirty="0">
                        <a:solidFill>
                          <a:srgbClr val="000000"/>
                        </a:solidFill>
                        <a:effectLst/>
                      </a:rPr>
                      <m:t>v</m:t>
                    </m:r>
                    <m:r>
                      <m:rPr>
                        <m:sty m:val="p"/>
                      </m:rPr>
                      <a:rPr lang="en-US" sz="1200" dirty="0">
                        <a:solidFill>
                          <a:srgbClr val="000000"/>
                        </a:solidFill>
                        <a:effectLst/>
                      </a:rPr>
                      <m:t>≥</m:t>
                    </m:r>
                    <m:r>
                      <m:rPr>
                        <m:sty m:val="p"/>
                      </m:rPr>
                      <a:rPr lang="en-US" sz="1200" dirty="0">
                        <a:solidFill>
                          <a:srgbClr val="000000"/>
                        </a:solidFill>
                        <a:effectLst/>
                      </a:rPr>
                      <m:t>0</m:t>
                    </m:r>
                    <m:r>
                      <m:rPr>
                        <m:sty m:val="p"/>
                      </m:rPr>
                      <a:rPr lang="en-US" sz="1200" dirty="0">
                        <a:solidFill>
                          <a:srgbClr val="000000"/>
                        </a:solidFill>
                        <a:effectLst/>
                      </a:rPr>
                      <m:t>,</m:t>
                    </m:r>
                    <m:r>
                      <m:rPr>
                        <m:sty m:val="i"/>
                      </m:rPr>
                      <a:rPr lang="en-US" sz="1200" dirty="0">
                        <a:solidFill>
                          <a:srgbClr val="000000"/>
                        </a:solidFill>
                        <a:effectLst/>
                      </a:rPr>
                      <m:t>u</m:t>
                    </m:r>
                    <m:r>
                      <m:rPr>
                        <m:sty m:val="p"/>
                      </m:rPr>
                      <a:rPr lang="en-US" sz="1200" dirty="0">
                        <a:solidFill>
                          <a:srgbClr val="000000"/>
                        </a:solidFill>
                        <a:effectLst/>
                      </a:rPr>
                      <m:t>+</m:t>
                    </m:r>
                    <m:r>
                      <m:rPr>
                        <m:sty m:val="i"/>
                      </m:rPr>
                      <a:rPr lang="en-US" sz="1200" dirty="0">
                        <a:solidFill>
                          <a:srgbClr val="000000"/>
                        </a:solidFill>
                        <a:effectLst/>
                      </a:rPr>
                      <m:t>v</m:t>
                    </m:r>
                    <m:r>
                      <m:rPr>
                        <m:sty m:val="p"/>
                      </m:rPr>
                      <a:rPr lang="en-US" sz="1200" dirty="0">
                        <a:solidFill>
                          <a:srgbClr val="000000"/>
                        </a:solidFill>
                        <a:effectLst/>
                      </a:rPr>
                      <m:t>≤</m:t>
                    </m:r>
                    <m:r>
                      <m:rPr>
                        <m:sty m:val="p"/>
                      </m:rPr>
                      <a:rPr lang="en-US" sz="1200" dirty="0">
                        <a:solidFill>
                          <a:srgbClr val="000000"/>
                        </a:solidFill>
                        <a:effectLst/>
                      </a:rPr>
                      <m:t>1</m:t>
                    </m:r>
                  </m:oMath>
                </a14:m>
                <a:r>
                  <a:rPr lang="en-US" sz="1200" dirty="0">
                    <a:effectLst/>
                  </a:rPr>
                  <a:t> ), we add it to a set </a:t>
                </a:r>
                <a:r>
                  <a:rPr lang="en-US" sz="1200" dirty="0">
                    <a:effectLst/>
                  </a:rPr>
                  <a:t>​</a:t>
                </a:r>
                <a14:m>
                  <m:oMath>
                    <m:r>
                      <m:rPr>
                        <m:sty m:val="i"/>
                      </m:rPr>
                      <a:rPr lang="en-US" sz="1200" dirty="0">
                        <a:solidFill>
                          <a:srgbClr val="000000"/>
                        </a:solidFill>
                        <a:effectLst/>
                      </a:rPr>
                      <m:t>S</m:t>
                    </m:r>
                  </m:oMath>
                </a14:m>
                <a:r>
                  <a:rPr lang="en-US" sz="1200" dirty="0">
                    <a:effectLst/>
                  </a:rPr>
                  <a:t>. Finally, we select the intersecting point </a:t>
                </a:r>
                <a:r>
                  <a:rPr lang="en-US" sz="1200" dirty="0">
                    <a:effectLst/>
                  </a:rPr>
                  <a:t>​</a:t>
                </a:r>
                <a14:m>
                  <m:oMath>
                    <m:r>
                      <m:rPr>
                        <m:sty m:val="i"/>
                      </m:rPr>
                      <a:rPr lang="en-US" sz="1200" dirty="0">
                        <a:solidFill>
                          <a:srgbClr val="000000"/>
                        </a:solidFill>
                        <a:effectLst/>
                      </a:rPr>
                      <m:t>p</m:t>
                    </m:r>
                  </m:oMath>
                </a14:m>
                <a:r>
                  <a:rPr lang="en-US" sz="1200" dirty="0">
                    <a:effectLst/>
                  </a:rPr>
                  <a:t> that is the closest to </a:t>
                </a:r>
                <a:r>
                  <a:rPr lang="en-US" sz="1200" dirty="0">
                    <a:effectLst/>
                  </a:rPr>
                  <a:t>​</a:t>
                </a:r>
                <a14:m>
                  <m:oMath>
                    <m:r>
                      <m:rPr>
                        <m:sty m:val="i"/>
                      </m:rPr>
                      <a:rPr lang="en-US" sz="1200" dirty="0">
                        <a:solidFill>
                          <a:srgbClr val="000000"/>
                        </a:solidFill>
                        <a:effectLst/>
                      </a:rPr>
                      <m:t>v</m:t>
                    </m:r>
                  </m:oMath>
                </a14:m>
                <a:r>
                  <a:rPr lang="en-US" sz="1200" dirty="0">
                    <a:effectLst/>
                  </a:rPr>
                  <a:t> as the projected point. Via this projection, we obtain the target surface </a:t>
                </a:r>
                <a:r>
                  <a:rPr lang="en-US" sz="1200" dirty="0">
                    <a:effectLst/>
                  </a:rPr>
                  <a:t>​</a:t>
                </a:r>
                <a14:m>
                  <m:oMath>
                    <m:sSub>
                      <m:sSubPr>
                        <m:ctrlPr>
                          <a:rPr sz="1200">
                            <a:latin typeface="Cambria Math" panose="02040503050406030204" pitchFamily="18" charset="0"/>
                          </a:rPr>
                        </m:ctrlPr>
                      </m:sSubPr>
                      <m:e>
                        <m:r>
                          <m:rPr>
                            <m:sty m:val="p"/>
                          </m:rPr>
                          <a:rPr lang="en-US" sz="1200" dirty="0">
                            <a:solidFill>
                              <a:srgbClr val="000000"/>
                            </a:solidFill>
                            <a:effectLst/>
                          </a:rPr>
                          <m:t>Ω</m:t>
                        </m:r>
                      </m:e>
                      <m:sub>
                        <m:r>
                          <m:rPr>
                            <m:sty m:val="i"/>
                          </m:rPr>
                          <a:rPr lang="en-US" sz="1200" dirty="0">
                            <a:solidFill>
                              <a:srgbClr val="000000"/>
                            </a:solidFill>
                            <a:effectLst/>
                          </a:rPr>
                          <m:t>t</m:t>
                        </m:r>
                      </m:sub>
                    </m:sSub>
                  </m:oMath>
                </a14:m>
                <a:r>
                  <a:rPr lang="en-US" sz="1200" dirty="0">
                    <a:effectLst/>
                  </a:rPr>
                  <a:t>.</a:t>
                </a:r>
              </a:p>
            </p:txBody>
          </p:sp>
        </mc:Choice>
        <mc:Fallback/>
      </mc:AlternateContent>
      <mc:AlternateContent xmlns:mc="http://schemas.openxmlformats.org/markup-compatibility/2006">
        <mc:Choice xmlns:a14="http://schemas.microsoft.com/office/drawing/2010/main" Requires="a14">
          <p:sp>
            <p:nvSpPr>
              <p:cNvPr id="2" name="Text"/>
              <p:cNvSpPr/>
              <p:nvPr/>
            </p:nvSpPr>
            <p:spPr>
              <a:xfrm>
                <a:off x="1524000" y="5017008"/>
                <a:ext cx="9144000" cy="1143000"/>
              </a:xfrm>
              <a:prstGeom prst="rect">
                <a:avLst/>
              </a:prstGeom>
            </p:spPr>
            <p:txBody>
              <a:bodyPr anchor="t" lIns="0" tIns="0" rIns="0" bIns="0">
                <a:noAutofit/>
              </a:bodyPr>
              <a:lstStyle/>
              <a:p>
                <a:pPr>
                  <a:lnSpc>
                    <a:spcPct val="120000"/>
                  </a:lnSpc>
                </a:pPr>
                <a:r>
                  <a:rPr lang="en-US" sz="1200" dirty="0">
                    <a:effectLst/>
                  </a:rPr>
                  <a:t>For classifying the boundary vertices, we rely on a userspecified angle threshold </a:t>
                </a:r>
                <a:r>
                  <a:rPr lang="en-US" sz="1200" dirty="0">
                    <a:effectLst/>
                  </a:rPr>
                  <a:t>​</a:t>
                </a:r>
                <a14:m>
                  <m:oMath>
                    <m:r>
                      <m:rPr>
                        <m:sty m:val="i"/>
                      </m:rPr>
                      <a:rPr lang="en-US" sz="1200" dirty="0">
                        <a:solidFill>
                          <a:srgbClr val="000000"/>
                        </a:solidFill>
                        <a:effectLst/>
                      </a:rPr>
                      <m:t>θ</m:t>
                    </m:r>
                  </m:oMath>
                </a14:m>
                <a:r>
                  <a:rPr lang="en-US" sz="1200" dirty="0">
                    <a:effectLst/>
                  </a:rPr>
                  <a:t>. If the dihedral angle between two facets sharing a common edge </a:t>
                </a:r>
                <a:r>
                  <a:rPr lang="en-US" sz="1200" dirty="0">
                    <a:effectLst/>
                  </a:rPr>
                  <a:t>​</a:t>
                </a:r>
                <a14:m>
                  <m:oMath>
                    <m:r>
                      <m:rPr>
                        <m:sty m:val="i"/>
                      </m:rPr>
                      <a:rPr lang="en-US" sz="1200" dirty="0">
                        <a:solidFill>
                          <a:srgbClr val="000000"/>
                        </a:solidFill>
                        <a:effectLst/>
                      </a:rPr>
                      <m:t>e</m:t>
                    </m:r>
                  </m:oMath>
                </a14:m>
                <a:r>
                  <a:rPr lang="en-US" sz="1200" dirty="0">
                    <a:effectLst/>
                  </a:rPr>
                  <a:t> is smaller than </a:t>
                </a:r>
                <a:r>
                  <a:rPr lang="en-US" sz="1200" dirty="0">
                    <a:effectLst/>
                  </a:rPr>
                  <a:t>​</a:t>
                </a:r>
                <a14:m>
                  <m:oMath>
                    <m:r>
                      <m:rPr>
                        <m:sty m:val="i"/>
                      </m:rPr>
                      <a:rPr lang="en-US" sz="1200" dirty="0">
                        <a:solidFill>
                          <a:srgbClr val="000000"/>
                        </a:solidFill>
                        <a:effectLst/>
                      </a:rPr>
                      <m:t>θ</m:t>
                    </m:r>
                  </m:oMath>
                </a14:m>
                <a:r>
                  <a:rPr lang="en-US" sz="1200" dirty="0">
                    <a:effectLst/>
                  </a:rPr>
                  <a:t>, we classify the vertices of </a:t>
                </a:r>
                <a:r>
                  <a:rPr lang="en-US" sz="1200" dirty="0">
                    <a:effectLst/>
                  </a:rPr>
                  <a:t>​</a:t>
                </a:r>
                <a14:m>
                  <m:oMath>
                    <m:r>
                      <m:rPr>
                        <m:sty m:val="i"/>
                      </m:rPr>
                      <a:rPr lang="en-US" sz="1200" dirty="0">
                        <a:solidFill>
                          <a:srgbClr val="000000"/>
                        </a:solidFill>
                        <a:effectLst/>
                      </a:rPr>
                      <m:t>e</m:t>
                    </m:r>
                  </m:oMath>
                </a14:m>
                <a:r>
                  <a:rPr lang="en-US" sz="1200" dirty="0">
                    <a:effectLst/>
                  </a:rPr>
                  <a:t> as on the sharp feature </a:t>
                </a:r>
                <a:r>
                  <a:rPr lang="en-US" sz="1200" dirty="0">
                    <a:effectLst/>
                  </a:rPr>
                  <a:t>​</a:t>
                </a:r>
                <a14:m>
                  <m:oMath>
                    <m:r>
                      <m:rPr>
                        <m:sty m:val="i"/>
                      </m:rPr>
                      <a:rPr lang="en-US" sz="1200" dirty="0">
                        <a:solidFill>
                          <a:srgbClr val="000000"/>
                        </a:solidFill>
                        <a:effectLst/>
                      </a:rPr>
                      <m:t>L</m:t>
                    </m:r>
                  </m:oMath>
                </a14:m>
                <a:r>
                  <a:rPr lang="en-US" sz="1200" dirty="0">
                    <a:effectLst/>
                  </a:rPr>
                  <a:t>. If a vertex is adjacent to more than 2 sharp edges, then we consider it as a corner </a:t>
                </a:r>
                <a:r>
                  <a:rPr lang="en-US" sz="1200" dirty="0">
                    <a:effectLst/>
                  </a:rPr>
                  <a:t>​</a:t>
                </a:r>
                <a14:m>
                  <m:oMath>
                    <m:r>
                      <m:rPr>
                        <m:sty m:val="i"/>
                      </m:rPr>
                      <a:rPr lang="en-US" sz="1200" dirty="0">
                        <a:solidFill>
                          <a:srgbClr val="000000"/>
                        </a:solidFill>
                        <a:effectLst/>
                      </a:rPr>
                      <m:t>C</m:t>
                    </m:r>
                  </m:oMath>
                </a14:m>
                <a:r>
                  <a:rPr lang="en-US" sz="1200" dirty="0">
                    <a:effectLst/>
                  </a:rPr>
                  <a:t>. We mark other surface vertices as regular. During the optimization, a corner could only move within a very small ball, a vertex of sharp edge could move along the feature line, and a regular vertex could move along the tangent plane. See the Eq.(7) for more detailed discussion on how to use this classification.</a:t>
                </a:r>
              </a:p>
            </p:txBody>
          </p:sp>
        </mc:Choice>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p:cSld>
    <p:spTree>
      <p:nvGrpSpPr>
        <p:cNvPr id="1" name=""/>
        <p:cNvGrpSpPr/>
        <p:nvPr/>
      </p:nvGrpSpPr>
      <p:grpSpPr>
        <a:xfrm>
          <a:off x="0" y="0"/>
          <a:ext cx="0" cy="0"/>
          <a:chOff x="0" y="0"/>
          <a:chExt cx="0" cy="0"/>
        </a:xfrm>
      </p:grpSpPr>
      <p:sp>
        <p:nvSpPr>
          <p:cNvPr id="2" name="Text"/>
          <p:cNvSpPr/>
          <p:nvPr/>
        </p:nvSpPr>
        <p:spPr>
          <a:xfrm>
            <a:off x="1524000" y="457200"/>
            <a:ext cx="9144000" cy="266700"/>
          </a:xfrm>
          <a:prstGeom prst="rect">
            <a:avLst/>
          </a:prstGeom>
        </p:spPr>
        <p:txBody>
          <a:bodyPr anchor="t" lIns="0" tIns="0" rIns="0" bIns="0">
            <a:noAutofit/>
          </a:bodyPr>
          <a:lstStyle/>
          <a:p>
            <a:pPr>
              <a:lnSpc>
                <a:spcPct val="125800"/>
              </a:lnSpc>
            </a:pPr>
            <a:r>
              <a:rPr lang="en-US" sz="1400" dirty="0" b="1">
                <a:effectLst/>
              </a:rPr>
              <a:t>3.2. Untangling</a:t>
            </a:r>
          </a:p>
        </p:txBody>
      </p:sp>
      <p:sp>
        <p:nvSpPr>
          <p:cNvPr id="2" name="Text"/>
          <p:cNvSpPr/>
          <p:nvPr/>
        </p:nvSpPr>
        <p:spPr>
          <a:xfrm>
            <a:off x="1524000" y="902208"/>
            <a:ext cx="9144000" cy="2057400"/>
          </a:xfrm>
          <a:prstGeom prst="rect">
            <a:avLst/>
          </a:prstGeom>
        </p:spPr>
        <p:txBody>
          <a:bodyPr anchor="t" lIns="0" tIns="0" rIns="0" bIns="0">
            <a:noAutofit/>
          </a:bodyPr>
          <a:lstStyle/>
          <a:p>
            <a:pPr>
              <a:lnSpc>
                <a:spcPct val="120000"/>
              </a:lnSpc>
            </a:pPr>
            <a:r>
              <a:rPr lang="en-US" sz="1200" dirty="0">
                <a:effectLst/>
              </a:rPr>
              <a:t>Our untangling process is performed locally. We first detect all the inverted elements based on their scaled Jacobians. We then define a local region surrounding each inverted element. For those inverted elements that form a cluster (i.e., connected with each other), a larger region will be identified. In our implementation, the local region is defined as the union of the two-ring neighborhood surrounding each inverted element. The reason of considering a two-ring neighborhood is that onering neighborhood might not provide sufficient information for the subsequent target edge length computation (i.e., Eq. 8)). If the mesh contains a large portion of inverted elements (e.g., the fandisk model in Figure 6, a larger neighborhood will be constructed to enclose these elements. During the optimization, the boundary vertices of this local region are fixed. To untangle the elements within this local region, an energy function is used to compute the distortion of the individual elements from a canonical cube. In general, any proper distortion energy function can be used here, including the edge cone descriptor [8].</a:t>
            </a:r>
          </a:p>
        </p:txBody>
      </p:sp>
      <p:sp>
        <p:nvSpPr>
          <p:cNvPr id="2" name="Text"/>
          <p:cNvSpPr/>
          <p:nvPr/>
        </p:nvSpPr>
        <p:spPr>
          <a:xfrm>
            <a:off x="1524000" y="3112008"/>
            <a:ext cx="9144000" cy="685800"/>
          </a:xfrm>
          <a:prstGeom prst="rect">
            <a:avLst/>
          </a:prstGeom>
        </p:spPr>
        <p:txBody>
          <a:bodyPr anchor="t" lIns="0" tIns="0" rIns="0" bIns="0">
            <a:noAutofit/>
          </a:bodyPr>
          <a:lstStyle/>
          <a:p>
            <a:pPr>
              <a:lnSpc>
                <a:spcPct val="120000"/>
              </a:lnSpc>
            </a:pPr>
            <a:r>
              <a:rPr lang="en-US" sz="1200" dirty="0">
                <a:effectLst/>
              </a:rPr>
              <a:t>However, we opt for an variant of the edge cone descriptor inspired by the recently introduced local frame description [45] due to the following reasons. First, it is intuitive and easy to implement. Second, it will be shown that all different energy terms can be unified under the same representation. In the next, we describe our distortion energy.</a:t>
            </a:r>
          </a:p>
        </p:txBody>
      </p:sp>
      <p:sp>
        <p:nvSpPr>
          <p:cNvPr id="2" name="Text"/>
          <p:cNvSpPr/>
          <p:nvPr/>
        </p:nvSpPr>
        <p:spPr>
          <a:xfrm>
            <a:off x="1524000" y="3950208"/>
            <a:ext cx="9144000" cy="266700"/>
          </a:xfrm>
          <a:prstGeom prst="rect">
            <a:avLst/>
          </a:prstGeom>
        </p:spPr>
        <p:txBody>
          <a:bodyPr anchor="t" lIns="0" tIns="0" rIns="0" bIns="0">
            <a:noAutofit/>
          </a:bodyPr>
          <a:lstStyle/>
          <a:p>
            <a:pPr>
              <a:lnSpc>
                <a:spcPct val="125800"/>
              </a:lnSpc>
            </a:pPr>
            <a:r>
              <a:rPr lang="en-US" sz="1400" dirty="0" b="1">
                <a:effectLst/>
              </a:rPr>
              <a:t>3.2.1. Distortion Energy</a:t>
            </a:r>
          </a:p>
        </p:txBody>
      </p:sp>
      <mc:AlternateContent xmlns:mc="http://schemas.openxmlformats.org/markup-compatibility/2006">
        <mc:Choice xmlns:a14="http://schemas.microsoft.com/office/drawing/2010/main" Requires="a14">
          <p:sp>
            <p:nvSpPr>
              <p:cNvPr id="2" name="Text"/>
              <p:cNvSpPr/>
              <p:nvPr/>
            </p:nvSpPr>
            <p:spPr>
              <a:xfrm>
                <a:off x="1524000" y="4395216"/>
                <a:ext cx="9144000" cy="228600"/>
              </a:xfrm>
              <a:prstGeom prst="rect">
                <a:avLst/>
              </a:prstGeom>
            </p:spPr>
            <p:txBody>
              <a:bodyPr anchor="t" lIns="0" tIns="0" rIns="0" bIns="0">
                <a:noAutofit/>
              </a:bodyPr>
              <a:lstStyle/>
              <a:p>
                <a:pPr>
                  <a:lnSpc>
                    <a:spcPct val="120000"/>
                  </a:lnSpc>
                </a:pPr>
                <a:r>
                  <a:rPr lang="en-US" sz="1200" dirty="0">
                    <a:effectLst/>
                  </a:rPr>
                  <a:t>Given an all-hex mesh </a:t>
                </a:r>
                <a:r>
                  <a:rPr lang="en-US" sz="1200" dirty="0">
                    <a:effectLst/>
                  </a:rPr>
                  <a:t>​</a:t>
                </a:r>
                <a14:m>
                  <m:oMath>
                    <m:r>
                      <m:rPr>
                        <m:scr m:val="script"/>
                      </m:rPr>
                      <a:rPr lang="en-US" sz="1200" dirty="0">
                        <a:solidFill>
                          <a:srgbClr val="000000"/>
                        </a:solidFill>
                        <a:effectLst/>
                      </a:rPr>
                      <m:t>H</m:t>
                    </m:r>
                  </m:oMath>
                </a14:m>
                <a:r>
                  <a:rPr lang="en-US" sz="1200" dirty="0">
                    <a:effectLst/>
                  </a:rPr>
                  <a:t> that contains the sets of vertices</a:t>
                </a:r>
              </a:p>
            </p:txBody>
          </p:sp>
        </mc:Choice>
        <mc:Fallback/>
      </mc:AlternateContent>
    </p:spTree>
  </p:cSld>
  <p:clrMapOvr>
    <a:masterClrMapping/>
  </p:clrMapOvr>
</p:sld>
</file>

<file path=ppt/theme/theme1.xml><?xml version="1.0" encoding="utf-8"?>
<a:theme xmlns:a="http://schemas.openxmlformats.org/drawingml/2006/main" name="Office Theme">
  <a:themeElements>
    <a:clrScheme name="Mathpix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B93ff"/>
      </a:hlink>
      <a:folHlink>
        <a:srgbClr val="0B93ff"/>
      </a:folHlink>
    </a:clrScheme>
    <a:fontScheme name="Office">
      <a:majorFont>
        <a:latin typeface="Georgia" panose="020405020504050203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Georgia" panose="020405020504050203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Macintosh PowerPoint</Application>
  <PresentationFormat>Widescreen</PresentationFormat>
  <Paragraphs>0</Paragraphs>
  <Slides>39</Slides>
  <Notes>39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Aptos</vt:lpstr>
      <vt:lpstr>Aptos Display</vt:lpstr>
      <vt:lpstr>Arial</vt:lpstr>
      <vt:lpstr>Office Theme</vt:lpstr>
      <vt:lpstr>PowerPoint Presentation</vt:lpstr>
    </vt:vector>
  </TitlesOfParts>
  <Company>Mathpix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mmd-to-pptx</dc:creator>
  <cp:lastModifiedBy>mmd-to-pptx</cp:lastModifiedBy>
  <cp:revision>1</cp:revision>
  <dcterms:created xsi:type="dcterms:W3CDTF">2025-10-19T10:24:23.223Z</dcterms:created>
  <dcterms:modified xsi:type="dcterms:W3CDTF">2025-10-19T10:24:23.223Z</dcterms:modified>
</cp:coreProperties>
</file>