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7" r:id="rId2"/>
    <p:sldId id="260" r:id="rId3"/>
    <p:sldId id="26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8" autoAdjust="0"/>
    <p:restoredTop sz="94674" autoAdjust="0"/>
  </p:normalViewPr>
  <p:slideViewPr>
    <p:cSldViewPr>
      <p:cViewPr varScale="1">
        <p:scale>
          <a:sx n="71" d="100"/>
          <a:sy n="71" d="100"/>
        </p:scale>
        <p:origin x="1494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BBEAD13-0566-4C6C-97E7-55F17F24B09F}" type="datetimeFigureOut">
              <a:rPr lang="zh-TW" altLang="en-US" smtClean="0"/>
              <a:t>2013/12/9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2013/12/9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649027"/>
              </p:ext>
            </p:extLst>
          </p:nvPr>
        </p:nvGraphicFramePr>
        <p:xfrm>
          <a:off x="1259632" y="1052736"/>
          <a:ext cx="1679848" cy="4583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848"/>
              </a:tblGrid>
              <a:tr h="68027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Member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MemberID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2348148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Account</a:t>
                      </a:r>
                    </a:p>
                    <a:p>
                      <a:pPr algn="l"/>
                      <a:r>
                        <a:rPr lang="en-US" altLang="zh-TW" dirty="0" smtClean="0"/>
                        <a:t>Passwd</a:t>
                      </a:r>
                    </a:p>
                    <a:p>
                      <a:pPr algn="l"/>
                      <a:r>
                        <a:rPr lang="en-US" altLang="zh-TW" dirty="0" smtClean="0"/>
                        <a:t>Name</a:t>
                      </a:r>
                    </a:p>
                    <a:p>
                      <a:pPr algn="l"/>
                      <a:r>
                        <a:rPr lang="en-US" altLang="zh-TW" dirty="0" smtClean="0"/>
                        <a:t>Gender</a:t>
                      </a:r>
                    </a:p>
                    <a:p>
                      <a:pPr algn="l"/>
                      <a:r>
                        <a:rPr lang="en-US" altLang="zh-TW" dirty="0" smtClean="0"/>
                        <a:t>CellPhone</a:t>
                      </a:r>
                    </a:p>
                    <a:p>
                      <a:pPr algn="l"/>
                      <a:r>
                        <a:rPr lang="en-US" altLang="zh-TW" dirty="0" smtClean="0"/>
                        <a:t>BirthDay</a:t>
                      </a:r>
                    </a:p>
                    <a:p>
                      <a:pPr algn="l"/>
                      <a:r>
                        <a:rPr lang="en-US" altLang="zh-TW" dirty="0" smtClean="0"/>
                        <a:t>Address</a:t>
                      </a:r>
                    </a:p>
                    <a:p>
                      <a:pPr algn="l"/>
                      <a:r>
                        <a:rPr lang="en-US" altLang="zh-TW" dirty="0" smtClean="0"/>
                        <a:t>Email</a:t>
                      </a:r>
                    </a:p>
                    <a:p>
                      <a:pPr algn="l"/>
                      <a:r>
                        <a:rPr lang="en-US" altLang="zh-TW" dirty="0" smtClean="0"/>
                        <a:t>Department</a:t>
                      </a:r>
                    </a:p>
                    <a:p>
                      <a:pPr algn="l"/>
                      <a:r>
                        <a:rPr lang="en-US" altLang="zh-TW" dirty="0" smtClean="0"/>
                        <a:t>Description</a:t>
                      </a:r>
                      <a:endParaRPr lang="en-US" altLang="zh-TW" dirty="0" smtClean="0"/>
                    </a:p>
                    <a:p>
                      <a:pPr algn="l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Since</a:t>
                      </a: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/*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成員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*/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013418"/>
              </p:ext>
            </p:extLst>
          </p:nvPr>
        </p:nvGraphicFramePr>
        <p:xfrm>
          <a:off x="8676456" y="-387424"/>
          <a:ext cx="1607423" cy="254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423"/>
              </a:tblGrid>
              <a:tr h="4377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Instrument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67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IID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1660838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CName</a:t>
                      </a: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EName</a:t>
                      </a: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Memo</a:t>
                      </a: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SID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/*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樂器介紹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*/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257221"/>
              </p:ext>
            </p:extLst>
          </p:nvPr>
        </p:nvGraphicFramePr>
        <p:xfrm>
          <a:off x="7668344" y="2414869"/>
          <a:ext cx="172819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Segment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252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SID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821875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Cname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order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/*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分部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*/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14267"/>
              </p:ext>
            </p:extLst>
          </p:nvPr>
        </p:nvGraphicFramePr>
        <p:xfrm>
          <a:off x="4758824" y="2391459"/>
          <a:ext cx="1685383" cy="1612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383"/>
              </a:tblGrid>
              <a:tr h="2615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Belong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577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MemberID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 Year, SID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062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/*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部員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*/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1" name="直線接點 10"/>
          <p:cNvCxnSpPr>
            <a:stCxn id="6" idx="3"/>
            <a:endCxn id="9" idx="1"/>
          </p:cNvCxnSpPr>
          <p:nvPr/>
        </p:nvCxnSpPr>
        <p:spPr>
          <a:xfrm flipV="1">
            <a:off x="2939480" y="3197479"/>
            <a:ext cx="1819344" cy="14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9" idx="3"/>
            <a:endCxn id="8" idx="1"/>
          </p:cNvCxnSpPr>
          <p:nvPr/>
        </p:nvCxnSpPr>
        <p:spPr>
          <a:xfrm>
            <a:off x="6444207" y="3197479"/>
            <a:ext cx="1224137" cy="17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8" idx="0"/>
            <a:endCxn id="7" idx="2"/>
          </p:cNvCxnSpPr>
          <p:nvPr/>
        </p:nvCxnSpPr>
        <p:spPr>
          <a:xfrm flipV="1">
            <a:off x="8532440" y="2155380"/>
            <a:ext cx="947727" cy="259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65863"/>
              </p:ext>
            </p:extLst>
          </p:nvPr>
        </p:nvGraphicFramePr>
        <p:xfrm>
          <a:off x="5508104" y="4407793"/>
          <a:ext cx="1512168" cy="1756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</a:tblGrid>
              <a:tr h="315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Position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15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PID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1025257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Cname</a:t>
                      </a: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Jobs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/*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職位資料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*/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877877"/>
              </p:ext>
            </p:extLst>
          </p:nvPr>
        </p:nvGraphicFramePr>
        <p:xfrm>
          <a:off x="3438509" y="4046053"/>
          <a:ext cx="1709555" cy="1623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555"/>
              </a:tblGrid>
              <a:tr h="22044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PBelong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85774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MemberID,PID,Year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179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/*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設定職位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*/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1" name="直線接點 30"/>
          <p:cNvCxnSpPr>
            <a:stCxn id="6" idx="3"/>
            <a:endCxn id="29" idx="1"/>
          </p:cNvCxnSpPr>
          <p:nvPr/>
        </p:nvCxnSpPr>
        <p:spPr>
          <a:xfrm>
            <a:off x="2939480" y="3344428"/>
            <a:ext cx="499029" cy="1513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29" idx="3"/>
            <a:endCxn id="28" idx="1"/>
          </p:cNvCxnSpPr>
          <p:nvPr/>
        </p:nvCxnSpPr>
        <p:spPr>
          <a:xfrm>
            <a:off x="5148064" y="4857932"/>
            <a:ext cx="360040" cy="428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97168"/>
              </p:ext>
            </p:extLst>
          </p:nvPr>
        </p:nvGraphicFramePr>
        <p:xfrm>
          <a:off x="-1404664" y="4164485"/>
          <a:ext cx="2088232" cy="2465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</a:tblGrid>
              <a:tr h="63663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ChangePassLog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637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CID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1455165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MemberID</a:t>
                      </a: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IP</a:t>
                      </a:r>
                    </a:p>
                    <a:p>
                      <a:pPr algn="l"/>
                      <a:r>
                        <a:rPr lang="en-US" altLang="zh-TW" smtClean="0">
                          <a:solidFill>
                            <a:schemeClr val="tx1"/>
                          </a:solidFill>
                        </a:rPr>
                        <a:t>TheTime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OldPasswd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/*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密碼變換紀錄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*/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703566"/>
              </p:ext>
            </p:extLst>
          </p:nvPr>
        </p:nvGraphicFramePr>
        <p:xfrm>
          <a:off x="7884368" y="4389120"/>
          <a:ext cx="2088232" cy="1756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</a:tblGrid>
              <a:tr h="315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PracticeTimeLog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15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SID, Year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10252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Place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PracticeTime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/*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組練時間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*/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891342"/>
              </p:ext>
            </p:extLst>
          </p:nvPr>
        </p:nvGraphicFramePr>
        <p:xfrm>
          <a:off x="4932040" y="-819472"/>
          <a:ext cx="273630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PracticeLog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15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PTID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10252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MemberID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(PO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的人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PracticeTime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SID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Place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/*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組練紀錄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*/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2" name="直線接點 11"/>
          <p:cNvCxnSpPr>
            <a:stCxn id="8" idx="2"/>
            <a:endCxn id="15" idx="0"/>
          </p:cNvCxnSpPr>
          <p:nvPr/>
        </p:nvCxnSpPr>
        <p:spPr>
          <a:xfrm>
            <a:off x="8532440" y="4335109"/>
            <a:ext cx="396044" cy="5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447327"/>
              </p:ext>
            </p:extLst>
          </p:nvPr>
        </p:nvGraphicFramePr>
        <p:xfrm>
          <a:off x="2118193" y="-675456"/>
          <a:ext cx="264063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632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MemberPracticeLog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252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MPID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821875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MemberID</a:t>
                      </a: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PTID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/*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組練出席成員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*/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>
            <a:stCxn id="24" idx="3"/>
            <a:endCxn id="19" idx="1"/>
          </p:cNvCxnSpPr>
          <p:nvPr/>
        </p:nvCxnSpPr>
        <p:spPr>
          <a:xfrm>
            <a:off x="4758825" y="147504"/>
            <a:ext cx="173215" cy="404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9" idx="3"/>
            <a:endCxn id="8" idx="1"/>
          </p:cNvCxnSpPr>
          <p:nvPr/>
        </p:nvCxnSpPr>
        <p:spPr>
          <a:xfrm>
            <a:off x="7668344" y="552128"/>
            <a:ext cx="0" cy="2822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42" idx="3"/>
            <a:endCxn id="6" idx="1"/>
          </p:cNvCxnSpPr>
          <p:nvPr/>
        </p:nvCxnSpPr>
        <p:spPr>
          <a:xfrm flipV="1">
            <a:off x="683568" y="3344428"/>
            <a:ext cx="576064" cy="2052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9" idx="1"/>
            <a:endCxn id="6" idx="3"/>
          </p:cNvCxnSpPr>
          <p:nvPr/>
        </p:nvCxnSpPr>
        <p:spPr>
          <a:xfrm flipH="1">
            <a:off x="2939480" y="552128"/>
            <a:ext cx="1992560" cy="2792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24" idx="2"/>
            <a:endCxn id="6" idx="0"/>
          </p:cNvCxnSpPr>
          <p:nvPr/>
        </p:nvCxnSpPr>
        <p:spPr>
          <a:xfrm flipH="1">
            <a:off x="2099556" y="970464"/>
            <a:ext cx="1338953" cy="8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385281"/>
              </p:ext>
            </p:extLst>
          </p:nvPr>
        </p:nvGraphicFramePr>
        <p:xfrm>
          <a:off x="-2382506" y="-181708"/>
          <a:ext cx="1584176" cy="1450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</a:tblGrid>
              <a:tr h="3246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Group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246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GID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718948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/*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權限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*/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830644"/>
              </p:ext>
            </p:extLst>
          </p:nvPr>
        </p:nvGraphicFramePr>
        <p:xfrm>
          <a:off x="-540568" y="1431339"/>
          <a:ext cx="158417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</a:tblGrid>
              <a:tr h="3246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Mode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246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MID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718948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MemberID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GID</a:t>
                      </a: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Enable</a:t>
                      </a: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/*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權限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*/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" name="直線接點 3"/>
          <p:cNvCxnSpPr>
            <a:stCxn id="27" idx="3"/>
            <a:endCxn id="6" idx="1"/>
          </p:cNvCxnSpPr>
          <p:nvPr/>
        </p:nvCxnSpPr>
        <p:spPr>
          <a:xfrm>
            <a:off x="1043608" y="2391459"/>
            <a:ext cx="216024" cy="95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27" idx="0"/>
            <a:endCxn id="26" idx="2"/>
          </p:cNvCxnSpPr>
          <p:nvPr/>
        </p:nvCxnSpPr>
        <p:spPr>
          <a:xfrm flipH="1" flipV="1">
            <a:off x="-1590418" y="1268760"/>
            <a:ext cx="1841938" cy="162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528812"/>
              </p:ext>
            </p:extLst>
          </p:nvPr>
        </p:nvGraphicFramePr>
        <p:xfrm>
          <a:off x="-2916832" y="2166710"/>
          <a:ext cx="187220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3246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History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246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HID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718948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MemberID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  <a:p>
                      <a:pPr algn="l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ChangeTime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/*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社團歷史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*/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4" name="直線接點 33"/>
          <p:cNvCxnSpPr>
            <a:stCxn id="33" idx="3"/>
            <a:endCxn id="6" idx="1"/>
          </p:cNvCxnSpPr>
          <p:nvPr/>
        </p:nvCxnSpPr>
        <p:spPr>
          <a:xfrm>
            <a:off x="-1044624" y="3126830"/>
            <a:ext cx="2304256" cy="217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581848"/>
              </p:ext>
            </p:extLst>
          </p:nvPr>
        </p:nvGraphicFramePr>
        <p:xfrm>
          <a:off x="945287" y="5877272"/>
          <a:ext cx="225591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912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Announcement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246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AID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718948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MemberID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StartDate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EndDate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Contact</a:t>
                      </a: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/*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公告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*/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直線接點 4"/>
          <p:cNvCxnSpPr>
            <a:stCxn id="6" idx="2"/>
            <a:endCxn id="35" idx="0"/>
          </p:cNvCxnSpPr>
          <p:nvPr/>
        </p:nvCxnSpPr>
        <p:spPr>
          <a:xfrm flipH="1">
            <a:off x="2073243" y="5636121"/>
            <a:ext cx="26313" cy="24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967992"/>
              </p:ext>
            </p:extLst>
          </p:nvPr>
        </p:nvGraphicFramePr>
        <p:xfrm>
          <a:off x="-3225044" y="7245424"/>
          <a:ext cx="2255912" cy="1450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912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Class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246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CID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718948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/*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公告類別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*/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7" name="直線接點 36"/>
          <p:cNvCxnSpPr>
            <a:stCxn id="36" idx="3"/>
            <a:endCxn id="35" idx="1"/>
          </p:cNvCxnSpPr>
          <p:nvPr/>
        </p:nvCxnSpPr>
        <p:spPr>
          <a:xfrm flipV="1">
            <a:off x="-969132" y="7386032"/>
            <a:ext cx="1914419" cy="584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143464"/>
              </p:ext>
            </p:extLst>
          </p:nvPr>
        </p:nvGraphicFramePr>
        <p:xfrm>
          <a:off x="7020272" y="6309320"/>
          <a:ext cx="272877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77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ClubPracticeItem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246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PracticeDay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718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MemberID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(PO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的人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NoticeDay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Plase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PraticeContent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Announcement</a:t>
                      </a: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/*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團練通知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紀錄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*/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74" name="直線接點 73"/>
          <p:cNvCxnSpPr>
            <a:stCxn id="6" idx="2"/>
            <a:endCxn id="72" idx="0"/>
          </p:cNvCxnSpPr>
          <p:nvPr/>
        </p:nvCxnSpPr>
        <p:spPr>
          <a:xfrm>
            <a:off x="2099556" y="5636121"/>
            <a:ext cx="6285103" cy="673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039575"/>
              </p:ext>
            </p:extLst>
          </p:nvPr>
        </p:nvGraphicFramePr>
        <p:xfrm>
          <a:off x="3529572" y="8181528"/>
          <a:ext cx="296441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4414"/>
              </a:tblGrid>
              <a:tr h="2543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MemberClubPractice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2543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MemberID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PracticeDay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5714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Attend</a:t>
                      </a:r>
                      <a:endParaRPr lang="en-US" altLang="zh-TW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/*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團練出席成員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*/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5" name="直線接點 84"/>
          <p:cNvCxnSpPr>
            <a:stCxn id="6" idx="2"/>
            <a:endCxn id="78" idx="1"/>
          </p:cNvCxnSpPr>
          <p:nvPr/>
        </p:nvCxnSpPr>
        <p:spPr>
          <a:xfrm>
            <a:off x="2099556" y="5636121"/>
            <a:ext cx="1430016" cy="3231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stCxn id="78" idx="3"/>
            <a:endCxn id="72" idx="1"/>
          </p:cNvCxnSpPr>
          <p:nvPr/>
        </p:nvCxnSpPr>
        <p:spPr>
          <a:xfrm flipV="1">
            <a:off x="6493986" y="7543760"/>
            <a:ext cx="526286" cy="132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34927"/>
              </p:ext>
            </p:extLst>
          </p:nvPr>
        </p:nvGraphicFramePr>
        <p:xfrm>
          <a:off x="3527484" y="6309320"/>
          <a:ext cx="296650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502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MemberAttendPractice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252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MemberID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PracticeDay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821875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Attend</a:t>
                      </a: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Why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/*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團練出席成員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*/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14" name="直線接點 113"/>
          <p:cNvCxnSpPr>
            <a:stCxn id="6" idx="2"/>
            <a:endCxn id="113" idx="1"/>
          </p:cNvCxnSpPr>
          <p:nvPr/>
        </p:nvCxnSpPr>
        <p:spPr>
          <a:xfrm>
            <a:off x="2099556" y="5636121"/>
            <a:ext cx="1427928" cy="1496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>
            <a:stCxn id="113" idx="3"/>
            <a:endCxn id="72" idx="1"/>
          </p:cNvCxnSpPr>
          <p:nvPr/>
        </p:nvCxnSpPr>
        <p:spPr>
          <a:xfrm>
            <a:off x="6493986" y="7132280"/>
            <a:ext cx="526286" cy="41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51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897364" y="30596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77511" y="242088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703756" y="40770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275763" y="903040"/>
            <a:ext cx="5328685" cy="552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800">
                <a:solidFill>
                  <a:schemeClr val="tx2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</a:defRPr>
            </a:lvl2pPr>
            <a:lvl3pPr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</a:defRPr>
            </a:lvl3pPr>
            <a:lvl4pPr marL="112471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</a:defRPr>
            </a:lvl4pPr>
            <a:lvl5pPr marL="132588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baseline="0">
                <a:solidFill>
                  <a:schemeClr val="tx2"/>
                </a:solidFill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EID</a:t>
            </a:r>
            <a:r>
              <a:rPr lang="zh-TW" altLang="en-US" dirty="0"/>
              <a:t> ：財產之流水號</a:t>
            </a:r>
            <a:endParaRPr lang="en-US" altLang="zh-TW" dirty="0"/>
          </a:p>
          <a:p>
            <a:r>
              <a:rPr lang="en-US" altLang="zh-TW" dirty="0" err="1"/>
              <a:t>Ename</a:t>
            </a:r>
            <a:r>
              <a:rPr lang="zh-TW" altLang="en-US" dirty="0"/>
              <a:t> ：財產名稱</a:t>
            </a:r>
            <a:endParaRPr lang="en-US" altLang="zh-TW" dirty="0"/>
          </a:p>
          <a:p>
            <a:r>
              <a:rPr lang="en-US" altLang="zh-TW" dirty="0" err="1"/>
              <a:t>Eclass</a:t>
            </a:r>
            <a:r>
              <a:rPr lang="zh-TW" altLang="en-US" dirty="0"/>
              <a:t> ：財產分類</a:t>
            </a:r>
            <a:endParaRPr lang="en-US" altLang="zh-TW" dirty="0"/>
          </a:p>
          <a:p>
            <a:r>
              <a:rPr lang="en-US" altLang="zh-TW" dirty="0" err="1"/>
              <a:t>Edescription</a:t>
            </a:r>
            <a:r>
              <a:rPr lang="zh-TW" altLang="en-US" dirty="0"/>
              <a:t> ：財產狀況分類</a:t>
            </a:r>
            <a:endParaRPr lang="en-US" altLang="zh-TW" dirty="0"/>
          </a:p>
          <a:p>
            <a:r>
              <a:rPr lang="en-US" altLang="zh-TW" dirty="0" err="1"/>
              <a:t>Enumber</a:t>
            </a:r>
            <a:r>
              <a:rPr lang="zh-TW" altLang="en-US" dirty="0"/>
              <a:t> ：財產編號</a:t>
            </a:r>
            <a:endParaRPr lang="en-US" altLang="zh-TW" dirty="0"/>
          </a:p>
          <a:p>
            <a:r>
              <a:rPr lang="en-US" altLang="zh-TW" dirty="0" err="1"/>
              <a:t>Ekeeper</a:t>
            </a:r>
            <a:r>
              <a:rPr lang="zh-TW" altLang="en-US" dirty="0"/>
              <a:t> ：保管人</a:t>
            </a:r>
            <a:endParaRPr lang="en-US" altLang="zh-TW" dirty="0"/>
          </a:p>
          <a:p>
            <a:r>
              <a:rPr lang="en-US" altLang="zh-TW" dirty="0" err="1"/>
              <a:t>Eindate</a:t>
            </a:r>
            <a:r>
              <a:rPr lang="zh-TW" altLang="en-US" dirty="0"/>
              <a:t> ：盤點時間</a:t>
            </a:r>
            <a:endParaRPr lang="en-US" altLang="zh-TW" dirty="0"/>
          </a:p>
          <a:p>
            <a:r>
              <a:rPr lang="en-US" altLang="zh-TW" dirty="0" err="1"/>
              <a:t>Ebuydate</a:t>
            </a:r>
            <a:r>
              <a:rPr lang="zh-TW" altLang="en-US" dirty="0"/>
              <a:t> ：購買時間</a:t>
            </a:r>
            <a:endParaRPr lang="en-US" altLang="zh-TW" dirty="0"/>
          </a:p>
          <a:p>
            <a:r>
              <a:rPr lang="en-US" altLang="zh-TW" dirty="0" err="1"/>
              <a:t>Eamount</a:t>
            </a:r>
            <a:r>
              <a:rPr lang="zh-TW" altLang="en-US" dirty="0"/>
              <a:t> ：數量</a:t>
            </a:r>
            <a:endParaRPr lang="en-US" altLang="zh-TW" dirty="0"/>
          </a:p>
          <a:p>
            <a:r>
              <a:rPr lang="en-US" altLang="zh-TW" dirty="0" err="1"/>
              <a:t>Elocation</a:t>
            </a:r>
            <a:r>
              <a:rPr lang="zh-TW" altLang="en-US" dirty="0"/>
              <a:t> ：存放地點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77511" y="260648"/>
            <a:ext cx="8229600" cy="1143000"/>
          </a:xfrm>
        </p:spPr>
        <p:txBody>
          <a:bodyPr/>
          <a:lstStyle/>
          <a:p>
            <a:pPr algn="l"/>
            <a:r>
              <a:rPr lang="en-US" altLang="zh-TW" dirty="0" smtClean="0"/>
              <a:t>Entity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32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418664"/>
              </p:ext>
            </p:extLst>
          </p:nvPr>
        </p:nvGraphicFramePr>
        <p:xfrm>
          <a:off x="2699792" y="1340768"/>
          <a:ext cx="187220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11996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Sheet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2460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SID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718948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Aname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Cname</a:t>
                      </a:r>
                      <a:endParaRPr lang="en-US" altLang="zh-TW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  <a:p>
                      <a:pPr algn="l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Part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698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奧斯丁">
  <a:themeElements>
    <a:clrScheme name="奧斯丁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奧斯丁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774</TotalTime>
  <Words>233</Words>
  <Application>Microsoft Office PowerPoint</Application>
  <PresentationFormat>如螢幕大小 (4:3)</PresentationFormat>
  <Paragraphs>128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微軟正黑體</vt:lpstr>
      <vt:lpstr>Century Gothic</vt:lpstr>
      <vt:lpstr>Wingdings 2</vt:lpstr>
      <vt:lpstr>奧斯丁</vt:lpstr>
      <vt:lpstr>PowerPoint 簡報</vt:lpstr>
      <vt:lpstr>Entity說明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社團營運(管理)系統</dc:title>
  <dc:creator>洪煜勳</dc:creator>
  <cp:lastModifiedBy>洪晧銘</cp:lastModifiedBy>
  <cp:revision>76</cp:revision>
  <dcterms:created xsi:type="dcterms:W3CDTF">2012-11-30T16:01:12Z</dcterms:created>
  <dcterms:modified xsi:type="dcterms:W3CDTF">2013-12-09T07:40:06Z</dcterms:modified>
</cp:coreProperties>
</file>