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8"/>
  </p:notesMasterIdLst>
  <p:sldIdLst>
    <p:sldId id="258" r:id="rId2"/>
    <p:sldId id="278" r:id="rId3"/>
    <p:sldId id="259" r:id="rId4"/>
    <p:sldId id="260" r:id="rId5"/>
    <p:sldId id="264" r:id="rId6"/>
    <p:sldId id="261" r:id="rId7"/>
    <p:sldId id="284" r:id="rId8"/>
    <p:sldId id="285" r:id="rId9"/>
    <p:sldId id="294" r:id="rId10"/>
    <p:sldId id="295" r:id="rId11"/>
    <p:sldId id="296" r:id="rId12"/>
    <p:sldId id="297" r:id="rId13"/>
    <p:sldId id="291" r:id="rId14"/>
    <p:sldId id="298" r:id="rId15"/>
    <p:sldId id="292" r:id="rId16"/>
    <p:sldId id="293" r:id="rId17"/>
    <p:sldId id="286" r:id="rId18"/>
    <p:sldId id="287" r:id="rId19"/>
    <p:sldId id="290" r:id="rId20"/>
    <p:sldId id="282" r:id="rId21"/>
    <p:sldId id="279" r:id="rId22"/>
    <p:sldId id="280" r:id="rId23"/>
    <p:sldId id="289" r:id="rId24"/>
    <p:sldId id="263" r:id="rId25"/>
    <p:sldId id="270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B1B"/>
    <a:srgbClr val="1B1B1B"/>
    <a:srgbClr val="1D1D1D"/>
    <a:srgbClr val="1D1F1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4715"/>
  </p:normalViewPr>
  <p:slideViewPr>
    <p:cSldViewPr snapToGrid="0" snapToObjects="1">
      <p:cViewPr varScale="1">
        <p:scale>
          <a:sx n="81" d="100"/>
          <a:sy n="81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DADF-0406-4F36-9894-35E3548DCA34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950DF-B779-43A3-AEB6-C93AA0AEFC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24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50DF-B779-43A3-AEB6-C93AA0AEFC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4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50DF-B779-43A3-AEB6-C93AA0AEFCF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7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50DF-B779-43A3-AEB6-C93AA0AEFCF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9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50DF-B779-43A3-AEB6-C93AA0AEFCF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9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50DF-B779-43A3-AEB6-C93AA0AEFCF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50DF-B779-43A3-AEB6-C93AA0AEFCF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19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950DF-B779-43A3-AEB6-C93AA0AEFCF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16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8053" y="2774179"/>
            <a:ext cx="11559208" cy="35394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kumimoji="1" lang="zh-TW" altLang="en-US" sz="4267" b="1" dirty="0">
                <a:solidFill>
                  <a:srgbClr val="FFFFFF"/>
                </a:solidFill>
                <a:ea typeface="微软雅黑" charset="0"/>
              </a:rPr>
              <a:t>組員</a:t>
            </a:r>
            <a:r>
              <a:rPr kumimoji="1" lang="en-US" altLang="zh-TW" sz="4267" b="1" dirty="0">
                <a:solidFill>
                  <a:srgbClr val="FFFFFF"/>
                </a:solidFill>
                <a:ea typeface="微软雅黑" charset="0"/>
              </a:rPr>
              <a:t>:</a:t>
            </a:r>
          </a:p>
          <a:p>
            <a:pPr algn="ctr" defTabSz="609630">
              <a:lnSpc>
                <a:spcPct val="120000"/>
              </a:lnSpc>
            </a:pP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資工四 </a:t>
            </a:r>
            <a:r>
              <a:rPr kumimoji="1" lang="en-US" altLang="zh-TW" sz="3600" b="1" dirty="0">
                <a:solidFill>
                  <a:srgbClr val="FFFFFF"/>
                </a:solidFill>
                <a:ea typeface="微软雅黑" charset="0"/>
              </a:rPr>
              <a:t>103590016</a:t>
            </a: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 蔡宗穎</a:t>
            </a:r>
            <a:endParaRPr kumimoji="1" lang="en-US" altLang="zh-TW" sz="3600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20000"/>
              </a:lnSpc>
            </a:pP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資工四 </a:t>
            </a:r>
            <a:r>
              <a:rPr kumimoji="1" lang="en-US" altLang="zh-TW" sz="3600" b="1" dirty="0">
                <a:solidFill>
                  <a:srgbClr val="FFFFFF"/>
                </a:solidFill>
                <a:ea typeface="微软雅黑" charset="0"/>
              </a:rPr>
              <a:t>103590030 </a:t>
            </a: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劉顥旻</a:t>
            </a:r>
            <a:endParaRPr kumimoji="1" lang="en-US" altLang="zh-TW" sz="3600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20000"/>
              </a:lnSpc>
            </a:pP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資工四 </a:t>
            </a:r>
            <a:r>
              <a:rPr kumimoji="1" lang="en-US" altLang="zh-TW" sz="3600" b="1" dirty="0">
                <a:solidFill>
                  <a:srgbClr val="FFFFFF"/>
                </a:solidFill>
                <a:ea typeface="微软雅黑" charset="0"/>
              </a:rPr>
              <a:t>103590041 </a:t>
            </a: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郭晉名</a:t>
            </a:r>
            <a:endParaRPr kumimoji="1" lang="en-US" altLang="zh-TW" sz="3600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20000"/>
              </a:lnSpc>
            </a:pP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資工四 </a:t>
            </a:r>
            <a:r>
              <a:rPr kumimoji="1" lang="en-US" altLang="zh-TW" sz="3600" b="1" dirty="0">
                <a:solidFill>
                  <a:srgbClr val="FFFFFF"/>
                </a:solidFill>
                <a:ea typeface="微软雅黑" charset="0"/>
              </a:rPr>
              <a:t>103590046</a:t>
            </a:r>
            <a:r>
              <a:rPr kumimoji="1" lang="zh-TW" altLang="en-US" sz="3600" b="1" dirty="0">
                <a:solidFill>
                  <a:srgbClr val="FFFFFF"/>
                </a:solidFill>
                <a:ea typeface="微软雅黑" charset="0"/>
              </a:rPr>
              <a:t> 鄭鴻仁</a:t>
            </a:r>
            <a:endParaRPr kumimoji="1" lang="en-US" altLang="zh-CN" sz="36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052" y="1318253"/>
            <a:ext cx="11559209" cy="1545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kumimoji="1" lang="zh-TW" altLang="en-US" sz="4267" b="1" dirty="0">
                <a:solidFill>
                  <a:srgbClr val="FFFFFF"/>
                </a:solidFill>
                <a:ea typeface="微软雅黑" charset="0"/>
              </a:rPr>
              <a:t>指導教授</a:t>
            </a:r>
            <a:r>
              <a:rPr kumimoji="1" lang="en-US" altLang="zh-TW" sz="4267" b="1" dirty="0">
                <a:solidFill>
                  <a:srgbClr val="FFFFFF"/>
                </a:solidFill>
                <a:ea typeface="微软雅黑" charset="0"/>
              </a:rPr>
              <a:t>:</a:t>
            </a:r>
            <a:r>
              <a:rPr kumimoji="1" lang="zh-TW" altLang="en-US" sz="4267" b="1" dirty="0">
                <a:solidFill>
                  <a:srgbClr val="FFFFFF"/>
                </a:solidFill>
                <a:ea typeface="微软雅黑" charset="0"/>
              </a:rPr>
              <a:t> 劉建宏、陳偉凱老師</a:t>
            </a:r>
            <a:endParaRPr kumimoji="1" lang="en-US" altLang="zh-TW" sz="4267" b="1" dirty="0">
              <a:solidFill>
                <a:srgbClr val="FFFFFF"/>
              </a:solidFill>
              <a:ea typeface="微软雅黑" charset="0"/>
            </a:endParaRPr>
          </a:p>
          <a:p>
            <a:pPr algn="ctr" defTabSz="609630">
              <a:lnSpc>
                <a:spcPct val="120000"/>
              </a:lnSpc>
            </a:pPr>
            <a:endParaRPr kumimoji="1" lang="en-US" altLang="zh-CN" sz="36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6" y="296335"/>
            <a:ext cx="6627220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前端實作 </a:t>
            </a:r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–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十大易用性設計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1225" y="1174046"/>
            <a:ext cx="1105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使用者操作自由度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Users often choose system functions by mistake and will need a clearly marked "emergency exit" to leave the unwanted state without having to go through an extended dialogue. </a:t>
            </a:r>
          </a:p>
          <a:p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831672" y="2374375"/>
            <a:ext cx="4913607" cy="3768373"/>
            <a:chOff x="831672" y="2374375"/>
            <a:chExt cx="4913607" cy="376837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72" y="2374375"/>
              <a:ext cx="4913607" cy="313544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2632686" y="5834971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圖四 填寫表單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211389" y="2374374"/>
            <a:ext cx="4913607" cy="3736899"/>
            <a:chOff x="6211389" y="2374374"/>
            <a:chExt cx="4913607" cy="3736899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389" y="2374374"/>
              <a:ext cx="4913607" cy="3135449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532" y="5184675"/>
              <a:ext cx="650296" cy="650296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8012403" y="5803496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圖五 清空表單</a:t>
              </a:r>
              <a:endParaRPr kumimoji="1" lang="en-US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2693898" y="6141707"/>
            <a:ext cx="673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點選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Reset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按鈕能幫使用者清除表單上的資訊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由圖四到圖五所示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6" y="296335"/>
            <a:ext cx="6627220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前端實作 </a:t>
            </a:r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–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十大易用性設計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1225" y="1174046"/>
            <a:ext cx="552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3.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一次性和標準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Users should not have to wonder whether different words, situations, or actions mean the same thing. 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61166" y="1174046"/>
            <a:ext cx="552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4.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預防錯誤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Even better than good error messages is a careful design which prevents a problem from occurring in the first place.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26871" y="4277298"/>
            <a:ext cx="1733792" cy="1477843"/>
            <a:chOff x="526871" y="4277298"/>
            <a:chExt cx="1733792" cy="14778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71" y="4277298"/>
              <a:ext cx="1733792" cy="1200318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775675" y="5447364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圖七 填寫表單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31226" y="2235564"/>
            <a:ext cx="1800476" cy="1517621"/>
            <a:chOff x="531226" y="2235564"/>
            <a:chExt cx="1800476" cy="151762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26" y="2235564"/>
              <a:ext cx="1800476" cy="1209844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775675" y="3445408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圖六 填寫表單</a:t>
              </a: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2756263" y="2235564"/>
            <a:ext cx="330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登入按鈕設計得更普羅大眾相同，讓每個人在瀏覽此網頁想登入的時候，第一時間在右上角就能找到。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如圖六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56263" y="4277298"/>
            <a:ext cx="330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漢堡選單也設計得更普通的一樣，以便於使用者容易辨認。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如圖七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061166" y="4307268"/>
            <a:ext cx="2800741" cy="1270596"/>
            <a:chOff x="6061166" y="4307268"/>
            <a:chExt cx="2800741" cy="1270596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166" y="4307268"/>
              <a:ext cx="2800741" cy="609685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6820037" y="5270087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圖九 輸入正確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089745" y="2234220"/>
            <a:ext cx="2772162" cy="1193013"/>
            <a:chOff x="6089745" y="2234220"/>
            <a:chExt cx="2772162" cy="119301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745" y="2234220"/>
              <a:ext cx="2772162" cy="752580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6820037" y="3119456"/>
              <a:ext cx="131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圖八 輸入錯誤</a:t>
              </a: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826136" y="2255603"/>
            <a:ext cx="330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在輸入時，前端先做資料前處理，有錯誤提早預防，並且告知哪裡有錯和檢查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icon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呈現紅色。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如圖八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826136" y="4270622"/>
            <a:ext cx="330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 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輸入正確的值，檢查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icon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呈現綠色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如圖九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6" y="296335"/>
            <a:ext cx="6627220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前端實作 </a:t>
            </a:r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–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十大易用性設計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1225" y="1174046"/>
            <a:ext cx="5529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5.</a:t>
            </a:r>
            <a:r>
              <a:rPr kumimoji="1" lang="zh-TW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辨識而非記憶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The user should not have to remember information from one part of the dialogue to another. Instructions for use of the system should be visible or easily retrievable whenever appropriate.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61166" y="1174046"/>
            <a:ext cx="5529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6.</a:t>
            </a:r>
            <a:r>
              <a:rPr kumimoji="1" lang="zh-TW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彈性與使用效率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Accelerators — unseen by the novice user — may often speed up the interaction for the expert user such that the system can cater to both inexperienced and experienced users.</a:t>
            </a:r>
            <a:endParaRPr kumimoji="1" lang="zh-TW" altLang="en-US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31226" y="2991394"/>
            <a:ext cx="2695361" cy="828980"/>
            <a:chOff x="531226" y="2991394"/>
            <a:chExt cx="2695361" cy="82898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26" y="2991394"/>
              <a:ext cx="2695361" cy="521203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1223117" y="3512597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圖十 麵包屑</a:t>
              </a: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3226587" y="2991394"/>
            <a:ext cx="2834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麵包屑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如圖十所示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的功能可以防止使用者在龐大的網頁地圖中迷路，也能快速地回到之前探訪過的頁面。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421250" y="2987039"/>
            <a:ext cx="2834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      </a:t>
            </a:r>
            <a:r>
              <a:rPr kumimoji="1" lang="en-US" altLang="zh-TW" b="1" dirty="0" err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ScrollTop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如圖十一所示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的快捷鍵功能，能幫助頁面過長時能一鍵回到頂端，提高瀏覽便利性也節省時間。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6623895" y="2991394"/>
            <a:ext cx="1589538" cy="2023003"/>
            <a:chOff x="6623895" y="2991394"/>
            <a:chExt cx="1589538" cy="2023003"/>
          </a:xfrm>
        </p:grpSpPr>
        <p:sp>
          <p:nvSpPr>
            <p:cNvPr id="24" name="文字方塊 23"/>
            <p:cNvSpPr txBox="1"/>
            <p:nvPr/>
          </p:nvSpPr>
          <p:spPr>
            <a:xfrm>
              <a:off x="6623895" y="4706620"/>
              <a:ext cx="1589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圖十一 </a:t>
              </a:r>
              <a:r>
                <a:rPr kumimoji="1" lang="en-US" altLang="zh-TW" sz="1400" b="1" dirty="0" err="1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scrollTop</a:t>
              </a:r>
              <a:endParaRPr kumimoji="1" lang="zh-TW" altLang="en-US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6932595" y="2991394"/>
              <a:ext cx="1022409" cy="1715226"/>
              <a:chOff x="6932595" y="2991394"/>
              <a:chExt cx="1022409" cy="1715226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2595" y="2991394"/>
                <a:ext cx="897758" cy="1390078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4708" y="4056324"/>
                <a:ext cx="650296" cy="650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881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系統架構圖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A91522-AE62-4460-9F3A-C0477755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92" y="1394058"/>
            <a:ext cx="7181417" cy="40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7FB5D9F-D527-4874-BD64-05342E9E6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推播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2AE5D0-11D1-4F02-B739-EB28739D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36" y="1546762"/>
            <a:ext cx="7693729" cy="37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ER-Model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55" y="0"/>
            <a:ext cx="5504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Schema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65" y="0"/>
            <a:ext cx="6186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29742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TW" sz="4267" b="1" dirty="0">
                <a:solidFill>
                  <a:schemeClr val="bg1"/>
                </a:solidFill>
                <a:ea typeface="微软雅黑" charset="0"/>
              </a:rPr>
              <a:t>P</a:t>
            </a:r>
            <a:r>
              <a:rPr kumimoji="1" lang="en-US" altLang="zh-CN" sz="4267" b="1" dirty="0">
                <a:solidFill>
                  <a:schemeClr val="bg1"/>
                </a:solidFill>
                <a:ea typeface="微软雅黑" charset="0"/>
              </a:rPr>
              <a:t>ers</a:t>
            </a:r>
            <a:r>
              <a:rPr kumimoji="1" lang="en-US" altLang="zh-CN" sz="4267" b="1" dirty="0">
                <a:solidFill>
                  <a:schemeClr val="accent3"/>
                </a:solidFill>
                <a:ea typeface="微软雅黑" charset="0"/>
              </a:rPr>
              <a:t>ona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5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6" y="285319"/>
            <a:ext cx="4563288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目標對象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文本占位符 1"/>
          <p:cNvSpPr txBox="1">
            <a:spLocks/>
          </p:cNvSpPr>
          <p:nvPr/>
        </p:nvSpPr>
        <p:spPr>
          <a:xfrm>
            <a:off x="1904458" y="1163029"/>
            <a:ext cx="5948289" cy="36944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職業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學生</a:t>
            </a:r>
            <a:endParaRPr kumimoji="1" lang="en-US" altLang="zh-TW" sz="29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年齡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:22</a:t>
            </a:r>
          </a:p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性別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男</a:t>
            </a:r>
            <a:endParaRPr kumimoji="1" lang="en-US" altLang="zh-TW" sz="29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興趣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看電影、運動</a:t>
            </a:r>
            <a:endParaRPr kumimoji="1" lang="en-US" altLang="zh-TW" sz="2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 flipH="1">
            <a:off x="1983034" y="5405361"/>
            <a:ext cx="7546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Lucy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是一位彰化人，在超商打打零工，有些東西不常使用就不會花錢去購買。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6" t="5318" r="1781" b="5119"/>
          <a:stretch/>
        </p:blipFill>
        <p:spPr>
          <a:xfrm>
            <a:off x="6097834" y="1163028"/>
            <a:ext cx="3332604" cy="36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情境說明</a:t>
            </a:r>
          </a:p>
        </p:txBody>
      </p:sp>
      <p:sp>
        <p:nvSpPr>
          <p:cNvPr id="26" name="文字版面配置區 2"/>
          <p:cNvSpPr txBox="1">
            <a:spLocks/>
          </p:cNvSpPr>
          <p:nvPr/>
        </p:nvSpPr>
        <p:spPr>
          <a:xfrm>
            <a:off x="683626" y="4812013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04" y="3005462"/>
            <a:ext cx="2746594" cy="2577321"/>
          </a:xfrm>
          <a:prstGeom prst="rect">
            <a:avLst/>
          </a:prstGeom>
        </p:spPr>
      </p:pic>
      <p:sp>
        <p:nvSpPr>
          <p:cNvPr id="7" name="文字版面配置區 2"/>
          <p:cNvSpPr txBox="1">
            <a:spLocks/>
          </p:cNvSpPr>
          <p:nvPr/>
        </p:nvSpPr>
        <p:spPr>
          <a:xfrm>
            <a:off x="4096737" y="2967630"/>
            <a:ext cx="4602637" cy="290447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b="0" dirty="0">
                <a:latin typeface="Microsoft YaHei" charset="0"/>
                <a:ea typeface="Microsoft YaHei" charset="0"/>
                <a:cs typeface="Microsoft YaHei" charset="0"/>
              </a:rPr>
              <a:t>Lucy</a:t>
            </a:r>
            <a:r>
              <a:rPr kumimoji="1" lang="zh-TW" altLang="en-US" sz="2400" b="0" dirty="0">
                <a:latin typeface="Microsoft YaHei" charset="0"/>
                <a:ea typeface="Microsoft YaHei" charset="0"/>
                <a:cs typeface="Microsoft YaHei" charset="0"/>
              </a:rPr>
              <a:t>生性節儉，常常捨不得花錢買一些生活周遭的用品，因為有些東西使用頻率並沒有很高，但是在突然需要的時候又很困擾</a:t>
            </a:r>
            <a:endParaRPr kumimoji="1" lang="en-US" altLang="zh-TW" sz="24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3477472" y="3005462"/>
            <a:ext cx="344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YaHei" charset="0"/>
                <a:ea typeface="Microsoft YaHei" charset="0"/>
                <a:cs typeface="Microsoft YaHei" charset="0"/>
              </a:rPr>
              <a:t>使用率低、不易購買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7" y="3999123"/>
            <a:ext cx="2121920" cy="21219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03" y="296335"/>
            <a:ext cx="2463671" cy="24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线连接符 26"/>
          <p:cNvCxnSpPr/>
          <p:nvPr/>
        </p:nvCxnSpPr>
        <p:spPr>
          <a:xfrm>
            <a:off x="6474271" y="789887"/>
            <a:ext cx="5298111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1" y="2787834"/>
            <a:ext cx="12191999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lnSpc>
                <a:spcPct val="130000"/>
              </a:lnSpc>
            </a:pPr>
            <a:r>
              <a:rPr lang="en-US" altLang="zh-TW" sz="8800" dirty="0">
                <a:solidFill>
                  <a:schemeClr val="accent3"/>
                </a:solidFill>
                <a:latin typeface="微软雅黑"/>
                <a:ea typeface="微软雅黑" charset="0"/>
                <a:cs typeface="微软雅黑"/>
              </a:rPr>
              <a:t>GIFU</a:t>
            </a:r>
            <a:r>
              <a:rPr lang="zh-TW" altLang="en-US" sz="2400" dirty="0">
                <a:solidFill>
                  <a:schemeClr val="bg1"/>
                </a:solidFill>
                <a:latin typeface="微软雅黑"/>
                <a:ea typeface="微软雅黑" charset="0"/>
                <a:cs typeface="微软雅黑"/>
              </a:rPr>
              <a:t>物品分享平台</a:t>
            </a:r>
            <a:endParaRPr lang="en-US" altLang="zh-CN" sz="2400" dirty="0">
              <a:solidFill>
                <a:schemeClr val="bg1"/>
              </a:solidFill>
              <a:latin typeface="微软雅黑"/>
              <a:ea typeface="微软雅黑" charset="0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63113"/>
            <a:ext cx="566530" cy="1053548"/>
          </a:xfrm>
          <a:prstGeom prst="rect">
            <a:avLst/>
          </a:prstGeom>
          <a:solidFill>
            <a:srgbClr val="1D1D1D"/>
          </a:solidFill>
          <a:ln>
            <a:solidFill>
              <a:srgbClr val="1C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78410" y="296335"/>
            <a:ext cx="4563288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搜尋物品</a:t>
            </a:r>
          </a:p>
        </p:txBody>
      </p:sp>
      <p:sp>
        <p:nvSpPr>
          <p:cNvPr id="47" name="向下箭號 46"/>
          <p:cNvSpPr/>
          <p:nvPr/>
        </p:nvSpPr>
        <p:spPr>
          <a:xfrm>
            <a:off x="1145754" y="1405400"/>
            <a:ext cx="672029" cy="566619"/>
          </a:xfrm>
          <a:prstGeom prst="downArrow">
            <a:avLst/>
          </a:prstGeom>
          <a:solidFill>
            <a:srgbClr val="1C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2812871" y="1405400"/>
            <a:ext cx="8820942" cy="4319810"/>
            <a:chOff x="2812871" y="1405400"/>
            <a:chExt cx="8820942" cy="4319810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9"/>
            <a:stretch/>
          </p:blipFill>
          <p:spPr>
            <a:xfrm>
              <a:off x="2812871" y="1405400"/>
              <a:ext cx="8820942" cy="4319810"/>
            </a:xfrm>
            <a:prstGeom prst="rect">
              <a:avLst/>
            </a:prstGeom>
          </p:spPr>
        </p:pic>
        <p:cxnSp>
          <p:nvCxnSpPr>
            <p:cNvPr id="52" name="直線接點 51"/>
            <p:cNvCxnSpPr/>
            <p:nvPr/>
          </p:nvCxnSpPr>
          <p:spPr>
            <a:xfrm>
              <a:off x="11633813" y="1405400"/>
              <a:ext cx="0" cy="43198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6" name="圖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71" y="1421131"/>
            <a:ext cx="8868231" cy="4319810"/>
          </a:xfrm>
          <a:prstGeom prst="rect">
            <a:avLst/>
          </a:prstGeom>
        </p:spPr>
      </p:pic>
      <p:sp>
        <p:nvSpPr>
          <p:cNvPr id="57" name="文字版面配置區 2"/>
          <p:cNvSpPr txBox="1">
            <a:spLocks/>
          </p:cNvSpPr>
          <p:nvPr/>
        </p:nvSpPr>
        <p:spPr>
          <a:xfrm>
            <a:off x="507583" y="2145332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文字版面配置區 2"/>
          <p:cNvSpPr txBox="1">
            <a:spLocks/>
          </p:cNvSpPr>
          <p:nvPr/>
        </p:nvSpPr>
        <p:spPr>
          <a:xfrm>
            <a:off x="378410" y="2376686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物品詳細</a:t>
            </a: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"/>
          <a:stretch/>
        </p:blipFill>
        <p:spPr>
          <a:xfrm>
            <a:off x="2812871" y="1421131"/>
            <a:ext cx="8958723" cy="4337604"/>
          </a:xfrm>
          <a:prstGeom prst="rect">
            <a:avLst/>
          </a:prstGeom>
        </p:spPr>
      </p:pic>
      <p:sp>
        <p:nvSpPr>
          <p:cNvPr id="60" name="向下箭號 59"/>
          <p:cNvSpPr/>
          <p:nvPr/>
        </p:nvSpPr>
        <p:spPr>
          <a:xfrm>
            <a:off x="1145753" y="3427710"/>
            <a:ext cx="672029" cy="566619"/>
          </a:xfrm>
          <a:prstGeom prst="downArrow">
            <a:avLst/>
          </a:prstGeom>
          <a:solidFill>
            <a:srgbClr val="1C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版面配置區 2"/>
          <p:cNvSpPr txBox="1">
            <a:spLocks/>
          </p:cNvSpPr>
          <p:nvPr/>
        </p:nvSpPr>
        <p:spPr>
          <a:xfrm>
            <a:off x="378410" y="4225683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申請表單</a:t>
            </a:r>
          </a:p>
        </p:txBody>
      </p:sp>
      <p:sp>
        <p:nvSpPr>
          <p:cNvPr id="63" name="文字版面配置區 2"/>
          <p:cNvSpPr txBox="1">
            <a:spLocks/>
          </p:cNvSpPr>
          <p:nvPr/>
        </p:nvSpPr>
        <p:spPr>
          <a:xfrm>
            <a:off x="378410" y="2365669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物品詳細</a:t>
            </a:r>
          </a:p>
        </p:txBody>
      </p:sp>
      <p:sp>
        <p:nvSpPr>
          <p:cNvPr id="64" name="文字版面配置區 2"/>
          <p:cNvSpPr txBox="1">
            <a:spLocks/>
          </p:cNvSpPr>
          <p:nvPr/>
        </p:nvSpPr>
        <p:spPr>
          <a:xfrm>
            <a:off x="378410" y="4214666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申請表單</a:t>
            </a:r>
          </a:p>
        </p:txBody>
      </p:sp>
    </p:spTree>
    <p:extLst>
      <p:ext uri="{BB962C8B-B14F-4D97-AF65-F5344CB8AC3E}">
        <p14:creationId xmlns:p14="http://schemas.microsoft.com/office/powerpoint/2010/main" val="30669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/>
      <p:bldP spid="60" grpId="0" animBg="1"/>
      <p:bldP spid="61" grpId="0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6" y="285319"/>
            <a:ext cx="4563288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目標對象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文本占位符 1"/>
          <p:cNvSpPr txBox="1">
            <a:spLocks/>
          </p:cNvSpPr>
          <p:nvPr/>
        </p:nvSpPr>
        <p:spPr>
          <a:xfrm>
            <a:off x="1904458" y="1163029"/>
            <a:ext cx="5948289" cy="36944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職業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學生</a:t>
            </a:r>
            <a:endParaRPr kumimoji="1" lang="en-US" altLang="zh-TW" sz="29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年齡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:22</a:t>
            </a:r>
          </a:p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性別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男</a:t>
            </a:r>
            <a:endParaRPr kumimoji="1" lang="en-US" altLang="zh-TW" sz="29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興趣</a:t>
            </a:r>
            <a:r>
              <a:rPr kumimoji="1" lang="en-US" altLang="zh-TW" sz="2900" dirty="0"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2900" dirty="0">
                <a:latin typeface="Microsoft YaHei" charset="0"/>
                <a:ea typeface="Microsoft YaHei" charset="0"/>
                <a:cs typeface="Microsoft YaHei" charset="0"/>
              </a:rPr>
              <a:t> 打電玩、上網</a:t>
            </a:r>
            <a:endParaRPr kumimoji="1" lang="en-US" altLang="zh-TW" sz="2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 flipH="1">
            <a:off x="1983034" y="5405361"/>
            <a:ext cx="7546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晉名是一位來台北讀書的學生，因為換宿搬家而多出一些雜物，不想帶走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11" y="1083365"/>
            <a:ext cx="3687417" cy="36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情境說明</a:t>
            </a:r>
          </a:p>
        </p:txBody>
      </p:sp>
      <p:sp>
        <p:nvSpPr>
          <p:cNvPr id="26" name="文字版面配置區 2"/>
          <p:cNvSpPr txBox="1">
            <a:spLocks/>
          </p:cNvSpPr>
          <p:nvPr/>
        </p:nvSpPr>
        <p:spPr>
          <a:xfrm>
            <a:off x="683626" y="4812013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4096737" y="2785246"/>
            <a:ext cx="4602637" cy="290447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400" b="0" dirty="0">
                <a:latin typeface="Microsoft YaHei" charset="0"/>
                <a:ea typeface="Microsoft YaHei" charset="0"/>
                <a:cs typeface="Microsoft YaHei" charset="0"/>
              </a:rPr>
              <a:t>搬家的時候，會有一些東西覺得很麻煩不想帶走，丟掉又浪費，像是之前寄東西回家用的膠帶</a:t>
            </a:r>
          </a:p>
        </p:txBody>
      </p:sp>
      <p:sp>
        <p:nvSpPr>
          <p:cNvPr id="10" name="文字方塊 9"/>
          <p:cNvSpPr txBox="1"/>
          <p:nvPr/>
        </p:nvSpPr>
        <p:spPr>
          <a:xfrm flipH="1">
            <a:off x="3477473" y="3005462"/>
            <a:ext cx="1849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YaHei" charset="0"/>
                <a:ea typeface="Microsoft YaHei" charset="0"/>
                <a:cs typeface="Microsoft YaHei" charset="0"/>
              </a:rPr>
              <a:t>雜物太多</a:t>
            </a:r>
            <a:endParaRPr kumimoji="1" lang="en-US" altLang="zh-TW" sz="28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7" y="3614290"/>
            <a:ext cx="2935017" cy="26447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202296"/>
            <a:ext cx="2917676" cy="29176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74" y="3614290"/>
            <a:ext cx="2881032" cy="28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40735" y="296335"/>
            <a:ext cx="4563288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管理頁面</a:t>
            </a:r>
          </a:p>
        </p:txBody>
      </p:sp>
      <p:sp>
        <p:nvSpPr>
          <p:cNvPr id="47" name="向下箭號 46"/>
          <p:cNvSpPr/>
          <p:nvPr/>
        </p:nvSpPr>
        <p:spPr>
          <a:xfrm>
            <a:off x="1145754" y="1405400"/>
            <a:ext cx="672029" cy="566619"/>
          </a:xfrm>
          <a:prstGeom prst="downArrow">
            <a:avLst/>
          </a:prstGeom>
          <a:solidFill>
            <a:srgbClr val="1C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版面配置區 2"/>
          <p:cNvSpPr txBox="1">
            <a:spLocks/>
          </p:cNvSpPr>
          <p:nvPr/>
        </p:nvSpPr>
        <p:spPr>
          <a:xfrm>
            <a:off x="507583" y="2145332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文字版面配置區 2"/>
          <p:cNvSpPr txBox="1">
            <a:spLocks/>
          </p:cNvSpPr>
          <p:nvPr/>
        </p:nvSpPr>
        <p:spPr>
          <a:xfrm>
            <a:off x="440735" y="2086274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刊登物品</a:t>
            </a:r>
          </a:p>
        </p:txBody>
      </p:sp>
      <p:sp>
        <p:nvSpPr>
          <p:cNvPr id="60" name="向下箭號 59"/>
          <p:cNvSpPr/>
          <p:nvPr/>
        </p:nvSpPr>
        <p:spPr>
          <a:xfrm>
            <a:off x="1145754" y="3107260"/>
            <a:ext cx="672029" cy="566619"/>
          </a:xfrm>
          <a:prstGeom prst="downArrow">
            <a:avLst/>
          </a:prstGeom>
          <a:solidFill>
            <a:srgbClr val="1C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版面配置區 2"/>
          <p:cNvSpPr txBox="1">
            <a:spLocks/>
          </p:cNvSpPr>
          <p:nvPr/>
        </p:nvSpPr>
        <p:spPr>
          <a:xfrm>
            <a:off x="440735" y="3725530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刊登成功</a:t>
            </a:r>
          </a:p>
        </p:txBody>
      </p:sp>
      <p:pic>
        <p:nvPicPr>
          <p:cNvPr id="6" name="圖片 5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8" r="1037" b="3935"/>
          <a:stretch/>
        </p:blipFill>
        <p:spPr>
          <a:xfrm>
            <a:off x="2789227" y="1174046"/>
            <a:ext cx="8960400" cy="4338000"/>
          </a:xfrm>
          <a:prstGeom prst="rect">
            <a:avLst/>
          </a:prstGeom>
        </p:spPr>
      </p:pic>
      <p:pic>
        <p:nvPicPr>
          <p:cNvPr id="7" name="圖片 6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" r="1037" b="4096"/>
          <a:stretch/>
        </p:blipFill>
        <p:spPr>
          <a:xfrm>
            <a:off x="2789227" y="1200176"/>
            <a:ext cx="8960400" cy="4338000"/>
          </a:xfrm>
          <a:prstGeom prst="rect">
            <a:avLst/>
          </a:prstGeom>
        </p:spPr>
      </p:pic>
      <p:pic>
        <p:nvPicPr>
          <p:cNvPr id="2" name="圖片 1"/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2" r="1117" b="3768"/>
          <a:stretch/>
        </p:blipFill>
        <p:spPr>
          <a:xfrm>
            <a:off x="2789227" y="1187111"/>
            <a:ext cx="89604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/>
      <p:bldP spid="60" grpId="0" animBg="1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TW" altLang="en-US" sz="4267" b="1" dirty="0">
                <a:solidFill>
                  <a:srgbClr val="FFFFFF"/>
                </a:solidFill>
                <a:ea typeface="微软雅黑" charset="0"/>
              </a:rPr>
              <a:t>未來</a:t>
            </a:r>
            <a:r>
              <a:rPr kumimoji="1" lang="zh-TW" altLang="en-US" sz="4267" b="1" dirty="0">
                <a:solidFill>
                  <a:schemeClr val="accent3"/>
                </a:solidFill>
                <a:ea typeface="微软雅黑" charset="0"/>
              </a:rPr>
              <a:t>展望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87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未來</a:t>
            </a:r>
            <a:r>
              <a:rPr kumimoji="1" lang="zh-TW" altLang="en-US" dirty="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rPr>
              <a:t>展望</a:t>
            </a:r>
            <a:endParaRPr kumimoji="1" lang="zh-CN" altLang="en-US" dirty="0">
              <a:solidFill>
                <a:schemeClr val="accent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7" name="直线连接符 26"/>
          <p:cNvCxnSpPr/>
          <p:nvPr/>
        </p:nvCxnSpPr>
        <p:spPr>
          <a:xfrm>
            <a:off x="6474271" y="789887"/>
            <a:ext cx="5298111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1934182" y="4063060"/>
            <a:ext cx="2131305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zh-TW" altLang="en-US" sz="3600" dirty="0">
                <a:solidFill>
                  <a:schemeClr val="accent3"/>
                </a:solidFill>
                <a:latin typeface="微软雅黑"/>
                <a:ea typeface="微软雅黑" charset="0"/>
                <a:cs typeface="微软雅黑"/>
              </a:rPr>
              <a:t>客服系統</a:t>
            </a:r>
            <a:endParaRPr lang="en-US" altLang="zh-CN" sz="3600" dirty="0">
              <a:solidFill>
                <a:schemeClr val="accent3"/>
              </a:solidFill>
              <a:latin typeface="微软雅黑"/>
              <a:ea typeface="微软雅黑" charset="0"/>
              <a:cs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92118" y="4063057"/>
            <a:ext cx="2148501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en-US" altLang="zh-TW" sz="3600" dirty="0">
                <a:solidFill>
                  <a:schemeClr val="accent3"/>
                </a:solidFill>
                <a:latin typeface="微软雅黑"/>
                <a:ea typeface="微软雅黑" charset="0"/>
                <a:cs typeface="微软雅黑"/>
              </a:rPr>
              <a:t>APP</a:t>
            </a:r>
            <a:endParaRPr lang="en-US" altLang="zh-CN" sz="4000" dirty="0">
              <a:solidFill>
                <a:schemeClr val="accent3"/>
              </a:solidFill>
              <a:latin typeface="微软雅黑"/>
              <a:ea typeface="微软雅黑" charset="0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31301" y="4062573"/>
            <a:ext cx="210275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zh-TW" altLang="en-US" sz="3600" dirty="0">
                <a:solidFill>
                  <a:schemeClr val="accent3"/>
                </a:solidFill>
                <a:latin typeface="微软雅黑"/>
                <a:ea typeface="微软雅黑" charset="0"/>
                <a:cs typeface="微软雅黑"/>
              </a:rPr>
              <a:t>物資捐贈</a:t>
            </a:r>
            <a:endParaRPr lang="en-US" altLang="zh-CN" sz="3600" dirty="0">
              <a:solidFill>
                <a:schemeClr val="accent3"/>
              </a:solidFill>
              <a:latin typeface="微软雅黑"/>
              <a:ea typeface="微软雅黑" charset="0"/>
              <a:cs typeface="微软雅黑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96" y="3853460"/>
            <a:ext cx="1627200" cy="1540677"/>
          </a:xfrm>
          <a:prstGeom prst="rect">
            <a:avLst/>
          </a:prstGeom>
        </p:spPr>
      </p:pic>
      <p:pic>
        <p:nvPicPr>
          <p:cNvPr id="4" name="圖片 3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"/>
          <a:stretch/>
        </p:blipFill>
        <p:spPr>
          <a:xfrm>
            <a:off x="185476" y="3898396"/>
            <a:ext cx="1628200" cy="1602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1"/>
          <a:stretch/>
        </p:blipFill>
        <p:spPr>
          <a:xfrm>
            <a:off x="7533715" y="3853460"/>
            <a:ext cx="1577234" cy="15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794" y="2774179"/>
            <a:ext cx="6096000" cy="88030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kumimoji="1" lang="en-US" altLang="zh-CN" sz="4267" b="1" dirty="0">
                <a:solidFill>
                  <a:srgbClr val="FFFFFF"/>
                </a:solidFill>
                <a:ea typeface="微软雅黑" charset="0"/>
              </a:rPr>
              <a:t>THANK</a:t>
            </a:r>
            <a:r>
              <a:rPr kumimoji="1" lang="zh-CN" altLang="en-US" sz="4267" b="1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kumimoji="1" lang="en-US" altLang="zh-CN" sz="4267" b="1" dirty="0">
                <a:solidFill>
                  <a:srgbClr val="FFFFFF"/>
                </a:solidFill>
                <a:ea typeface="微软雅黑" charset="0"/>
              </a:rPr>
              <a:t>YOU!</a:t>
            </a:r>
          </a:p>
        </p:txBody>
      </p:sp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37490" y="83888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4764" y="1028042"/>
            <a:ext cx="3530225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TW" altLang="en-US" sz="3733" b="1" dirty="0">
                <a:solidFill>
                  <a:srgbClr val="1E2327"/>
                </a:solidFill>
                <a:ea typeface="微软雅黑" charset="0"/>
              </a:rPr>
              <a:t>專題動機</a:t>
            </a:r>
            <a:endParaRPr kumimoji="1" lang="zh-CN" altLang="en-US" sz="3733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7918086" y="1126145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8064764" y="2215449"/>
            <a:ext cx="3530225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TW" altLang="en-US" sz="3733" b="1" dirty="0">
                <a:solidFill>
                  <a:srgbClr val="1E2327"/>
                </a:solidFill>
                <a:ea typeface="微软雅黑" charset="0"/>
              </a:rPr>
              <a:t>平台功能</a:t>
            </a:r>
            <a:endParaRPr kumimoji="1" lang="zh-CN" altLang="en-US" sz="3733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37490" y="202629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7918086" y="225970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6737490" y="321370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7918086" y="344711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8064765" y="4590262"/>
            <a:ext cx="3727632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en-US" altLang="zh-CN" sz="3733" b="1" dirty="0">
                <a:solidFill>
                  <a:srgbClr val="1E2327"/>
                </a:solidFill>
                <a:ea typeface="微软雅黑" charset="0"/>
              </a:rPr>
              <a:t>Persona</a:t>
            </a:r>
            <a:endParaRPr kumimoji="1" lang="zh-CN" altLang="en-US" sz="3733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7490" y="440110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7918086" y="4634517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  <p:sp>
        <p:nvSpPr>
          <p:cNvPr id="27" name="文本框 17"/>
          <p:cNvSpPr txBox="1"/>
          <p:nvPr/>
        </p:nvSpPr>
        <p:spPr>
          <a:xfrm>
            <a:off x="8064765" y="3402855"/>
            <a:ext cx="3530225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TW" altLang="en-US" sz="3733" b="1" dirty="0">
                <a:solidFill>
                  <a:srgbClr val="1E2327"/>
                </a:solidFill>
                <a:ea typeface="微软雅黑" charset="0"/>
              </a:rPr>
              <a:t>實作介紹</a:t>
            </a:r>
            <a:endParaRPr kumimoji="1" lang="zh-CN" altLang="en-US" sz="3733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8" name="文本框 23"/>
          <p:cNvSpPr txBox="1"/>
          <p:nvPr/>
        </p:nvSpPr>
        <p:spPr>
          <a:xfrm>
            <a:off x="8070486" y="5777668"/>
            <a:ext cx="3727632" cy="678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zh-TW" altLang="en-US" sz="3733" b="1" dirty="0">
                <a:solidFill>
                  <a:srgbClr val="1E2327"/>
                </a:solidFill>
                <a:ea typeface="微软雅黑" charset="0"/>
              </a:rPr>
              <a:t>未來展望</a:t>
            </a:r>
            <a:endParaRPr kumimoji="1" lang="zh-CN" altLang="en-US" sz="3733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6743211" y="558851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1E2327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7923807" y="5821923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103154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TW" altLang="en-US" sz="4267" b="1" dirty="0">
                <a:solidFill>
                  <a:srgbClr val="FFFFFF"/>
                </a:solidFill>
                <a:ea typeface="微软雅黑" charset="0"/>
              </a:rPr>
              <a:t>專題</a:t>
            </a:r>
            <a:r>
              <a:rPr kumimoji="1" lang="zh-TW" altLang="en-US" sz="4000" b="1" dirty="0">
                <a:solidFill>
                  <a:schemeClr val="accent3"/>
                </a:solidFill>
                <a:ea typeface="微软雅黑" charset="0"/>
              </a:rPr>
              <a:t>動機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6" y="237068"/>
            <a:ext cx="4563288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專題動機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8" y="4477936"/>
            <a:ext cx="2285714" cy="2285714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2664822" y="924551"/>
            <a:ext cx="5792696" cy="3618051"/>
            <a:chOff x="3264466" y="1666562"/>
            <a:chExt cx="5792696" cy="3618051"/>
          </a:xfrm>
        </p:grpSpPr>
        <p:grpSp>
          <p:nvGrpSpPr>
            <p:cNvPr id="8" name="群組 7"/>
            <p:cNvGrpSpPr/>
            <p:nvPr/>
          </p:nvGrpSpPr>
          <p:grpSpPr>
            <a:xfrm>
              <a:off x="4535962" y="1666562"/>
              <a:ext cx="4521200" cy="3344333"/>
              <a:chOff x="6279749" y="2376839"/>
              <a:chExt cx="4521200" cy="3344333"/>
            </a:xfrm>
          </p:grpSpPr>
          <p:sp>
            <p:nvSpPr>
              <p:cNvPr id="17" name="雲朵形 16"/>
              <p:cNvSpPr/>
              <p:nvPr/>
            </p:nvSpPr>
            <p:spPr>
              <a:xfrm>
                <a:off x="6279749" y="2376839"/>
                <a:ext cx="4521200" cy="3344333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本框 8"/>
              <p:cNvSpPr txBox="1"/>
              <p:nvPr/>
            </p:nvSpPr>
            <p:spPr>
              <a:xfrm>
                <a:off x="7182363" y="3243662"/>
                <a:ext cx="3343030" cy="852541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TW" altLang="en-US" sz="2000" b="1" dirty="0">
                    <a:solidFill>
                      <a:srgbClr val="000000"/>
                    </a:solidFill>
                    <a:ea typeface="微软雅黑" charset="0"/>
                  </a:rPr>
                  <a:t>某個東西久久用一次，</a:t>
                </a:r>
                <a:endParaRPr lang="en-US" altLang="zh-TW" sz="2000" b="1" dirty="0">
                  <a:solidFill>
                    <a:srgbClr val="000000"/>
                  </a:solidFill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TW" altLang="en-US" sz="2000" b="1" dirty="0">
                    <a:solidFill>
                      <a:srgbClr val="000000"/>
                    </a:solidFill>
                    <a:ea typeface="微软雅黑" charset="0"/>
                  </a:rPr>
                  <a:t>不想花錢買了之後又不用</a:t>
                </a:r>
                <a:endParaRPr lang="en-US" altLang="zh-CN" sz="2000" b="1" dirty="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  <p:sp>
          <p:nvSpPr>
            <p:cNvPr id="27" name="流程圖: 接點 26"/>
            <p:cNvSpPr/>
            <p:nvPr/>
          </p:nvSpPr>
          <p:spPr>
            <a:xfrm>
              <a:off x="3264466" y="5104613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流程圖: 接點 28"/>
            <p:cNvSpPr/>
            <p:nvPr/>
          </p:nvSpPr>
          <p:spPr>
            <a:xfrm>
              <a:off x="3684365" y="4804533"/>
              <a:ext cx="252000" cy="252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接點 29"/>
            <p:cNvSpPr/>
            <p:nvPr/>
          </p:nvSpPr>
          <p:spPr>
            <a:xfrm>
              <a:off x="4135961" y="4266639"/>
              <a:ext cx="400001" cy="422594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92" y="4477936"/>
            <a:ext cx="2285714" cy="2285714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536317" y="823253"/>
            <a:ext cx="5792400" cy="3737157"/>
            <a:chOff x="3178610" y="723481"/>
            <a:chExt cx="6829709" cy="3737157"/>
          </a:xfrm>
        </p:grpSpPr>
        <p:grpSp>
          <p:nvGrpSpPr>
            <p:cNvPr id="34" name="群組 33"/>
            <p:cNvGrpSpPr/>
            <p:nvPr/>
          </p:nvGrpSpPr>
          <p:grpSpPr>
            <a:xfrm>
              <a:off x="3178610" y="723481"/>
              <a:ext cx="5792400" cy="3618000"/>
              <a:chOff x="6279749" y="2376839"/>
              <a:chExt cx="4521200" cy="3344333"/>
            </a:xfrm>
          </p:grpSpPr>
          <p:sp>
            <p:nvSpPr>
              <p:cNvPr id="38" name="雲朵形 37"/>
              <p:cNvSpPr/>
              <p:nvPr/>
            </p:nvSpPr>
            <p:spPr>
              <a:xfrm>
                <a:off x="6279749" y="2376839"/>
                <a:ext cx="4521200" cy="3344333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文本框 8"/>
              <p:cNvSpPr txBox="1"/>
              <p:nvPr/>
            </p:nvSpPr>
            <p:spPr>
              <a:xfrm>
                <a:off x="6818148" y="3400277"/>
                <a:ext cx="3343030" cy="852541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TW" altLang="en-US" sz="2000" b="1" dirty="0">
                    <a:solidFill>
                      <a:srgbClr val="000000"/>
                    </a:solidFill>
                    <a:ea typeface="微软雅黑" charset="0"/>
                  </a:rPr>
                  <a:t>不必要的東西佔位置，但丟掉又怕浪費</a:t>
                </a:r>
                <a:endParaRPr lang="en-US" altLang="zh-CN" sz="2000" b="1" dirty="0">
                  <a:solidFill>
                    <a:srgbClr val="000000"/>
                  </a:solidFill>
                  <a:ea typeface="微软雅黑" charset="0"/>
                </a:endParaRPr>
              </a:p>
            </p:txBody>
          </p:sp>
        </p:grpSp>
        <p:sp>
          <p:nvSpPr>
            <p:cNvPr id="35" name="流程圖: 接點 34"/>
            <p:cNvSpPr/>
            <p:nvPr/>
          </p:nvSpPr>
          <p:spPr>
            <a:xfrm flipH="1">
              <a:off x="9828328" y="4280638"/>
              <a:ext cx="179991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流程圖: 接點 35"/>
            <p:cNvSpPr/>
            <p:nvPr/>
          </p:nvSpPr>
          <p:spPr>
            <a:xfrm flipH="1">
              <a:off x="9336454" y="3980558"/>
              <a:ext cx="251987" cy="252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流程圖: 接點 36"/>
            <p:cNvSpPr/>
            <p:nvPr/>
          </p:nvSpPr>
          <p:spPr>
            <a:xfrm flipH="1">
              <a:off x="8736888" y="3442664"/>
              <a:ext cx="399981" cy="422594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TW" altLang="en-US" sz="4267" b="1" dirty="0">
                <a:solidFill>
                  <a:srgbClr val="FFFFFF"/>
                </a:solidFill>
                <a:ea typeface="微软雅黑" charset="0"/>
              </a:rPr>
              <a:t>平台</a:t>
            </a:r>
            <a:r>
              <a:rPr kumimoji="1" lang="zh-TW" altLang="en-US" sz="4267" b="1" dirty="0">
                <a:solidFill>
                  <a:schemeClr val="accent3"/>
                </a:solidFill>
                <a:ea typeface="微软雅黑" charset="0"/>
              </a:rPr>
              <a:t>功能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2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平台功能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6" name="组合 1"/>
          <p:cNvGrpSpPr/>
          <p:nvPr/>
        </p:nvGrpSpPr>
        <p:grpSpPr>
          <a:xfrm>
            <a:off x="653655" y="1614457"/>
            <a:ext cx="2165139" cy="3923965"/>
            <a:chOff x="336155" y="2011213"/>
            <a:chExt cx="2355159" cy="4268346"/>
          </a:xfrm>
        </p:grpSpPr>
        <p:grpSp>
          <p:nvGrpSpPr>
            <p:cNvPr id="22" name="组合 20"/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23" name="Freeform 12"/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15"/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15"/>
            <p:cNvSpPr>
              <a:spLocks noChangeAspect="1"/>
            </p:cNvSpPr>
            <p:nvPr/>
          </p:nvSpPr>
          <p:spPr bwMode="auto">
            <a:xfrm flipH="1">
              <a:off x="1452780" y="53244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15"/>
            <p:cNvSpPr>
              <a:spLocks noChangeAspect="1"/>
            </p:cNvSpPr>
            <p:nvPr/>
          </p:nvSpPr>
          <p:spPr bwMode="auto">
            <a:xfrm flipH="1">
              <a:off x="2144411" y="486771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094514" y="564604"/>
            <a:ext cx="6638989" cy="1178520"/>
            <a:chOff x="5094514" y="564604"/>
            <a:chExt cx="6638989" cy="1178520"/>
          </a:xfrm>
        </p:grpSpPr>
        <p:sp>
          <p:nvSpPr>
            <p:cNvPr id="34" name="文本框 8"/>
            <p:cNvSpPr txBox="1"/>
            <p:nvPr/>
          </p:nvSpPr>
          <p:spPr>
            <a:xfrm>
              <a:off x="6152815" y="1137660"/>
              <a:ext cx="5580688" cy="5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TW" altLang="en-US" sz="2800" b="1" dirty="0">
                  <a:solidFill>
                    <a:srgbClr val="000000"/>
                  </a:solidFill>
                  <a:ea typeface="微软雅黑" charset="0"/>
                </a:rPr>
                <a:t>刊 登 </a:t>
              </a:r>
              <a:endParaRPr lang="en-US" altLang="zh-CN" sz="2800" b="1" dirty="0">
                <a:solidFill>
                  <a:srgbClr val="000000"/>
                </a:solidFill>
                <a:ea typeface="微软雅黑" charset="0"/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 flipH="1">
              <a:off x="5094514" y="564604"/>
              <a:ext cx="696007" cy="117852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095721" y="2010755"/>
            <a:ext cx="6637782" cy="1177200"/>
            <a:chOff x="5095721" y="2010755"/>
            <a:chExt cx="6637782" cy="1177200"/>
          </a:xfrm>
        </p:grpSpPr>
        <p:sp>
          <p:nvSpPr>
            <p:cNvPr id="36" name="文本框 8"/>
            <p:cNvSpPr txBox="1"/>
            <p:nvPr/>
          </p:nvSpPr>
          <p:spPr>
            <a:xfrm>
              <a:off x="6152815" y="2587006"/>
              <a:ext cx="5580688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TW" altLang="en-US" sz="2800" b="1" dirty="0">
                  <a:solidFill>
                    <a:srgbClr val="000000"/>
                  </a:solidFill>
                  <a:ea typeface="微软雅黑" charset="0"/>
                </a:rPr>
                <a:t>索 取</a:t>
              </a:r>
              <a:endPara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 flipH="1">
              <a:off x="5095721" y="2010755"/>
              <a:ext cx="694800" cy="117720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095721" y="3455586"/>
            <a:ext cx="6568184" cy="1177200"/>
            <a:chOff x="5095721" y="3455586"/>
            <a:chExt cx="6568184" cy="1177200"/>
          </a:xfrm>
        </p:grpSpPr>
        <p:sp>
          <p:nvSpPr>
            <p:cNvPr id="38" name="文本框 8"/>
            <p:cNvSpPr txBox="1"/>
            <p:nvPr/>
          </p:nvSpPr>
          <p:spPr>
            <a:xfrm>
              <a:off x="6083217" y="4034865"/>
              <a:ext cx="5580688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TW" altLang="en-US" sz="2800" b="1" dirty="0">
                  <a:solidFill>
                    <a:srgbClr val="000000"/>
                  </a:solidFill>
                  <a:ea typeface="微软雅黑" charset="0"/>
                </a:rPr>
                <a:t>搜 尋</a:t>
              </a:r>
              <a:endParaRPr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 flipH="1">
              <a:off x="5095721" y="3455586"/>
              <a:ext cx="694800" cy="117720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095721" y="4900417"/>
            <a:ext cx="6568184" cy="1177200"/>
            <a:chOff x="5095721" y="4900417"/>
            <a:chExt cx="6568184" cy="1177200"/>
          </a:xfrm>
        </p:grpSpPr>
        <p:sp>
          <p:nvSpPr>
            <p:cNvPr id="40" name="文本框 8"/>
            <p:cNvSpPr txBox="1"/>
            <p:nvPr/>
          </p:nvSpPr>
          <p:spPr>
            <a:xfrm>
              <a:off x="6083217" y="5478297"/>
              <a:ext cx="5580688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09585">
                <a:lnSpc>
                  <a:spcPct val="130000"/>
                </a:lnSpc>
              </a:pPr>
              <a:r>
                <a:rPr lang="zh-TW" altLang="en-US" sz="2800" b="1" dirty="0">
                  <a:solidFill>
                    <a:srgbClr val="000000"/>
                  </a:solidFill>
                  <a:ea typeface="微软雅黑" charset="0"/>
                </a:rPr>
                <a:t>審 核</a:t>
              </a:r>
              <a:endParaRPr lang="zh-CN" altLang="en-US" sz="280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 flipH="1">
              <a:off x="5095721" y="4900417"/>
              <a:ext cx="694800" cy="117720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4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0563" y="2128727"/>
            <a:ext cx="23711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TW" altLang="en-US" sz="4267" b="1" dirty="0">
                <a:solidFill>
                  <a:srgbClr val="FFFFFF"/>
                </a:solidFill>
                <a:ea typeface="微软雅黑" charset="0"/>
              </a:rPr>
              <a:t>實作</a:t>
            </a:r>
            <a:r>
              <a:rPr kumimoji="1" lang="zh-TW" altLang="en-US" sz="4267" b="1" dirty="0">
                <a:solidFill>
                  <a:schemeClr val="accent3"/>
                </a:solidFill>
                <a:ea typeface="微软雅黑" charset="0"/>
              </a:rPr>
              <a:t>介紹</a:t>
            </a:r>
            <a:endParaRPr kumimoji="1" lang="zh-CN" altLang="en-US" sz="4267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135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44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6" y="296335"/>
            <a:ext cx="6627220" cy="877711"/>
          </a:xfrm>
        </p:spPr>
        <p:txBody>
          <a:bodyPr/>
          <a:lstStyle/>
          <a:p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前端實作 </a:t>
            </a:r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–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十大易用性設計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1225" y="1174046"/>
            <a:ext cx="1116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系統狀態能見度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TW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The system should always keep users informed about what is going on, through appropriate feedback within reasonable time.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31226" y="2045491"/>
            <a:ext cx="2811494" cy="988235"/>
            <a:chOff x="2276373" y="2051757"/>
            <a:chExt cx="2811494" cy="98823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373" y="2051757"/>
              <a:ext cx="2734057" cy="55252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2987612" y="2670660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圖一 通知即時提醒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377662" y="3993770"/>
            <a:ext cx="5091983" cy="986460"/>
            <a:chOff x="1377662" y="3993770"/>
            <a:chExt cx="5091983" cy="98646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662" y="3993770"/>
              <a:ext cx="1609950" cy="495369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4658262" y="3993770"/>
              <a:ext cx="1811383" cy="801464"/>
              <a:chOff x="7352965" y="3894484"/>
              <a:chExt cx="1811383" cy="801464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65" y="3894484"/>
                <a:ext cx="1600423" cy="476316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4052" y="4045652"/>
                <a:ext cx="650296" cy="650296"/>
              </a:xfrm>
              <a:prstGeom prst="rect">
                <a:avLst/>
              </a:prstGeom>
            </p:spPr>
          </p:pic>
        </p:grpSp>
        <p:sp>
          <p:nvSpPr>
            <p:cNvPr id="12" name="文字方塊 11"/>
            <p:cNvSpPr txBox="1"/>
            <p:nvPr/>
          </p:nvSpPr>
          <p:spPr>
            <a:xfrm>
              <a:off x="3009511" y="4672453"/>
              <a:ext cx="1670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圖二 按鈕滑入反應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945909" y="2051757"/>
            <a:ext cx="4745347" cy="2926984"/>
            <a:chOff x="6945909" y="2051757"/>
            <a:chExt cx="4745347" cy="292698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80"/>
            <a:stretch/>
          </p:blipFill>
          <p:spPr>
            <a:xfrm>
              <a:off x="6945909" y="2051757"/>
              <a:ext cx="4745347" cy="2547988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8483257" y="4670964"/>
              <a:ext cx="1670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1400" b="1" dirty="0">
                  <a:solidFill>
                    <a:schemeClr val="accent4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圖三 處理進度動畫</a:t>
              </a:r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3630306" y="1962554"/>
            <a:ext cx="2827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        </a:t>
            </a:r>
            <a:r>
              <a:rPr kumimoji="1" lang="zh-TW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搭配後端</a:t>
            </a:r>
            <a:r>
              <a:rPr kumimoji="1" lang="en-US" altLang="zh-TW" sz="1400" b="1" dirty="0" err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SignalR</a:t>
            </a:r>
            <a:r>
              <a:rPr kumimoji="1" lang="zh-TW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與</a:t>
            </a:r>
            <a:r>
              <a:rPr kumimoji="1" lang="en-US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Ajax</a:t>
            </a:r>
            <a:r>
              <a:rPr kumimoji="1" lang="zh-TW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非同步傳輸的達成即時通知的效果</a:t>
            </a:r>
            <a:r>
              <a:rPr kumimoji="1" lang="en-US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</a:t>
            </a:r>
            <a:r>
              <a:rPr kumimoji="1" lang="zh-TW" altLang="en-US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一</a:t>
            </a:r>
            <a:r>
              <a:rPr kumimoji="1" lang="en-US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TW" altLang="zh-TW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，讓使用者不用重整頁面也能接到通知。</a:t>
            </a:r>
            <a:endParaRPr kumimoji="1" lang="en-US" altLang="zh-TW" sz="14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98844" y="5132641"/>
            <a:ext cx="509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kumimoji="1" lang="zh-TW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滑鼠滑入時的換色反應是讓使用者在點擊前能確認「這是按鈕」</a:t>
            </a:r>
            <a:r>
              <a:rPr kumimoji="1" lang="en-US" altLang="zh-TW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如圖二</a:t>
            </a:r>
            <a:r>
              <a:rPr kumimoji="1" lang="en-US" altLang="zh-TW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TW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kumimoji="1" lang="en-US" altLang="zh-TW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45909" y="5049960"/>
            <a:ext cx="4745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kumimoji="1" lang="zh-TW" altLang="zh-TW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使用者在瀏覽物品時會先載入少量的物品，當想往下滑動頁面時，會送出請求向後端索取更多符合條件的商品，並動態載入到網頁中</a:t>
            </a:r>
            <a:r>
              <a:rPr kumimoji="1" lang="en-US" altLang="zh-TW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TW" altLang="zh-TW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如圖三</a:t>
            </a:r>
            <a:r>
              <a:rPr kumimoji="1" lang="en-US" altLang="zh-TW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TW" altLang="zh-TW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，載入動畫的顯示可以讓使用者了解現在狀態。</a:t>
            </a:r>
          </a:p>
        </p:txBody>
      </p:sp>
    </p:spTree>
    <p:extLst>
      <p:ext uri="{BB962C8B-B14F-4D97-AF65-F5344CB8AC3E}">
        <p14:creationId xmlns:p14="http://schemas.microsoft.com/office/powerpoint/2010/main" val="15488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889</Words>
  <Application>Microsoft Office PowerPoint</Application>
  <PresentationFormat>寬螢幕</PresentationFormat>
  <Paragraphs>114</Paragraphs>
  <Slides>26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微软雅黑</vt:lpstr>
      <vt:lpstr>微软雅黑</vt:lpstr>
      <vt:lpstr>黑体</vt:lpstr>
      <vt:lpstr>宋体</vt:lpstr>
      <vt:lpstr>新細明體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鄭鴻仁</cp:lastModifiedBy>
  <cp:revision>140</cp:revision>
  <dcterms:created xsi:type="dcterms:W3CDTF">2015-08-18T02:51:41Z</dcterms:created>
  <dcterms:modified xsi:type="dcterms:W3CDTF">2017-10-13T03:56:18Z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