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.jpeg" ContentType="image/jpeg"/>
  <Override PartName="/ppt/notesSlides/notesSlide5.xml" ContentType="application/vnd.openxmlformats-officedocument.presentationml.notesSlide+xml"/>
  <Override PartName="/ppt/media/image4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5.jpeg" ContentType="image/jpeg"/>
  <Override PartName="/ppt/notesSlides/notesSlide8.xml" ContentType="application/vnd.openxmlformats-officedocument.presentationml.notesSlide+xml"/>
  <Override PartName="/ppt/media/image6.jpeg" ContentType="image/jpeg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189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377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565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754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5943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131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319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508" algn="l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0CA"/>
          </a:solidFill>
        </a:fill>
      </a:tcStyle>
    </a:wholeTbl>
    <a:band2H>
      <a:tcTxStyle b="def" i="def"/>
      <a:tcStyle>
        <a:tcBdr/>
        <a:fill>
          <a:solidFill>
            <a:srgbClr val="FCE9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0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5F5F5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要搬家的時候，有些東西老舊不容易販賣或是想要盡速出清</a:t>
            </a:r>
          </a:p>
          <a:p>
            <a:pPr/>
            <a:r>
              <a:t>東西還可以使用，像是通識課買了一本書，但是也已經不會再去看了</a:t>
            </a:r>
          </a:p>
          <a:p>
            <a:pPr/>
            <a:r>
              <a:t>所以我們想解決這個問題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我們系統是以</a:t>
            </a:r>
            <a:r>
              <a:t>ASP.Net MVC</a:t>
            </a:r>
            <a:r>
              <a:t>的框架實作，我們</a:t>
            </a:r>
            <a:r>
              <a:t>model</a:t>
            </a:r>
            <a:r>
              <a:t>有這些子系統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GIFU</a:t>
            </a:r>
            <a:r>
              <a:t>具備基本帳號功能，</a:t>
            </a:r>
          </a:p>
          <a:p>
            <a:pPr/>
            <a:r>
              <a:t>有帳號管理子系統實作註冊、</a:t>
            </a:r>
            <a:r>
              <a:t>email</a:t>
            </a:r>
            <a:r>
              <a:t>驗證、登入功能。</a:t>
            </a:r>
          </a:p>
          <a:p>
            <a:pPr/>
            <a:r>
              <a:t>上下架與物品資訊編輯功能由物品管理子系統實作。</a:t>
            </a:r>
          </a:p>
          <a:p>
            <a:pPr/>
            <a:r>
              <a:t>有索取訂單時，審核訂單索取的功能由訂單管理子系統實作。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查詢瀏覽子系統有搜尋、物品推薦、瀏覽次數等功能。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站內訊息的推播是以</a:t>
            </a:r>
            <a:r>
              <a:t>SignalR</a:t>
            </a:r>
            <a:r>
              <a:t>來實作</a:t>
            </a:r>
            <a:r>
              <a:t>……….</a:t>
            </a:r>
          </a:p>
          <a:p>
            <a:pPr/>
            <a:r>
              <a:t>推播同時也送出</a:t>
            </a:r>
            <a:r>
              <a:t>Email</a:t>
            </a:r>
            <a:r>
              <a:t>到該會員的信箱。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資料庫從</a:t>
            </a:r>
            <a:r>
              <a:t>ER</a:t>
            </a:r>
            <a:r>
              <a:t> </a:t>
            </a:r>
            <a:r>
              <a:t>Model</a:t>
            </a:r>
            <a:r>
              <a:t>開始設計規劃。我們有五個實體，分別是帳戶、物品、訂單、留言、通知，以上是他們的關聯。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瀏覽路徑 </a:t>
            </a:r>
            <a:r>
              <a:t>=</a:t>
            </a:r>
            <a:r>
              <a:t> 麵包屑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贈與者可以刊登物品，如果索取者有興趣的話，可以詢問或索取，系統會自動通知贈與者，贈與者就可以審核是否要贈與，這就是完整的操作流程。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Shape 3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缺一張圖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8" name="Shape 3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網路社群</a:t>
            </a:r>
            <a:r>
              <a:t>:</a:t>
            </a:r>
            <a:r>
              <a:t> 登入串聯社群，加速註冊流程。</a:t>
            </a:r>
          </a:p>
          <a:p>
            <a:pPr/>
            <a:r>
              <a:t>APP: </a:t>
            </a:r>
            <a:r>
              <a:t>讓行動裝置使用者更方便操作。</a:t>
            </a:r>
          </a:p>
          <a:p>
            <a:pPr/>
            <a:r>
              <a:t>物流合作</a:t>
            </a:r>
            <a:r>
              <a:t>:</a:t>
            </a:r>
            <a:r>
              <a:t>與物流公司合作，增加贈與者寄件便利性，減少索取者的運費負擔。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 txBox="1"/>
          <p:nvPr/>
        </p:nvSpPr>
        <p:spPr>
          <a:xfrm>
            <a:off x="440603" y="75987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背景图片素材</a:t>
            </a:r>
          </a:p>
        </p:txBody>
      </p:sp>
      <p:sp>
        <p:nvSpPr>
          <p:cNvPr id="98" name="矩形 2"/>
          <p:cNvSpPr txBox="1"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OfficePLUS</a:t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幻灯片">
    <p:bg>
      <p:bgPr>
        <a:solidFill>
          <a:srgbClr val="E73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6"/>
          <p:cNvSpPr txBox="1"/>
          <p:nvPr/>
        </p:nvSpPr>
        <p:spPr>
          <a:xfrm>
            <a:off x="440602" y="759872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标注</a:t>
            </a:r>
          </a:p>
        </p:txBody>
      </p:sp>
      <p:sp>
        <p:nvSpPr>
          <p:cNvPr id="107" name="矩形 7"/>
          <p:cNvSpPr txBox="1"/>
          <p:nvPr/>
        </p:nvSpPr>
        <p:spPr>
          <a:xfrm>
            <a:off x="2857674" y="841947"/>
            <a:ext cx="1402001" cy="3324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字体使用 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行距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背景图片出处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声明</a:t>
            </a:r>
          </a:p>
        </p:txBody>
      </p:sp>
      <p:sp>
        <p:nvSpPr>
          <p:cNvPr id="108" name="矩形 8"/>
          <p:cNvSpPr txBox="1"/>
          <p:nvPr/>
        </p:nvSpPr>
        <p:spPr>
          <a:xfrm>
            <a:off x="4395051" y="841948"/>
            <a:ext cx="3727458" cy="391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英文 </a:t>
            </a:r>
            <a:r>
              <a:t>Century Gothic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中文 微软雅黑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正文 </a:t>
            </a:r>
            <a:r>
              <a:t>1.3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cn.bing.com</a:t>
            </a: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互联网是一个开放共享的平台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OfficePLUS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部分设计灵感与元素来源于网络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defTabSz="609584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如有建议请联系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officeplus@microsoft.com</a:t>
            </a:r>
          </a:p>
        </p:txBody>
      </p:sp>
      <p:sp>
        <p:nvSpPr>
          <p:cNvPr id="109" name="矩形 9"/>
          <p:cNvSpPr txBox="1"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OfficePLUS</a:t>
            </a:r>
          </a:p>
        </p:txBody>
      </p:sp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6"/>
          <p:cNvSpPr txBox="1"/>
          <p:nvPr/>
        </p:nvSpPr>
        <p:spPr>
          <a:xfrm>
            <a:off x="4535000" y="4458723"/>
            <a:ext cx="312200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609584">
              <a:defRPr sz="13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点击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Logo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获取更多优质模板（放映模式）</a:t>
            </a:r>
          </a:p>
        </p:txBody>
      </p:sp>
      <p:pic>
        <p:nvPicPr>
          <p:cNvPr id="118" name="图片 3" descr="图片 3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3227832"/>
            <a:ext cx="3048000" cy="40233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/>
          <p:nvPr/>
        </p:nvSpPr>
        <p:spPr>
          <a:xfrm>
            <a:off x="795" y="296334"/>
            <a:ext cx="349956" cy="87771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531226" y="296334"/>
            <a:ext cx="4563289" cy="87771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 sz="4000">
                <a:solidFill>
                  <a:schemeClr val="accent4"/>
                </a:solidFill>
              </a:defRPr>
            </a:lvl1pPr>
            <a:lvl2pPr marL="838200" indent="-381000">
              <a:buFontTx/>
              <a:defRPr b="1" sz="4000">
                <a:solidFill>
                  <a:schemeClr val="accent4"/>
                </a:solidFill>
              </a:defRPr>
            </a:lvl2pPr>
            <a:lvl3pPr marL="1371600" indent="-457200">
              <a:buFontTx/>
              <a:defRPr b="1" sz="4000">
                <a:solidFill>
                  <a:schemeClr val="accent4"/>
                </a:solidFill>
              </a:defRPr>
            </a:lvl3pPr>
            <a:lvl4pPr marL="1879600" indent="-508000">
              <a:buFontTx/>
              <a:defRPr b="1" sz="4000">
                <a:solidFill>
                  <a:schemeClr val="accent4"/>
                </a:solidFill>
              </a:defRPr>
            </a:lvl4pPr>
            <a:lvl5pPr marL="2336800" indent="-508000">
              <a:buFontTx/>
              <a:defRPr b="1" sz="4000">
                <a:solidFill>
                  <a:schemeClr val="accent4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矩形 2"/>
          <p:cNvSpPr/>
          <p:nvPr/>
        </p:nvSpPr>
        <p:spPr>
          <a:xfrm>
            <a:off x="793" y="0"/>
            <a:ext cx="12192001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" name="矩形 7"/>
          <p:cNvSpPr/>
          <p:nvPr/>
        </p:nvSpPr>
        <p:spPr>
          <a:xfrm>
            <a:off x="6114565" y="0"/>
            <a:ext cx="607823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" name="矩形 8"/>
          <p:cNvSpPr/>
          <p:nvPr/>
        </p:nvSpPr>
        <p:spPr>
          <a:xfrm>
            <a:off x="795" y="296334"/>
            <a:ext cx="349956" cy="87771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" name="內文層級一…"/>
          <p:cNvSpPr txBox="1"/>
          <p:nvPr>
            <p:ph type="body" sz="quarter" idx="1"/>
          </p:nvPr>
        </p:nvSpPr>
        <p:spPr>
          <a:xfrm>
            <a:off x="531226" y="296334"/>
            <a:ext cx="4563289" cy="87771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 sz="4000">
                <a:solidFill>
                  <a:srgbClr val="FFFFFF"/>
                </a:solidFill>
              </a:defRPr>
            </a:lvl1pPr>
            <a:lvl2pPr marL="838200" indent="-381000">
              <a:buFontTx/>
              <a:defRPr b="1" sz="4000">
                <a:solidFill>
                  <a:srgbClr val="FFFFFF"/>
                </a:solidFill>
              </a:defRPr>
            </a:lvl2pPr>
            <a:lvl3pPr marL="1371600" indent="-457200">
              <a:buFontTx/>
              <a:defRPr b="1" sz="4000">
                <a:solidFill>
                  <a:srgbClr val="FFFFFF"/>
                </a:solidFill>
              </a:defRPr>
            </a:lvl3pPr>
            <a:lvl4pPr marL="1879600" indent="-508000">
              <a:buFontTx/>
              <a:defRPr b="1" sz="4000">
                <a:solidFill>
                  <a:srgbClr val="FFFFFF"/>
                </a:solidFill>
              </a:defRPr>
            </a:lvl4pPr>
            <a:lvl5pPr marL="2336800" indent="-508000">
              <a:buFontTx/>
              <a:defRPr b="1" sz="40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矩形 2"/>
          <p:cNvSpPr/>
          <p:nvPr/>
        </p:nvSpPr>
        <p:spPr>
          <a:xfrm>
            <a:off x="793" y="3335276"/>
            <a:ext cx="12192001" cy="3522726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" name="矩形 3"/>
          <p:cNvSpPr/>
          <p:nvPr/>
        </p:nvSpPr>
        <p:spPr>
          <a:xfrm>
            <a:off x="795" y="296334"/>
            <a:ext cx="349956" cy="87771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531226" y="296334"/>
            <a:ext cx="4563289" cy="87771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 sz="4000">
                <a:solidFill>
                  <a:srgbClr val="FFFFFF"/>
                </a:solidFill>
              </a:defRPr>
            </a:lvl1pPr>
            <a:lvl2pPr marL="838200" indent="-381000">
              <a:buFontTx/>
              <a:defRPr b="1" sz="4000">
                <a:solidFill>
                  <a:srgbClr val="FFFFFF"/>
                </a:solidFill>
              </a:defRPr>
            </a:lvl2pPr>
            <a:lvl3pPr marL="1371600" indent="-457200">
              <a:buFontTx/>
              <a:defRPr b="1" sz="4000">
                <a:solidFill>
                  <a:srgbClr val="FFFFFF"/>
                </a:solidFill>
              </a:defRPr>
            </a:lvl3pPr>
            <a:lvl4pPr marL="1879600" indent="-508000">
              <a:buFontTx/>
              <a:defRPr b="1" sz="4000">
                <a:solidFill>
                  <a:srgbClr val="FFFFFF"/>
                </a:solidFill>
              </a:defRPr>
            </a:lvl4pPr>
            <a:lvl5pPr marL="2336800" indent="-508000">
              <a:buFontTx/>
              <a:defRPr b="1" sz="40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矩形 2"/>
          <p:cNvSpPr/>
          <p:nvPr/>
        </p:nvSpPr>
        <p:spPr>
          <a:xfrm>
            <a:off x="793" y="0"/>
            <a:ext cx="12192001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b="1" sz="2400"/>
            </a:lvl1pPr>
            <a:lvl2pPr marL="685800" indent="-228600">
              <a:buFontTx/>
              <a:defRPr b="1" sz="2400"/>
            </a:lvl2pPr>
            <a:lvl3pPr marL="1188719" indent="-274319">
              <a:buFontTx/>
              <a:defRPr b="1" sz="2400"/>
            </a:lvl3pPr>
            <a:lvl4pPr marL="1676400" indent="-304800">
              <a:buFontTx/>
              <a:defRPr b="1" sz="2400"/>
            </a:lvl4pPr>
            <a:lvl5pPr marL="2133600" indent="-304800">
              <a:buFontTx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文本占位符 7"/>
          <p:cNvSpPr/>
          <p:nvPr>
            <p:ph type="body" sz="quarter" idx="13"/>
          </p:nvPr>
        </p:nvSpPr>
        <p:spPr>
          <a:xfrm>
            <a:off x="11386591" y="171546"/>
            <a:ext cx="805409" cy="616257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 fontScale="100000" lnSpcReduction="0"/>
          </a:bodyPr>
          <a:lstStyle/>
          <a:p>
            <a:pPr marL="0" indent="0" algn="ctr">
              <a:buSzTx/>
              <a:buFontTx/>
              <a:buNone/>
              <a:defRPr b="1"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图片占位符 8"/>
          <p:cNvSpPr/>
          <p:nvPr>
            <p:ph type="pic" sz="quarter" idx="14"/>
          </p:nvPr>
        </p:nvSpPr>
        <p:spPr>
          <a:xfrm>
            <a:off x="376767" y="5989475"/>
            <a:ext cx="1960035" cy="5334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2"/>
          <p:cNvSpPr/>
          <p:nvPr/>
        </p:nvSpPr>
        <p:spPr>
          <a:xfrm>
            <a:off x="793" y="0"/>
            <a:ext cx="12192001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" name="矩形 3"/>
          <p:cNvSpPr/>
          <p:nvPr/>
        </p:nvSpPr>
        <p:spPr>
          <a:xfrm>
            <a:off x="794" y="0"/>
            <a:ext cx="31609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" name="矩形 4"/>
          <p:cNvSpPr/>
          <p:nvPr/>
        </p:nvSpPr>
        <p:spPr>
          <a:xfrm>
            <a:off x="11876706" y="0"/>
            <a:ext cx="31609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" name="矩形 5"/>
          <p:cNvSpPr/>
          <p:nvPr/>
        </p:nvSpPr>
        <p:spPr>
          <a:xfrm rot="5400000">
            <a:off x="5938751" y="-5937955"/>
            <a:ext cx="316090" cy="12192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" name="矩形 6"/>
          <p:cNvSpPr/>
          <p:nvPr/>
        </p:nvSpPr>
        <p:spPr>
          <a:xfrm rot="5400000">
            <a:off x="5938751" y="603955"/>
            <a:ext cx="316090" cy="12192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" name="大標題文字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大標題文字</a:t>
            </a:r>
          </a:p>
        </p:txBody>
      </p:sp>
      <p:sp>
        <p:nvSpPr>
          <p:cNvPr id="9" name="內文層級一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" name="幻燈片編號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18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377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565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754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5943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131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31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508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5"/>
          <p:cNvSpPr txBox="1"/>
          <p:nvPr/>
        </p:nvSpPr>
        <p:spPr>
          <a:xfrm>
            <a:off x="318053" y="2774178"/>
            <a:ext cx="11559208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9629">
              <a:lnSpc>
                <a:spcPct val="120000"/>
              </a:lnSpc>
              <a:defRPr b="1" sz="3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組員</a:t>
            </a:r>
            <a:r>
              <a:t>:</a:t>
            </a:r>
          </a:p>
          <a:p>
            <a:pPr algn="ctr" defTabSz="609629">
              <a:lnSpc>
                <a:spcPct val="120000"/>
              </a:lnSpc>
              <a:defRPr b="1" sz="3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資工四 </a:t>
            </a:r>
            <a:r>
              <a:t>103590016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蔡宗穎</a:t>
            </a:r>
          </a:p>
          <a:p>
            <a:pPr algn="ctr" defTabSz="609629">
              <a:lnSpc>
                <a:spcPct val="120000"/>
              </a:lnSpc>
              <a:defRPr b="1" sz="3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資工四 </a:t>
            </a:r>
            <a:r>
              <a:t>103590030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劉顥旻</a:t>
            </a:r>
          </a:p>
          <a:p>
            <a:pPr algn="ctr" defTabSz="609629">
              <a:lnSpc>
                <a:spcPct val="120000"/>
              </a:lnSpc>
              <a:defRPr b="1" sz="3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資工四 </a:t>
            </a:r>
            <a:r>
              <a:t>103590041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郭晉名</a:t>
            </a:r>
          </a:p>
          <a:p>
            <a:pPr algn="ctr" defTabSz="609629">
              <a:lnSpc>
                <a:spcPct val="120000"/>
              </a:lnSpc>
              <a:defRPr b="1" sz="3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資工四 </a:t>
            </a:r>
            <a:r>
              <a:t>103590046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鄭鴻仁</a:t>
            </a:r>
          </a:p>
        </p:txBody>
      </p:sp>
      <p:sp>
        <p:nvSpPr>
          <p:cNvPr id="129" name="任意形状 11"/>
          <p:cNvSpPr/>
          <p:nvPr/>
        </p:nvSpPr>
        <p:spPr>
          <a:xfrm rot="16200000">
            <a:off x="9652517" y="545841"/>
            <a:ext cx="1940770" cy="8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7529" y="21600"/>
                </a:lnTo>
                <a:lnTo>
                  <a:pt x="7529" y="21600"/>
                </a:lnTo>
                <a:lnTo>
                  <a:pt x="0" y="21600"/>
                </a:lnTo>
                <a:lnTo>
                  <a:pt x="4725" y="10800"/>
                </a:lnTo>
                <a:lnTo>
                  <a:pt x="0" y="0"/>
                </a:lnTo>
                <a:lnTo>
                  <a:pt x="752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0" name="矩形 7"/>
          <p:cNvSpPr txBox="1"/>
          <p:nvPr/>
        </p:nvSpPr>
        <p:spPr>
          <a:xfrm>
            <a:off x="318051" y="1318252"/>
            <a:ext cx="11559211" cy="163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9629">
              <a:lnSpc>
                <a:spcPct val="120000"/>
              </a:lnSpc>
              <a:defRPr b="1" sz="4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指導教授</a:t>
            </a:r>
            <a:r>
              <a:t>: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劉建宏、陳偉凱老師</a:t>
            </a:r>
          </a:p>
        </p:txBody>
      </p:sp>
      <p:sp>
        <p:nvSpPr>
          <p:cNvPr id="131" name="幻燈片編號"/>
          <p:cNvSpPr txBox="1"/>
          <p:nvPr>
            <p:ph type="sldNum" sz="quarter" idx="4294967295"/>
          </p:nvPr>
        </p:nvSpPr>
        <p:spPr>
          <a:xfrm>
            <a:off x="11535424" y="61264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字版面配置區 6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Model</a:t>
            </a:r>
            <a:r>
              <a:t>實作之系統</a:t>
            </a:r>
          </a:p>
        </p:txBody>
      </p:sp>
      <p:sp>
        <p:nvSpPr>
          <p:cNvPr id="238" name="文字方塊 42"/>
          <p:cNvSpPr txBox="1"/>
          <p:nvPr/>
        </p:nvSpPr>
        <p:spPr>
          <a:xfrm>
            <a:off x="1421048" y="1588207"/>
            <a:ext cx="195850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1. </a:t>
            </a:r>
            <a:r>
              <a:t>帳號管理子系統</a:t>
            </a:r>
          </a:p>
        </p:txBody>
      </p:sp>
      <p:sp>
        <p:nvSpPr>
          <p:cNvPr id="239" name="文字方塊 43"/>
          <p:cNvSpPr txBox="1"/>
          <p:nvPr/>
        </p:nvSpPr>
        <p:spPr>
          <a:xfrm>
            <a:off x="1421046" y="5201263"/>
            <a:ext cx="19585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4. </a:t>
            </a:r>
            <a:r>
              <a:t>查詢瀏覽子系統</a:t>
            </a:r>
          </a:p>
        </p:txBody>
      </p:sp>
      <p:sp>
        <p:nvSpPr>
          <p:cNvPr id="240" name="文字方塊 44"/>
          <p:cNvSpPr txBox="1"/>
          <p:nvPr/>
        </p:nvSpPr>
        <p:spPr>
          <a:xfrm>
            <a:off x="1421048" y="3996911"/>
            <a:ext cx="195850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3. </a:t>
            </a:r>
            <a:r>
              <a:t>訂單管理子系統</a:t>
            </a:r>
          </a:p>
        </p:txBody>
      </p:sp>
      <p:sp>
        <p:nvSpPr>
          <p:cNvPr id="241" name="文字方塊 45"/>
          <p:cNvSpPr txBox="1"/>
          <p:nvPr/>
        </p:nvSpPr>
        <p:spPr>
          <a:xfrm>
            <a:off x="1421048" y="2792558"/>
            <a:ext cx="195850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2. </a:t>
            </a:r>
            <a:r>
              <a:t>物品管理子系統</a:t>
            </a:r>
          </a:p>
        </p:txBody>
      </p:sp>
      <p:sp>
        <p:nvSpPr>
          <p:cNvPr id="242" name="文字方塊 48"/>
          <p:cNvSpPr txBox="1"/>
          <p:nvPr/>
        </p:nvSpPr>
        <p:spPr>
          <a:xfrm>
            <a:off x="3918863" y="1588207"/>
            <a:ext cx="595665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註冊、 </a:t>
            </a:r>
            <a:r>
              <a:t>Email</a:t>
            </a:r>
            <a:r>
              <a:t>驗證、登入</a:t>
            </a:r>
          </a:p>
        </p:txBody>
      </p:sp>
      <p:sp>
        <p:nvSpPr>
          <p:cNvPr id="243" name="文字方塊 49"/>
          <p:cNvSpPr txBox="1"/>
          <p:nvPr/>
        </p:nvSpPr>
        <p:spPr>
          <a:xfrm>
            <a:off x="3918863" y="399691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審核訂單</a:t>
            </a:r>
          </a:p>
        </p:txBody>
      </p:sp>
      <p:sp>
        <p:nvSpPr>
          <p:cNvPr id="244" name="文字方塊 50"/>
          <p:cNvSpPr txBox="1"/>
          <p:nvPr/>
        </p:nvSpPr>
        <p:spPr>
          <a:xfrm>
            <a:off x="3918863" y="5201263"/>
            <a:ext cx="2847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搜尋、物品推薦、瀏覽次數</a:t>
            </a:r>
          </a:p>
        </p:txBody>
      </p:sp>
      <p:sp>
        <p:nvSpPr>
          <p:cNvPr id="245" name="文字方塊 51"/>
          <p:cNvSpPr txBox="1"/>
          <p:nvPr/>
        </p:nvSpPr>
        <p:spPr>
          <a:xfrm>
            <a:off x="3918863" y="2792558"/>
            <a:ext cx="2847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上下架、物品資訊編輯功能</a:t>
            </a:r>
          </a:p>
        </p:txBody>
      </p:sp>
      <p:sp>
        <p:nvSpPr>
          <p:cNvPr id="246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字版面配置區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Model</a:t>
            </a:r>
            <a:r>
              <a:t>實作之系統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762" y="2536324"/>
            <a:ext cx="6943606" cy="37118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52" name="文字方塊 20"/>
          <p:cNvSpPr txBox="1"/>
          <p:nvPr/>
        </p:nvSpPr>
        <p:spPr>
          <a:xfrm>
            <a:off x="7998266" y="3889881"/>
            <a:ext cx="38987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當</a:t>
            </a:r>
            <a:r>
              <a:t>DB</a:t>
            </a:r>
            <a:r>
              <a:t>有異動時，通知</a:t>
            </a:r>
            <a:r>
              <a:t>Web Service</a:t>
            </a:r>
            <a:r>
              <a:t>，並經由</a:t>
            </a:r>
            <a:r>
              <a:t>SignalR</a:t>
            </a:r>
            <a:r>
              <a:t> </a:t>
            </a:r>
            <a:r>
              <a:t>Hub</a:t>
            </a:r>
            <a:r>
              <a:t>推播向要求用戶更新資料。</a:t>
            </a:r>
          </a:p>
        </p:txBody>
      </p:sp>
      <p:grpSp>
        <p:nvGrpSpPr>
          <p:cNvPr id="255" name="群組 2"/>
          <p:cNvGrpSpPr/>
          <p:nvPr/>
        </p:nvGrpSpPr>
        <p:grpSpPr>
          <a:xfrm>
            <a:off x="1428014" y="1543377"/>
            <a:ext cx="4605346" cy="432752"/>
            <a:chOff x="0" y="0"/>
            <a:chExt cx="4605345" cy="432751"/>
          </a:xfrm>
        </p:grpSpPr>
        <p:sp>
          <p:nvSpPr>
            <p:cNvPr id="253" name="文字方塊 17"/>
            <p:cNvSpPr txBox="1"/>
            <p:nvPr/>
          </p:nvSpPr>
          <p:spPr>
            <a:xfrm>
              <a:off x="0" y="0"/>
              <a:ext cx="1958502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5. </a:t>
              </a:r>
              <a:r>
                <a:t>訊息通知子系統</a:t>
              </a:r>
            </a:p>
          </p:txBody>
        </p:sp>
        <p:sp>
          <p:nvSpPr>
            <p:cNvPr id="254" name="文字方塊 6"/>
            <p:cNvSpPr txBox="1"/>
            <p:nvPr/>
          </p:nvSpPr>
          <p:spPr>
            <a:xfrm>
              <a:off x="2265881" y="23811"/>
              <a:ext cx="233946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站內訊息、 </a:t>
              </a:r>
              <a:r>
                <a:t>Email</a:t>
              </a:r>
              <a:r>
                <a:t>通知</a:t>
              </a:r>
            </a:p>
          </p:txBody>
        </p:sp>
      </p:grpSp>
      <p:sp>
        <p:nvSpPr>
          <p:cNvPr id="256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ER-Model</a:t>
            </a:r>
          </a:p>
        </p:txBody>
      </p:sp>
      <p:pic>
        <p:nvPicPr>
          <p:cNvPr id="261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6755" y="0"/>
            <a:ext cx="550400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文本占位符 1"/>
          <p:cNvSpPr txBox="1"/>
          <p:nvPr>
            <p:ph type="body" sz="quarter" idx="1"/>
          </p:nvPr>
        </p:nvSpPr>
        <p:spPr>
          <a:xfrm>
            <a:off x="531226" y="296334"/>
            <a:ext cx="662722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前端實作 </a:t>
            </a:r>
            <a:r>
              <a:t>– </a:t>
            </a:r>
            <a:r>
              <a:t>十大易用性設計</a:t>
            </a:r>
          </a:p>
        </p:txBody>
      </p:sp>
      <p:sp>
        <p:nvSpPr>
          <p:cNvPr id="267" name="文字方塊 3"/>
          <p:cNvSpPr txBox="1"/>
          <p:nvPr/>
        </p:nvSpPr>
        <p:spPr>
          <a:xfrm>
            <a:off x="531224" y="1174045"/>
            <a:ext cx="1116003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1.</a:t>
            </a:r>
            <a:r>
              <a:t>系統狀態能見度 </a:t>
            </a:r>
            <a:r>
              <a:t>:</a:t>
            </a:r>
          </a:p>
        </p:txBody>
      </p:sp>
      <p:grpSp>
        <p:nvGrpSpPr>
          <p:cNvPr id="270" name="群組 14"/>
          <p:cNvGrpSpPr/>
          <p:nvPr/>
        </p:nvGrpSpPr>
        <p:grpSpPr>
          <a:xfrm>
            <a:off x="1021633" y="2686206"/>
            <a:ext cx="3990747" cy="1500568"/>
            <a:chOff x="0" y="0"/>
            <a:chExt cx="3990745" cy="1500567"/>
          </a:xfrm>
        </p:grpSpPr>
        <p:pic>
          <p:nvPicPr>
            <p:cNvPr id="268" name="圖片 4" descr="圖片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990746" cy="80649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sp>
          <p:nvSpPr>
            <p:cNvPr id="269" name="文字方塊 10"/>
            <p:cNvSpPr txBox="1"/>
            <p:nvPr/>
          </p:nvSpPr>
          <p:spPr>
            <a:xfrm>
              <a:off x="1131995" y="1155127"/>
              <a:ext cx="162533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chemeClr val="accent4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圖一  </a:t>
              </a:r>
              <a:r>
                <a:rPr b="1"/>
                <a:t>通知即時提醒</a:t>
              </a:r>
            </a:p>
          </p:txBody>
        </p:sp>
      </p:grpSp>
      <p:grpSp>
        <p:nvGrpSpPr>
          <p:cNvPr id="273" name="群組 16"/>
          <p:cNvGrpSpPr/>
          <p:nvPr/>
        </p:nvGrpSpPr>
        <p:grpSpPr>
          <a:xfrm>
            <a:off x="6269683" y="2117712"/>
            <a:ext cx="3855442" cy="2782042"/>
            <a:chOff x="0" y="0"/>
            <a:chExt cx="3855441" cy="2782040"/>
          </a:xfrm>
        </p:grpSpPr>
        <p:pic>
          <p:nvPicPr>
            <p:cNvPr id="271" name="圖片 9" descr="圖片 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32780" r="0" b="0"/>
            <a:stretch>
              <a:fillRect/>
            </a:stretch>
          </p:blipFill>
          <p:spPr>
            <a:xfrm>
              <a:off x="0" y="0"/>
              <a:ext cx="3855442" cy="210971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sp>
          <p:nvSpPr>
            <p:cNvPr id="272" name="文字方塊 12"/>
            <p:cNvSpPr txBox="1"/>
            <p:nvPr/>
          </p:nvSpPr>
          <p:spPr>
            <a:xfrm>
              <a:off x="1090792" y="2436600"/>
              <a:ext cx="157593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chemeClr val="accent4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圖二 </a:t>
              </a:r>
              <a:r>
                <a:rPr b="1"/>
                <a:t>處理進度動畫</a:t>
              </a:r>
            </a:p>
          </p:txBody>
        </p:sp>
      </p:grpSp>
      <p:sp>
        <p:nvSpPr>
          <p:cNvPr id="274" name="文字方塊 17"/>
          <p:cNvSpPr txBox="1"/>
          <p:nvPr/>
        </p:nvSpPr>
        <p:spPr>
          <a:xfrm>
            <a:off x="1021633" y="4995079"/>
            <a:ext cx="436979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搭配後端</a:t>
            </a:r>
            <a:r>
              <a:t>SignalR</a:t>
            </a:r>
            <a:r>
              <a:t>與</a:t>
            </a:r>
            <a:r>
              <a:t>Ajax</a:t>
            </a:r>
            <a:r>
              <a:t>非同步傳輸的達成即時通知的效果，讓使用者不用重整頁面也能接到通知</a:t>
            </a:r>
            <a:r>
              <a:t>(</a:t>
            </a:r>
            <a:r>
              <a:t>如圖一</a:t>
            </a:r>
            <a:r>
              <a:t>) </a:t>
            </a:r>
            <a:r>
              <a:t>。</a:t>
            </a:r>
          </a:p>
        </p:txBody>
      </p:sp>
      <p:sp>
        <p:nvSpPr>
          <p:cNvPr id="275" name="文字方塊 19"/>
          <p:cNvSpPr txBox="1"/>
          <p:nvPr/>
        </p:nvSpPr>
        <p:spPr>
          <a:xfrm>
            <a:off x="6269683" y="4995079"/>
            <a:ext cx="43697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想往下滑動頁面，動態載入更多物品，載入動畫的顯示可以讓使用者了解現在狀態</a:t>
            </a:r>
            <a:r>
              <a:t>(</a:t>
            </a:r>
            <a:r>
              <a:t>如圖二</a:t>
            </a:r>
            <a:r>
              <a:t>) </a:t>
            </a:r>
            <a:r>
              <a:t>。</a:t>
            </a:r>
          </a:p>
        </p:txBody>
      </p:sp>
      <p:sp>
        <p:nvSpPr>
          <p:cNvPr id="276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文本占位符 1"/>
          <p:cNvSpPr txBox="1"/>
          <p:nvPr>
            <p:ph type="body" sz="quarter" idx="1"/>
          </p:nvPr>
        </p:nvSpPr>
        <p:spPr>
          <a:xfrm>
            <a:off x="531226" y="296334"/>
            <a:ext cx="662722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前端實作 </a:t>
            </a:r>
            <a:r>
              <a:t>– </a:t>
            </a:r>
            <a:r>
              <a:t>十大易用性設計</a:t>
            </a:r>
          </a:p>
        </p:txBody>
      </p:sp>
      <p:sp>
        <p:nvSpPr>
          <p:cNvPr id="279" name="文字方塊 20"/>
          <p:cNvSpPr txBox="1"/>
          <p:nvPr/>
        </p:nvSpPr>
        <p:spPr>
          <a:xfrm>
            <a:off x="692570" y="1600302"/>
            <a:ext cx="194569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2.</a:t>
            </a:r>
            <a:r>
              <a:t>辨識而非記憶</a:t>
            </a:r>
            <a:r>
              <a:t>:</a:t>
            </a:r>
          </a:p>
        </p:txBody>
      </p:sp>
      <p:sp>
        <p:nvSpPr>
          <p:cNvPr id="280" name="文字方塊 6"/>
          <p:cNvSpPr txBox="1"/>
          <p:nvPr/>
        </p:nvSpPr>
        <p:spPr>
          <a:xfrm>
            <a:off x="4534451" y="1600302"/>
            <a:ext cx="203895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3.</a:t>
            </a:r>
            <a:r>
              <a:t>彈性與使用效率</a:t>
            </a:r>
            <a:r>
              <a:t>:</a:t>
            </a:r>
          </a:p>
        </p:txBody>
      </p:sp>
      <p:grpSp>
        <p:nvGrpSpPr>
          <p:cNvPr id="285" name="群組 16"/>
          <p:cNvGrpSpPr/>
          <p:nvPr/>
        </p:nvGrpSpPr>
        <p:grpSpPr>
          <a:xfrm>
            <a:off x="1093223" y="2994610"/>
            <a:ext cx="2689494" cy="1057960"/>
            <a:chOff x="0" y="0"/>
            <a:chExt cx="2689493" cy="1057958"/>
          </a:xfrm>
        </p:grpSpPr>
        <p:grpSp>
          <p:nvGrpSpPr>
            <p:cNvPr id="283" name="圖片 2"/>
            <p:cNvGrpSpPr/>
            <p:nvPr/>
          </p:nvGrpSpPr>
          <p:grpSpPr>
            <a:xfrm>
              <a:off x="0" y="0"/>
              <a:ext cx="2689494" cy="471349"/>
              <a:chOff x="0" y="0"/>
              <a:chExt cx="2689493" cy="471348"/>
            </a:xfrm>
          </p:grpSpPr>
          <p:sp>
            <p:nvSpPr>
              <p:cNvPr id="281" name="矩形"/>
              <p:cNvSpPr/>
              <p:nvPr/>
            </p:nvSpPr>
            <p:spPr>
              <a:xfrm>
                <a:off x="0" y="0"/>
                <a:ext cx="2689494" cy="471349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82" name="image10.png" descr="image1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689494" cy="471349"/>
              </a:xfrm>
              <a:prstGeom prst="rect">
                <a:avLst/>
              </a:prstGeom>
              <a:ln w="88900" cap="sq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8000" dir="5400000">
                  <a:srgbClr val="000000">
                    <a:alpha val="40000"/>
                  </a:srgbClr>
                </a:outerShdw>
              </a:effectLst>
            </p:spPr>
          </p:pic>
        </p:grpSp>
        <p:sp>
          <p:nvSpPr>
            <p:cNvPr id="284" name="文字方塊 17"/>
            <p:cNvSpPr txBox="1"/>
            <p:nvPr/>
          </p:nvSpPr>
          <p:spPr>
            <a:xfrm>
              <a:off x="777121" y="712518"/>
              <a:ext cx="122033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400">
                  <a:solidFill>
                    <a:schemeClr val="accent4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圖三 瀏覽路徑</a:t>
              </a:r>
            </a:p>
          </p:txBody>
        </p:sp>
      </p:grpSp>
      <p:sp>
        <p:nvSpPr>
          <p:cNvPr id="286" name="文字方塊 3"/>
          <p:cNvSpPr txBox="1"/>
          <p:nvPr/>
        </p:nvSpPr>
        <p:spPr>
          <a:xfrm>
            <a:off x="964276" y="4709126"/>
            <a:ext cx="294738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瀏覽路徑防止使用者在龐大的網頁地圖中迷路，也能快速地回到之前探訪過的頁面</a:t>
            </a:r>
            <a:r>
              <a:t>(</a:t>
            </a:r>
            <a:r>
              <a:t>如圖三</a:t>
            </a:r>
            <a:r>
              <a:t>) </a:t>
            </a:r>
            <a:r>
              <a:t>。</a:t>
            </a:r>
          </a:p>
        </p:txBody>
      </p:sp>
      <p:sp>
        <p:nvSpPr>
          <p:cNvPr id="287" name="文字方塊 24"/>
          <p:cNvSpPr txBox="1"/>
          <p:nvPr/>
        </p:nvSpPr>
        <p:spPr>
          <a:xfrm>
            <a:off x="4607033" y="4709126"/>
            <a:ext cx="2919233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ScrollTop</a:t>
            </a:r>
            <a:r>
              <a:t>的快捷鍵功能，能幫助頁面過長時能一鍵回到頂端，提高瀏覽便利性也節省時間</a:t>
            </a:r>
            <a:r>
              <a:t>(</a:t>
            </a:r>
            <a:r>
              <a:t>如圖四</a:t>
            </a:r>
            <a:r>
              <a:t>)</a:t>
            </a:r>
            <a:r>
              <a:t>。</a:t>
            </a:r>
          </a:p>
        </p:txBody>
      </p:sp>
      <p:grpSp>
        <p:nvGrpSpPr>
          <p:cNvPr id="294" name="群組 7"/>
          <p:cNvGrpSpPr/>
          <p:nvPr/>
        </p:nvGrpSpPr>
        <p:grpSpPr>
          <a:xfrm>
            <a:off x="5211293" y="2309611"/>
            <a:ext cx="1308024" cy="1978306"/>
            <a:chOff x="0" y="0"/>
            <a:chExt cx="1308023" cy="1978305"/>
          </a:xfrm>
        </p:grpSpPr>
        <p:sp>
          <p:nvSpPr>
            <p:cNvPr id="288" name="文字方塊 23"/>
            <p:cNvSpPr txBox="1"/>
            <p:nvPr/>
          </p:nvSpPr>
          <p:spPr>
            <a:xfrm>
              <a:off x="0" y="1632865"/>
              <a:ext cx="1296217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chemeClr val="accent4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t>圖四 </a:t>
              </a:r>
              <a:r>
                <a:rPr b="1"/>
                <a:t>scrollTop</a:t>
              </a:r>
            </a:p>
          </p:txBody>
        </p:sp>
        <p:grpSp>
          <p:nvGrpSpPr>
            <p:cNvPr id="293" name="群組 13"/>
            <p:cNvGrpSpPr/>
            <p:nvPr/>
          </p:nvGrpSpPr>
          <p:grpSpPr>
            <a:xfrm>
              <a:off x="278692" y="0"/>
              <a:ext cx="1029332" cy="1397518"/>
              <a:chOff x="0" y="0"/>
              <a:chExt cx="1029331" cy="1397517"/>
            </a:xfrm>
          </p:grpSpPr>
          <p:grpSp>
            <p:nvGrpSpPr>
              <p:cNvPr id="291" name="圖片 4"/>
              <p:cNvGrpSpPr/>
              <p:nvPr/>
            </p:nvGrpSpPr>
            <p:grpSpPr>
              <a:xfrm>
                <a:off x="-1" y="-1"/>
                <a:ext cx="743705" cy="1151542"/>
                <a:chOff x="0" y="0"/>
                <a:chExt cx="743703" cy="1151540"/>
              </a:xfrm>
            </p:grpSpPr>
            <p:sp>
              <p:nvSpPr>
                <p:cNvPr id="289" name="矩形"/>
                <p:cNvSpPr/>
                <p:nvPr/>
              </p:nvSpPr>
              <p:spPr>
                <a:xfrm>
                  <a:off x="0" y="0"/>
                  <a:ext cx="743704" cy="1151541"/>
                </a:xfrm>
                <a:prstGeom prst="rect">
                  <a:avLst/>
                </a:prstGeom>
                <a:solidFill>
                  <a:srgbClr val="EDEDE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290" name="image11.png" descr="image11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743704" cy="1151541"/>
                </a:xfrm>
                <a:prstGeom prst="rect">
                  <a:avLst/>
                </a:prstGeom>
                <a:ln w="88900" cap="sq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50800" dist="18000" dir="5400000">
                    <a:srgbClr val="000000">
                      <a:alpha val="40000"/>
                    </a:srgbClr>
                  </a:outerShdw>
                </a:effectLst>
              </p:spPr>
            </p:pic>
          </p:grpSp>
          <p:pic>
            <p:nvPicPr>
              <p:cNvPr id="292" name="圖片 8" descr="圖片 8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58075" y="826261"/>
                <a:ext cx="571256" cy="5712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92100" dist="139700" dir="2700000">
                  <a:srgbClr val="333333">
                    <a:alpha val="64999"/>
                  </a:srgbClr>
                </a:outerShdw>
              </a:effectLst>
            </p:spPr>
          </p:pic>
        </p:grpSp>
      </p:grpSp>
      <p:sp>
        <p:nvSpPr>
          <p:cNvPr id="295" name="文字方塊 14"/>
          <p:cNvSpPr txBox="1"/>
          <p:nvPr/>
        </p:nvSpPr>
        <p:spPr>
          <a:xfrm>
            <a:off x="7743112" y="1564045"/>
            <a:ext cx="145296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4.</a:t>
            </a:r>
            <a:r>
              <a:t>預防錯誤 </a:t>
            </a:r>
            <a:r>
              <a:t>:</a:t>
            </a:r>
          </a:p>
        </p:txBody>
      </p:sp>
      <p:grpSp>
        <p:nvGrpSpPr>
          <p:cNvPr id="298" name="群組 5"/>
          <p:cNvGrpSpPr/>
          <p:nvPr/>
        </p:nvGrpSpPr>
        <p:grpSpPr>
          <a:xfrm>
            <a:off x="7911899" y="2150623"/>
            <a:ext cx="2800742" cy="1791854"/>
            <a:chOff x="0" y="0"/>
            <a:chExt cx="2800741" cy="1791853"/>
          </a:xfrm>
        </p:grpSpPr>
        <p:pic>
          <p:nvPicPr>
            <p:cNvPr id="296" name="圖片 18" descr="圖片 1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182168"/>
              <a:ext cx="2800742" cy="60968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  <p:pic>
          <p:nvPicPr>
            <p:cNvPr id="297" name="圖片 22" descr="圖片 2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4290" y="-1"/>
              <a:ext cx="2772163" cy="78363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39700" dir="2700000">
                <a:srgbClr val="333333">
                  <a:alpha val="64999"/>
                </a:srgbClr>
              </a:outerShdw>
            </a:effectLst>
          </p:spPr>
        </p:pic>
      </p:grpSp>
      <p:sp>
        <p:nvSpPr>
          <p:cNvPr id="299" name="文字方塊 27"/>
          <p:cNvSpPr txBox="1"/>
          <p:nvPr/>
        </p:nvSpPr>
        <p:spPr>
          <a:xfrm>
            <a:off x="7911899" y="4709126"/>
            <a:ext cx="291406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前端時做資料前處理，有錯誤提早預防，並且告知錯誤，輸入正確時，</a:t>
            </a:r>
            <a:r>
              <a:t>icon</a:t>
            </a:r>
            <a:r>
              <a:t>顯示呈現綠色</a:t>
            </a:r>
            <a:r>
              <a:t>(</a:t>
            </a:r>
            <a:r>
              <a:t>如圖五</a:t>
            </a:r>
            <a:r>
              <a:t>)</a:t>
            </a:r>
            <a:r>
              <a:rPr b="1"/>
              <a:t>。</a:t>
            </a:r>
          </a:p>
        </p:txBody>
      </p:sp>
      <p:sp>
        <p:nvSpPr>
          <p:cNvPr id="300" name="文字方塊 29"/>
          <p:cNvSpPr txBox="1"/>
          <p:nvPr/>
        </p:nvSpPr>
        <p:spPr>
          <a:xfrm>
            <a:off x="8718225" y="4265995"/>
            <a:ext cx="12697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 圖五 輸入檢測</a:t>
            </a:r>
          </a:p>
        </p:txBody>
      </p:sp>
      <p:sp>
        <p:nvSpPr>
          <p:cNvPr id="301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操作流程圖</a:t>
            </a:r>
          </a:p>
        </p:txBody>
      </p:sp>
      <p:grpSp>
        <p:nvGrpSpPr>
          <p:cNvPr id="310" name="群組 8"/>
          <p:cNvGrpSpPr/>
          <p:nvPr/>
        </p:nvGrpSpPr>
        <p:grpSpPr>
          <a:xfrm>
            <a:off x="3728063" y="882547"/>
            <a:ext cx="4532948" cy="5138199"/>
            <a:chOff x="0" y="0"/>
            <a:chExt cx="4532946" cy="5138197"/>
          </a:xfrm>
        </p:grpSpPr>
        <p:pic>
          <p:nvPicPr>
            <p:cNvPr id="306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32947" cy="5138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矩形 3"/>
            <p:cNvSpPr/>
            <p:nvPr/>
          </p:nvSpPr>
          <p:spPr>
            <a:xfrm>
              <a:off x="1625654" y="210077"/>
              <a:ext cx="819151" cy="5774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文字方塊 2"/>
            <p:cNvSpPr txBox="1"/>
            <p:nvPr/>
          </p:nvSpPr>
          <p:spPr>
            <a:xfrm>
              <a:off x="1640861" y="382055"/>
              <a:ext cx="838201" cy="3200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新增物品</a:t>
              </a:r>
            </a:p>
          </p:txBody>
        </p:sp>
        <p:sp>
          <p:nvSpPr>
            <p:cNvPr id="309" name="直線接點 5"/>
            <p:cNvSpPr/>
            <p:nvPr/>
          </p:nvSpPr>
          <p:spPr>
            <a:xfrm flipV="1">
              <a:off x="2031386" y="659054"/>
              <a:ext cx="1" cy="12844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1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文本框 6"/>
          <p:cNvSpPr txBox="1"/>
          <p:nvPr/>
        </p:nvSpPr>
        <p:spPr>
          <a:xfrm>
            <a:off x="2840563" y="2128727"/>
            <a:ext cx="2163252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09629">
              <a:defRPr b="1" sz="4200">
                <a:solidFill>
                  <a:srgbClr val="FFFFFF"/>
                </a:solidFill>
              </a:defRPr>
            </a:pPr>
            <a:r>
              <a:t>Pers</a:t>
            </a:r>
            <a:r>
              <a:rPr>
                <a:solidFill>
                  <a:schemeClr val="accent3"/>
                </a:solidFill>
              </a:rPr>
              <a:t>ona</a:t>
            </a:r>
          </a:p>
        </p:txBody>
      </p:sp>
      <p:sp>
        <p:nvSpPr>
          <p:cNvPr id="316" name="矩形 8"/>
          <p:cNvSpPr txBox="1"/>
          <p:nvPr/>
        </p:nvSpPr>
        <p:spPr>
          <a:xfrm>
            <a:off x="781674" y="1496534"/>
            <a:ext cx="197633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609629">
              <a:lnSpc>
                <a:spcPct val="80000"/>
              </a:lnSpc>
              <a:defRPr sz="266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7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200">
        <p15:prstTrans prst="pageCurlDouble"/>
      </p:transition>
    </mc:Choice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占位符 1"/>
          <p:cNvSpPr txBox="1"/>
          <p:nvPr>
            <p:ph type="body" sz="quarter" idx="1"/>
          </p:nvPr>
        </p:nvSpPr>
        <p:spPr>
          <a:xfrm>
            <a:off x="531225" y="285318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情境一 目標對象</a:t>
            </a:r>
          </a:p>
        </p:txBody>
      </p:sp>
      <p:sp>
        <p:nvSpPr>
          <p:cNvPr id="320" name="文本占位符 1"/>
          <p:cNvSpPr txBox="1"/>
          <p:nvPr/>
        </p:nvSpPr>
        <p:spPr>
          <a:xfrm>
            <a:off x="1904457" y="1342096"/>
            <a:ext cx="5948291" cy="33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職業</a:t>
            </a:r>
            <a:r>
              <a:t>:</a:t>
            </a:r>
            <a:r>
              <a:t>學生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年齡</a:t>
            </a:r>
            <a:r>
              <a:t>:22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性別</a:t>
            </a:r>
            <a:r>
              <a:t>:</a:t>
            </a:r>
            <a:r>
              <a:t>男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興趣</a:t>
            </a:r>
            <a:r>
              <a:t>:</a:t>
            </a:r>
            <a:r>
              <a:t>看電影、運動</a:t>
            </a:r>
          </a:p>
        </p:txBody>
      </p:sp>
      <p:sp>
        <p:nvSpPr>
          <p:cNvPr id="321" name="文字方塊 3"/>
          <p:cNvSpPr txBox="1"/>
          <p:nvPr/>
        </p:nvSpPr>
        <p:spPr>
          <a:xfrm>
            <a:off x="1983033" y="5405361"/>
            <a:ext cx="754655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Ben</a:t>
            </a:r>
            <a:r>
              <a:t>是一位彰化人，在超商打打零工，有些東西不常使用就不會花錢去購買。</a:t>
            </a:r>
          </a:p>
        </p:txBody>
      </p:sp>
      <p:pic>
        <p:nvPicPr>
          <p:cNvPr id="322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rcRect l="16706" t="5318" r="1781" b="5118"/>
          <a:stretch>
            <a:fillRect/>
          </a:stretch>
        </p:blipFill>
        <p:spPr>
          <a:xfrm>
            <a:off x="6097833" y="1163028"/>
            <a:ext cx="3332605" cy="366175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文字版面配置區 2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情境一 情境說明</a:t>
            </a:r>
          </a:p>
        </p:txBody>
      </p:sp>
      <p:pic>
        <p:nvPicPr>
          <p:cNvPr id="326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103" y="3005462"/>
            <a:ext cx="2746595" cy="2577322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文字版面配置區 2"/>
          <p:cNvSpPr txBox="1"/>
          <p:nvPr/>
        </p:nvSpPr>
        <p:spPr>
          <a:xfrm>
            <a:off x="4096737" y="3598813"/>
            <a:ext cx="4602638" cy="1642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Ben</a:t>
            </a:r>
            <a:r>
              <a:t>生性節儉，常常捨不得花錢買一些生活周遭的用品，因為有些東西使用頻率並沒有很高，但是在突然需要的時候又很困擾</a:t>
            </a:r>
          </a:p>
        </p:txBody>
      </p:sp>
      <p:sp>
        <p:nvSpPr>
          <p:cNvPr id="328" name="文字方塊 9"/>
          <p:cNvSpPr txBox="1"/>
          <p:nvPr/>
        </p:nvSpPr>
        <p:spPr>
          <a:xfrm>
            <a:off x="3477471" y="3005462"/>
            <a:ext cx="344112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使用率低、不易購買</a:t>
            </a:r>
          </a:p>
        </p:txBody>
      </p:sp>
      <p:pic>
        <p:nvPicPr>
          <p:cNvPr id="329" name="圖片 3" descr="圖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627" y="3999122"/>
            <a:ext cx="2121921" cy="212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圖片 7" descr="圖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28702" y="296334"/>
            <a:ext cx="2463672" cy="246367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文字版面配置區 2"/>
          <p:cNvSpPr txBox="1"/>
          <p:nvPr>
            <p:ph type="body" sz="quarter" idx="1"/>
          </p:nvPr>
        </p:nvSpPr>
        <p:spPr>
          <a:xfrm>
            <a:off x="589020" y="296334"/>
            <a:ext cx="4563289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情境一 流程</a:t>
            </a:r>
          </a:p>
        </p:txBody>
      </p:sp>
      <p:sp>
        <p:nvSpPr>
          <p:cNvPr id="334" name="向下箭號 46"/>
          <p:cNvSpPr/>
          <p:nvPr/>
        </p:nvSpPr>
        <p:spPr>
          <a:xfrm>
            <a:off x="1248582" y="1976627"/>
            <a:ext cx="672030" cy="56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C1B1B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37" name="群組 54"/>
          <p:cNvGrpSpPr/>
          <p:nvPr/>
        </p:nvGrpSpPr>
        <p:grpSpPr>
          <a:xfrm>
            <a:off x="2894797" y="1411468"/>
            <a:ext cx="8820944" cy="4319812"/>
            <a:chOff x="0" y="0"/>
            <a:chExt cx="8820942" cy="4319810"/>
          </a:xfrm>
        </p:grpSpPr>
        <p:pic>
          <p:nvPicPr>
            <p:cNvPr id="335" name="圖片 48" descr="圖片 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1799" b="0"/>
            <a:stretch>
              <a:fillRect/>
            </a:stretch>
          </p:blipFill>
          <p:spPr>
            <a:xfrm>
              <a:off x="0" y="0"/>
              <a:ext cx="8820943" cy="431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6" name="直線接點 51"/>
            <p:cNvSpPr/>
            <p:nvPr/>
          </p:nvSpPr>
          <p:spPr>
            <a:xfrm flipH="1">
              <a:off x="8820942" y="0"/>
              <a:ext cx="1" cy="431981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338" name="圖片 55" descr="圖片 5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4797" y="1411468"/>
            <a:ext cx="8868232" cy="431981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文字版面配置區 2"/>
          <p:cNvSpPr txBox="1"/>
          <p:nvPr/>
        </p:nvSpPr>
        <p:spPr>
          <a:xfrm>
            <a:off x="678655" y="2737667"/>
            <a:ext cx="181188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觀看資訊</a:t>
            </a:r>
          </a:p>
        </p:txBody>
      </p:sp>
      <p:pic>
        <p:nvPicPr>
          <p:cNvPr id="340" name="圖片 58" descr="圖片 58"/>
          <p:cNvPicPr>
            <a:picLocks noChangeAspect="1"/>
          </p:cNvPicPr>
          <p:nvPr/>
        </p:nvPicPr>
        <p:blipFill>
          <a:blip r:embed="rId5">
            <a:extLst/>
          </a:blip>
          <a:srcRect l="0" t="466" r="0" b="0"/>
          <a:stretch>
            <a:fillRect/>
          </a:stretch>
        </p:blipFill>
        <p:spPr>
          <a:xfrm>
            <a:off x="2849551" y="1411468"/>
            <a:ext cx="8958724" cy="4337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向下箭號 59"/>
          <p:cNvSpPr/>
          <p:nvPr/>
        </p:nvSpPr>
        <p:spPr>
          <a:xfrm>
            <a:off x="1248582" y="3595029"/>
            <a:ext cx="672030" cy="56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C1B1B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向下箭號 14"/>
          <p:cNvSpPr/>
          <p:nvPr/>
        </p:nvSpPr>
        <p:spPr>
          <a:xfrm>
            <a:off x="1248582" y="5213431"/>
            <a:ext cx="672030" cy="56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C1B1B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文字版面配置區 2"/>
          <p:cNvSpPr txBox="1"/>
          <p:nvPr/>
        </p:nvSpPr>
        <p:spPr>
          <a:xfrm>
            <a:off x="678655" y="4356069"/>
            <a:ext cx="181188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申請索取</a:t>
            </a:r>
          </a:p>
        </p:txBody>
      </p:sp>
      <p:sp>
        <p:nvSpPr>
          <p:cNvPr id="344" name="文字版面配置區 2"/>
          <p:cNvSpPr txBox="1"/>
          <p:nvPr/>
        </p:nvSpPr>
        <p:spPr>
          <a:xfrm>
            <a:off x="678655" y="5974472"/>
            <a:ext cx="181188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等待審核</a:t>
            </a:r>
          </a:p>
        </p:txBody>
      </p:sp>
      <p:sp>
        <p:nvSpPr>
          <p:cNvPr id="345" name="文字版面配置區 2"/>
          <p:cNvSpPr txBox="1"/>
          <p:nvPr/>
        </p:nvSpPr>
        <p:spPr>
          <a:xfrm>
            <a:off x="678655" y="1119265"/>
            <a:ext cx="181188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搜尋物品</a:t>
            </a:r>
          </a:p>
        </p:txBody>
      </p:sp>
      <p:sp>
        <p:nvSpPr>
          <p:cNvPr id="346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3"/>
      <p:bldP build="whole" bldLvl="1" animBg="1" rev="0" advAuto="0" spid="334" grpId="4"/>
      <p:bldP build="whole" bldLvl="1" animBg="1" rev="0" advAuto="0" spid="340" grpId="8"/>
      <p:bldP build="whole" bldLvl="1" animBg="1" rev="0" advAuto="0" spid="344" grpId="10"/>
      <p:bldP build="whole" bldLvl="1" animBg="1" rev="0" advAuto="0" spid="338" grpId="5"/>
      <p:bldP build="whole" bldLvl="1" animBg="1" rev="0" advAuto="0" spid="345" grpId="1"/>
      <p:bldP build="whole" bldLvl="1" animBg="1" rev="0" advAuto="0" spid="343" grpId="7"/>
      <p:bldP build="whole" bldLvl="1" animBg="1" rev="0" advAuto="0" spid="337" grpId="2"/>
      <p:bldP build="whole" bldLvl="1" animBg="1" rev="0" advAuto="0" spid="342" grpId="9"/>
      <p:bldP build="whole" bldLvl="1" animBg="1" rev="0" advAuto="0" spid="34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线连接符 26"/>
          <p:cNvSpPr/>
          <p:nvPr/>
        </p:nvSpPr>
        <p:spPr>
          <a:xfrm>
            <a:off x="6474271" y="789887"/>
            <a:ext cx="5298112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文本框 29"/>
          <p:cNvSpPr txBox="1"/>
          <p:nvPr/>
        </p:nvSpPr>
        <p:spPr>
          <a:xfrm>
            <a:off x="0" y="2787833"/>
            <a:ext cx="12192001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9629">
              <a:lnSpc>
                <a:spcPct val="130000"/>
              </a:lnSpc>
              <a:defRPr sz="8800">
                <a:solidFill>
                  <a:schemeClr val="accent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GIFU</a:t>
            </a:r>
            <a:r>
              <a:rPr sz="2400">
                <a:solidFill>
                  <a:srgbClr val="FFFFFF"/>
                </a:solidFill>
              </a:rPr>
              <a:t>物品分享平台</a:t>
            </a:r>
          </a:p>
        </p:txBody>
      </p:sp>
      <p:sp>
        <p:nvSpPr>
          <p:cNvPr id="135" name="矩形 6"/>
          <p:cNvSpPr/>
          <p:nvPr/>
        </p:nvSpPr>
        <p:spPr>
          <a:xfrm>
            <a:off x="-1" y="263113"/>
            <a:ext cx="566532" cy="1053549"/>
          </a:xfrm>
          <a:prstGeom prst="rect">
            <a:avLst/>
          </a:prstGeom>
          <a:solidFill>
            <a:srgbClr val="1D1D1D"/>
          </a:solidFill>
          <a:ln w="12700">
            <a:solidFill>
              <a:srgbClr val="1C1B1B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6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文本占位符 1"/>
          <p:cNvSpPr txBox="1"/>
          <p:nvPr>
            <p:ph type="body" sz="quarter" idx="1"/>
          </p:nvPr>
        </p:nvSpPr>
        <p:spPr>
          <a:xfrm>
            <a:off x="531225" y="285318"/>
            <a:ext cx="456329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情境二</a:t>
            </a:r>
            <a:r>
              <a:t> </a:t>
            </a:r>
            <a:r>
              <a:t>目標對象</a:t>
            </a:r>
          </a:p>
        </p:txBody>
      </p:sp>
      <p:sp>
        <p:nvSpPr>
          <p:cNvPr id="351" name="文本占位符 1"/>
          <p:cNvSpPr txBox="1"/>
          <p:nvPr/>
        </p:nvSpPr>
        <p:spPr>
          <a:xfrm>
            <a:off x="1904457" y="1342096"/>
            <a:ext cx="5948291" cy="333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職業</a:t>
            </a:r>
            <a:r>
              <a:t>:</a:t>
            </a:r>
            <a:r>
              <a:t>學生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年齡</a:t>
            </a:r>
            <a:r>
              <a:t>:22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性別</a:t>
            </a:r>
            <a:r>
              <a:t>:</a:t>
            </a:r>
            <a:r>
              <a:t>男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defRPr b="1" sz="29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興趣</a:t>
            </a:r>
            <a:r>
              <a:t>:</a:t>
            </a:r>
            <a:r>
              <a:t> 打電玩、上網</a:t>
            </a:r>
          </a:p>
        </p:txBody>
      </p:sp>
      <p:sp>
        <p:nvSpPr>
          <p:cNvPr id="352" name="文字方塊 3"/>
          <p:cNvSpPr txBox="1"/>
          <p:nvPr/>
        </p:nvSpPr>
        <p:spPr>
          <a:xfrm>
            <a:off x="1983033" y="5405361"/>
            <a:ext cx="754655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晉名是一位來台北讀書的學生，因為換宿搬家而多出一些雜物，不想帶走。</a:t>
            </a:r>
          </a:p>
        </p:txBody>
      </p:sp>
      <p:pic>
        <p:nvPicPr>
          <p:cNvPr id="353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6311" y="1083364"/>
            <a:ext cx="3687418" cy="3687419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文字版面配置區 2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情境二</a:t>
            </a:r>
            <a:r>
              <a:t> </a:t>
            </a:r>
            <a:r>
              <a:t>情境說明</a:t>
            </a:r>
          </a:p>
        </p:txBody>
      </p:sp>
      <p:sp>
        <p:nvSpPr>
          <p:cNvPr id="357" name="文字版面配置區 2"/>
          <p:cNvSpPr txBox="1"/>
          <p:nvPr/>
        </p:nvSpPr>
        <p:spPr>
          <a:xfrm>
            <a:off x="4096737" y="3605025"/>
            <a:ext cx="4602638" cy="126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搬家的時候，會有一些東西覺得很麻煩不想帶走，丟掉又浪費，像是之前寄東西回家用的膠帶</a:t>
            </a:r>
          </a:p>
        </p:txBody>
      </p:sp>
      <p:sp>
        <p:nvSpPr>
          <p:cNvPr id="358" name="文字方塊 9"/>
          <p:cNvSpPr txBox="1"/>
          <p:nvPr/>
        </p:nvSpPr>
        <p:spPr>
          <a:xfrm>
            <a:off x="3477473" y="3005462"/>
            <a:ext cx="1849184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雜物太多</a:t>
            </a:r>
          </a:p>
        </p:txBody>
      </p:sp>
      <p:pic>
        <p:nvPicPr>
          <p:cNvPr id="359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277" y="3614289"/>
            <a:ext cx="2935017" cy="264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4513" y="202295"/>
            <a:ext cx="2917677" cy="2917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圖片 10" descr="圖片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9373" y="3614289"/>
            <a:ext cx="2881033" cy="2881033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文字版面配置區 2"/>
          <p:cNvSpPr txBox="1"/>
          <p:nvPr>
            <p:ph type="body" sz="quarter" idx="1"/>
          </p:nvPr>
        </p:nvSpPr>
        <p:spPr>
          <a:xfrm>
            <a:off x="507582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情境二 流程</a:t>
            </a:r>
          </a:p>
        </p:txBody>
      </p:sp>
      <p:sp>
        <p:nvSpPr>
          <p:cNvPr id="365" name="向下箭號 46"/>
          <p:cNvSpPr/>
          <p:nvPr/>
        </p:nvSpPr>
        <p:spPr>
          <a:xfrm>
            <a:off x="1045401" y="2301269"/>
            <a:ext cx="672030" cy="566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C1B1B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向下箭號 59"/>
          <p:cNvSpPr/>
          <p:nvPr/>
        </p:nvSpPr>
        <p:spPr>
          <a:xfrm>
            <a:off x="1045401" y="3967200"/>
            <a:ext cx="672030" cy="56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C1B1B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文字版面配置區 2"/>
          <p:cNvSpPr txBox="1"/>
          <p:nvPr/>
        </p:nvSpPr>
        <p:spPr>
          <a:xfrm>
            <a:off x="474159" y="4752004"/>
            <a:ext cx="181451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刊登成功</a:t>
            </a:r>
          </a:p>
        </p:txBody>
      </p:sp>
      <p:pic>
        <p:nvPicPr>
          <p:cNvPr id="368" name="圖片 5" descr="圖片 5"/>
          <p:cNvPicPr>
            <a:picLocks noChangeAspect="1"/>
          </p:cNvPicPr>
          <p:nvPr/>
        </p:nvPicPr>
        <p:blipFill>
          <a:blip r:embed="rId2">
            <a:extLst/>
          </a:blip>
          <a:srcRect l="0" t="7068" r="1037" b="3934"/>
          <a:stretch>
            <a:fillRect/>
          </a:stretch>
        </p:blipFill>
        <p:spPr>
          <a:xfrm>
            <a:off x="2600967" y="1593975"/>
            <a:ext cx="8960402" cy="433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圖片 6" descr="圖片 6"/>
          <p:cNvPicPr>
            <a:picLocks noChangeAspect="1"/>
          </p:cNvPicPr>
          <p:nvPr/>
        </p:nvPicPr>
        <p:blipFill>
          <a:blip r:embed="rId3">
            <a:extLst/>
          </a:blip>
          <a:srcRect l="0" t="7390" r="1037" b="4096"/>
          <a:stretch>
            <a:fillRect/>
          </a:stretch>
        </p:blipFill>
        <p:spPr>
          <a:xfrm>
            <a:off x="2600967" y="1630764"/>
            <a:ext cx="8960402" cy="433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圖片 1" descr="圖片 1"/>
          <p:cNvPicPr>
            <a:picLocks noChangeAspect="1"/>
          </p:cNvPicPr>
          <p:nvPr/>
        </p:nvPicPr>
        <p:blipFill>
          <a:blip r:embed="rId4">
            <a:extLst/>
          </a:blip>
          <a:srcRect l="0" t="7391" r="1117" b="3768"/>
          <a:stretch>
            <a:fillRect/>
          </a:stretch>
        </p:blipFill>
        <p:spPr>
          <a:xfrm>
            <a:off x="2600967" y="1630764"/>
            <a:ext cx="8960402" cy="433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文字版面配置區 2"/>
          <p:cNvSpPr txBox="1"/>
          <p:nvPr/>
        </p:nvSpPr>
        <p:spPr>
          <a:xfrm>
            <a:off x="474159" y="3086074"/>
            <a:ext cx="181451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刊登物品</a:t>
            </a:r>
          </a:p>
        </p:txBody>
      </p:sp>
      <p:sp>
        <p:nvSpPr>
          <p:cNvPr id="372" name="文字版面配置區 2"/>
          <p:cNvSpPr txBox="1"/>
          <p:nvPr/>
        </p:nvSpPr>
        <p:spPr>
          <a:xfrm>
            <a:off x="474159" y="1420143"/>
            <a:ext cx="181451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b="1" sz="3200">
                <a:solidFill>
                  <a:schemeClr val="accent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管理頁面</a:t>
            </a:r>
          </a:p>
        </p:txBody>
      </p:sp>
      <p:sp>
        <p:nvSpPr>
          <p:cNvPr id="373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3"/>
      <p:bldP build="whole" bldLvl="1" animBg="1" rev="0" advAuto="0" spid="367" grpId="7"/>
      <p:bldP build="whole" bldLvl="1" animBg="1" rev="0" advAuto="0" spid="371" grpId="5"/>
      <p:bldP build="whole" bldLvl="1" animBg="1" rev="0" advAuto="0" spid="372" grpId="1"/>
      <p:bldP build="whole" bldLvl="1" animBg="1" rev="0" advAuto="0" spid="366" grpId="6"/>
      <p:bldP build="whole" bldLvl="1" animBg="1" rev="0" advAuto="0" spid="368" grpId="2"/>
      <p:bldP build="whole" bldLvl="1" animBg="1" rev="0" advAuto="0" spid="370" grpId="8"/>
      <p:bldP build="whole" bldLvl="1" animBg="1" rev="0" advAuto="0" spid="365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6"/>
          <p:cNvSpPr txBox="1"/>
          <p:nvPr/>
        </p:nvSpPr>
        <p:spPr>
          <a:xfrm>
            <a:off x="2840563" y="2128727"/>
            <a:ext cx="22377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09629">
              <a:defRPr b="1" sz="4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未來</a:t>
            </a:r>
            <a:r>
              <a:rPr>
                <a:solidFill>
                  <a:schemeClr val="accent3"/>
                </a:solidFill>
                <a:latin typeface="微软雅黑"/>
                <a:ea typeface="微软雅黑"/>
                <a:cs typeface="微软雅黑"/>
                <a:sym typeface="微软雅黑"/>
              </a:rPr>
              <a:t>展望</a:t>
            </a:r>
          </a:p>
        </p:txBody>
      </p:sp>
      <p:sp>
        <p:nvSpPr>
          <p:cNvPr id="376" name="矩形 8"/>
          <p:cNvSpPr txBox="1"/>
          <p:nvPr/>
        </p:nvSpPr>
        <p:spPr>
          <a:xfrm>
            <a:off x="781675" y="1496534"/>
            <a:ext cx="197633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609629">
              <a:lnSpc>
                <a:spcPct val="80000"/>
              </a:lnSpc>
              <a:defRPr sz="266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7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200">
        <p15:prstTrans prst="pageCurlDouble"/>
      </p:transition>
    </mc:Choice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未來</a:t>
            </a:r>
            <a:r>
              <a:rPr>
                <a:solidFill>
                  <a:schemeClr val="accent3"/>
                </a:solidFill>
              </a:rPr>
              <a:t>展望</a:t>
            </a:r>
          </a:p>
        </p:txBody>
      </p:sp>
      <p:sp>
        <p:nvSpPr>
          <p:cNvPr id="380" name="直线连接符 26"/>
          <p:cNvSpPr/>
          <p:nvPr/>
        </p:nvSpPr>
        <p:spPr>
          <a:xfrm>
            <a:off x="6474271" y="789887"/>
            <a:ext cx="5298112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5" name="群組 22"/>
          <p:cNvGrpSpPr/>
          <p:nvPr/>
        </p:nvGrpSpPr>
        <p:grpSpPr>
          <a:xfrm>
            <a:off x="4510354" y="3826464"/>
            <a:ext cx="3959624" cy="1540678"/>
            <a:chOff x="0" y="0"/>
            <a:chExt cx="3959623" cy="1540676"/>
          </a:xfrm>
        </p:grpSpPr>
        <p:grpSp>
          <p:nvGrpSpPr>
            <p:cNvPr id="383" name="群組 20"/>
            <p:cNvGrpSpPr/>
            <p:nvPr/>
          </p:nvGrpSpPr>
          <p:grpSpPr>
            <a:xfrm>
              <a:off x="-1" y="0"/>
              <a:ext cx="3959625" cy="1540677"/>
              <a:chOff x="0" y="0"/>
              <a:chExt cx="3959623" cy="1540676"/>
            </a:xfrm>
          </p:grpSpPr>
          <p:sp>
            <p:nvSpPr>
              <p:cNvPr id="381" name="文本框 28"/>
              <p:cNvSpPr txBox="1"/>
              <p:nvPr/>
            </p:nvSpPr>
            <p:spPr>
              <a:xfrm>
                <a:off x="1811122" y="209596"/>
                <a:ext cx="2148502" cy="637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09629">
                  <a:lnSpc>
                    <a:spcPct val="130000"/>
                  </a:lnSpc>
                  <a:defRPr sz="3600">
                    <a:solidFill>
                      <a:schemeClr val="accent3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  <p:pic>
            <p:nvPicPr>
              <p:cNvPr id="382" name="圖片 2" descr="圖片 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0"/>
                <a:ext cx="1627202" cy="15406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84" name="橢圓 10"/>
            <p:cNvSpPr/>
            <p:nvPr/>
          </p:nvSpPr>
          <p:spPr>
            <a:xfrm>
              <a:off x="93600" y="34506"/>
              <a:ext cx="1440001" cy="1440000"/>
            </a:xfrm>
            <a:prstGeom prst="ellips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0" name="群組 19"/>
          <p:cNvGrpSpPr/>
          <p:nvPr/>
        </p:nvGrpSpPr>
        <p:grpSpPr>
          <a:xfrm>
            <a:off x="7797700" y="3826464"/>
            <a:ext cx="3636358" cy="1440001"/>
            <a:chOff x="0" y="0"/>
            <a:chExt cx="3636357" cy="1439999"/>
          </a:xfrm>
        </p:grpSpPr>
        <p:sp>
          <p:nvSpPr>
            <p:cNvPr id="386" name="文本框 29"/>
            <p:cNvSpPr txBox="1"/>
            <p:nvPr/>
          </p:nvSpPr>
          <p:spPr>
            <a:xfrm>
              <a:off x="1533599" y="209112"/>
              <a:ext cx="2102759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09629">
                <a:lnSpc>
                  <a:spcPct val="130000"/>
                </a:lnSpc>
                <a:defRPr sz="3600">
                  <a:solidFill>
                    <a:schemeClr val="accent3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物流合作</a:t>
              </a:r>
            </a:p>
          </p:txBody>
        </p:sp>
        <p:grpSp>
          <p:nvGrpSpPr>
            <p:cNvPr id="389" name="群組 11"/>
            <p:cNvGrpSpPr/>
            <p:nvPr/>
          </p:nvGrpSpPr>
          <p:grpSpPr>
            <a:xfrm>
              <a:off x="0" y="0"/>
              <a:ext cx="1440001" cy="1440000"/>
              <a:chOff x="0" y="0"/>
              <a:chExt cx="1439999" cy="1439999"/>
            </a:xfrm>
          </p:grpSpPr>
          <p:pic>
            <p:nvPicPr>
              <p:cNvPr id="387" name="圖片 3" descr="圖片 3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55557" y="150147"/>
                <a:ext cx="1152464" cy="11524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8" name="橢圓 18"/>
              <p:cNvSpPr/>
              <p:nvPr/>
            </p:nvSpPr>
            <p:spPr>
              <a:xfrm>
                <a:off x="0" y="0"/>
                <a:ext cx="1440000" cy="1440000"/>
              </a:xfrm>
              <a:prstGeom prst="ellips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395" name="群組 24"/>
          <p:cNvGrpSpPr/>
          <p:nvPr/>
        </p:nvGrpSpPr>
        <p:grpSpPr>
          <a:xfrm>
            <a:off x="613635" y="3826464"/>
            <a:ext cx="3726607" cy="1440001"/>
            <a:chOff x="0" y="0"/>
            <a:chExt cx="3726605" cy="1439999"/>
          </a:xfrm>
        </p:grpSpPr>
        <p:grpSp>
          <p:nvGrpSpPr>
            <p:cNvPr id="393" name="群組 21"/>
            <p:cNvGrpSpPr/>
            <p:nvPr/>
          </p:nvGrpSpPr>
          <p:grpSpPr>
            <a:xfrm>
              <a:off x="0" y="0"/>
              <a:ext cx="3726605" cy="1440000"/>
              <a:chOff x="0" y="0"/>
              <a:chExt cx="3726604" cy="1439999"/>
            </a:xfrm>
          </p:grpSpPr>
          <p:sp>
            <p:nvSpPr>
              <p:cNvPr id="391" name="文本框 27"/>
              <p:cNvSpPr txBox="1"/>
              <p:nvPr/>
            </p:nvSpPr>
            <p:spPr>
              <a:xfrm>
                <a:off x="1595300" y="180066"/>
                <a:ext cx="2131305" cy="726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09629">
                  <a:lnSpc>
                    <a:spcPct val="130000"/>
                  </a:lnSpc>
                  <a:defRPr sz="3600">
                    <a:solidFill>
                      <a:schemeClr val="accent3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網路社群</a:t>
                </a:r>
              </a:p>
            </p:txBody>
          </p:sp>
          <p:sp>
            <p:nvSpPr>
              <p:cNvPr id="392" name="橢圓 17"/>
              <p:cNvSpPr/>
              <p:nvPr/>
            </p:nvSpPr>
            <p:spPr>
              <a:xfrm>
                <a:off x="0" y="0"/>
                <a:ext cx="1440001" cy="1440000"/>
              </a:xfrm>
              <a:prstGeom prst="ellips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pic>
          <p:nvPicPr>
            <p:cNvPr id="394" name="圖片 23" descr="圖片 2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1258" y="163737"/>
              <a:ext cx="959558" cy="9595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幻燈片編號"/>
          <p:cNvSpPr txBox="1"/>
          <p:nvPr>
            <p:ph type="sldNum" sz="quarter" idx="4294967295"/>
          </p:nvPr>
        </p:nvSpPr>
        <p:spPr>
          <a:xfrm>
            <a:off x="115015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矩形 5"/>
          <p:cNvSpPr txBox="1"/>
          <p:nvPr/>
        </p:nvSpPr>
        <p:spPr>
          <a:xfrm>
            <a:off x="3048793" y="2774178"/>
            <a:ext cx="60960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09629">
              <a:lnSpc>
                <a:spcPct val="120000"/>
              </a:lnSpc>
              <a:defRPr b="1" sz="4200">
                <a:solidFill>
                  <a:srgbClr val="FFFFFF"/>
                </a:solidFill>
              </a:defRPr>
            </a:pPr>
            <a:r>
              <a:t>THANK</a:t>
            </a:r>
            <a:r>
              <a:t> </a:t>
            </a:r>
            <a:r>
              <a:t>YOU!</a:t>
            </a:r>
          </a:p>
        </p:txBody>
      </p:sp>
      <p:sp>
        <p:nvSpPr>
          <p:cNvPr id="401" name="任意形状 11"/>
          <p:cNvSpPr/>
          <p:nvPr/>
        </p:nvSpPr>
        <p:spPr>
          <a:xfrm rot="16200000">
            <a:off x="9652517" y="545841"/>
            <a:ext cx="1940770" cy="84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7529" y="21600"/>
                </a:lnTo>
                <a:lnTo>
                  <a:pt x="7529" y="21600"/>
                </a:lnTo>
                <a:lnTo>
                  <a:pt x="0" y="21600"/>
                </a:lnTo>
                <a:lnTo>
                  <a:pt x="4725" y="10800"/>
                </a:lnTo>
                <a:lnTo>
                  <a:pt x="0" y="0"/>
                </a:lnTo>
                <a:lnTo>
                  <a:pt x="752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2" name="幻燈片編號"/>
          <p:cNvSpPr txBox="1"/>
          <p:nvPr>
            <p:ph type="sldNum" sz="quarter" idx="4294967295"/>
          </p:nvPr>
        </p:nvSpPr>
        <p:spPr>
          <a:xfrm>
            <a:off x="11438057" y="6113779"/>
            <a:ext cx="349957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grpSp>
        <p:nvGrpSpPr>
          <p:cNvPr id="154" name="群組 2"/>
          <p:cNvGrpSpPr/>
          <p:nvPr/>
        </p:nvGrpSpPr>
        <p:grpSpPr>
          <a:xfrm>
            <a:off x="6737490" y="515577"/>
            <a:ext cx="5060629" cy="5831667"/>
            <a:chOff x="0" y="0"/>
            <a:chExt cx="5060628" cy="5831666"/>
          </a:xfrm>
        </p:grpSpPr>
        <p:sp>
          <p:nvSpPr>
            <p:cNvPr id="139" name="文本框 14"/>
            <p:cNvSpPr txBox="1"/>
            <p:nvPr/>
          </p:nvSpPr>
          <p:spPr>
            <a:xfrm>
              <a:off x="0" y="0"/>
              <a:ext cx="1005047" cy="1082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609629">
                <a:defRPr sz="6400">
                  <a:solidFill>
                    <a:srgbClr val="1E2327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40" name="文本框 15"/>
            <p:cNvSpPr txBox="1"/>
            <p:nvPr/>
          </p:nvSpPr>
          <p:spPr>
            <a:xfrm>
              <a:off x="1327273" y="152429"/>
              <a:ext cx="3530227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09629">
                <a:lnSpc>
                  <a:spcPct val="110000"/>
                </a:lnSpc>
                <a:defRPr b="1" sz="3700">
                  <a:solidFill>
                    <a:srgbClr val="1E232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專題動機</a:t>
              </a:r>
            </a:p>
          </p:txBody>
        </p:sp>
        <p:sp>
          <p:nvSpPr>
            <p:cNvPr id="141" name="直线连接符 16"/>
            <p:cNvSpPr/>
            <p:nvPr/>
          </p:nvSpPr>
          <p:spPr>
            <a:xfrm flipH="1">
              <a:off x="1180596" y="287256"/>
              <a:ext cx="1" cy="641177"/>
            </a:xfrm>
            <a:prstGeom prst="line">
              <a:avLst/>
            </a:prstGeom>
            <a:noFill/>
            <a:ln w="12700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文本框 17"/>
            <p:cNvSpPr txBox="1"/>
            <p:nvPr/>
          </p:nvSpPr>
          <p:spPr>
            <a:xfrm>
              <a:off x="1327273" y="1339836"/>
              <a:ext cx="3530227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09629">
                <a:lnSpc>
                  <a:spcPct val="110000"/>
                </a:lnSpc>
                <a:defRPr b="1" sz="3700">
                  <a:solidFill>
                    <a:srgbClr val="1E232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主要功能</a:t>
              </a:r>
            </a:p>
          </p:txBody>
        </p:sp>
        <p:sp>
          <p:nvSpPr>
            <p:cNvPr id="143" name="文本框 18"/>
            <p:cNvSpPr txBox="1"/>
            <p:nvPr/>
          </p:nvSpPr>
          <p:spPr>
            <a:xfrm>
              <a:off x="0" y="1187407"/>
              <a:ext cx="1005047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609629">
                <a:defRPr sz="6400">
                  <a:solidFill>
                    <a:srgbClr val="1E2327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44" name="直线连接符 19"/>
            <p:cNvSpPr/>
            <p:nvPr/>
          </p:nvSpPr>
          <p:spPr>
            <a:xfrm flipH="1">
              <a:off x="1180596" y="1420815"/>
              <a:ext cx="1" cy="641177"/>
            </a:xfrm>
            <a:prstGeom prst="line">
              <a:avLst/>
            </a:prstGeom>
            <a:noFill/>
            <a:ln w="12700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文本框 21"/>
            <p:cNvSpPr txBox="1"/>
            <p:nvPr/>
          </p:nvSpPr>
          <p:spPr>
            <a:xfrm>
              <a:off x="0" y="2374813"/>
              <a:ext cx="1005047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609629">
                <a:defRPr sz="6400">
                  <a:solidFill>
                    <a:srgbClr val="1E2327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46" name="直线连接符 22"/>
            <p:cNvSpPr/>
            <p:nvPr/>
          </p:nvSpPr>
          <p:spPr>
            <a:xfrm flipH="1">
              <a:off x="1180596" y="2608222"/>
              <a:ext cx="1" cy="641177"/>
            </a:xfrm>
            <a:prstGeom prst="line">
              <a:avLst/>
            </a:prstGeom>
            <a:noFill/>
            <a:ln w="12700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文本框 23"/>
            <p:cNvSpPr txBox="1"/>
            <p:nvPr/>
          </p:nvSpPr>
          <p:spPr>
            <a:xfrm>
              <a:off x="1327274" y="3759099"/>
              <a:ext cx="3727634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09629">
                <a:lnSpc>
                  <a:spcPct val="110000"/>
                </a:lnSpc>
                <a:defRPr b="1" sz="3700">
                  <a:solidFill>
                    <a:srgbClr val="1E2327"/>
                  </a:solidFill>
                </a:defRPr>
              </a:lvl1pPr>
            </a:lstStyle>
            <a:p>
              <a:pPr/>
              <a:r>
                <a:t>Persona</a:t>
              </a:r>
            </a:p>
          </p:txBody>
        </p:sp>
        <p:sp>
          <p:nvSpPr>
            <p:cNvPr id="148" name="文本框 24"/>
            <p:cNvSpPr txBox="1"/>
            <p:nvPr/>
          </p:nvSpPr>
          <p:spPr>
            <a:xfrm>
              <a:off x="0" y="3562220"/>
              <a:ext cx="1005047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609629">
                <a:defRPr sz="6400">
                  <a:solidFill>
                    <a:srgbClr val="1E2327"/>
                  </a:solidFill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49" name="直线连接符 25"/>
            <p:cNvSpPr/>
            <p:nvPr/>
          </p:nvSpPr>
          <p:spPr>
            <a:xfrm flipH="1">
              <a:off x="1180596" y="3795628"/>
              <a:ext cx="1" cy="641178"/>
            </a:xfrm>
            <a:prstGeom prst="line">
              <a:avLst/>
            </a:prstGeom>
            <a:noFill/>
            <a:ln w="12700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文本框 17"/>
            <p:cNvSpPr txBox="1"/>
            <p:nvPr/>
          </p:nvSpPr>
          <p:spPr>
            <a:xfrm>
              <a:off x="1327274" y="2527242"/>
              <a:ext cx="3530227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09629">
                <a:lnSpc>
                  <a:spcPct val="110000"/>
                </a:lnSpc>
                <a:defRPr b="1" sz="3700">
                  <a:solidFill>
                    <a:srgbClr val="1E232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實作介紹</a:t>
              </a:r>
            </a:p>
          </p:txBody>
        </p:sp>
        <p:sp>
          <p:nvSpPr>
            <p:cNvPr id="151" name="文本框 23"/>
            <p:cNvSpPr txBox="1"/>
            <p:nvPr/>
          </p:nvSpPr>
          <p:spPr>
            <a:xfrm>
              <a:off x="1332995" y="4902055"/>
              <a:ext cx="3727634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09629">
                <a:lnSpc>
                  <a:spcPct val="110000"/>
                </a:lnSpc>
                <a:defRPr b="1" sz="3700">
                  <a:solidFill>
                    <a:srgbClr val="1E232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未來展望</a:t>
              </a:r>
            </a:p>
          </p:txBody>
        </p:sp>
        <p:sp>
          <p:nvSpPr>
            <p:cNvPr id="152" name="文本框 24"/>
            <p:cNvSpPr txBox="1"/>
            <p:nvPr/>
          </p:nvSpPr>
          <p:spPr>
            <a:xfrm>
              <a:off x="5721" y="4749626"/>
              <a:ext cx="1005047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609629">
                <a:defRPr sz="6400">
                  <a:solidFill>
                    <a:srgbClr val="1E2327"/>
                  </a:solidFill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153" name="直线连接符 25"/>
            <p:cNvSpPr/>
            <p:nvPr/>
          </p:nvSpPr>
          <p:spPr>
            <a:xfrm flipH="1">
              <a:off x="1186317" y="4983035"/>
              <a:ext cx="1" cy="641177"/>
            </a:xfrm>
            <a:prstGeom prst="line">
              <a:avLst/>
            </a:prstGeom>
            <a:noFill/>
            <a:ln w="12700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5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6"/>
          <p:cNvSpPr txBox="1"/>
          <p:nvPr/>
        </p:nvSpPr>
        <p:spPr>
          <a:xfrm>
            <a:off x="2840563" y="2128727"/>
            <a:ext cx="21869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09629">
              <a:defRPr b="1" sz="4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專題</a:t>
            </a:r>
            <a:r>
              <a:rPr sz="4000">
                <a:solidFill>
                  <a:schemeClr val="accent3"/>
                </a:solidFill>
                <a:latin typeface="微软雅黑"/>
                <a:ea typeface="微软雅黑"/>
                <a:cs typeface="微软雅黑"/>
                <a:sym typeface="微软雅黑"/>
              </a:rPr>
              <a:t>動機</a:t>
            </a:r>
          </a:p>
        </p:txBody>
      </p:sp>
      <p:sp>
        <p:nvSpPr>
          <p:cNvPr id="158" name="矩形 8"/>
          <p:cNvSpPr txBox="1"/>
          <p:nvPr/>
        </p:nvSpPr>
        <p:spPr>
          <a:xfrm>
            <a:off x="781675" y="1496534"/>
            <a:ext cx="197633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609629">
              <a:lnSpc>
                <a:spcPct val="80000"/>
              </a:lnSpc>
              <a:defRPr sz="266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200">
        <p15:prstTrans prst="pageCurlDouble"/>
      </p:transition>
    </mc:Choice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占位符 1"/>
          <p:cNvSpPr txBox="1"/>
          <p:nvPr>
            <p:ph type="body" sz="quarter" idx="1"/>
          </p:nvPr>
        </p:nvSpPr>
        <p:spPr>
          <a:xfrm>
            <a:off x="531225" y="237067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專題動機</a:t>
            </a:r>
          </a:p>
        </p:txBody>
      </p:sp>
      <p:pic>
        <p:nvPicPr>
          <p:cNvPr id="162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57" y="4477935"/>
            <a:ext cx="2285715" cy="2285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群組 19"/>
          <p:cNvGrpSpPr/>
          <p:nvPr/>
        </p:nvGrpSpPr>
        <p:grpSpPr>
          <a:xfrm>
            <a:off x="2664822" y="935350"/>
            <a:ext cx="5794859" cy="3607252"/>
            <a:chOff x="0" y="0"/>
            <a:chExt cx="5794858" cy="3607251"/>
          </a:xfrm>
        </p:grpSpPr>
        <p:grpSp>
          <p:nvGrpSpPr>
            <p:cNvPr id="167" name="群組 7"/>
            <p:cNvGrpSpPr/>
            <p:nvPr/>
          </p:nvGrpSpPr>
          <p:grpSpPr>
            <a:xfrm>
              <a:off x="1267662" y="-1"/>
              <a:ext cx="4527197" cy="3350834"/>
              <a:chOff x="0" y="0"/>
              <a:chExt cx="4527195" cy="3350832"/>
            </a:xfrm>
          </p:grpSpPr>
          <p:grpSp>
            <p:nvGrpSpPr>
              <p:cNvPr id="165" name="雲朵形 16"/>
              <p:cNvGrpSpPr/>
              <p:nvPr/>
            </p:nvGrpSpPr>
            <p:grpSpPr>
              <a:xfrm>
                <a:off x="0" y="-1"/>
                <a:ext cx="4527196" cy="3350834"/>
                <a:chOff x="0" y="0"/>
                <a:chExt cx="4527195" cy="3350832"/>
              </a:xfrm>
            </p:grpSpPr>
            <p:sp>
              <p:nvSpPr>
                <p:cNvPr id="163" name="形狀"/>
                <p:cNvSpPr/>
                <p:nvPr/>
              </p:nvSpPr>
              <p:spPr>
                <a:xfrm>
                  <a:off x="0" y="0"/>
                  <a:ext cx="4527196" cy="33508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79" h="20684" fill="norm" stroke="1" extrusionOk="0">
                      <a:moveTo>
                        <a:pt x="1901" y="6800"/>
                      </a:moveTo>
                      <a:lnTo>
                        <a:pt x="1901" y="6800"/>
                      </a:lnTo>
                      <a:cubicBezTo>
                        <a:pt x="1658" y="4397"/>
                        <a:pt x="2907" y="2184"/>
                        <a:pt x="4691" y="1857"/>
                      </a:cubicBezTo>
                      <a:cubicBezTo>
                        <a:pt x="5414" y="1724"/>
                        <a:pt x="6149" y="1922"/>
                        <a:pt x="6778" y="2419"/>
                      </a:cubicBezTo>
                      <a:cubicBezTo>
                        <a:pt x="7445" y="725"/>
                        <a:pt x="9003" y="82"/>
                        <a:pt x="10259" y="981"/>
                      </a:cubicBezTo>
                      <a:cubicBezTo>
                        <a:pt x="10478" y="1139"/>
                        <a:pt x="10680" y="1338"/>
                        <a:pt x="10857" y="1573"/>
                      </a:cubicBezTo>
                      <a:lnTo>
                        <a:pt x="10857" y="1573"/>
                      </a:lnTo>
                      <a:cubicBezTo>
                        <a:pt x="11377" y="169"/>
                        <a:pt x="12642" y="-401"/>
                        <a:pt x="13683" y="299"/>
                      </a:cubicBezTo>
                      <a:cubicBezTo>
                        <a:pt x="13971" y="493"/>
                        <a:pt x="14223" y="774"/>
                        <a:pt x="14418" y="1119"/>
                      </a:cubicBezTo>
                      <a:cubicBezTo>
                        <a:pt x="15255" y="-209"/>
                        <a:pt x="16734" y="-373"/>
                        <a:pt x="17722" y="753"/>
                      </a:cubicBezTo>
                      <a:cubicBezTo>
                        <a:pt x="18137" y="1226"/>
                        <a:pt x="18417" y="1878"/>
                        <a:pt x="18513" y="2598"/>
                      </a:cubicBezTo>
                      <a:lnTo>
                        <a:pt x="18513" y="2598"/>
                      </a:lnTo>
                      <a:cubicBezTo>
                        <a:pt x="19885" y="3102"/>
                        <a:pt x="20694" y="5013"/>
                        <a:pt x="20321" y="6865"/>
                      </a:cubicBezTo>
                      <a:cubicBezTo>
                        <a:pt x="20289" y="7020"/>
                        <a:pt x="20250" y="7173"/>
                        <a:pt x="20203" y="7321"/>
                      </a:cubicBezTo>
                      <a:lnTo>
                        <a:pt x="20203" y="7321"/>
                      </a:lnTo>
                      <a:cubicBezTo>
                        <a:pt x="21303" y="9251"/>
                        <a:pt x="21034" y="12017"/>
                        <a:pt x="19601" y="13499"/>
                      </a:cubicBezTo>
                      <a:cubicBezTo>
                        <a:pt x="19156" y="13961"/>
                        <a:pt x="18629" y="14259"/>
                        <a:pt x="18072" y="14367"/>
                      </a:cubicBezTo>
                      <a:cubicBezTo>
                        <a:pt x="18072" y="16443"/>
                        <a:pt x="16822" y="18126"/>
                        <a:pt x="15280" y="18126"/>
                      </a:cubicBezTo>
                      <a:cubicBezTo>
                        <a:pt x="14757" y="18126"/>
                        <a:pt x="14245" y="17928"/>
                        <a:pt x="13801" y="17556"/>
                      </a:cubicBezTo>
                      <a:lnTo>
                        <a:pt x="13801" y="17556"/>
                      </a:lnTo>
                      <a:cubicBezTo>
                        <a:pt x="13280" y="19883"/>
                        <a:pt x="11460" y="21199"/>
                        <a:pt x="9738" y="20494"/>
                      </a:cubicBezTo>
                      <a:cubicBezTo>
                        <a:pt x="9016" y="20199"/>
                        <a:pt x="8392" y="19574"/>
                        <a:pt x="7973" y="18727"/>
                      </a:cubicBezTo>
                      <a:cubicBezTo>
                        <a:pt x="6209" y="20160"/>
                        <a:pt x="3920" y="19389"/>
                        <a:pt x="2859" y="17004"/>
                      </a:cubicBezTo>
                      <a:cubicBezTo>
                        <a:pt x="2846" y="16974"/>
                        <a:pt x="2833" y="16944"/>
                        <a:pt x="2820" y="16914"/>
                      </a:cubicBezTo>
                      <a:lnTo>
                        <a:pt x="2820" y="16914"/>
                      </a:lnTo>
                      <a:cubicBezTo>
                        <a:pt x="1666" y="17096"/>
                        <a:pt x="620" y="15986"/>
                        <a:pt x="485" y="14435"/>
                      </a:cubicBezTo>
                      <a:cubicBezTo>
                        <a:pt x="412" y="13608"/>
                        <a:pt x="615" y="12780"/>
                        <a:pt x="1038" y="12172"/>
                      </a:cubicBezTo>
                      <a:lnTo>
                        <a:pt x="1038" y="12172"/>
                      </a:lnTo>
                      <a:cubicBezTo>
                        <a:pt x="39" y="11379"/>
                        <a:pt x="-297" y="9639"/>
                        <a:pt x="288" y="8285"/>
                      </a:cubicBezTo>
                      <a:cubicBezTo>
                        <a:pt x="626" y="7504"/>
                        <a:pt x="1218" y="6988"/>
                        <a:pt x="1883" y="689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57150" cap="flat">
                  <a:solidFill>
                    <a:srgbClr val="59595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" name="形狀"/>
                <p:cNvSpPr/>
                <p:nvPr/>
              </p:nvSpPr>
              <p:spPr>
                <a:xfrm>
                  <a:off x="229881" y="170386"/>
                  <a:ext cx="4148423" cy="28449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80" y="14010"/>
                      </a:moveTo>
                      <a:cubicBezTo>
                        <a:pt x="899" y="14066"/>
                        <a:pt x="417" y="13902"/>
                        <a:pt x="0" y="13542"/>
                      </a:cubicBezTo>
                      <a:moveTo>
                        <a:pt x="2598" y="19137"/>
                      </a:moveTo>
                      <a:lnTo>
                        <a:pt x="2598" y="19137"/>
                      </a:lnTo>
                      <a:cubicBezTo>
                        <a:pt x="2405" y="19250"/>
                        <a:pt x="2202" y="19325"/>
                        <a:pt x="1994" y="19361"/>
                      </a:cubicBezTo>
                      <a:moveTo>
                        <a:pt x="7802" y="21600"/>
                      </a:moveTo>
                      <a:lnTo>
                        <a:pt x="7802" y="21600"/>
                      </a:lnTo>
                      <a:cubicBezTo>
                        <a:pt x="7657" y="21279"/>
                        <a:pt x="7535" y="20936"/>
                        <a:pt x="7438" y="20577"/>
                      </a:cubicBezTo>
                      <a:moveTo>
                        <a:pt x="14532" y="19050"/>
                      </a:moveTo>
                      <a:cubicBezTo>
                        <a:pt x="14510" y="19430"/>
                        <a:pt x="14462" y="19806"/>
                        <a:pt x="14386" y="20172"/>
                      </a:cubicBezTo>
                      <a:moveTo>
                        <a:pt x="17421" y="12116"/>
                      </a:moveTo>
                      <a:cubicBezTo>
                        <a:pt x="18505" y="12890"/>
                        <a:pt x="19193" y="14504"/>
                        <a:pt x="19193" y="16273"/>
                      </a:cubicBezTo>
                      <a:moveTo>
                        <a:pt x="21600" y="7649"/>
                      </a:moveTo>
                      <a:cubicBezTo>
                        <a:pt x="21423" y="8256"/>
                        <a:pt x="21153" y="8794"/>
                        <a:pt x="20811" y="9222"/>
                      </a:cubicBezTo>
                      <a:moveTo>
                        <a:pt x="19707" y="1814"/>
                      </a:moveTo>
                      <a:cubicBezTo>
                        <a:pt x="19737" y="2059"/>
                        <a:pt x="19751" y="2307"/>
                        <a:pt x="19749" y="2556"/>
                      </a:cubicBezTo>
                      <a:moveTo>
                        <a:pt x="14668" y="947"/>
                      </a:moveTo>
                      <a:cubicBezTo>
                        <a:pt x="14771" y="605"/>
                        <a:pt x="14907" y="286"/>
                        <a:pt x="15073" y="0"/>
                      </a:cubicBezTo>
                      <a:moveTo>
                        <a:pt x="10888" y="1399"/>
                      </a:moveTo>
                      <a:lnTo>
                        <a:pt x="10888" y="1399"/>
                      </a:lnTo>
                      <a:cubicBezTo>
                        <a:pt x="10930" y="1115"/>
                        <a:pt x="10996" y="841"/>
                        <a:pt x="11084" y="582"/>
                      </a:cubicBezTo>
                      <a:moveTo>
                        <a:pt x="6452" y="1676"/>
                      </a:moveTo>
                      <a:cubicBezTo>
                        <a:pt x="6709" y="1897"/>
                        <a:pt x="6947" y="2163"/>
                        <a:pt x="7160" y="2469"/>
                      </a:cubicBezTo>
                      <a:moveTo>
                        <a:pt x="1072" y="7905"/>
                      </a:moveTo>
                      <a:lnTo>
                        <a:pt x="1072" y="7905"/>
                      </a:lnTo>
                      <a:cubicBezTo>
                        <a:pt x="1016" y="7632"/>
                        <a:pt x="974" y="7353"/>
                        <a:pt x="948" y="7071"/>
                      </a:cubicBezTo>
                    </a:path>
                  </a:pathLst>
                </a:custGeom>
                <a:noFill/>
                <a:ln w="57150" cap="flat">
                  <a:solidFill>
                    <a:srgbClr val="59595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66" name="文本框 8"/>
              <p:cNvSpPr txBox="1"/>
              <p:nvPr/>
            </p:nvSpPr>
            <p:spPr>
              <a:xfrm>
                <a:off x="906447" y="856023"/>
                <a:ext cx="3343031" cy="909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不必要的東西佔位置，但丟掉又怕浪費</a:t>
                </a:r>
              </a:p>
            </p:txBody>
          </p:sp>
        </p:grpSp>
        <p:sp>
          <p:nvSpPr>
            <p:cNvPr id="168" name="流程圖: 接點 26"/>
            <p:cNvSpPr/>
            <p:nvPr/>
          </p:nvSpPr>
          <p:spPr>
            <a:xfrm>
              <a:off x="0" y="3427251"/>
              <a:ext cx="180000" cy="180001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流程圖: 接點 28"/>
            <p:cNvSpPr/>
            <p:nvPr/>
          </p:nvSpPr>
          <p:spPr>
            <a:xfrm>
              <a:off x="419899" y="3127171"/>
              <a:ext cx="252001" cy="252001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流程圖: 接點 29"/>
            <p:cNvSpPr/>
            <p:nvPr/>
          </p:nvSpPr>
          <p:spPr>
            <a:xfrm>
              <a:off x="871495" y="2589277"/>
              <a:ext cx="400003" cy="422595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72" name="圖片 20" descr="圖片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55863" y="4485224"/>
            <a:ext cx="2285715" cy="22857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群組 2"/>
          <p:cNvGrpSpPr/>
          <p:nvPr/>
        </p:nvGrpSpPr>
        <p:grpSpPr>
          <a:xfrm>
            <a:off x="3610080" y="817128"/>
            <a:ext cx="5796568" cy="3725475"/>
            <a:chOff x="0" y="0"/>
            <a:chExt cx="5796566" cy="3725473"/>
          </a:xfrm>
        </p:grpSpPr>
        <p:grpSp>
          <p:nvGrpSpPr>
            <p:cNvPr id="177" name="群組 33"/>
            <p:cNvGrpSpPr/>
            <p:nvPr/>
          </p:nvGrpSpPr>
          <p:grpSpPr>
            <a:xfrm>
              <a:off x="-1" y="-1"/>
              <a:ext cx="4919156" cy="3625033"/>
              <a:chOff x="0" y="0"/>
              <a:chExt cx="4919154" cy="3625031"/>
            </a:xfrm>
          </p:grpSpPr>
          <p:grpSp>
            <p:nvGrpSpPr>
              <p:cNvPr id="175" name="雲朵形 37"/>
              <p:cNvGrpSpPr/>
              <p:nvPr/>
            </p:nvGrpSpPr>
            <p:grpSpPr>
              <a:xfrm>
                <a:off x="-1" y="-1"/>
                <a:ext cx="4919156" cy="3625033"/>
                <a:chOff x="0" y="0"/>
                <a:chExt cx="4919154" cy="3625031"/>
              </a:xfrm>
            </p:grpSpPr>
            <p:sp>
              <p:nvSpPr>
                <p:cNvPr id="173" name="形狀"/>
                <p:cNvSpPr/>
                <p:nvPr/>
              </p:nvSpPr>
              <p:spPr>
                <a:xfrm>
                  <a:off x="0" y="0"/>
                  <a:ext cx="4919155" cy="3625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79" h="20684" fill="norm" stroke="1" extrusionOk="0">
                      <a:moveTo>
                        <a:pt x="1901" y="6800"/>
                      </a:moveTo>
                      <a:lnTo>
                        <a:pt x="1901" y="6800"/>
                      </a:lnTo>
                      <a:cubicBezTo>
                        <a:pt x="1658" y="4397"/>
                        <a:pt x="2907" y="2184"/>
                        <a:pt x="4691" y="1857"/>
                      </a:cubicBezTo>
                      <a:cubicBezTo>
                        <a:pt x="5414" y="1724"/>
                        <a:pt x="6149" y="1922"/>
                        <a:pt x="6778" y="2419"/>
                      </a:cubicBezTo>
                      <a:cubicBezTo>
                        <a:pt x="7445" y="725"/>
                        <a:pt x="9003" y="82"/>
                        <a:pt x="10259" y="981"/>
                      </a:cubicBezTo>
                      <a:cubicBezTo>
                        <a:pt x="10478" y="1139"/>
                        <a:pt x="10680" y="1338"/>
                        <a:pt x="10857" y="1573"/>
                      </a:cubicBezTo>
                      <a:lnTo>
                        <a:pt x="10857" y="1573"/>
                      </a:lnTo>
                      <a:cubicBezTo>
                        <a:pt x="11377" y="169"/>
                        <a:pt x="12642" y="-401"/>
                        <a:pt x="13683" y="299"/>
                      </a:cubicBezTo>
                      <a:cubicBezTo>
                        <a:pt x="13971" y="493"/>
                        <a:pt x="14223" y="774"/>
                        <a:pt x="14418" y="1119"/>
                      </a:cubicBezTo>
                      <a:cubicBezTo>
                        <a:pt x="15255" y="-209"/>
                        <a:pt x="16734" y="-373"/>
                        <a:pt x="17722" y="753"/>
                      </a:cubicBezTo>
                      <a:cubicBezTo>
                        <a:pt x="18137" y="1226"/>
                        <a:pt x="18417" y="1878"/>
                        <a:pt x="18513" y="2598"/>
                      </a:cubicBezTo>
                      <a:lnTo>
                        <a:pt x="18513" y="2598"/>
                      </a:lnTo>
                      <a:cubicBezTo>
                        <a:pt x="19885" y="3102"/>
                        <a:pt x="20694" y="5013"/>
                        <a:pt x="20321" y="6865"/>
                      </a:cubicBezTo>
                      <a:cubicBezTo>
                        <a:pt x="20289" y="7020"/>
                        <a:pt x="20250" y="7173"/>
                        <a:pt x="20203" y="7321"/>
                      </a:cubicBezTo>
                      <a:lnTo>
                        <a:pt x="20203" y="7321"/>
                      </a:lnTo>
                      <a:cubicBezTo>
                        <a:pt x="21303" y="9251"/>
                        <a:pt x="21034" y="12017"/>
                        <a:pt x="19601" y="13499"/>
                      </a:cubicBezTo>
                      <a:cubicBezTo>
                        <a:pt x="19156" y="13961"/>
                        <a:pt x="18629" y="14259"/>
                        <a:pt x="18072" y="14367"/>
                      </a:cubicBezTo>
                      <a:cubicBezTo>
                        <a:pt x="18072" y="16443"/>
                        <a:pt x="16822" y="18126"/>
                        <a:pt x="15280" y="18126"/>
                      </a:cubicBezTo>
                      <a:cubicBezTo>
                        <a:pt x="14757" y="18126"/>
                        <a:pt x="14245" y="17928"/>
                        <a:pt x="13801" y="17556"/>
                      </a:cubicBezTo>
                      <a:lnTo>
                        <a:pt x="13801" y="17556"/>
                      </a:lnTo>
                      <a:cubicBezTo>
                        <a:pt x="13280" y="19883"/>
                        <a:pt x="11460" y="21199"/>
                        <a:pt x="9738" y="20494"/>
                      </a:cubicBezTo>
                      <a:cubicBezTo>
                        <a:pt x="9016" y="20199"/>
                        <a:pt x="8392" y="19574"/>
                        <a:pt x="7973" y="18727"/>
                      </a:cubicBezTo>
                      <a:cubicBezTo>
                        <a:pt x="6209" y="20160"/>
                        <a:pt x="3920" y="19389"/>
                        <a:pt x="2859" y="17004"/>
                      </a:cubicBezTo>
                      <a:cubicBezTo>
                        <a:pt x="2846" y="16974"/>
                        <a:pt x="2833" y="16944"/>
                        <a:pt x="2820" y="16914"/>
                      </a:cubicBezTo>
                      <a:lnTo>
                        <a:pt x="2820" y="16914"/>
                      </a:lnTo>
                      <a:cubicBezTo>
                        <a:pt x="1666" y="17096"/>
                        <a:pt x="620" y="15986"/>
                        <a:pt x="485" y="14435"/>
                      </a:cubicBezTo>
                      <a:cubicBezTo>
                        <a:pt x="412" y="13608"/>
                        <a:pt x="615" y="12780"/>
                        <a:pt x="1038" y="12172"/>
                      </a:cubicBezTo>
                      <a:lnTo>
                        <a:pt x="1038" y="12172"/>
                      </a:lnTo>
                      <a:cubicBezTo>
                        <a:pt x="39" y="11379"/>
                        <a:pt x="-297" y="9639"/>
                        <a:pt x="288" y="8285"/>
                      </a:cubicBezTo>
                      <a:cubicBezTo>
                        <a:pt x="626" y="7504"/>
                        <a:pt x="1218" y="6988"/>
                        <a:pt x="1883" y="689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57150" cap="flat">
                  <a:solidFill>
                    <a:srgbClr val="59595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" name="形狀"/>
                <p:cNvSpPr/>
                <p:nvPr/>
              </p:nvSpPr>
              <p:spPr>
                <a:xfrm>
                  <a:off x="249783" y="184329"/>
                  <a:ext cx="4507589" cy="3077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80" y="14010"/>
                      </a:moveTo>
                      <a:cubicBezTo>
                        <a:pt x="899" y="14066"/>
                        <a:pt x="417" y="13902"/>
                        <a:pt x="0" y="13542"/>
                      </a:cubicBezTo>
                      <a:moveTo>
                        <a:pt x="2598" y="19137"/>
                      </a:moveTo>
                      <a:lnTo>
                        <a:pt x="2598" y="19137"/>
                      </a:lnTo>
                      <a:cubicBezTo>
                        <a:pt x="2405" y="19250"/>
                        <a:pt x="2202" y="19325"/>
                        <a:pt x="1994" y="19361"/>
                      </a:cubicBezTo>
                      <a:moveTo>
                        <a:pt x="7802" y="21600"/>
                      </a:moveTo>
                      <a:lnTo>
                        <a:pt x="7802" y="21600"/>
                      </a:lnTo>
                      <a:cubicBezTo>
                        <a:pt x="7657" y="21279"/>
                        <a:pt x="7535" y="20936"/>
                        <a:pt x="7438" y="20577"/>
                      </a:cubicBezTo>
                      <a:moveTo>
                        <a:pt x="14532" y="19050"/>
                      </a:moveTo>
                      <a:cubicBezTo>
                        <a:pt x="14510" y="19430"/>
                        <a:pt x="14462" y="19806"/>
                        <a:pt x="14386" y="20172"/>
                      </a:cubicBezTo>
                      <a:moveTo>
                        <a:pt x="17421" y="12116"/>
                      </a:moveTo>
                      <a:cubicBezTo>
                        <a:pt x="18505" y="12890"/>
                        <a:pt x="19193" y="14504"/>
                        <a:pt x="19193" y="16273"/>
                      </a:cubicBezTo>
                      <a:moveTo>
                        <a:pt x="21600" y="7649"/>
                      </a:moveTo>
                      <a:cubicBezTo>
                        <a:pt x="21423" y="8256"/>
                        <a:pt x="21153" y="8794"/>
                        <a:pt x="20811" y="9222"/>
                      </a:cubicBezTo>
                      <a:moveTo>
                        <a:pt x="19707" y="1814"/>
                      </a:moveTo>
                      <a:cubicBezTo>
                        <a:pt x="19737" y="2059"/>
                        <a:pt x="19751" y="2307"/>
                        <a:pt x="19749" y="2556"/>
                      </a:cubicBezTo>
                      <a:moveTo>
                        <a:pt x="14668" y="947"/>
                      </a:moveTo>
                      <a:cubicBezTo>
                        <a:pt x="14771" y="605"/>
                        <a:pt x="14907" y="286"/>
                        <a:pt x="15073" y="0"/>
                      </a:cubicBezTo>
                      <a:moveTo>
                        <a:pt x="10888" y="1399"/>
                      </a:moveTo>
                      <a:lnTo>
                        <a:pt x="10888" y="1399"/>
                      </a:lnTo>
                      <a:cubicBezTo>
                        <a:pt x="10930" y="1115"/>
                        <a:pt x="10996" y="841"/>
                        <a:pt x="11084" y="582"/>
                      </a:cubicBezTo>
                      <a:moveTo>
                        <a:pt x="6452" y="1676"/>
                      </a:moveTo>
                      <a:cubicBezTo>
                        <a:pt x="6709" y="1897"/>
                        <a:pt x="6947" y="2163"/>
                        <a:pt x="7160" y="2469"/>
                      </a:cubicBezTo>
                      <a:moveTo>
                        <a:pt x="1072" y="7905"/>
                      </a:moveTo>
                      <a:lnTo>
                        <a:pt x="1072" y="7905"/>
                      </a:lnTo>
                      <a:cubicBezTo>
                        <a:pt x="1016" y="7632"/>
                        <a:pt x="974" y="7353"/>
                        <a:pt x="948" y="7071"/>
                      </a:cubicBezTo>
                    </a:path>
                  </a:pathLst>
                </a:custGeom>
                <a:noFill/>
                <a:ln w="57150" cap="flat">
                  <a:solidFill>
                    <a:srgbClr val="59595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76" name="文本框 8"/>
              <p:cNvSpPr txBox="1"/>
              <p:nvPr/>
            </p:nvSpPr>
            <p:spPr>
              <a:xfrm>
                <a:off x="1008346" y="1095502"/>
                <a:ext cx="3632466" cy="1320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lnSpc>
                    <a:spcPct val="130000"/>
                  </a:lnSpc>
                  <a:defRPr b="1" sz="20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物品還可以使用，但已經不需要了</a:t>
                </a:r>
              </a:p>
            </p:txBody>
          </p:sp>
        </p:grpSp>
        <p:sp>
          <p:nvSpPr>
            <p:cNvPr id="178" name="流程圖: 接點 34"/>
            <p:cNvSpPr/>
            <p:nvPr/>
          </p:nvSpPr>
          <p:spPr>
            <a:xfrm flipH="1">
              <a:off x="5643912" y="3545473"/>
              <a:ext cx="152655" cy="180001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流程圖: 接點 35"/>
            <p:cNvSpPr/>
            <p:nvPr/>
          </p:nvSpPr>
          <p:spPr>
            <a:xfrm flipH="1">
              <a:off x="5226745" y="3245393"/>
              <a:ext cx="213715" cy="252001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流程圖: 接點 36"/>
            <p:cNvSpPr/>
            <p:nvPr/>
          </p:nvSpPr>
          <p:spPr>
            <a:xfrm flipH="1">
              <a:off x="4718241" y="2707499"/>
              <a:ext cx="339233" cy="422595"/>
            </a:xfrm>
            <a:prstGeom prst="ellipse">
              <a:avLst/>
            </a:prstGeom>
            <a:solidFill>
              <a:schemeClr val="accent6">
                <a:lumOff val="12406"/>
              </a:schemeClr>
            </a:solidFill>
            <a:ln w="3810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2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3"/>
      <p:bldP build="whole" bldLvl="1" animBg="1" rev="0" advAuto="0" spid="171" grpId="2"/>
      <p:bldP build="whole" bldLvl="1" animBg="1" rev="0" advAuto="0" spid="181" grpId="4"/>
      <p:bldP build="whole" bldLvl="1" animBg="1" rev="0" advAuto="0" spid="1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 6"/>
          <p:cNvSpPr txBox="1"/>
          <p:nvPr/>
        </p:nvSpPr>
        <p:spPr>
          <a:xfrm>
            <a:off x="2840563" y="2128727"/>
            <a:ext cx="22377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09629">
              <a:defRPr b="1" sz="4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主要</a:t>
            </a:r>
            <a:r>
              <a:rPr>
                <a:solidFill>
                  <a:schemeClr val="accent3"/>
                </a:solidFill>
                <a:latin typeface="微软雅黑"/>
                <a:ea typeface="微软雅黑"/>
                <a:cs typeface="微软雅黑"/>
                <a:sym typeface="微软雅黑"/>
              </a:rPr>
              <a:t>功能</a:t>
            </a:r>
          </a:p>
        </p:txBody>
      </p:sp>
      <p:sp>
        <p:nvSpPr>
          <p:cNvPr id="187" name="矩形 8"/>
          <p:cNvSpPr txBox="1"/>
          <p:nvPr/>
        </p:nvSpPr>
        <p:spPr>
          <a:xfrm>
            <a:off x="781675" y="1496534"/>
            <a:ext cx="197633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609629">
              <a:lnSpc>
                <a:spcPct val="80000"/>
              </a:lnSpc>
              <a:defRPr sz="266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200">
        <p15:prstTrans prst="pageCurlDouble"/>
      </p:transition>
    </mc:Choice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主要功能</a:t>
            </a:r>
          </a:p>
        </p:txBody>
      </p:sp>
      <p:grpSp>
        <p:nvGrpSpPr>
          <p:cNvPr id="203" name="组合 1"/>
          <p:cNvGrpSpPr/>
          <p:nvPr/>
        </p:nvGrpSpPr>
        <p:grpSpPr>
          <a:xfrm>
            <a:off x="653655" y="1614456"/>
            <a:ext cx="2165139" cy="3923967"/>
            <a:chOff x="0" y="0"/>
            <a:chExt cx="2165138" cy="3923965"/>
          </a:xfrm>
        </p:grpSpPr>
        <p:grpSp>
          <p:nvGrpSpPr>
            <p:cNvPr id="198" name="组合 20"/>
            <p:cNvGrpSpPr/>
            <p:nvPr/>
          </p:nvGrpSpPr>
          <p:grpSpPr>
            <a:xfrm>
              <a:off x="0" y="-1"/>
              <a:ext cx="1587449" cy="1156387"/>
              <a:chOff x="0" y="0"/>
              <a:chExt cx="1587448" cy="1156385"/>
            </a:xfrm>
          </p:grpSpPr>
          <p:sp>
            <p:nvSpPr>
              <p:cNvPr id="191" name="Freeform 5"/>
              <p:cNvSpPr/>
              <p:nvPr/>
            </p:nvSpPr>
            <p:spPr>
              <a:xfrm flipH="1">
                <a:off x="382020" y="0"/>
                <a:ext cx="618203" cy="232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200"/>
                    </a:moveTo>
                    <a:cubicBezTo>
                      <a:pt x="0" y="18900"/>
                      <a:pt x="1029" y="21600"/>
                      <a:pt x="2057" y="21600"/>
                    </a:cubicBezTo>
                    <a:cubicBezTo>
                      <a:pt x="19543" y="21600"/>
                      <a:pt x="19543" y="21600"/>
                      <a:pt x="19543" y="21600"/>
                    </a:cubicBezTo>
                    <a:cubicBezTo>
                      <a:pt x="20571" y="21600"/>
                      <a:pt x="21600" y="18900"/>
                      <a:pt x="21600" y="162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2700"/>
                      <a:pt x="20571" y="0"/>
                      <a:pt x="19543" y="0"/>
                    </a:cubicBezTo>
                    <a:cubicBezTo>
                      <a:pt x="2057" y="0"/>
                      <a:pt x="2057" y="0"/>
                      <a:pt x="2057" y="0"/>
                    </a:cubicBezTo>
                    <a:cubicBezTo>
                      <a:pt x="1029" y="0"/>
                      <a:pt x="0" y="2700"/>
                      <a:pt x="0" y="2700"/>
                    </a:cubicBezTo>
                    <a:lnTo>
                      <a:pt x="0" y="162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2" name="Freeform 6"/>
              <p:cNvSpPr/>
              <p:nvPr/>
            </p:nvSpPr>
            <p:spPr>
              <a:xfrm flipH="1">
                <a:off x="529149" y="289096"/>
                <a:ext cx="323944" cy="116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200"/>
                    </a:moveTo>
                    <a:cubicBezTo>
                      <a:pt x="0" y="21600"/>
                      <a:pt x="0" y="21600"/>
                      <a:pt x="1964" y="21600"/>
                    </a:cubicBezTo>
                    <a:cubicBezTo>
                      <a:pt x="19636" y="21600"/>
                      <a:pt x="19636" y="21600"/>
                      <a:pt x="19636" y="21600"/>
                    </a:cubicBezTo>
                    <a:cubicBezTo>
                      <a:pt x="21600" y="21600"/>
                      <a:pt x="21600" y="21600"/>
                      <a:pt x="21600" y="16200"/>
                    </a:cubicBezTo>
                    <a:cubicBezTo>
                      <a:pt x="21600" y="5400"/>
                      <a:pt x="21600" y="5400"/>
                      <a:pt x="21600" y="5400"/>
                    </a:cubicBezTo>
                    <a:cubicBezTo>
                      <a:pt x="21600" y="0"/>
                      <a:pt x="21600" y="0"/>
                      <a:pt x="19636" y="0"/>
                    </a:cubicBezTo>
                    <a:cubicBezTo>
                      <a:pt x="1964" y="0"/>
                      <a:pt x="1964" y="0"/>
                      <a:pt x="1964" y="0"/>
                    </a:cubicBezTo>
                    <a:cubicBezTo>
                      <a:pt x="0" y="0"/>
                      <a:pt x="0" y="0"/>
                      <a:pt x="0" y="5400"/>
                    </a:cubicBezTo>
                    <a:lnTo>
                      <a:pt x="0" y="162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3" name="Rectangle 7"/>
              <p:cNvSpPr/>
              <p:nvPr/>
            </p:nvSpPr>
            <p:spPr>
              <a:xfrm flipH="1">
                <a:off x="1322874" y="1098308"/>
                <a:ext cx="264575" cy="58078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4" name="Freeform 8"/>
              <p:cNvSpPr/>
              <p:nvPr/>
            </p:nvSpPr>
            <p:spPr>
              <a:xfrm flipH="1">
                <a:off x="147129" y="463328"/>
                <a:ext cx="147131" cy="259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2884" y="0"/>
                    </a:lnTo>
                    <a:lnTo>
                      <a:pt x="21600" y="21600"/>
                    </a:lnTo>
                    <a:lnTo>
                      <a:pt x="12884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5" name="Freeform 9"/>
              <p:cNvSpPr/>
              <p:nvPr/>
            </p:nvSpPr>
            <p:spPr>
              <a:xfrm flipH="1">
                <a:off x="0" y="463328"/>
                <a:ext cx="147130" cy="259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2884" y="0"/>
                    </a:lnTo>
                    <a:lnTo>
                      <a:pt x="21600" y="21600"/>
                    </a:lnTo>
                    <a:lnTo>
                      <a:pt x="8526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6" name="Freeform 10"/>
              <p:cNvSpPr/>
              <p:nvPr/>
            </p:nvSpPr>
            <p:spPr>
              <a:xfrm flipH="1">
                <a:off x="264574" y="463328"/>
                <a:ext cx="1322875" cy="576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880" y="3240"/>
                    </a:moveTo>
                    <a:cubicBezTo>
                      <a:pt x="4800" y="0"/>
                      <a:pt x="6720" y="0"/>
                      <a:pt x="8160" y="0"/>
                    </a:cubicBezTo>
                    <a:cubicBezTo>
                      <a:pt x="20160" y="0"/>
                      <a:pt x="20160" y="0"/>
                      <a:pt x="20160" y="0"/>
                    </a:cubicBezTo>
                    <a:cubicBezTo>
                      <a:pt x="21600" y="9720"/>
                      <a:pt x="21600" y="9720"/>
                      <a:pt x="21600" y="9720"/>
                    </a:cubicBezTo>
                    <a:cubicBezTo>
                      <a:pt x="8160" y="9720"/>
                      <a:pt x="8160" y="9720"/>
                      <a:pt x="8160" y="9720"/>
                    </a:cubicBezTo>
                    <a:cubicBezTo>
                      <a:pt x="5280" y="9720"/>
                      <a:pt x="4320" y="11880"/>
                      <a:pt x="4320" y="17280"/>
                    </a:cubicBezTo>
                    <a:cubicBezTo>
                      <a:pt x="4320" y="21600"/>
                      <a:pt x="4320" y="21600"/>
                      <a:pt x="4320" y="2160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17280"/>
                      <a:pt x="0" y="17280"/>
                      <a:pt x="0" y="17280"/>
                    </a:cubicBezTo>
                    <a:cubicBezTo>
                      <a:pt x="0" y="10800"/>
                      <a:pt x="960" y="5400"/>
                      <a:pt x="2880" y="3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197" name="Freeform 11"/>
              <p:cNvSpPr/>
              <p:nvPr/>
            </p:nvSpPr>
            <p:spPr>
              <a:xfrm flipH="1">
                <a:off x="295176" y="549799"/>
                <a:ext cx="802990" cy="345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63" h="21600" fill="norm" stroke="1" extrusionOk="0">
                    <a:moveTo>
                      <a:pt x="857" y="10800"/>
                    </a:moveTo>
                    <a:cubicBezTo>
                      <a:pt x="6575" y="10800"/>
                      <a:pt x="4034" y="21600"/>
                      <a:pt x="8481" y="21600"/>
                    </a:cubicBezTo>
                    <a:cubicBezTo>
                      <a:pt x="13563" y="21600"/>
                      <a:pt x="11022" y="10800"/>
                      <a:pt x="16740" y="10800"/>
                    </a:cubicBezTo>
                    <a:cubicBezTo>
                      <a:pt x="19281" y="10800"/>
                      <a:pt x="13563" y="0"/>
                      <a:pt x="8481" y="0"/>
                    </a:cubicBezTo>
                    <a:cubicBezTo>
                      <a:pt x="4034" y="0"/>
                      <a:pt x="-2319" y="10800"/>
                      <a:pt x="857" y="108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  <p:sp>
          <p:nvSpPr>
            <p:cNvPr id="199" name="Freeform 12"/>
            <p:cNvSpPr/>
            <p:nvPr/>
          </p:nvSpPr>
          <p:spPr>
            <a:xfrm flipH="1">
              <a:off x="1203772" y="1237815"/>
              <a:ext cx="502779" cy="87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0"/>
                  </a:moveTo>
                  <a:cubicBezTo>
                    <a:pt x="21600" y="18900"/>
                    <a:pt x="16800" y="21600"/>
                    <a:pt x="9600" y="21600"/>
                  </a:cubicBezTo>
                  <a:cubicBezTo>
                    <a:pt x="2400" y="21600"/>
                    <a:pt x="0" y="18900"/>
                    <a:pt x="0" y="14850"/>
                  </a:cubicBezTo>
                  <a:cubicBezTo>
                    <a:pt x="0" y="10800"/>
                    <a:pt x="9600" y="6750"/>
                    <a:pt x="9600" y="0"/>
                  </a:cubicBezTo>
                  <a:cubicBezTo>
                    <a:pt x="12000" y="5400"/>
                    <a:pt x="21600" y="10800"/>
                    <a:pt x="21600" y="148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0" name="Freeform 15"/>
            <p:cNvSpPr/>
            <p:nvPr/>
          </p:nvSpPr>
          <p:spPr>
            <a:xfrm flipH="1">
              <a:off x="1258468" y="2187025"/>
              <a:ext cx="502778" cy="87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0"/>
                  </a:moveTo>
                  <a:cubicBezTo>
                    <a:pt x="21600" y="18900"/>
                    <a:pt x="16800" y="21600"/>
                    <a:pt x="9600" y="21600"/>
                  </a:cubicBezTo>
                  <a:cubicBezTo>
                    <a:pt x="2400" y="21600"/>
                    <a:pt x="0" y="18900"/>
                    <a:pt x="0" y="14850"/>
                  </a:cubicBezTo>
                  <a:cubicBezTo>
                    <a:pt x="0" y="10800"/>
                    <a:pt x="9600" y="6750"/>
                    <a:pt x="9600" y="0"/>
                  </a:cubicBezTo>
                  <a:cubicBezTo>
                    <a:pt x="12000" y="5400"/>
                    <a:pt x="21600" y="10800"/>
                    <a:pt x="21600" y="1485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1" name="Freeform 15"/>
            <p:cNvSpPr/>
            <p:nvPr/>
          </p:nvSpPr>
          <p:spPr>
            <a:xfrm flipH="1">
              <a:off x="1026532" y="3045943"/>
              <a:ext cx="502779" cy="87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0"/>
                  </a:moveTo>
                  <a:cubicBezTo>
                    <a:pt x="21600" y="18900"/>
                    <a:pt x="16800" y="21600"/>
                    <a:pt x="9600" y="21600"/>
                  </a:cubicBezTo>
                  <a:cubicBezTo>
                    <a:pt x="2400" y="21600"/>
                    <a:pt x="0" y="18900"/>
                    <a:pt x="0" y="14850"/>
                  </a:cubicBezTo>
                  <a:cubicBezTo>
                    <a:pt x="0" y="10800"/>
                    <a:pt x="9600" y="6750"/>
                    <a:pt x="9600" y="0"/>
                  </a:cubicBezTo>
                  <a:cubicBezTo>
                    <a:pt x="12000" y="5400"/>
                    <a:pt x="21600" y="10800"/>
                    <a:pt x="21600" y="1485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" name="Freeform 15"/>
            <p:cNvSpPr/>
            <p:nvPr/>
          </p:nvSpPr>
          <p:spPr>
            <a:xfrm flipH="1">
              <a:off x="1662361" y="2626035"/>
              <a:ext cx="502778" cy="87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850"/>
                  </a:moveTo>
                  <a:cubicBezTo>
                    <a:pt x="21600" y="18900"/>
                    <a:pt x="16800" y="21600"/>
                    <a:pt x="9600" y="21600"/>
                  </a:cubicBezTo>
                  <a:cubicBezTo>
                    <a:pt x="2400" y="21600"/>
                    <a:pt x="0" y="18900"/>
                    <a:pt x="0" y="14850"/>
                  </a:cubicBezTo>
                  <a:cubicBezTo>
                    <a:pt x="0" y="10800"/>
                    <a:pt x="9600" y="6750"/>
                    <a:pt x="9600" y="0"/>
                  </a:cubicBezTo>
                  <a:cubicBezTo>
                    <a:pt x="12000" y="5400"/>
                    <a:pt x="21600" y="10800"/>
                    <a:pt x="21600" y="1485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208" name="群組 2"/>
          <p:cNvGrpSpPr/>
          <p:nvPr/>
        </p:nvGrpSpPr>
        <p:grpSpPr>
          <a:xfrm>
            <a:off x="5094513" y="564603"/>
            <a:ext cx="6638991" cy="1178522"/>
            <a:chOff x="0" y="0"/>
            <a:chExt cx="6638989" cy="1178520"/>
          </a:xfrm>
        </p:grpSpPr>
        <p:sp>
          <p:nvSpPr>
            <p:cNvPr id="204" name="文本框 8"/>
            <p:cNvSpPr txBox="1"/>
            <p:nvPr/>
          </p:nvSpPr>
          <p:spPr>
            <a:xfrm>
              <a:off x="1058301" y="573056"/>
              <a:ext cx="558068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lnSpc>
                  <a:spcPct val="130000"/>
                </a:lnSpc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刊 登 </a:t>
              </a:r>
            </a:p>
          </p:txBody>
        </p:sp>
        <p:grpSp>
          <p:nvGrpSpPr>
            <p:cNvPr id="207" name="Freeform 12"/>
            <p:cNvGrpSpPr/>
            <p:nvPr/>
          </p:nvGrpSpPr>
          <p:grpSpPr>
            <a:xfrm>
              <a:off x="0" y="-1"/>
              <a:ext cx="696008" cy="1178522"/>
              <a:chOff x="0" y="0"/>
              <a:chExt cx="696006" cy="1178520"/>
            </a:xfrm>
          </p:grpSpPr>
          <p:sp>
            <p:nvSpPr>
              <p:cNvPr id="205" name="形狀"/>
              <p:cNvSpPr/>
              <p:nvPr/>
            </p:nvSpPr>
            <p:spPr>
              <a:xfrm flipH="1">
                <a:off x="0" y="0"/>
                <a:ext cx="696008" cy="1178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0"/>
                    </a:moveTo>
                    <a:cubicBezTo>
                      <a:pt x="21600" y="18900"/>
                      <a:pt x="16800" y="21600"/>
                      <a:pt x="9600" y="21600"/>
                    </a:cubicBezTo>
                    <a:cubicBezTo>
                      <a:pt x="2400" y="21600"/>
                      <a:pt x="0" y="18900"/>
                      <a:pt x="0" y="14850"/>
                    </a:cubicBezTo>
                    <a:cubicBezTo>
                      <a:pt x="0" y="10800"/>
                      <a:pt x="9600" y="6750"/>
                      <a:pt x="9600" y="0"/>
                    </a:cubicBezTo>
                    <a:cubicBezTo>
                      <a:pt x="12000" y="5400"/>
                      <a:pt x="21600" y="10800"/>
                      <a:pt x="21600" y="148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1"/>
              <p:cNvSpPr txBox="1"/>
              <p:nvPr/>
            </p:nvSpPr>
            <p:spPr>
              <a:xfrm>
                <a:off x="0" y="561300"/>
                <a:ext cx="696007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b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13" name="群組 3"/>
          <p:cNvGrpSpPr/>
          <p:nvPr/>
        </p:nvGrpSpPr>
        <p:grpSpPr>
          <a:xfrm>
            <a:off x="5095721" y="2010754"/>
            <a:ext cx="6637782" cy="1177201"/>
            <a:chOff x="0" y="0"/>
            <a:chExt cx="6637780" cy="1177200"/>
          </a:xfrm>
        </p:grpSpPr>
        <p:sp>
          <p:nvSpPr>
            <p:cNvPr id="209" name="文本框 8"/>
            <p:cNvSpPr txBox="1"/>
            <p:nvPr/>
          </p:nvSpPr>
          <p:spPr>
            <a:xfrm>
              <a:off x="1057093" y="576251"/>
              <a:ext cx="558068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09584">
                <a:lnSpc>
                  <a:spcPct val="130000"/>
                </a:lnSpc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索 取</a:t>
              </a:r>
            </a:p>
          </p:txBody>
        </p:sp>
        <p:grpSp>
          <p:nvGrpSpPr>
            <p:cNvPr id="212" name="Freeform 12"/>
            <p:cNvGrpSpPr/>
            <p:nvPr/>
          </p:nvGrpSpPr>
          <p:grpSpPr>
            <a:xfrm>
              <a:off x="0" y="-1"/>
              <a:ext cx="694801" cy="1177202"/>
              <a:chOff x="0" y="0"/>
              <a:chExt cx="694799" cy="1177200"/>
            </a:xfrm>
          </p:grpSpPr>
          <p:sp>
            <p:nvSpPr>
              <p:cNvPr id="210" name="形狀"/>
              <p:cNvSpPr/>
              <p:nvPr/>
            </p:nvSpPr>
            <p:spPr>
              <a:xfrm flipH="1">
                <a:off x="0" y="0"/>
                <a:ext cx="694800" cy="11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0"/>
                    </a:moveTo>
                    <a:cubicBezTo>
                      <a:pt x="21600" y="18900"/>
                      <a:pt x="16800" y="21600"/>
                      <a:pt x="9600" y="21600"/>
                    </a:cubicBezTo>
                    <a:cubicBezTo>
                      <a:pt x="2400" y="21600"/>
                      <a:pt x="0" y="18900"/>
                      <a:pt x="0" y="14850"/>
                    </a:cubicBezTo>
                    <a:cubicBezTo>
                      <a:pt x="0" y="10800"/>
                      <a:pt x="9600" y="6750"/>
                      <a:pt x="9600" y="0"/>
                    </a:cubicBezTo>
                    <a:cubicBezTo>
                      <a:pt x="12000" y="5400"/>
                      <a:pt x="21600" y="10800"/>
                      <a:pt x="21600" y="148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" name="2"/>
              <p:cNvSpPr txBox="1"/>
              <p:nvPr/>
            </p:nvSpPr>
            <p:spPr>
              <a:xfrm>
                <a:off x="0" y="559980"/>
                <a:ext cx="694800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b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218" name="群組 4"/>
          <p:cNvGrpSpPr/>
          <p:nvPr/>
        </p:nvGrpSpPr>
        <p:grpSpPr>
          <a:xfrm>
            <a:off x="5095721" y="3455585"/>
            <a:ext cx="6568185" cy="1178720"/>
            <a:chOff x="0" y="0"/>
            <a:chExt cx="6568184" cy="1178719"/>
          </a:xfrm>
        </p:grpSpPr>
        <p:sp>
          <p:nvSpPr>
            <p:cNvPr id="214" name="文本框 8"/>
            <p:cNvSpPr txBox="1"/>
            <p:nvPr/>
          </p:nvSpPr>
          <p:spPr>
            <a:xfrm>
              <a:off x="987495" y="579279"/>
              <a:ext cx="55806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09584">
                <a:lnSpc>
                  <a:spcPct val="130000"/>
                </a:lnSpc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搜 尋</a:t>
              </a:r>
            </a:p>
          </p:txBody>
        </p:sp>
        <p:grpSp>
          <p:nvGrpSpPr>
            <p:cNvPr id="217" name="Freeform 12"/>
            <p:cNvGrpSpPr/>
            <p:nvPr/>
          </p:nvGrpSpPr>
          <p:grpSpPr>
            <a:xfrm>
              <a:off x="0" y="-1"/>
              <a:ext cx="694800" cy="1177202"/>
              <a:chOff x="0" y="0"/>
              <a:chExt cx="694799" cy="1177200"/>
            </a:xfrm>
          </p:grpSpPr>
          <p:sp>
            <p:nvSpPr>
              <p:cNvPr id="215" name="形狀"/>
              <p:cNvSpPr/>
              <p:nvPr/>
            </p:nvSpPr>
            <p:spPr>
              <a:xfrm flipH="1">
                <a:off x="0" y="0"/>
                <a:ext cx="694800" cy="11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0"/>
                    </a:moveTo>
                    <a:cubicBezTo>
                      <a:pt x="21600" y="18900"/>
                      <a:pt x="16800" y="21600"/>
                      <a:pt x="9600" y="21600"/>
                    </a:cubicBezTo>
                    <a:cubicBezTo>
                      <a:pt x="2400" y="21600"/>
                      <a:pt x="0" y="18900"/>
                      <a:pt x="0" y="14850"/>
                    </a:cubicBezTo>
                    <a:cubicBezTo>
                      <a:pt x="0" y="10800"/>
                      <a:pt x="9600" y="6750"/>
                      <a:pt x="9600" y="0"/>
                    </a:cubicBezTo>
                    <a:cubicBezTo>
                      <a:pt x="12000" y="5400"/>
                      <a:pt x="21600" y="10800"/>
                      <a:pt x="21600" y="14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6" name="3"/>
              <p:cNvSpPr txBox="1"/>
              <p:nvPr/>
            </p:nvSpPr>
            <p:spPr>
              <a:xfrm>
                <a:off x="0" y="559980"/>
                <a:ext cx="694800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b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223" name="群組 5"/>
          <p:cNvGrpSpPr/>
          <p:nvPr/>
        </p:nvGrpSpPr>
        <p:grpSpPr>
          <a:xfrm>
            <a:off x="5095721" y="4900417"/>
            <a:ext cx="6568185" cy="1177321"/>
            <a:chOff x="0" y="0"/>
            <a:chExt cx="6568184" cy="1177320"/>
          </a:xfrm>
        </p:grpSpPr>
        <p:sp>
          <p:nvSpPr>
            <p:cNvPr id="219" name="文本框 8"/>
            <p:cNvSpPr txBox="1"/>
            <p:nvPr/>
          </p:nvSpPr>
          <p:spPr>
            <a:xfrm>
              <a:off x="987496" y="577880"/>
              <a:ext cx="558068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09584">
                <a:lnSpc>
                  <a:spcPct val="130000"/>
                </a:lnSpc>
                <a:defRPr b="1" sz="28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審 核</a:t>
              </a:r>
            </a:p>
          </p:txBody>
        </p:sp>
        <p:grpSp>
          <p:nvGrpSpPr>
            <p:cNvPr id="222" name="Freeform 12"/>
            <p:cNvGrpSpPr/>
            <p:nvPr/>
          </p:nvGrpSpPr>
          <p:grpSpPr>
            <a:xfrm>
              <a:off x="0" y="-1"/>
              <a:ext cx="694801" cy="1177202"/>
              <a:chOff x="0" y="0"/>
              <a:chExt cx="694799" cy="1177200"/>
            </a:xfrm>
          </p:grpSpPr>
          <p:sp>
            <p:nvSpPr>
              <p:cNvPr id="220" name="形狀"/>
              <p:cNvSpPr/>
              <p:nvPr/>
            </p:nvSpPr>
            <p:spPr>
              <a:xfrm flipH="1">
                <a:off x="0" y="0"/>
                <a:ext cx="694800" cy="11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50"/>
                    </a:moveTo>
                    <a:cubicBezTo>
                      <a:pt x="21600" y="18900"/>
                      <a:pt x="16800" y="21600"/>
                      <a:pt x="9600" y="21600"/>
                    </a:cubicBezTo>
                    <a:cubicBezTo>
                      <a:pt x="2400" y="21600"/>
                      <a:pt x="0" y="18900"/>
                      <a:pt x="0" y="14850"/>
                    </a:cubicBezTo>
                    <a:cubicBezTo>
                      <a:pt x="0" y="10800"/>
                      <a:pt x="9600" y="6750"/>
                      <a:pt x="9600" y="0"/>
                    </a:cubicBezTo>
                    <a:cubicBezTo>
                      <a:pt x="12000" y="5400"/>
                      <a:pt x="21600" y="10800"/>
                      <a:pt x="21600" y="1485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1" name="4"/>
              <p:cNvSpPr txBox="1"/>
              <p:nvPr/>
            </p:nvSpPr>
            <p:spPr>
              <a:xfrm>
                <a:off x="0" y="559980"/>
                <a:ext cx="694800" cy="617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60" tIns="60960" rIns="60960" bIns="60960" numCol="1" anchor="b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sp>
        <p:nvSpPr>
          <p:cNvPr id="224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2"/>
      <p:bldP build="whole" bldLvl="1" animBg="1" rev="0" advAuto="0" spid="208" grpId="1"/>
      <p:bldP build="whole" bldLvl="1" animBg="1" rev="0" advAuto="0" spid="223" grpId="4"/>
      <p:bldP build="whole" bldLvl="1" animBg="1" rev="0" advAuto="0" spid="218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框 6"/>
          <p:cNvSpPr txBox="1"/>
          <p:nvPr/>
        </p:nvSpPr>
        <p:spPr>
          <a:xfrm>
            <a:off x="2840563" y="2094437"/>
            <a:ext cx="223774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09629">
              <a:defRPr b="1" sz="42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實作</a:t>
            </a:r>
            <a:r>
              <a:rPr>
                <a:solidFill>
                  <a:schemeClr val="accent3"/>
                </a:solidFill>
                <a:latin typeface="微软雅黑"/>
                <a:ea typeface="微软雅黑"/>
                <a:cs typeface="微软雅黑"/>
                <a:sym typeface="微软雅黑"/>
              </a:rPr>
              <a:t>介紹</a:t>
            </a:r>
          </a:p>
        </p:txBody>
      </p:sp>
      <p:sp>
        <p:nvSpPr>
          <p:cNvPr id="227" name="矩形 8"/>
          <p:cNvSpPr txBox="1"/>
          <p:nvPr/>
        </p:nvSpPr>
        <p:spPr>
          <a:xfrm>
            <a:off x="781674" y="1496534"/>
            <a:ext cx="197633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609629">
              <a:lnSpc>
                <a:spcPct val="80000"/>
              </a:lnSpc>
              <a:defRPr sz="266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8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200">
        <p15:prstTrans prst="pageCurlDouble"/>
      </p:transition>
    </mc:Choice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文本占位符 1"/>
          <p:cNvSpPr txBox="1"/>
          <p:nvPr>
            <p:ph type="body" sz="quarter" idx="1"/>
          </p:nvPr>
        </p:nvSpPr>
        <p:spPr>
          <a:xfrm>
            <a:off x="531225" y="296334"/>
            <a:ext cx="4563290" cy="877711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系統架構圖</a:t>
            </a:r>
          </a:p>
        </p:txBody>
      </p:sp>
      <p:pic>
        <p:nvPicPr>
          <p:cNvPr id="2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2062" y="1465421"/>
            <a:ext cx="6167878" cy="392715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文字方塊 2"/>
          <p:cNvSpPr txBox="1"/>
          <p:nvPr/>
        </p:nvSpPr>
        <p:spPr>
          <a:xfrm>
            <a:off x="5182928" y="5629016"/>
            <a:ext cx="17064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ASP.Net MVC5</a:t>
            </a:r>
          </a:p>
        </p:txBody>
      </p:sp>
      <p:sp>
        <p:nvSpPr>
          <p:cNvPr id="233" name="幻燈片編號"/>
          <p:cNvSpPr txBox="1"/>
          <p:nvPr>
            <p:ph type="sldNum" sz="quarter" idx="4294967295"/>
          </p:nvPr>
        </p:nvSpPr>
        <p:spPr>
          <a:xfrm>
            <a:off x="11535424" y="6113779"/>
            <a:ext cx="316090" cy="485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5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