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77" r:id="rId3"/>
    <p:sldId id="364" r:id="rId4"/>
    <p:sldId id="378" r:id="rId5"/>
    <p:sldId id="380" r:id="rId6"/>
    <p:sldId id="383" r:id="rId7"/>
    <p:sldId id="381" r:id="rId8"/>
    <p:sldId id="384" r:id="rId9"/>
    <p:sldId id="385" r:id="rId10"/>
    <p:sldId id="386" r:id="rId11"/>
    <p:sldId id="387" r:id="rId12"/>
    <p:sldId id="388" r:id="rId13"/>
    <p:sldId id="389" r:id="rId14"/>
    <p:sldId id="390" r:id="rId15"/>
    <p:sldId id="402" r:id="rId16"/>
    <p:sldId id="393" r:id="rId17"/>
    <p:sldId id="395" r:id="rId18"/>
    <p:sldId id="394" r:id="rId19"/>
    <p:sldId id="317" r:id="rId20"/>
    <p:sldId id="396" r:id="rId21"/>
    <p:sldId id="397" r:id="rId22"/>
    <p:sldId id="399" r:id="rId23"/>
    <p:sldId id="400" r:id="rId24"/>
    <p:sldId id="401" r:id="rId25"/>
    <p:sldId id="3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82"/>
      </p:cViewPr>
      <p:guideLst>
        <p:guide orient="horz" pos="240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69D700-E037-4998-A0DA-F5B5D5EE32E1}"/>
              </a:ext>
            </a:extLst>
          </p:cNvPr>
          <p:cNvSpPr/>
          <p:nvPr userDrawn="1"/>
        </p:nvSpPr>
        <p:spPr>
          <a:xfrm flipV="1">
            <a:off x="0" y="0"/>
            <a:ext cx="12192000" cy="3789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1">
            <a:extLst>
              <a:ext uri="{FF2B5EF4-FFF2-40B4-BE49-F238E27FC236}">
                <a16:creationId xmlns:a16="http://schemas.microsoft.com/office/drawing/2014/main" id="{BE479413-0908-4F1B-B00D-88B827F265C0}"/>
              </a:ext>
            </a:extLst>
          </p:cNvPr>
          <p:cNvGrpSpPr/>
          <p:nvPr userDrawn="1"/>
        </p:nvGrpSpPr>
        <p:grpSpPr>
          <a:xfrm>
            <a:off x="1457580" y="1983192"/>
            <a:ext cx="4076388" cy="2239699"/>
            <a:chOff x="-548507" y="477868"/>
            <a:chExt cx="11570449" cy="6357177"/>
          </a:xfrm>
        </p:grpSpPr>
        <p:sp>
          <p:nvSpPr>
            <p:cNvPr id="3" name="Freeform: Shape 2">
              <a:extLst>
                <a:ext uri="{FF2B5EF4-FFF2-40B4-BE49-F238E27FC236}">
                  <a16:creationId xmlns:a16="http://schemas.microsoft.com/office/drawing/2014/main" id="{2395B5FB-2FB7-4747-8FFE-A34DBA69401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A2DB97C-C590-494B-A666-CECC7DAF6A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7A90A4A-2D67-4AA1-883C-9115032FA70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D633B68-5BA3-4701-B895-D8703D0ECF8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9FE301A-1EA6-4573-9E1D-74226144344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2506B625-D842-43DE-ADA2-79390B1C7803}"/>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A67447DC-65F8-4891-90FB-5AB801AA7DC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29EC3AD-F3CE-4318-A41E-E1B408E6FDE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C329336-9BF2-4A23-AE2C-EA48ABDD385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9244D4A-05E4-4B40-B15D-77ACBB1CB68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6F85C54-B038-4DBB-810B-CA45525B37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65410C2C-782F-41F6-99BD-DA31B99DF05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4">
            <a:extLst>
              <a:ext uri="{FF2B5EF4-FFF2-40B4-BE49-F238E27FC236}">
                <a16:creationId xmlns:a16="http://schemas.microsoft.com/office/drawing/2014/main" id="{76FAA7C6-22FE-4912-8B98-3A0FFF067C79}"/>
              </a:ext>
            </a:extLst>
          </p:cNvPr>
          <p:cNvGrpSpPr/>
          <p:nvPr userDrawn="1"/>
        </p:nvGrpSpPr>
        <p:grpSpPr>
          <a:xfrm>
            <a:off x="6680577" y="1989916"/>
            <a:ext cx="4076388" cy="2239699"/>
            <a:chOff x="-548507" y="477868"/>
            <a:chExt cx="11570449" cy="6357177"/>
          </a:xfrm>
        </p:grpSpPr>
        <p:sp>
          <p:nvSpPr>
            <p:cNvPr id="16" name="Freeform: Shape 15">
              <a:extLst>
                <a:ext uri="{FF2B5EF4-FFF2-40B4-BE49-F238E27FC236}">
                  <a16:creationId xmlns:a16="http://schemas.microsoft.com/office/drawing/2014/main" id="{F8EEF549-7714-4288-ABBF-46E1C2FC8C0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7355042-C099-47B9-B223-40A7F758F44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34BFF9-238A-4FFB-A6E7-E42537D61FA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99F8B2-0DBF-4C8E-961D-9EE820852D4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D7C8F6C-DA0E-4219-AF12-ACCAC7BAA90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0">
              <a:extLst>
                <a:ext uri="{FF2B5EF4-FFF2-40B4-BE49-F238E27FC236}">
                  <a16:creationId xmlns:a16="http://schemas.microsoft.com/office/drawing/2014/main" id="{0ED24E31-510B-4E7B-9018-BF076D099590}"/>
                </a:ext>
              </a:extLst>
            </p:cNvPr>
            <p:cNvGrpSpPr/>
            <p:nvPr/>
          </p:nvGrpSpPr>
          <p:grpSpPr>
            <a:xfrm>
              <a:off x="1606" y="6382978"/>
              <a:ext cx="413937" cy="115242"/>
              <a:chOff x="5955" y="6353672"/>
              <a:chExt cx="413937" cy="115242"/>
            </a:xfrm>
          </p:grpSpPr>
          <p:sp>
            <p:nvSpPr>
              <p:cNvPr id="26" name="Rectangle: Rounded Corners 25">
                <a:extLst>
                  <a:ext uri="{FF2B5EF4-FFF2-40B4-BE49-F238E27FC236}">
                    <a16:creationId xmlns:a16="http://schemas.microsoft.com/office/drawing/2014/main" id="{8FACA558-F05B-4989-A9A5-683C1F777B9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D7086B4-5B76-4E5A-9AC7-85AB42CA26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CA48C1C-5D5B-4C81-97CE-D5E3C3764EC4}"/>
                </a:ext>
              </a:extLst>
            </p:cNvPr>
            <p:cNvGrpSpPr/>
            <p:nvPr/>
          </p:nvGrpSpPr>
          <p:grpSpPr>
            <a:xfrm>
              <a:off x="9855291" y="6381600"/>
              <a:ext cx="885989" cy="115242"/>
              <a:chOff x="5955" y="6353672"/>
              <a:chExt cx="413937" cy="115242"/>
            </a:xfrm>
          </p:grpSpPr>
          <p:sp>
            <p:nvSpPr>
              <p:cNvPr id="24" name="Rectangle: Rounded Corners 23">
                <a:extLst>
                  <a:ext uri="{FF2B5EF4-FFF2-40B4-BE49-F238E27FC236}">
                    <a16:creationId xmlns:a16="http://schemas.microsoft.com/office/drawing/2014/main" id="{4C85D279-9378-4929-BE5A-06D1179561A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B1D55D-4F87-4D1E-9D2F-90310F34130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BBD35A25-F4E6-4D07-98BA-6A1FF4DDC1B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9" name="그림 개체 틀 2">
            <a:extLst>
              <a:ext uri="{FF2B5EF4-FFF2-40B4-BE49-F238E27FC236}">
                <a16:creationId xmlns:a16="http://schemas.microsoft.com/office/drawing/2014/main" id="{50B36027-6779-4469-8963-6EBC52BE3E38}"/>
              </a:ext>
            </a:extLst>
          </p:cNvPr>
          <p:cNvSpPr>
            <a:spLocks noGrp="1"/>
          </p:cNvSpPr>
          <p:nvPr>
            <p:ph type="pic" sz="quarter" idx="10" hasCustomPrompt="1"/>
          </p:nvPr>
        </p:nvSpPr>
        <p:spPr>
          <a:xfrm>
            <a:off x="1969420"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D2D538E-C331-46A6-8771-FE9F6011EAD0}"/>
              </a:ext>
            </a:extLst>
          </p:cNvPr>
          <p:cNvSpPr>
            <a:spLocks noGrp="1"/>
          </p:cNvSpPr>
          <p:nvPr>
            <p:ph type="pic" sz="quarter" idx="11" hasCustomPrompt="1"/>
          </p:nvPr>
        </p:nvSpPr>
        <p:spPr>
          <a:xfrm>
            <a:off x="7192417"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Text Placeholder 9">
            <a:extLst>
              <a:ext uri="{FF2B5EF4-FFF2-40B4-BE49-F238E27FC236}">
                <a16:creationId xmlns:a16="http://schemas.microsoft.com/office/drawing/2014/main" id="{EB60A3A4-3046-4C28-98C0-D462D1E30B2F}"/>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6D5B81-6AB2-4974-942F-E75441FD90DD}"/>
              </a:ext>
            </a:extLst>
          </p:cNvPr>
          <p:cNvSpPr/>
          <p:nvPr userDrawn="1"/>
        </p:nvSpPr>
        <p:spPr>
          <a:xfrm>
            <a:off x="0" y="0"/>
            <a:ext cx="12192000" cy="6858000"/>
          </a:xfrm>
          <a:prstGeom prst="roundRect">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E549A048-6C5C-4975-AAF7-E70C7E7896B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8925520"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173213"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420908" y="2948933"/>
            <a:ext cx="2592288" cy="340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668603" y="596933"/>
            <a:ext cx="2592288" cy="576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778822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0AA33216-6077-4A34-8FB3-A5EC06408926}"/>
              </a:ext>
            </a:extLst>
          </p:cNvPr>
          <p:cNvSpPr/>
          <p:nvPr userDrawn="1"/>
        </p:nvSpPr>
        <p:spPr>
          <a:xfrm>
            <a:off x="0" y="1672047"/>
            <a:ext cx="12192000" cy="4846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D2A91C0D-3238-4D8F-A939-5CF37D2AB03E}"/>
              </a:ext>
            </a:extLst>
          </p:cNvPr>
          <p:cNvSpPr>
            <a:spLocks noGrp="1"/>
          </p:cNvSpPr>
          <p:nvPr>
            <p:ph type="pic" sz="quarter" idx="14" hasCustomPrompt="1"/>
          </p:nvPr>
        </p:nvSpPr>
        <p:spPr>
          <a:xfrm>
            <a:off x="522514" y="1916832"/>
            <a:ext cx="5573486"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A1D69AEC-138A-48A3-86E1-AE43696E7954}"/>
              </a:ext>
            </a:extLst>
          </p:cNvPr>
          <p:cNvSpPr/>
          <p:nvPr userDrawn="1"/>
        </p:nvSpPr>
        <p:spPr>
          <a:xfrm>
            <a:off x="0" y="1427955"/>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CA8774-1459-4E31-988A-94FC302B26CD}"/>
              </a:ext>
            </a:extLst>
          </p:cNvPr>
          <p:cNvGrpSpPr/>
          <p:nvPr userDrawn="1"/>
        </p:nvGrpSpPr>
        <p:grpSpPr>
          <a:xfrm>
            <a:off x="6667502" y="1877717"/>
            <a:ext cx="2137226" cy="3757132"/>
            <a:chOff x="4871870" y="1763729"/>
            <a:chExt cx="2448272" cy="4303935"/>
          </a:xfrm>
        </p:grpSpPr>
        <p:grpSp>
          <p:nvGrpSpPr>
            <p:cNvPr id="20" name="Group 3">
              <a:extLst>
                <a:ext uri="{FF2B5EF4-FFF2-40B4-BE49-F238E27FC236}">
                  <a16:creationId xmlns:a16="http://schemas.microsoft.com/office/drawing/2014/main" id="{43FB2AD1-1A49-431B-A657-23EEFDAA9221}"/>
                </a:ext>
              </a:extLst>
            </p:cNvPr>
            <p:cNvGrpSpPr/>
            <p:nvPr/>
          </p:nvGrpSpPr>
          <p:grpSpPr>
            <a:xfrm>
              <a:off x="4871870" y="1763729"/>
              <a:ext cx="2448272" cy="4303935"/>
              <a:chOff x="445712" y="1449040"/>
              <a:chExt cx="2113018" cy="3924176"/>
            </a:xfrm>
          </p:grpSpPr>
          <p:sp>
            <p:nvSpPr>
              <p:cNvPr id="22" name="Rounded Rectangle 4">
                <a:extLst>
                  <a:ext uri="{FF2B5EF4-FFF2-40B4-BE49-F238E27FC236}">
                    <a16:creationId xmlns:a16="http://schemas.microsoft.com/office/drawing/2014/main" id="{DA06115C-ED2F-4FBE-8A0B-1E33C86BE33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Rectangle 5">
                <a:extLst>
                  <a:ext uri="{FF2B5EF4-FFF2-40B4-BE49-F238E27FC236}">
                    <a16:creationId xmlns:a16="http://schemas.microsoft.com/office/drawing/2014/main" id="{A8CE15C0-E118-46E9-A62E-B62A4CD8D3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4" name="Group 6">
                <a:extLst>
                  <a:ext uri="{FF2B5EF4-FFF2-40B4-BE49-F238E27FC236}">
                    <a16:creationId xmlns:a16="http://schemas.microsoft.com/office/drawing/2014/main" id="{7CE9FA54-1740-481A-9DE4-B8CDA7F28F29}"/>
                  </a:ext>
                </a:extLst>
              </p:cNvPr>
              <p:cNvGrpSpPr/>
              <p:nvPr userDrawn="1"/>
            </p:nvGrpSpPr>
            <p:grpSpPr>
              <a:xfrm>
                <a:off x="1407705" y="5045834"/>
                <a:ext cx="211967" cy="211967"/>
                <a:chOff x="1549420" y="5712364"/>
                <a:chExt cx="312583" cy="312583"/>
              </a:xfrm>
            </p:grpSpPr>
            <p:sp>
              <p:nvSpPr>
                <p:cNvPr id="25" name="Oval 7">
                  <a:extLst>
                    <a:ext uri="{FF2B5EF4-FFF2-40B4-BE49-F238E27FC236}">
                      <a16:creationId xmlns:a16="http://schemas.microsoft.com/office/drawing/2014/main" id="{1FE76A8A-DD54-4649-9CA1-36D4075A77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Rounded Rectangle 8">
                  <a:extLst>
                    <a:ext uri="{FF2B5EF4-FFF2-40B4-BE49-F238E27FC236}">
                      <a16:creationId xmlns:a16="http://schemas.microsoft.com/office/drawing/2014/main" id="{7BAD1A71-EDB8-42F3-B2A5-3BC3DEB604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1" name="Picture Placeholder 2">
              <a:extLst>
                <a:ext uri="{FF2B5EF4-FFF2-40B4-BE49-F238E27FC236}">
                  <a16:creationId xmlns:a16="http://schemas.microsoft.com/office/drawing/2014/main" id="{3CAF624C-7154-4239-B162-70D9CC80171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11" name="Group 10">
            <a:extLst>
              <a:ext uri="{FF2B5EF4-FFF2-40B4-BE49-F238E27FC236}">
                <a16:creationId xmlns:a16="http://schemas.microsoft.com/office/drawing/2014/main" id="{D4EAE0BF-9556-4800-9F78-9F9828B406C3}"/>
              </a:ext>
            </a:extLst>
          </p:cNvPr>
          <p:cNvGrpSpPr/>
          <p:nvPr userDrawn="1"/>
        </p:nvGrpSpPr>
        <p:grpSpPr>
          <a:xfrm>
            <a:off x="3432994" y="1877717"/>
            <a:ext cx="2137226" cy="3757132"/>
            <a:chOff x="4871870" y="1763729"/>
            <a:chExt cx="2448272" cy="4303935"/>
          </a:xfrm>
        </p:grpSpPr>
        <p:grpSp>
          <p:nvGrpSpPr>
            <p:cNvPr id="12" name="Group 3">
              <a:extLst>
                <a:ext uri="{FF2B5EF4-FFF2-40B4-BE49-F238E27FC236}">
                  <a16:creationId xmlns:a16="http://schemas.microsoft.com/office/drawing/2014/main" id="{2D5320B6-0428-499C-9BA0-11718FA4B4F6}"/>
                </a:ext>
              </a:extLst>
            </p:cNvPr>
            <p:cNvGrpSpPr/>
            <p:nvPr/>
          </p:nvGrpSpPr>
          <p:grpSpPr>
            <a:xfrm>
              <a:off x="4871870" y="1763729"/>
              <a:ext cx="2448272" cy="4303935"/>
              <a:chOff x="445712" y="1449040"/>
              <a:chExt cx="2113018" cy="3924176"/>
            </a:xfrm>
          </p:grpSpPr>
          <p:sp>
            <p:nvSpPr>
              <p:cNvPr id="14" name="Rounded Rectangle 4">
                <a:extLst>
                  <a:ext uri="{FF2B5EF4-FFF2-40B4-BE49-F238E27FC236}">
                    <a16:creationId xmlns:a16="http://schemas.microsoft.com/office/drawing/2014/main" id="{EE6BAF63-4837-435A-B287-8A022BC6D6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5" name="Rectangle 5">
                <a:extLst>
                  <a:ext uri="{FF2B5EF4-FFF2-40B4-BE49-F238E27FC236}">
                    <a16:creationId xmlns:a16="http://schemas.microsoft.com/office/drawing/2014/main" id="{FB470123-D5F2-466B-9F43-4C8BF118F01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5C37ACB-7EE1-4D29-9E16-3FAC199F6387}"/>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C7AC4199-669E-427B-B852-ECAA16F728D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DA63717B-0DB6-420E-A017-8AC301C192A3}"/>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7D6A599F-1A95-4202-B5D8-E9DF7F329C83}"/>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7" name="Group 6">
            <a:extLst>
              <a:ext uri="{FF2B5EF4-FFF2-40B4-BE49-F238E27FC236}">
                <a16:creationId xmlns:a16="http://schemas.microsoft.com/office/drawing/2014/main" id="{45344EEB-95EC-4F6D-BBE3-C31B63869D45}"/>
              </a:ext>
            </a:extLst>
          </p:cNvPr>
          <p:cNvGrpSpPr/>
          <p:nvPr userDrawn="1"/>
        </p:nvGrpSpPr>
        <p:grpSpPr>
          <a:xfrm>
            <a:off x="0" y="5907289"/>
            <a:ext cx="12192000" cy="950711"/>
            <a:chOff x="0" y="5907289"/>
            <a:chExt cx="12192000" cy="950711"/>
          </a:xfrm>
          <a:solidFill>
            <a:schemeClr val="accent3">
              <a:lumMod val="60000"/>
              <a:lumOff val="40000"/>
            </a:schemeClr>
          </a:solidFill>
        </p:grpSpPr>
        <p:grpSp>
          <p:nvGrpSpPr>
            <p:cNvPr id="2" name="Group 1">
              <a:extLst>
                <a:ext uri="{FF2B5EF4-FFF2-40B4-BE49-F238E27FC236}">
                  <a16:creationId xmlns:a16="http://schemas.microsoft.com/office/drawing/2014/main" id="{ED2DB692-2BCC-4762-A302-D97B83269789}"/>
                </a:ext>
              </a:extLst>
            </p:cNvPr>
            <p:cNvGrpSpPr/>
            <p:nvPr userDrawn="1"/>
          </p:nvGrpSpPr>
          <p:grpSpPr>
            <a:xfrm>
              <a:off x="373" y="5907289"/>
              <a:ext cx="12191627" cy="886330"/>
              <a:chOff x="1" y="5737141"/>
              <a:chExt cx="9143720" cy="886330"/>
            </a:xfrm>
            <a:grpFill/>
          </p:grpSpPr>
          <p:sp>
            <p:nvSpPr>
              <p:cNvPr id="3" name="Freeform 7">
                <a:extLst>
                  <a:ext uri="{FF2B5EF4-FFF2-40B4-BE49-F238E27FC236}">
                    <a16:creationId xmlns:a16="http://schemas.microsoft.com/office/drawing/2014/main" id="{2463FDBF-5C6A-4149-99BB-B018BB0BFD7C}"/>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4" name="Freeform 8">
                <a:extLst>
                  <a:ext uri="{FF2B5EF4-FFF2-40B4-BE49-F238E27FC236}">
                    <a16:creationId xmlns:a16="http://schemas.microsoft.com/office/drawing/2014/main" id="{6A4D0DD9-923F-4AD1-B600-1A8244004C43}"/>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5" name="Freeform 7">
                <a:extLst>
                  <a:ext uri="{FF2B5EF4-FFF2-40B4-BE49-F238E27FC236}">
                    <a16:creationId xmlns:a16="http://schemas.microsoft.com/office/drawing/2014/main" id="{1E0A65E9-0572-4165-BAA4-7FCD16F7B748}"/>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6" name="Rectangle 5">
              <a:extLst>
                <a:ext uri="{FF2B5EF4-FFF2-40B4-BE49-F238E27FC236}">
                  <a16:creationId xmlns:a16="http://schemas.microsoft.com/office/drawing/2014/main" id="{5C51C768-DDBF-492A-AEE9-FB84566A7AF9}"/>
                </a:ext>
              </a:extLst>
            </p:cNvPr>
            <p:cNvSpPr/>
            <p:nvPr userDrawn="1"/>
          </p:nvSpPr>
          <p:spPr>
            <a:xfrm>
              <a:off x="0" y="6766560"/>
              <a:ext cx="12192000" cy="91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Picture Placeholder 9">
            <a:extLst>
              <a:ext uri="{FF2B5EF4-FFF2-40B4-BE49-F238E27FC236}">
                <a16:creationId xmlns:a16="http://schemas.microsoft.com/office/drawing/2014/main" id="{EFABC03F-8697-4F17-A0D2-BE9A34235499}"/>
              </a:ext>
            </a:extLst>
          </p:cNvPr>
          <p:cNvSpPr>
            <a:spLocks noGrp="1"/>
          </p:cNvSpPr>
          <p:nvPr>
            <p:ph type="pic" sz="quarter" idx="10" hasCustomPrompt="1"/>
          </p:nvPr>
        </p:nvSpPr>
        <p:spPr>
          <a:xfrm>
            <a:off x="3580397" y="2261021"/>
            <a:ext cx="1822927"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9" name="Picture Placeholder 9">
            <a:extLst>
              <a:ext uri="{FF2B5EF4-FFF2-40B4-BE49-F238E27FC236}">
                <a16:creationId xmlns:a16="http://schemas.microsoft.com/office/drawing/2014/main" id="{465303B5-DD85-46D6-83F0-F8F9704B26EE}"/>
              </a:ext>
            </a:extLst>
          </p:cNvPr>
          <p:cNvSpPr>
            <a:spLocks noGrp="1"/>
          </p:cNvSpPr>
          <p:nvPr>
            <p:ph type="pic" sz="quarter" idx="11" hasCustomPrompt="1"/>
          </p:nvPr>
        </p:nvSpPr>
        <p:spPr>
          <a:xfrm>
            <a:off x="6823683" y="2242075"/>
            <a:ext cx="1831516"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27D26D92-7A63-40CE-8102-5A7B5C491A49}"/>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A54E-ADE0-4B20-A88C-690FAD663931}"/>
              </a:ext>
            </a:extLst>
          </p:cNvPr>
          <p:cNvSpPr/>
          <p:nvPr userDrawn="1"/>
        </p:nvSpPr>
        <p:spPr>
          <a:xfrm>
            <a:off x="0" y="3429000"/>
            <a:ext cx="12191999" cy="3429000"/>
          </a:xfrm>
          <a:prstGeom prst="rect">
            <a:avLst/>
          </a:prstGeom>
          <a:gradFill>
            <a:gsLst>
              <a:gs pos="0">
                <a:schemeClr val="accent1">
                  <a:alpha val="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7" r:id="rId12"/>
    <p:sldLayoutId id="2147483688" r:id="rId13"/>
    <p:sldLayoutId id="2147483671" r:id="rId14"/>
    <p:sldLayoutId id="2147483672" r:id="rId15"/>
    <p:sldLayoutId id="214748369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ucumber.io/docs/gherkin/reference/#keywords"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viblo.asia/p/automated-testing-with-cucumber-phan-4-khai-quat-so-luoc-ve-cucumber-Do7546AWZM6" TargetMode="External"/><Relationship Id="rId3" Type="http://schemas.openxmlformats.org/officeDocument/2006/relationships/hyperlink" Target="https://cucumber.io/" TargetMode="External"/><Relationship Id="rId7" Type="http://schemas.openxmlformats.org/officeDocument/2006/relationships/hyperlink" Target="https://viblo.asia/p/automated-testing-with-cucumber-phan-3-khai-quat-so-luoc-ve-cucumber-Do7546AWZM6"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viblo.asia/p/automated-testing-with-cucumber-phan-2-khai-quat-so-luoc-ve-cucumber-Do7546AWZM6" TargetMode="External"/><Relationship Id="rId5" Type="http://schemas.openxmlformats.org/officeDocument/2006/relationships/hyperlink" Target="https://viblo.asia/p/automated-testing-with-cucumber-phan-1-khai-quat-so-luoc-ve-cucumber-Do7546AWZM6" TargetMode="External"/><Relationship Id="rId4" Type="http://schemas.openxmlformats.org/officeDocument/2006/relationships/hyperlink" Target="https://www.javatpoint.com/cucumber-testing" TargetMode="External"/><Relationship Id="rId9" Type="http://schemas.openxmlformats.org/officeDocument/2006/relationships/hyperlink" Target="https://medium.com/@mlvandijk/getting-started-with-cucumber-in-java-a-10-minute-tutorial-586652d2c82"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10143" y="-1"/>
            <a:ext cx="12192000" cy="6858000"/>
          </a:xfrm>
          <a:prstGeom prst="rect">
            <a:avLst/>
          </a:prstGeom>
        </p:spPr>
      </p:pic>
      <p:sp>
        <p:nvSpPr>
          <p:cNvPr id="5" name="Oval 4">
            <a:extLst>
              <a:ext uri="{FF2B5EF4-FFF2-40B4-BE49-F238E27FC236}">
                <a16:creationId xmlns:a16="http://schemas.microsoft.com/office/drawing/2014/main" id="{485F6A60-D41E-4303-8EED-F0A49E84E7FE}"/>
              </a:ext>
            </a:extLst>
          </p:cNvPr>
          <p:cNvSpPr/>
          <p:nvPr/>
        </p:nvSpPr>
        <p:spPr>
          <a:xfrm>
            <a:off x="3860800" y="1209039"/>
            <a:ext cx="4470400" cy="4439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C61659F-A6DB-4FC2-AE7C-508036C1DFCD}"/>
              </a:ext>
            </a:extLst>
          </p:cNvPr>
          <p:cNvCxnSpPr>
            <a:cxnSpLocks/>
            <a:endCxn id="5" idx="0"/>
          </p:cNvCxnSpPr>
          <p:nvPr/>
        </p:nvCxnSpPr>
        <p:spPr>
          <a:xfrm>
            <a:off x="6096000" y="375920"/>
            <a:ext cx="0" cy="833119"/>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5B8259-BCB3-4268-BA31-06915522C0EA}"/>
              </a:ext>
            </a:extLst>
          </p:cNvPr>
          <p:cNvCxnSpPr>
            <a:cxnSpLocks/>
            <a:stCxn id="5" idx="4"/>
          </p:cNvCxnSpPr>
          <p:nvPr/>
        </p:nvCxnSpPr>
        <p:spPr>
          <a:xfrm>
            <a:off x="6096000" y="5648960"/>
            <a:ext cx="0" cy="833119"/>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C4BDBA7-AC89-4A48-A022-A87ACE64B37E}"/>
              </a:ext>
            </a:extLst>
          </p:cNvPr>
          <p:cNvCxnSpPr>
            <a:cxnSpLocks/>
            <a:stCxn id="5" idx="6"/>
          </p:cNvCxnSpPr>
          <p:nvPr/>
        </p:nvCxnSpPr>
        <p:spPr>
          <a:xfrm flipV="1">
            <a:off x="8331200" y="3428999"/>
            <a:ext cx="924560" cy="1"/>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89566C-F3CB-4C59-B1F2-971D575E6642}"/>
              </a:ext>
            </a:extLst>
          </p:cNvPr>
          <p:cNvCxnSpPr>
            <a:cxnSpLocks/>
            <a:endCxn id="5" idx="2"/>
          </p:cNvCxnSpPr>
          <p:nvPr/>
        </p:nvCxnSpPr>
        <p:spPr>
          <a:xfrm flipV="1">
            <a:off x="2936240" y="3429000"/>
            <a:ext cx="924560" cy="2"/>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6EA0A24-1A81-4C13-A8F5-C426113398C4}"/>
              </a:ext>
            </a:extLst>
          </p:cNvPr>
          <p:cNvSpPr/>
          <p:nvPr/>
        </p:nvSpPr>
        <p:spPr>
          <a:xfrm>
            <a:off x="4053841" y="1432564"/>
            <a:ext cx="4104604" cy="40335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AEBA923-5A1C-401C-8434-EF3EADB89B43}"/>
              </a:ext>
            </a:extLst>
          </p:cNvPr>
          <p:cNvSpPr txBox="1"/>
          <p:nvPr/>
        </p:nvSpPr>
        <p:spPr>
          <a:xfrm>
            <a:off x="4033555" y="2726042"/>
            <a:ext cx="4104604" cy="1446550"/>
          </a:xfrm>
          <a:prstGeom prst="rect">
            <a:avLst/>
          </a:prstGeom>
          <a:noFill/>
        </p:spPr>
        <p:txBody>
          <a:bodyPr wrap="square" rtlCol="0">
            <a:spAutoFit/>
          </a:bodyPr>
          <a:lstStyle/>
          <a:p>
            <a:pPr algn="ctr"/>
            <a:r>
              <a:rPr lang="en-US" sz="4400" dirty="0">
                <a:ln w="0"/>
                <a:solidFill>
                  <a:schemeClr val="tx1">
                    <a:lumMod val="95000"/>
                    <a:lumOff val="5000"/>
                  </a:schemeClr>
                </a:solidFill>
                <a:effectLst>
                  <a:outerShdw blurRad="38100" dist="25400" dir="5400000" algn="ctr" rotWithShape="0">
                    <a:srgbClr val="6E747A">
                      <a:alpha val="43000"/>
                    </a:srgbClr>
                  </a:outerShdw>
                </a:effectLst>
              </a:rPr>
              <a:t>WELCOME TO OUR TEAM</a:t>
            </a:r>
          </a:p>
        </p:txBody>
      </p:sp>
    </p:spTree>
    <p:extLst>
      <p:ext uri="{BB962C8B-B14F-4D97-AF65-F5344CB8AC3E}">
        <p14:creationId xmlns:p14="http://schemas.microsoft.com/office/powerpoint/2010/main" val="392542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HOW DOES CUCUMBER WORKS?</a:t>
            </a:r>
          </a:p>
        </p:txBody>
      </p:sp>
      <p:sp>
        <p:nvSpPr>
          <p:cNvPr id="6" name="TextBox 5">
            <a:extLst>
              <a:ext uri="{FF2B5EF4-FFF2-40B4-BE49-F238E27FC236}">
                <a16:creationId xmlns:a16="http://schemas.microsoft.com/office/drawing/2014/main" id="{78FFD3C9-D052-4778-BB04-110CEE5729AC}"/>
              </a:ext>
            </a:extLst>
          </p:cNvPr>
          <p:cNvSpPr txBox="1"/>
          <p:nvPr/>
        </p:nvSpPr>
        <p:spPr>
          <a:xfrm>
            <a:off x="342900" y="1503367"/>
            <a:ext cx="11506200" cy="4832092"/>
          </a:xfrm>
          <a:prstGeom prst="rect">
            <a:avLst/>
          </a:prstGeom>
          <a:noFill/>
        </p:spPr>
        <p:txBody>
          <a:bodyPr wrap="square" rtlCol="0">
            <a:spAutoFit/>
          </a:bodyPr>
          <a:lstStyle/>
          <a:p>
            <a:pPr marL="457200" indent="-457200" algn="just">
              <a:buFontTx/>
              <a:buChar char="-"/>
            </a:pPr>
            <a:r>
              <a:rPr lang="en-US" sz="2800" b="0" dirty="0">
                <a:solidFill>
                  <a:srgbClr val="000000"/>
                </a:solidFill>
                <a:effectLst/>
                <a:latin typeface="+mj-lt"/>
              </a:rPr>
              <a:t>Firstly, Cucumber tool reads the step written in a Gherkin or plain English text inside the </a:t>
            </a:r>
            <a:r>
              <a:rPr lang="en-US" sz="2800" b="1" i="1" dirty="0">
                <a:solidFill>
                  <a:srgbClr val="000000"/>
                </a:solidFill>
                <a:effectLst/>
                <a:latin typeface="+mj-lt"/>
              </a:rPr>
              <a:t>feature</a:t>
            </a:r>
            <a:r>
              <a:rPr lang="en-US" sz="2800" b="0" dirty="0">
                <a:solidFill>
                  <a:srgbClr val="000000"/>
                </a:solidFill>
                <a:effectLst/>
                <a:latin typeface="+mj-lt"/>
              </a:rPr>
              <a:t> file.</a:t>
            </a:r>
          </a:p>
          <a:p>
            <a:pPr marL="457200" indent="-457200" algn="just">
              <a:buFontTx/>
              <a:buChar char="-"/>
            </a:pPr>
            <a:endParaRPr lang="en-US" sz="2800" b="0" dirty="0">
              <a:solidFill>
                <a:srgbClr val="000000"/>
              </a:solidFill>
              <a:effectLst/>
              <a:latin typeface="+mj-lt"/>
            </a:endParaRPr>
          </a:p>
          <a:p>
            <a:pPr marL="457200" indent="-457200" algn="just">
              <a:buFontTx/>
              <a:buChar char="-"/>
            </a:pPr>
            <a:r>
              <a:rPr lang="en-US" sz="2800" b="0" dirty="0">
                <a:solidFill>
                  <a:srgbClr val="000000"/>
                </a:solidFill>
                <a:effectLst/>
                <a:latin typeface="+mj-lt"/>
              </a:rPr>
              <a:t>Now, it searches for the exact match of each step in the step definition file, then executes the test case and provides the result as pass or fail.</a:t>
            </a:r>
          </a:p>
          <a:p>
            <a:pPr marL="457200" indent="-457200" algn="just">
              <a:buFontTx/>
              <a:buChar char="-"/>
            </a:pPr>
            <a:endParaRPr lang="en-US" sz="2800" b="0" dirty="0">
              <a:solidFill>
                <a:srgbClr val="000000"/>
              </a:solidFill>
              <a:effectLst/>
              <a:latin typeface="+mj-lt"/>
            </a:endParaRPr>
          </a:p>
          <a:p>
            <a:pPr marL="457200" indent="-457200" algn="just">
              <a:buFontTx/>
              <a:buChar char="-"/>
            </a:pPr>
            <a:r>
              <a:rPr lang="en-US" sz="2800" b="0" dirty="0">
                <a:solidFill>
                  <a:srgbClr val="000000"/>
                </a:solidFill>
                <a:effectLst/>
                <a:latin typeface="+mj-lt"/>
              </a:rPr>
              <a:t>The code of developed software must correspond with the BDD defined test scripts. If it does not, then code refactoring will be required. The code gets freeze only after successful execution of defined test scripts.</a:t>
            </a:r>
          </a:p>
        </p:txBody>
      </p:sp>
    </p:spTree>
    <p:extLst>
      <p:ext uri="{BB962C8B-B14F-4D97-AF65-F5344CB8AC3E}">
        <p14:creationId xmlns:p14="http://schemas.microsoft.com/office/powerpoint/2010/main" val="294725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ADVANTAGES</a:t>
            </a:r>
          </a:p>
        </p:txBody>
      </p:sp>
      <p:sp>
        <p:nvSpPr>
          <p:cNvPr id="6" name="TextBox 5">
            <a:extLst>
              <a:ext uri="{FF2B5EF4-FFF2-40B4-BE49-F238E27FC236}">
                <a16:creationId xmlns:a16="http://schemas.microsoft.com/office/drawing/2014/main" id="{78FFD3C9-D052-4778-BB04-110CEE5729AC}"/>
              </a:ext>
            </a:extLst>
          </p:cNvPr>
          <p:cNvSpPr txBox="1"/>
          <p:nvPr/>
        </p:nvSpPr>
        <p:spPr>
          <a:xfrm>
            <a:off x="222250" y="1312867"/>
            <a:ext cx="11747500" cy="5183150"/>
          </a:xfrm>
          <a:prstGeom prst="rect">
            <a:avLst/>
          </a:prstGeom>
          <a:noFill/>
        </p:spPr>
        <p:txBody>
          <a:bodyPr wrap="square" rtlCol="0">
            <a:spAutoFit/>
          </a:bodyPr>
          <a:lstStyle/>
          <a:p>
            <a:pPr marL="457200" indent="-457200" algn="just">
              <a:lnSpc>
                <a:spcPct val="150000"/>
              </a:lnSpc>
              <a:buFontTx/>
              <a:buChar char="-"/>
            </a:pPr>
            <a:r>
              <a:rPr lang="en-US" sz="2800" b="0" dirty="0">
                <a:solidFill>
                  <a:srgbClr val="000000"/>
                </a:solidFill>
                <a:effectLst/>
                <a:latin typeface="+mj-lt"/>
              </a:rPr>
              <a:t>The test case writing is very easy and understandable.</a:t>
            </a:r>
          </a:p>
          <a:p>
            <a:pPr marL="457200" indent="-457200" algn="just">
              <a:lnSpc>
                <a:spcPct val="150000"/>
              </a:lnSpc>
              <a:buFontTx/>
              <a:buChar char="-"/>
            </a:pPr>
            <a:r>
              <a:rPr lang="en-US" sz="2800" b="0" dirty="0">
                <a:solidFill>
                  <a:srgbClr val="000000"/>
                </a:solidFill>
                <a:effectLst/>
                <a:latin typeface="+mj-lt"/>
              </a:rPr>
              <a:t>It provides an end-to-end testing framework, unlike other tools.</a:t>
            </a:r>
          </a:p>
          <a:p>
            <a:pPr marL="457200" indent="-457200" algn="just">
              <a:lnSpc>
                <a:spcPct val="150000"/>
              </a:lnSpc>
              <a:buFontTx/>
              <a:buChar char="-"/>
            </a:pPr>
            <a:r>
              <a:rPr lang="en-US" sz="2800" b="0" dirty="0">
                <a:solidFill>
                  <a:srgbClr val="000000"/>
                </a:solidFill>
                <a:effectLst/>
                <a:latin typeface="+mj-lt"/>
              </a:rPr>
              <a:t>It supports almost all popular different languages like Java, JavaScript, Ruby, PHP, etc.</a:t>
            </a:r>
          </a:p>
          <a:p>
            <a:pPr marL="457200" indent="-457200" algn="just">
              <a:lnSpc>
                <a:spcPct val="150000"/>
              </a:lnSpc>
              <a:buFontTx/>
              <a:buChar char="-"/>
            </a:pPr>
            <a:r>
              <a:rPr lang="en-US" sz="2800" b="0" dirty="0">
                <a:solidFill>
                  <a:srgbClr val="000000"/>
                </a:solidFill>
                <a:effectLst/>
                <a:latin typeface="+mj-lt"/>
              </a:rPr>
              <a:t>It works as a bridge between business and technical language, and this bridge is sustainable.</a:t>
            </a:r>
          </a:p>
          <a:p>
            <a:pPr marL="457200" indent="-457200" algn="just">
              <a:lnSpc>
                <a:spcPct val="150000"/>
              </a:lnSpc>
              <a:buFontTx/>
              <a:buChar char="-"/>
            </a:pPr>
            <a:r>
              <a:rPr lang="en-US" sz="2800" b="0" dirty="0">
                <a:solidFill>
                  <a:srgbClr val="000000"/>
                </a:solidFill>
                <a:effectLst/>
                <a:latin typeface="+mj-lt"/>
              </a:rPr>
              <a:t>The testing environment set up and execution both are very quick and easy.</a:t>
            </a:r>
          </a:p>
        </p:txBody>
      </p:sp>
    </p:spTree>
    <p:extLst>
      <p:ext uri="{BB962C8B-B14F-4D97-AF65-F5344CB8AC3E}">
        <p14:creationId xmlns:p14="http://schemas.microsoft.com/office/powerpoint/2010/main" val="265664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F84866-70A7-4D30-AC23-818F25FA22E9}"/>
              </a:ext>
            </a:extLst>
          </p:cNvPr>
          <p:cNvSpPr/>
          <p:nvPr/>
        </p:nvSpPr>
        <p:spPr>
          <a:xfrm>
            <a:off x="2075873" y="2828835"/>
            <a:ext cx="8040254" cy="1200329"/>
          </a:xfrm>
          <a:prstGeom prst="rect">
            <a:avLst/>
          </a:prstGeom>
          <a:noFill/>
        </p:spPr>
        <p:txBody>
          <a:bodyPr wrap="square" lIns="91440" tIns="45720" rIns="91440" bIns="45720">
            <a:spAutoFit/>
          </a:bodyPr>
          <a:lstStyle/>
          <a:p>
            <a:pPr algn="ctr"/>
            <a:r>
              <a:rPr lang="en-US" sz="7200" b="1">
                <a:ln w="28575">
                  <a:solidFill>
                    <a:schemeClr val="accent1">
                      <a:lumMod val="50000"/>
                    </a:schemeClr>
                  </a:solidFill>
                  <a:prstDash val="solid"/>
                </a:ln>
                <a:solidFill>
                  <a:srgbClr val="FFFF00"/>
                </a:solidFill>
                <a:latin typeface="Arial (Heading)"/>
              </a:rPr>
              <a:t>CONFIGURATION</a:t>
            </a:r>
            <a:endParaRPr lang="en-US" sz="7200" b="1" dirty="0">
              <a:ln w="28575">
                <a:solidFill>
                  <a:schemeClr val="accent1">
                    <a:lumMod val="50000"/>
                  </a:schemeClr>
                </a:solidFill>
                <a:prstDash val="solid"/>
              </a:ln>
              <a:solidFill>
                <a:srgbClr val="FFFF00"/>
              </a:solidFill>
              <a:latin typeface="Arial (Heading)"/>
            </a:endParaRPr>
          </a:p>
        </p:txBody>
      </p:sp>
    </p:spTree>
    <p:extLst>
      <p:ext uri="{BB962C8B-B14F-4D97-AF65-F5344CB8AC3E}">
        <p14:creationId xmlns:p14="http://schemas.microsoft.com/office/powerpoint/2010/main" val="259519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F84866-70A7-4D30-AC23-818F25FA22E9}"/>
              </a:ext>
            </a:extLst>
          </p:cNvPr>
          <p:cNvSpPr/>
          <p:nvPr/>
        </p:nvSpPr>
        <p:spPr>
          <a:xfrm>
            <a:off x="882577" y="2828835"/>
            <a:ext cx="10426845" cy="1200329"/>
          </a:xfrm>
          <a:prstGeom prst="rect">
            <a:avLst/>
          </a:prstGeom>
          <a:noFill/>
        </p:spPr>
        <p:txBody>
          <a:bodyPr wrap="square" lIns="91440" tIns="45720" rIns="91440" bIns="45720">
            <a:spAutoFit/>
          </a:bodyPr>
          <a:lstStyle/>
          <a:p>
            <a:pPr algn="ctr"/>
            <a:r>
              <a:rPr lang="en-US" sz="7200" b="1" dirty="0">
                <a:ln w="28575">
                  <a:solidFill>
                    <a:schemeClr val="accent1">
                      <a:lumMod val="50000"/>
                    </a:schemeClr>
                  </a:solidFill>
                  <a:prstDash val="solid"/>
                </a:ln>
                <a:solidFill>
                  <a:srgbClr val="FFFF00"/>
                </a:solidFill>
                <a:latin typeface="Arial (Heading)"/>
              </a:rPr>
              <a:t>SETTING UP PROJECT</a:t>
            </a:r>
          </a:p>
        </p:txBody>
      </p:sp>
    </p:spTree>
    <p:extLst>
      <p:ext uri="{BB962C8B-B14F-4D97-AF65-F5344CB8AC3E}">
        <p14:creationId xmlns:p14="http://schemas.microsoft.com/office/powerpoint/2010/main" val="338231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5400" b="0" i="0" dirty="0">
                <a:solidFill>
                  <a:srgbClr val="363636"/>
                </a:solidFill>
                <a:effectLst/>
              </a:rPr>
              <a:t>DEPENDENCY</a:t>
            </a:r>
          </a:p>
        </p:txBody>
      </p:sp>
      <p:sp>
        <p:nvSpPr>
          <p:cNvPr id="2" name="TextBox 1">
            <a:extLst>
              <a:ext uri="{FF2B5EF4-FFF2-40B4-BE49-F238E27FC236}">
                <a16:creationId xmlns:a16="http://schemas.microsoft.com/office/drawing/2014/main" id="{3F8472DD-138B-4271-A748-E562AB9DB91E}"/>
              </a:ext>
            </a:extLst>
          </p:cNvPr>
          <p:cNvSpPr txBox="1"/>
          <p:nvPr/>
        </p:nvSpPr>
        <p:spPr>
          <a:xfrm>
            <a:off x="692461" y="1914007"/>
            <a:ext cx="4500978" cy="3244158"/>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800" b="0" i="0" dirty="0">
                <a:solidFill>
                  <a:srgbClr val="292B2C"/>
                </a:solidFill>
                <a:effectLst/>
                <a:latin typeface="+mj-lt"/>
              </a:rPr>
              <a:t>Selenium-java</a:t>
            </a:r>
          </a:p>
          <a:p>
            <a:pPr marL="457200" indent="-457200" algn="l">
              <a:lnSpc>
                <a:spcPct val="150000"/>
              </a:lnSpc>
              <a:buFont typeface="Arial" panose="020B0604020202020204" pitchFamily="34" charset="0"/>
              <a:buChar char="•"/>
            </a:pPr>
            <a:r>
              <a:rPr lang="en-US" sz="2800" b="0" i="0" dirty="0" err="1">
                <a:solidFill>
                  <a:srgbClr val="292B2C"/>
                </a:solidFill>
                <a:effectLst/>
                <a:latin typeface="+mj-lt"/>
              </a:rPr>
              <a:t>Cobertura</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Cucumber-</a:t>
            </a:r>
            <a:r>
              <a:rPr lang="en-US" sz="2800" b="0" i="0" dirty="0" err="1">
                <a:solidFill>
                  <a:srgbClr val="292B2C"/>
                </a:solidFill>
                <a:effectLst/>
                <a:latin typeface="+mj-lt"/>
              </a:rPr>
              <a:t>jvm</a:t>
            </a:r>
            <a:r>
              <a:rPr lang="en-US" sz="2800" b="0" i="0" dirty="0">
                <a:solidFill>
                  <a:srgbClr val="292B2C"/>
                </a:solidFill>
                <a:effectLst/>
                <a:latin typeface="+mj-lt"/>
              </a:rPr>
              <a:t>-deps</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Cucumber-reporting</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Gherkin</a:t>
            </a:r>
            <a:endParaRPr lang="en-US" sz="2800" dirty="0">
              <a:solidFill>
                <a:srgbClr val="292B2C"/>
              </a:solidFill>
              <a:latin typeface="+mj-lt"/>
            </a:endParaRPr>
          </a:p>
        </p:txBody>
      </p:sp>
      <p:sp>
        <p:nvSpPr>
          <p:cNvPr id="7" name="TextBox 6">
            <a:extLst>
              <a:ext uri="{FF2B5EF4-FFF2-40B4-BE49-F238E27FC236}">
                <a16:creationId xmlns:a16="http://schemas.microsoft.com/office/drawing/2014/main" id="{4C3E45C3-81A9-46AF-B59D-383504E42635}"/>
              </a:ext>
            </a:extLst>
          </p:cNvPr>
          <p:cNvSpPr txBox="1"/>
          <p:nvPr/>
        </p:nvSpPr>
        <p:spPr>
          <a:xfrm>
            <a:off x="6427434" y="1914007"/>
            <a:ext cx="4500978" cy="3244158"/>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800" b="0" i="0" dirty="0">
                <a:solidFill>
                  <a:srgbClr val="292B2C"/>
                </a:solidFill>
                <a:effectLst/>
                <a:latin typeface="+mj-lt"/>
              </a:rPr>
              <a:t>Junit</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Mockito-all-1.10.19</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Cucumber-core</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Cucumber-java</a:t>
            </a:r>
            <a:endParaRPr lang="en-US" sz="2800" dirty="0">
              <a:solidFill>
                <a:srgbClr val="292B2C"/>
              </a:solidFill>
              <a:latin typeface="+mj-lt"/>
            </a:endParaRPr>
          </a:p>
          <a:p>
            <a:pPr marL="457200" indent="-457200" algn="l">
              <a:lnSpc>
                <a:spcPct val="150000"/>
              </a:lnSpc>
              <a:buFont typeface="Arial" panose="020B0604020202020204" pitchFamily="34" charset="0"/>
              <a:buChar char="•"/>
            </a:pPr>
            <a:r>
              <a:rPr lang="en-US" sz="2800" b="0" i="0" dirty="0">
                <a:solidFill>
                  <a:srgbClr val="292B2C"/>
                </a:solidFill>
                <a:effectLst/>
                <a:latin typeface="+mj-lt"/>
              </a:rPr>
              <a:t>Cucumber-</a:t>
            </a:r>
            <a:r>
              <a:rPr lang="en-US" sz="2800" b="0" i="0" dirty="0" err="1">
                <a:solidFill>
                  <a:srgbClr val="292B2C"/>
                </a:solidFill>
                <a:effectLst/>
                <a:latin typeface="+mj-lt"/>
              </a:rPr>
              <a:t>junit</a:t>
            </a:r>
            <a:endParaRPr lang="en-US" sz="2800" b="0" i="0" dirty="0">
              <a:solidFill>
                <a:srgbClr val="292B2C"/>
              </a:solidFill>
              <a:effectLst/>
              <a:latin typeface="+mj-lt"/>
            </a:endParaRPr>
          </a:p>
        </p:txBody>
      </p:sp>
    </p:spTree>
    <p:extLst>
      <p:ext uri="{BB962C8B-B14F-4D97-AF65-F5344CB8AC3E}">
        <p14:creationId xmlns:p14="http://schemas.microsoft.com/office/powerpoint/2010/main" val="217797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WRITE </a:t>
            </a:r>
            <a:r>
              <a:rPr lang="en-US" sz="54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 SCENARIO</a:t>
            </a:r>
            <a:endPar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FFD3C9-D052-4778-BB04-110CEE5729AC}"/>
              </a:ext>
            </a:extLst>
          </p:cNvPr>
          <p:cNvSpPr txBox="1"/>
          <p:nvPr/>
        </p:nvSpPr>
        <p:spPr>
          <a:xfrm>
            <a:off x="263371" y="1570318"/>
            <a:ext cx="11381173" cy="3539430"/>
          </a:xfrm>
          <a:prstGeom prst="rect">
            <a:avLst/>
          </a:prstGeom>
          <a:noFill/>
        </p:spPr>
        <p:txBody>
          <a:bodyPr wrap="square" rtlCol="0">
            <a:spAutoFit/>
          </a:bodyPr>
          <a:lstStyle/>
          <a:p>
            <a:pPr marL="457200" indent="-457200" algn="just">
              <a:buFontTx/>
              <a:buChar char="-"/>
            </a:pPr>
            <a:r>
              <a:rPr lang="en-US" sz="2800" b="0" i="0" dirty="0">
                <a:solidFill>
                  <a:srgbClr val="212529"/>
                </a:solidFill>
                <a:effectLst/>
                <a:latin typeface="+mj-lt"/>
              </a:rPr>
              <a:t>When we do BDD with Cucumber we use </a:t>
            </a:r>
            <a:r>
              <a:rPr lang="en-US" sz="2800" i="1" dirty="0">
                <a:solidFill>
                  <a:srgbClr val="00B050"/>
                </a:solidFill>
                <a:effectLst/>
                <a:latin typeface="+mj-lt"/>
              </a:rPr>
              <a:t>concrete examples</a:t>
            </a:r>
            <a:r>
              <a:rPr lang="en-US" sz="2800" i="0" dirty="0">
                <a:solidFill>
                  <a:srgbClr val="212529"/>
                </a:solidFill>
                <a:effectLst/>
                <a:latin typeface="+mj-lt"/>
              </a:rPr>
              <a:t> </a:t>
            </a:r>
            <a:r>
              <a:rPr lang="en-US" sz="2800" b="0" i="0" dirty="0">
                <a:solidFill>
                  <a:srgbClr val="212529"/>
                </a:solidFill>
                <a:effectLst/>
                <a:latin typeface="+mj-lt"/>
              </a:rPr>
              <a:t>to specify </a:t>
            </a:r>
            <a:r>
              <a:rPr lang="en-US" sz="2800" i="1" dirty="0">
                <a:solidFill>
                  <a:srgbClr val="00B050"/>
                </a:solidFill>
                <a:effectLst/>
                <a:latin typeface="+mj-lt"/>
              </a:rPr>
              <a:t>what</a:t>
            </a:r>
            <a:r>
              <a:rPr lang="en-US" sz="2800" b="0" i="0" dirty="0">
                <a:solidFill>
                  <a:srgbClr val="212529"/>
                </a:solidFill>
                <a:effectLst/>
                <a:latin typeface="+mj-lt"/>
              </a:rPr>
              <a:t> we want the software to do.</a:t>
            </a:r>
          </a:p>
          <a:p>
            <a:pPr marL="457200" indent="-457200" algn="just">
              <a:buFontTx/>
              <a:buChar char="-"/>
            </a:pPr>
            <a:endParaRPr lang="en-US" sz="2800" b="0" i="0" dirty="0">
              <a:solidFill>
                <a:srgbClr val="212529"/>
              </a:solidFill>
              <a:effectLst/>
              <a:latin typeface="+mj-lt"/>
            </a:endParaRPr>
          </a:p>
          <a:p>
            <a:pPr marL="457200" indent="-457200" algn="just">
              <a:buFontTx/>
              <a:buChar char="-"/>
            </a:pPr>
            <a:r>
              <a:rPr lang="en-US" sz="2800" b="0" i="0" dirty="0">
                <a:solidFill>
                  <a:srgbClr val="212529"/>
                </a:solidFill>
                <a:effectLst/>
                <a:latin typeface="+mj-lt"/>
              </a:rPr>
              <a:t>Scenarios are written </a:t>
            </a:r>
            <a:r>
              <a:rPr lang="en-US" sz="2800" i="1" dirty="0">
                <a:solidFill>
                  <a:srgbClr val="00B050"/>
                </a:solidFill>
                <a:effectLst/>
                <a:latin typeface="+mj-lt"/>
              </a:rPr>
              <a:t>before</a:t>
            </a:r>
            <a:r>
              <a:rPr lang="en-US" sz="2800" b="0" i="0" dirty="0">
                <a:solidFill>
                  <a:srgbClr val="212529"/>
                </a:solidFill>
                <a:effectLst/>
                <a:latin typeface="+mj-lt"/>
              </a:rPr>
              <a:t> production code. They start their life as an </a:t>
            </a:r>
            <a:r>
              <a:rPr lang="en-US" sz="2800" i="1" dirty="0">
                <a:solidFill>
                  <a:srgbClr val="00B050"/>
                </a:solidFill>
                <a:effectLst/>
                <a:latin typeface="+mj-lt"/>
              </a:rPr>
              <a:t>executable specification</a:t>
            </a:r>
            <a:r>
              <a:rPr lang="en-US" sz="2800" i="0" dirty="0">
                <a:solidFill>
                  <a:srgbClr val="212529"/>
                </a:solidFill>
                <a:effectLst/>
                <a:latin typeface="+mj-lt"/>
              </a:rPr>
              <a:t>. </a:t>
            </a:r>
          </a:p>
          <a:p>
            <a:pPr marL="457200" indent="-457200" algn="just">
              <a:buFontTx/>
              <a:buChar char="-"/>
            </a:pPr>
            <a:endParaRPr lang="en-US" sz="2800" b="0" i="0" dirty="0">
              <a:solidFill>
                <a:srgbClr val="212529"/>
              </a:solidFill>
              <a:effectLst/>
              <a:latin typeface="+mj-lt"/>
            </a:endParaRPr>
          </a:p>
          <a:p>
            <a:pPr marL="457200" indent="-457200" algn="just">
              <a:buFontTx/>
              <a:buChar char="-"/>
            </a:pPr>
            <a:r>
              <a:rPr lang="en-US" sz="2800" b="0" i="0" dirty="0">
                <a:solidFill>
                  <a:srgbClr val="212529"/>
                </a:solidFill>
                <a:effectLst/>
                <a:latin typeface="+mj-lt"/>
              </a:rPr>
              <a:t>As the production code emerges, scenarios take on a role as </a:t>
            </a:r>
            <a:r>
              <a:rPr lang="en-US" sz="2800" i="1" dirty="0">
                <a:solidFill>
                  <a:srgbClr val="00B050"/>
                </a:solidFill>
                <a:effectLst/>
                <a:latin typeface="+mj-lt"/>
              </a:rPr>
              <a:t>living documentation</a:t>
            </a:r>
            <a:r>
              <a:rPr lang="en-US" sz="2800" i="0" dirty="0">
                <a:solidFill>
                  <a:srgbClr val="00B050"/>
                </a:solidFill>
                <a:effectLst/>
                <a:latin typeface="+mj-lt"/>
              </a:rPr>
              <a:t> </a:t>
            </a:r>
            <a:r>
              <a:rPr lang="en-US" sz="2800" b="0" i="0" dirty="0">
                <a:solidFill>
                  <a:srgbClr val="212529"/>
                </a:solidFill>
                <a:effectLst/>
                <a:latin typeface="+mj-lt"/>
              </a:rPr>
              <a:t>and </a:t>
            </a:r>
            <a:r>
              <a:rPr lang="en-US" sz="2800" i="1" dirty="0">
                <a:solidFill>
                  <a:srgbClr val="00B050"/>
                </a:solidFill>
                <a:effectLst/>
                <a:latin typeface="+mj-lt"/>
              </a:rPr>
              <a:t>automated tests</a:t>
            </a:r>
            <a:r>
              <a:rPr lang="en-US" sz="2800" b="0" i="0" dirty="0">
                <a:solidFill>
                  <a:srgbClr val="212529"/>
                </a:solidFill>
                <a:effectLst/>
                <a:latin typeface="+mj-lt"/>
              </a:rPr>
              <a:t>.</a:t>
            </a:r>
          </a:p>
        </p:txBody>
      </p:sp>
    </p:spTree>
    <p:extLst>
      <p:ext uri="{BB962C8B-B14F-4D97-AF65-F5344CB8AC3E}">
        <p14:creationId xmlns:p14="http://schemas.microsoft.com/office/powerpoint/2010/main" val="20576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5400" b="0" i="0" dirty="0">
                <a:solidFill>
                  <a:srgbClr val="363636"/>
                </a:solidFill>
                <a:effectLst/>
              </a:rPr>
              <a:t>FEATURE FILE</a:t>
            </a:r>
          </a:p>
        </p:txBody>
      </p:sp>
      <p:pic>
        <p:nvPicPr>
          <p:cNvPr id="3" name="Picture 2">
            <a:extLst>
              <a:ext uri="{FF2B5EF4-FFF2-40B4-BE49-F238E27FC236}">
                <a16:creationId xmlns:a16="http://schemas.microsoft.com/office/drawing/2014/main" id="{1D962502-9C69-4948-86DA-D6103B33DCA6}"/>
              </a:ext>
            </a:extLst>
          </p:cNvPr>
          <p:cNvPicPr>
            <a:picLocks noChangeAspect="1"/>
          </p:cNvPicPr>
          <p:nvPr/>
        </p:nvPicPr>
        <p:blipFill rotWithShape="1">
          <a:blip r:embed="rId3">
            <a:extLst>
              <a:ext uri="{28A0092B-C50C-407E-A947-70E740481C1C}">
                <a14:useLocalDpi xmlns:a14="http://schemas.microsoft.com/office/drawing/2010/main" val="0"/>
              </a:ext>
            </a:extLst>
          </a:blip>
          <a:srcRect l="29926" t="6991" r="34070" b="74468"/>
          <a:stretch/>
        </p:blipFill>
        <p:spPr>
          <a:xfrm>
            <a:off x="1" y="2762841"/>
            <a:ext cx="5619564" cy="1667116"/>
          </a:xfrm>
          <a:prstGeom prst="rect">
            <a:avLst/>
          </a:prstGeom>
        </p:spPr>
      </p:pic>
      <p:sp>
        <p:nvSpPr>
          <p:cNvPr id="8" name="TextBox 7">
            <a:extLst>
              <a:ext uri="{FF2B5EF4-FFF2-40B4-BE49-F238E27FC236}">
                <a16:creationId xmlns:a16="http://schemas.microsoft.com/office/drawing/2014/main" id="{0F376DBC-80E8-4628-96BE-84CF079A2551}"/>
              </a:ext>
            </a:extLst>
          </p:cNvPr>
          <p:cNvSpPr txBox="1"/>
          <p:nvPr/>
        </p:nvSpPr>
        <p:spPr>
          <a:xfrm>
            <a:off x="5548541" y="1564065"/>
            <a:ext cx="6572435" cy="4893647"/>
          </a:xfrm>
          <a:prstGeom prst="rect">
            <a:avLst/>
          </a:prstGeom>
          <a:noFill/>
        </p:spPr>
        <p:txBody>
          <a:bodyPr wrap="square" rtlCol="0">
            <a:spAutoFit/>
          </a:bodyPr>
          <a:lstStyle/>
          <a:p>
            <a:pPr marL="342900" indent="-342900">
              <a:buFontTx/>
              <a:buChar char="-"/>
            </a:pPr>
            <a:r>
              <a:rPr lang="en-US" sz="2200" b="1" i="1" u="sng" dirty="0">
                <a:latin typeface="+mj-lt"/>
              </a:rPr>
              <a:t>Feature:</a:t>
            </a:r>
            <a:r>
              <a:rPr lang="en-US" sz="2200" dirty="0">
                <a:latin typeface="+mj-lt"/>
              </a:rPr>
              <a:t> is a beginning keyword of each feature file of Cucumber testing, which describes the function to be tested.</a:t>
            </a:r>
          </a:p>
          <a:p>
            <a:pPr marL="342900" indent="-342900">
              <a:buFontTx/>
              <a:buChar char="-"/>
            </a:pPr>
            <a:endParaRPr lang="en-US" sz="2200" dirty="0">
              <a:latin typeface="+mj-lt"/>
            </a:endParaRPr>
          </a:p>
          <a:p>
            <a:pPr marL="342900" indent="-342900">
              <a:buFontTx/>
              <a:buChar char="-"/>
            </a:pPr>
            <a:r>
              <a:rPr lang="en-US" sz="2200" b="1" i="1" u="sng" dirty="0">
                <a:latin typeface="+mj-lt"/>
              </a:rPr>
              <a:t>Scenario:</a:t>
            </a:r>
            <a:r>
              <a:rPr lang="en-US" sz="2200" dirty="0">
                <a:latin typeface="+mj-lt"/>
              </a:rPr>
              <a:t> </a:t>
            </a:r>
            <a:r>
              <a:rPr lang="en-US" sz="2200" b="0" i="0" dirty="0">
                <a:solidFill>
                  <a:srgbClr val="000000"/>
                </a:solidFill>
                <a:effectLst/>
                <a:latin typeface="+mj-lt"/>
              </a:rPr>
              <a:t>is one of the core structures of the Gherkin language</a:t>
            </a:r>
            <a:r>
              <a:rPr lang="en-US" sz="2200" b="0" dirty="0">
                <a:solidFill>
                  <a:srgbClr val="212529"/>
                </a:solidFill>
                <a:effectLst/>
                <a:latin typeface="+mj-lt"/>
              </a:rPr>
              <a:t>. It consists of a list of steps.</a:t>
            </a:r>
            <a:endParaRPr lang="en-US" sz="2200" b="0" i="0" dirty="0">
              <a:solidFill>
                <a:srgbClr val="212529"/>
              </a:solidFill>
              <a:effectLst/>
              <a:latin typeface="+mj-lt"/>
            </a:endParaRPr>
          </a:p>
          <a:p>
            <a:pPr marL="342900" indent="-342900">
              <a:buFontTx/>
              <a:buChar char="-"/>
            </a:pPr>
            <a:endParaRPr lang="en-US" sz="2200" dirty="0">
              <a:solidFill>
                <a:srgbClr val="212529"/>
              </a:solidFill>
              <a:latin typeface="+mj-lt"/>
            </a:endParaRPr>
          </a:p>
          <a:p>
            <a:pPr marL="342900" indent="-342900">
              <a:buFontTx/>
              <a:buChar char="-"/>
            </a:pPr>
            <a:r>
              <a:rPr lang="en-US" sz="2200" b="1" i="1" u="sng" dirty="0">
                <a:solidFill>
                  <a:srgbClr val="212529"/>
                </a:solidFill>
                <a:latin typeface="+mj-lt"/>
              </a:rPr>
              <a:t>Given:</a:t>
            </a:r>
            <a:r>
              <a:rPr lang="en-US" sz="2200" dirty="0">
                <a:solidFill>
                  <a:srgbClr val="212529"/>
                </a:solidFill>
                <a:latin typeface="+mj-lt"/>
              </a:rPr>
              <a:t> </a:t>
            </a:r>
            <a:r>
              <a:rPr lang="en-US" sz="2200" b="0" i="0" dirty="0">
                <a:solidFill>
                  <a:srgbClr val="000000"/>
                </a:solidFill>
                <a:effectLst/>
                <a:latin typeface="+mj-lt"/>
              </a:rPr>
              <a:t>refers to the pre-condition of the test</a:t>
            </a:r>
            <a:r>
              <a:rPr lang="en-US" sz="2200" b="0" i="0" dirty="0">
                <a:solidFill>
                  <a:srgbClr val="212529"/>
                </a:solidFill>
                <a:effectLst/>
                <a:latin typeface="+mj-lt"/>
              </a:rPr>
              <a:t>.</a:t>
            </a:r>
          </a:p>
          <a:p>
            <a:pPr marL="342900" indent="-342900">
              <a:buFontTx/>
              <a:buChar char="-"/>
            </a:pPr>
            <a:endParaRPr lang="en-US" sz="2200" dirty="0">
              <a:solidFill>
                <a:srgbClr val="212529"/>
              </a:solidFill>
              <a:latin typeface="+mj-lt"/>
            </a:endParaRPr>
          </a:p>
          <a:p>
            <a:pPr marL="342900" indent="-342900">
              <a:buFontTx/>
              <a:buChar char="-"/>
            </a:pPr>
            <a:r>
              <a:rPr lang="en-US" sz="2200" b="1" i="1" u="sng" dirty="0">
                <a:solidFill>
                  <a:srgbClr val="212529"/>
                </a:solidFill>
                <a:latin typeface="+mj-lt"/>
              </a:rPr>
              <a:t>When:</a:t>
            </a:r>
            <a:r>
              <a:rPr lang="en-US" sz="2200" dirty="0">
                <a:solidFill>
                  <a:srgbClr val="212529"/>
                </a:solidFill>
                <a:latin typeface="+mj-lt"/>
              </a:rPr>
              <a:t> </a:t>
            </a:r>
            <a:r>
              <a:rPr lang="en-US" sz="2200" b="0" i="0" dirty="0">
                <a:solidFill>
                  <a:srgbClr val="000000"/>
                </a:solidFill>
                <a:effectLst/>
                <a:latin typeface="+mj-lt"/>
              </a:rPr>
              <a:t>refers to the actions of a user that is to be executed.</a:t>
            </a:r>
            <a:endParaRPr lang="en-US" sz="2200" dirty="0">
              <a:solidFill>
                <a:srgbClr val="212529"/>
              </a:solidFill>
              <a:latin typeface="+mj-lt"/>
            </a:endParaRPr>
          </a:p>
          <a:p>
            <a:pPr marL="342900" indent="-342900">
              <a:buFontTx/>
              <a:buChar char="-"/>
            </a:pPr>
            <a:endParaRPr lang="en-US" sz="2200" dirty="0">
              <a:solidFill>
                <a:srgbClr val="212529"/>
              </a:solidFill>
              <a:latin typeface="+mj-lt"/>
            </a:endParaRPr>
          </a:p>
          <a:p>
            <a:pPr marL="342900" indent="-342900">
              <a:buFontTx/>
              <a:buChar char="-"/>
            </a:pPr>
            <a:r>
              <a:rPr lang="en-US" sz="2200" b="1" i="1" u="sng" dirty="0">
                <a:solidFill>
                  <a:srgbClr val="212529"/>
                </a:solidFill>
                <a:latin typeface="+mj-lt"/>
              </a:rPr>
              <a:t>Then:</a:t>
            </a:r>
            <a:r>
              <a:rPr lang="en-US" sz="2200" dirty="0">
                <a:solidFill>
                  <a:srgbClr val="212529"/>
                </a:solidFill>
                <a:latin typeface="+mj-lt"/>
              </a:rPr>
              <a:t> </a:t>
            </a:r>
            <a:r>
              <a:rPr lang="en-US" sz="2200" b="0" i="0" dirty="0">
                <a:solidFill>
                  <a:srgbClr val="000000"/>
                </a:solidFill>
                <a:effectLst/>
                <a:latin typeface="+mj-lt"/>
              </a:rPr>
              <a:t>refers to the outcome of the previous step or upcoming action.</a:t>
            </a:r>
            <a:endParaRPr lang="en-US" sz="2200" dirty="0">
              <a:latin typeface="+mj-lt"/>
            </a:endParaRPr>
          </a:p>
        </p:txBody>
      </p:sp>
    </p:spTree>
    <p:extLst>
      <p:ext uri="{BB962C8B-B14F-4D97-AF65-F5344CB8AC3E}">
        <p14:creationId xmlns:p14="http://schemas.microsoft.com/office/powerpoint/2010/main" val="190690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5400" b="0" i="0" dirty="0">
                <a:solidFill>
                  <a:srgbClr val="363636"/>
                </a:solidFill>
                <a:effectLst/>
              </a:rPr>
              <a:t>GHERKIN REFERENCE</a:t>
            </a:r>
          </a:p>
        </p:txBody>
      </p:sp>
      <p:sp>
        <p:nvSpPr>
          <p:cNvPr id="6" name="TextBox 5">
            <a:extLst>
              <a:ext uri="{FF2B5EF4-FFF2-40B4-BE49-F238E27FC236}">
                <a16:creationId xmlns:a16="http://schemas.microsoft.com/office/drawing/2014/main" id="{78FFD3C9-D052-4778-BB04-110CEE5729AC}"/>
              </a:ext>
            </a:extLst>
          </p:cNvPr>
          <p:cNvSpPr txBox="1"/>
          <p:nvPr/>
        </p:nvSpPr>
        <p:spPr>
          <a:xfrm>
            <a:off x="263371" y="1570318"/>
            <a:ext cx="11381173" cy="2246769"/>
          </a:xfrm>
          <a:prstGeom prst="rect">
            <a:avLst/>
          </a:prstGeom>
          <a:noFill/>
        </p:spPr>
        <p:txBody>
          <a:bodyPr wrap="square" rtlCol="0">
            <a:spAutoFit/>
          </a:bodyPr>
          <a:lstStyle/>
          <a:p>
            <a:pPr marL="457200" indent="-457200" algn="just">
              <a:buFontTx/>
              <a:buChar char="-"/>
            </a:pPr>
            <a:r>
              <a:rPr lang="en-US" sz="2800" b="0" i="0" dirty="0">
                <a:solidFill>
                  <a:srgbClr val="212529"/>
                </a:solidFill>
                <a:effectLst/>
                <a:latin typeface="+mj-lt"/>
              </a:rPr>
              <a:t>Gherkin uses a set of special </a:t>
            </a:r>
            <a:r>
              <a:rPr lang="en-US" sz="2800" b="0" i="0" u="none" strike="noStrike" dirty="0">
                <a:solidFill>
                  <a:srgbClr val="1CBA66"/>
                </a:solidFill>
                <a:effectLst/>
                <a:latin typeface="+mj-lt"/>
                <a:hlinkClick r:id="rId3"/>
              </a:rPr>
              <a:t>keywords</a:t>
            </a:r>
            <a:r>
              <a:rPr lang="en-US" sz="2800" b="0" i="0" dirty="0">
                <a:solidFill>
                  <a:srgbClr val="212529"/>
                </a:solidFill>
                <a:effectLst/>
                <a:latin typeface="+mj-lt"/>
              </a:rPr>
              <a:t> to give structure and meaning to executable specifications.</a:t>
            </a:r>
          </a:p>
          <a:p>
            <a:pPr marL="457200" indent="-457200" algn="just">
              <a:buFontTx/>
              <a:buChar char="-"/>
            </a:pPr>
            <a:endParaRPr lang="en-US" sz="2800" dirty="0">
              <a:solidFill>
                <a:srgbClr val="212529"/>
              </a:solidFill>
              <a:latin typeface="+mj-lt"/>
            </a:endParaRPr>
          </a:p>
          <a:p>
            <a:pPr marL="457200" indent="-457200" algn="just">
              <a:buFontTx/>
              <a:buChar char="-"/>
            </a:pPr>
            <a:r>
              <a:rPr lang="en-US" sz="2800" b="0" i="0" dirty="0">
                <a:solidFill>
                  <a:srgbClr val="212529"/>
                </a:solidFill>
                <a:effectLst/>
                <a:latin typeface="+mj-lt"/>
              </a:rPr>
              <a:t>Primary keywords:</a:t>
            </a:r>
            <a:r>
              <a:rPr lang="en-US" sz="2800" dirty="0">
                <a:solidFill>
                  <a:srgbClr val="212529"/>
                </a:solidFill>
                <a:latin typeface="+mj-lt"/>
              </a:rPr>
              <a:t> 				S</a:t>
            </a:r>
            <a:r>
              <a:rPr lang="en-US" sz="2800" b="0" i="0" dirty="0">
                <a:solidFill>
                  <a:srgbClr val="212529"/>
                </a:solidFill>
                <a:effectLst/>
                <a:latin typeface="+mj-lt"/>
              </a:rPr>
              <a:t>econdary keywords:</a:t>
            </a:r>
          </a:p>
          <a:p>
            <a:pPr marL="457200" indent="-457200" algn="just">
              <a:buFontTx/>
              <a:buChar char="-"/>
            </a:pPr>
            <a:endParaRPr lang="en-US" sz="2800" b="0" dirty="0">
              <a:solidFill>
                <a:srgbClr val="000000"/>
              </a:solidFill>
              <a:effectLst/>
              <a:latin typeface="+mj-lt"/>
            </a:endParaRPr>
          </a:p>
        </p:txBody>
      </p:sp>
      <p:pic>
        <p:nvPicPr>
          <p:cNvPr id="7" name="Picture 6">
            <a:extLst>
              <a:ext uri="{FF2B5EF4-FFF2-40B4-BE49-F238E27FC236}">
                <a16:creationId xmlns:a16="http://schemas.microsoft.com/office/drawing/2014/main" id="{2EDC6460-F4BC-497F-965F-BAE75511E32B}"/>
              </a:ext>
            </a:extLst>
          </p:cNvPr>
          <p:cNvPicPr>
            <a:picLocks noChangeAspect="1"/>
          </p:cNvPicPr>
          <p:nvPr/>
        </p:nvPicPr>
        <p:blipFill>
          <a:blip r:embed="rId4"/>
          <a:stretch>
            <a:fillRect/>
          </a:stretch>
        </p:blipFill>
        <p:spPr>
          <a:xfrm>
            <a:off x="753307" y="3517777"/>
            <a:ext cx="5200650" cy="2800350"/>
          </a:xfrm>
          <a:prstGeom prst="rect">
            <a:avLst/>
          </a:prstGeom>
        </p:spPr>
      </p:pic>
      <p:pic>
        <p:nvPicPr>
          <p:cNvPr id="12" name="Picture 11">
            <a:extLst>
              <a:ext uri="{FF2B5EF4-FFF2-40B4-BE49-F238E27FC236}">
                <a16:creationId xmlns:a16="http://schemas.microsoft.com/office/drawing/2014/main" id="{9D1B18F6-5990-45B4-AA39-B139927A3523}"/>
              </a:ext>
            </a:extLst>
          </p:cNvPr>
          <p:cNvPicPr>
            <a:picLocks noChangeAspect="1"/>
          </p:cNvPicPr>
          <p:nvPr/>
        </p:nvPicPr>
        <p:blipFill rotWithShape="1">
          <a:blip r:embed="rId5"/>
          <a:srcRect r="6346"/>
          <a:stretch/>
        </p:blipFill>
        <p:spPr>
          <a:xfrm>
            <a:off x="6688862" y="3817087"/>
            <a:ext cx="5200650" cy="1676400"/>
          </a:xfrm>
          <a:prstGeom prst="rect">
            <a:avLst/>
          </a:prstGeom>
        </p:spPr>
      </p:pic>
    </p:spTree>
    <p:extLst>
      <p:ext uri="{BB962C8B-B14F-4D97-AF65-F5344CB8AC3E}">
        <p14:creationId xmlns:p14="http://schemas.microsoft.com/office/powerpoint/2010/main" val="357817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5ED09-6FD1-4010-BA5F-6D58B78212B1}"/>
              </a:ext>
            </a:extLst>
          </p:cNvPr>
          <p:cNvSpPr/>
          <p:nvPr/>
        </p:nvSpPr>
        <p:spPr>
          <a:xfrm>
            <a:off x="1" y="3722227"/>
            <a:ext cx="12192000" cy="2707148"/>
          </a:xfrm>
          <a:prstGeom prst="rect">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0ED9FB-FA84-4720-81B7-54144F23FCD0}"/>
              </a:ext>
            </a:extLst>
          </p:cNvPr>
          <p:cNvSpPr txBox="1"/>
          <p:nvPr/>
        </p:nvSpPr>
        <p:spPr>
          <a:xfrm>
            <a:off x="2105873" y="4460248"/>
            <a:ext cx="7980254" cy="1231106"/>
          </a:xfrm>
          <a:prstGeom prst="rect">
            <a:avLst/>
          </a:prstGeom>
          <a:noFill/>
        </p:spPr>
        <p:txBody>
          <a:bodyPr wrap="square" lIns="36000" tIns="0" rIns="36000" bIns="0" rtlCol="0" anchor="ctr">
            <a:spAutoFit/>
          </a:bodyPr>
          <a:lstStyle/>
          <a:p>
            <a:pPr algn="ctr"/>
            <a:r>
              <a:rPr lang="en-US" altLang="ko-KR" sz="8000" dirty="0"/>
              <a:t>DEMO CODE</a:t>
            </a:r>
            <a:endParaRPr lang="ko-KR" altLang="en-US" sz="8000" dirty="0"/>
          </a:p>
        </p:txBody>
      </p:sp>
    </p:spTree>
    <p:extLst>
      <p:ext uri="{BB962C8B-B14F-4D97-AF65-F5344CB8AC3E}">
        <p14:creationId xmlns:p14="http://schemas.microsoft.com/office/powerpoint/2010/main" val="140433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F84866-70A7-4D30-AC23-818F25FA22E9}"/>
              </a:ext>
            </a:extLst>
          </p:cNvPr>
          <p:cNvSpPr/>
          <p:nvPr/>
        </p:nvSpPr>
        <p:spPr>
          <a:xfrm>
            <a:off x="882577" y="2828835"/>
            <a:ext cx="10426845" cy="1200329"/>
          </a:xfrm>
          <a:prstGeom prst="rect">
            <a:avLst/>
          </a:prstGeom>
          <a:noFill/>
        </p:spPr>
        <p:txBody>
          <a:bodyPr wrap="square" lIns="91440" tIns="45720" rIns="91440" bIns="45720">
            <a:spAutoFit/>
          </a:bodyPr>
          <a:lstStyle/>
          <a:p>
            <a:pPr algn="ctr"/>
            <a:r>
              <a:rPr lang="en-US" sz="7200" b="1" dirty="0">
                <a:ln w="28575">
                  <a:solidFill>
                    <a:schemeClr val="accent1">
                      <a:lumMod val="50000"/>
                    </a:schemeClr>
                  </a:solidFill>
                  <a:prstDash val="solid"/>
                </a:ln>
                <a:solidFill>
                  <a:srgbClr val="FFFF00"/>
                </a:solidFill>
                <a:latin typeface="Arial (Heading)"/>
              </a:rPr>
              <a:t>REPORTING</a:t>
            </a:r>
          </a:p>
        </p:txBody>
      </p:sp>
    </p:spTree>
    <p:extLst>
      <p:ext uri="{BB962C8B-B14F-4D97-AF65-F5344CB8AC3E}">
        <p14:creationId xmlns:p14="http://schemas.microsoft.com/office/powerpoint/2010/main" val="122716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636833-23E3-48CB-917A-7376F0C58F56}"/>
              </a:ext>
            </a:extLst>
          </p:cNvPr>
          <p:cNvSpPr>
            <a:spLocks noGrp="1"/>
          </p:cNvSpPr>
          <p:nvPr>
            <p:ph type="body" sz="quarter" idx="10"/>
          </p:nvPr>
        </p:nvSpPr>
        <p:spPr/>
        <p:txBody>
          <a:bodyPr/>
          <a:lstStyle/>
          <a:p>
            <a:r>
              <a:rPr lang="en-GB">
                <a:ln w="0"/>
                <a:solidFill>
                  <a:schemeClr val="tx1"/>
                </a:solidFill>
                <a:effectLst>
                  <a:outerShdw blurRad="38100" dist="19050" dir="2700000" algn="tl" rotWithShape="0">
                    <a:schemeClr val="dk1">
                      <a:alpha val="40000"/>
                    </a:schemeClr>
                  </a:outerShdw>
                </a:effectLst>
              </a:rPr>
              <a:t>MEMBER INTRODUCTION</a:t>
            </a:r>
            <a:endParaRPr lang="en-GB" dirty="0">
              <a:ln w="0"/>
              <a:solidFill>
                <a:schemeClr val="tx1"/>
              </a:solidFill>
              <a:effectLst>
                <a:outerShdw blurRad="38100" dist="19050" dir="2700000" algn="tl" rotWithShape="0">
                  <a:schemeClr val="dk1">
                    <a:alpha val="40000"/>
                  </a:schemeClr>
                </a:outerShdw>
              </a:effectLst>
            </a:endParaRPr>
          </a:p>
        </p:txBody>
      </p:sp>
      <p:sp>
        <p:nvSpPr>
          <p:cNvPr id="3" name="Rectangle: Rounded Corners 2">
            <a:extLst>
              <a:ext uri="{FF2B5EF4-FFF2-40B4-BE49-F238E27FC236}">
                <a16:creationId xmlns:a16="http://schemas.microsoft.com/office/drawing/2014/main" id="{D00F6D5C-2E22-434A-805C-7EF227B68D73}"/>
              </a:ext>
            </a:extLst>
          </p:cNvPr>
          <p:cNvSpPr/>
          <p:nvPr/>
        </p:nvSpPr>
        <p:spPr>
          <a:xfrm>
            <a:off x="1457740" y="1637882"/>
            <a:ext cx="4108173" cy="12324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Cao Ngọc Nhật Vy</a:t>
            </a:r>
          </a:p>
          <a:p>
            <a:r>
              <a:rPr lang="en-GB" dirty="0">
                <a:solidFill>
                  <a:schemeClr val="tx1"/>
                </a:solidFill>
              </a:rPr>
              <a:t>DOB: 04/12/2000</a:t>
            </a:r>
          </a:p>
          <a:p>
            <a:r>
              <a:rPr lang="en-GB" dirty="0">
                <a:solidFill>
                  <a:schemeClr val="tx1"/>
                </a:solidFill>
              </a:rPr>
              <a:t>Contact: vycnnse140072@fpt.edu.vn</a:t>
            </a:r>
          </a:p>
        </p:txBody>
      </p:sp>
      <p:sp>
        <p:nvSpPr>
          <p:cNvPr id="4" name="Rectangle: Rounded Corners 3">
            <a:extLst>
              <a:ext uri="{FF2B5EF4-FFF2-40B4-BE49-F238E27FC236}">
                <a16:creationId xmlns:a16="http://schemas.microsoft.com/office/drawing/2014/main" id="{8666F612-699D-4220-AD13-E87E82762D07}"/>
              </a:ext>
            </a:extLst>
          </p:cNvPr>
          <p:cNvSpPr/>
          <p:nvPr/>
        </p:nvSpPr>
        <p:spPr>
          <a:xfrm>
            <a:off x="1248727" y="3309031"/>
            <a:ext cx="4317186" cy="12289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a:t>
            </a:r>
            <a:r>
              <a:rPr lang="en-GB" dirty="0" err="1">
                <a:solidFill>
                  <a:schemeClr val="tx1"/>
                </a:solidFill>
              </a:rPr>
              <a:t>Nguyễn</a:t>
            </a:r>
            <a:r>
              <a:rPr lang="en-GB" dirty="0">
                <a:solidFill>
                  <a:schemeClr val="tx1"/>
                </a:solidFill>
              </a:rPr>
              <a:t> </a:t>
            </a:r>
            <a:r>
              <a:rPr lang="en-GB" dirty="0" err="1">
                <a:solidFill>
                  <a:schemeClr val="tx1"/>
                </a:solidFill>
              </a:rPr>
              <a:t>Hoàng</a:t>
            </a:r>
            <a:r>
              <a:rPr lang="en-GB" dirty="0">
                <a:solidFill>
                  <a:schemeClr val="tx1"/>
                </a:solidFill>
              </a:rPr>
              <a:t> Minh Tú</a:t>
            </a:r>
          </a:p>
          <a:p>
            <a:r>
              <a:rPr lang="en-GB" dirty="0">
                <a:solidFill>
                  <a:schemeClr val="tx1"/>
                </a:solidFill>
              </a:rPr>
              <a:t>DOB: 23/02/2000</a:t>
            </a:r>
          </a:p>
          <a:p>
            <a:r>
              <a:rPr lang="en-GB" dirty="0">
                <a:solidFill>
                  <a:schemeClr val="tx1"/>
                </a:solidFill>
              </a:rPr>
              <a:t>Contact: tunhmse140357@fpt.edu.vn</a:t>
            </a:r>
          </a:p>
        </p:txBody>
      </p:sp>
      <p:sp>
        <p:nvSpPr>
          <p:cNvPr id="5" name="Rectangle: Rounded Corners 4">
            <a:extLst>
              <a:ext uri="{FF2B5EF4-FFF2-40B4-BE49-F238E27FC236}">
                <a16:creationId xmlns:a16="http://schemas.microsoft.com/office/drawing/2014/main" id="{210E6A46-4A1D-4555-9517-08CDBC81CDD9}"/>
              </a:ext>
            </a:extLst>
          </p:cNvPr>
          <p:cNvSpPr/>
          <p:nvPr/>
        </p:nvSpPr>
        <p:spPr>
          <a:xfrm>
            <a:off x="7447719" y="4976674"/>
            <a:ext cx="4227442" cy="12201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Phan </a:t>
            </a:r>
            <a:r>
              <a:rPr lang="en-GB" dirty="0" err="1">
                <a:solidFill>
                  <a:schemeClr val="tx1"/>
                </a:solidFill>
              </a:rPr>
              <a:t>Trung</a:t>
            </a:r>
            <a:r>
              <a:rPr lang="en-GB" dirty="0">
                <a:solidFill>
                  <a:schemeClr val="tx1"/>
                </a:solidFill>
              </a:rPr>
              <a:t> </a:t>
            </a:r>
            <a:r>
              <a:rPr lang="en-GB" dirty="0" err="1">
                <a:solidFill>
                  <a:schemeClr val="tx1"/>
                </a:solidFill>
              </a:rPr>
              <a:t>Dũng</a:t>
            </a:r>
            <a:endParaRPr lang="en-GB" dirty="0">
              <a:solidFill>
                <a:schemeClr val="tx1"/>
              </a:solidFill>
            </a:endParaRPr>
          </a:p>
          <a:p>
            <a:r>
              <a:rPr lang="en-GB" dirty="0">
                <a:solidFill>
                  <a:schemeClr val="tx1"/>
                </a:solidFill>
              </a:rPr>
              <a:t>DOB: 19/02/2000</a:t>
            </a:r>
          </a:p>
          <a:p>
            <a:r>
              <a:rPr lang="en-GB" dirty="0">
                <a:solidFill>
                  <a:schemeClr val="tx1"/>
                </a:solidFill>
              </a:rPr>
              <a:t>Contact: dungptse141015@fpt.edu.vn</a:t>
            </a:r>
          </a:p>
        </p:txBody>
      </p:sp>
      <p:sp>
        <p:nvSpPr>
          <p:cNvPr id="6" name="Rectangle: Rounded Corners 5">
            <a:extLst>
              <a:ext uri="{FF2B5EF4-FFF2-40B4-BE49-F238E27FC236}">
                <a16:creationId xmlns:a16="http://schemas.microsoft.com/office/drawing/2014/main" id="{FD05AA7C-FDD4-40D4-BF36-8E4DAA3ADFD4}"/>
              </a:ext>
            </a:extLst>
          </p:cNvPr>
          <p:cNvSpPr/>
          <p:nvPr/>
        </p:nvSpPr>
        <p:spPr>
          <a:xfrm>
            <a:off x="1328722" y="4976674"/>
            <a:ext cx="4227442" cy="12201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a:t>
            </a:r>
            <a:r>
              <a:rPr lang="en-GB" dirty="0" err="1">
                <a:solidFill>
                  <a:schemeClr val="tx1"/>
                </a:solidFill>
              </a:rPr>
              <a:t>Nguyễn</a:t>
            </a:r>
            <a:r>
              <a:rPr lang="en-GB" dirty="0">
                <a:solidFill>
                  <a:schemeClr val="tx1"/>
                </a:solidFill>
              </a:rPr>
              <a:t> </a:t>
            </a:r>
            <a:r>
              <a:rPr lang="en-GB" dirty="0" err="1">
                <a:solidFill>
                  <a:schemeClr val="tx1"/>
                </a:solidFill>
              </a:rPr>
              <a:t>Văn</a:t>
            </a:r>
            <a:r>
              <a:rPr lang="en-GB" dirty="0">
                <a:solidFill>
                  <a:schemeClr val="tx1"/>
                </a:solidFill>
              </a:rPr>
              <a:t> </a:t>
            </a:r>
            <a:r>
              <a:rPr lang="en-GB" dirty="0" err="1">
                <a:solidFill>
                  <a:schemeClr val="tx1"/>
                </a:solidFill>
              </a:rPr>
              <a:t>Hùng</a:t>
            </a:r>
            <a:endParaRPr lang="en-GB" dirty="0">
              <a:solidFill>
                <a:schemeClr val="tx1"/>
              </a:solidFill>
            </a:endParaRPr>
          </a:p>
          <a:p>
            <a:r>
              <a:rPr lang="en-GB" dirty="0">
                <a:solidFill>
                  <a:schemeClr val="tx1"/>
                </a:solidFill>
              </a:rPr>
              <a:t>DOB: 08/11/2000</a:t>
            </a:r>
          </a:p>
          <a:p>
            <a:r>
              <a:rPr lang="en-GB" dirty="0">
                <a:solidFill>
                  <a:schemeClr val="tx1"/>
                </a:solidFill>
              </a:rPr>
              <a:t>Contact: hungnvse140996@fpt.edu.vn</a:t>
            </a:r>
          </a:p>
        </p:txBody>
      </p:sp>
      <p:sp>
        <p:nvSpPr>
          <p:cNvPr id="7" name="Rectangle: Rounded Corners 6">
            <a:extLst>
              <a:ext uri="{FF2B5EF4-FFF2-40B4-BE49-F238E27FC236}">
                <a16:creationId xmlns:a16="http://schemas.microsoft.com/office/drawing/2014/main" id="{0EFE4B30-F97A-42AA-8F44-AEF94E3C04B1}"/>
              </a:ext>
            </a:extLst>
          </p:cNvPr>
          <p:cNvSpPr/>
          <p:nvPr/>
        </p:nvSpPr>
        <p:spPr>
          <a:xfrm>
            <a:off x="7447720" y="1637882"/>
            <a:ext cx="4227442" cy="12324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a:t>
            </a:r>
            <a:r>
              <a:rPr lang="en-GB" dirty="0" err="1">
                <a:solidFill>
                  <a:schemeClr val="tx1"/>
                </a:solidFill>
              </a:rPr>
              <a:t>Vũ</a:t>
            </a:r>
            <a:r>
              <a:rPr lang="en-GB" dirty="0">
                <a:solidFill>
                  <a:schemeClr val="tx1"/>
                </a:solidFill>
              </a:rPr>
              <a:t> Thu </a:t>
            </a:r>
            <a:r>
              <a:rPr lang="en-GB" dirty="0" err="1">
                <a:solidFill>
                  <a:schemeClr val="tx1"/>
                </a:solidFill>
              </a:rPr>
              <a:t>Giang</a:t>
            </a:r>
            <a:endParaRPr lang="en-GB" dirty="0">
              <a:solidFill>
                <a:schemeClr val="tx1"/>
              </a:solidFill>
            </a:endParaRPr>
          </a:p>
          <a:p>
            <a:r>
              <a:rPr lang="en-GB" dirty="0">
                <a:solidFill>
                  <a:schemeClr val="tx1"/>
                </a:solidFill>
              </a:rPr>
              <a:t>DOB: 26/10/2000</a:t>
            </a:r>
          </a:p>
          <a:p>
            <a:r>
              <a:rPr lang="en-GB" dirty="0">
                <a:solidFill>
                  <a:schemeClr val="tx1"/>
                </a:solidFill>
              </a:rPr>
              <a:t>Contact: giangvtse140954@fpt.edu.vn</a:t>
            </a:r>
          </a:p>
        </p:txBody>
      </p:sp>
      <p:pic>
        <p:nvPicPr>
          <p:cNvPr id="9" name="Picture 8">
            <a:extLst>
              <a:ext uri="{FF2B5EF4-FFF2-40B4-BE49-F238E27FC236}">
                <a16:creationId xmlns:a16="http://schemas.microsoft.com/office/drawing/2014/main" id="{8B110DA9-AA06-484B-A4A9-1AAD046DA580}"/>
              </a:ext>
            </a:extLst>
          </p:cNvPr>
          <p:cNvPicPr>
            <a:picLocks noChangeAspect="1"/>
          </p:cNvPicPr>
          <p:nvPr/>
        </p:nvPicPr>
        <p:blipFill rotWithShape="1">
          <a:blip r:embed="rId2">
            <a:extLst>
              <a:ext uri="{28A0092B-C50C-407E-A947-70E740481C1C}">
                <a14:useLocalDpi xmlns:a14="http://schemas.microsoft.com/office/drawing/2010/main" val="0"/>
              </a:ext>
            </a:extLst>
          </a:blip>
          <a:srcRect l="14838" t="66506" r="43044" b="9471"/>
          <a:stretch/>
        </p:blipFill>
        <p:spPr>
          <a:xfrm rot="16200000">
            <a:off x="261114" y="5122776"/>
            <a:ext cx="1220108" cy="927903"/>
          </a:xfrm>
          <a:prstGeom prst="rect">
            <a:avLst/>
          </a:prstGeom>
        </p:spPr>
      </p:pic>
      <p:pic>
        <p:nvPicPr>
          <p:cNvPr id="11" name="Picture 10">
            <a:extLst>
              <a:ext uri="{FF2B5EF4-FFF2-40B4-BE49-F238E27FC236}">
                <a16:creationId xmlns:a16="http://schemas.microsoft.com/office/drawing/2014/main" id="{0F02023F-AFD5-4789-827B-79946263E734}"/>
              </a:ext>
            </a:extLst>
          </p:cNvPr>
          <p:cNvPicPr>
            <a:picLocks noChangeAspect="1"/>
          </p:cNvPicPr>
          <p:nvPr/>
        </p:nvPicPr>
        <p:blipFill rotWithShape="1">
          <a:blip r:embed="rId3">
            <a:extLst>
              <a:ext uri="{28A0092B-C50C-407E-A947-70E740481C1C}">
                <a14:useLocalDpi xmlns:a14="http://schemas.microsoft.com/office/drawing/2010/main" val="0"/>
              </a:ext>
            </a:extLst>
          </a:blip>
          <a:srcRect l="14929" t="70664" r="37333"/>
          <a:stretch/>
        </p:blipFill>
        <p:spPr>
          <a:xfrm rot="16200000">
            <a:off x="291410" y="1717591"/>
            <a:ext cx="1282136" cy="1050525"/>
          </a:xfrm>
          <a:prstGeom prst="rect">
            <a:avLst/>
          </a:prstGeom>
        </p:spPr>
      </p:pic>
      <p:pic>
        <p:nvPicPr>
          <p:cNvPr id="13" name="Picture 12">
            <a:extLst>
              <a:ext uri="{FF2B5EF4-FFF2-40B4-BE49-F238E27FC236}">
                <a16:creationId xmlns:a16="http://schemas.microsoft.com/office/drawing/2014/main" id="{9F4287CF-BFCC-4BB3-BB9B-7110CC4420C2}"/>
              </a:ext>
            </a:extLst>
          </p:cNvPr>
          <p:cNvPicPr>
            <a:picLocks noChangeAspect="1"/>
          </p:cNvPicPr>
          <p:nvPr/>
        </p:nvPicPr>
        <p:blipFill rotWithShape="1">
          <a:blip r:embed="rId4">
            <a:extLst>
              <a:ext uri="{28A0092B-C50C-407E-A947-70E740481C1C}">
                <a14:useLocalDpi xmlns:a14="http://schemas.microsoft.com/office/drawing/2010/main" val="0"/>
              </a:ext>
            </a:extLst>
          </a:blip>
          <a:srcRect l="19367" t="64940" r="33669" b="11098"/>
          <a:stretch/>
        </p:blipFill>
        <p:spPr>
          <a:xfrm rot="16200000">
            <a:off x="6349642" y="5098705"/>
            <a:ext cx="1151579" cy="1044575"/>
          </a:xfrm>
          <a:prstGeom prst="rect">
            <a:avLst/>
          </a:prstGeom>
        </p:spPr>
      </p:pic>
      <p:pic>
        <p:nvPicPr>
          <p:cNvPr id="15" name="Picture 14">
            <a:extLst>
              <a:ext uri="{FF2B5EF4-FFF2-40B4-BE49-F238E27FC236}">
                <a16:creationId xmlns:a16="http://schemas.microsoft.com/office/drawing/2014/main" id="{17DCC6A6-18A4-4393-9464-C270FE31BF17}"/>
              </a:ext>
            </a:extLst>
          </p:cNvPr>
          <p:cNvPicPr>
            <a:picLocks noChangeAspect="1"/>
          </p:cNvPicPr>
          <p:nvPr/>
        </p:nvPicPr>
        <p:blipFill rotWithShape="1">
          <a:blip r:embed="rId5">
            <a:extLst>
              <a:ext uri="{28A0092B-C50C-407E-A947-70E740481C1C}">
                <a14:useLocalDpi xmlns:a14="http://schemas.microsoft.com/office/drawing/2010/main" val="0"/>
              </a:ext>
            </a:extLst>
          </a:blip>
          <a:srcRect l="66300" t="43901" r="11698" b="15687"/>
          <a:stretch/>
        </p:blipFill>
        <p:spPr>
          <a:xfrm>
            <a:off x="407215" y="3378750"/>
            <a:ext cx="841512" cy="1159227"/>
          </a:xfrm>
          <a:prstGeom prst="rect">
            <a:avLst/>
          </a:prstGeom>
        </p:spPr>
      </p:pic>
      <p:pic>
        <p:nvPicPr>
          <p:cNvPr id="17" name="Picture 16">
            <a:extLst>
              <a:ext uri="{FF2B5EF4-FFF2-40B4-BE49-F238E27FC236}">
                <a16:creationId xmlns:a16="http://schemas.microsoft.com/office/drawing/2014/main" id="{209BCC39-89A7-4DF4-B903-54DFEF1D8558}"/>
              </a:ext>
            </a:extLst>
          </p:cNvPr>
          <p:cNvPicPr>
            <a:picLocks noChangeAspect="1"/>
          </p:cNvPicPr>
          <p:nvPr/>
        </p:nvPicPr>
        <p:blipFill rotWithShape="1">
          <a:blip r:embed="rId6">
            <a:extLst>
              <a:ext uri="{28A0092B-C50C-407E-A947-70E740481C1C}">
                <a14:useLocalDpi xmlns:a14="http://schemas.microsoft.com/office/drawing/2010/main" val="0"/>
              </a:ext>
            </a:extLst>
          </a:blip>
          <a:srcRect l="9725" t="13845" r="65218" b="41354"/>
          <a:stretch/>
        </p:blipFill>
        <p:spPr>
          <a:xfrm rot="10800000">
            <a:off x="6489350" y="1594048"/>
            <a:ext cx="958370" cy="1285126"/>
          </a:xfrm>
          <a:prstGeom prst="rect">
            <a:avLst/>
          </a:prstGeom>
        </p:spPr>
      </p:pic>
      <p:pic>
        <p:nvPicPr>
          <p:cNvPr id="10" name="Picture 9">
            <a:extLst>
              <a:ext uri="{FF2B5EF4-FFF2-40B4-BE49-F238E27FC236}">
                <a16:creationId xmlns:a16="http://schemas.microsoft.com/office/drawing/2014/main" id="{540BC04D-EA43-4B82-898A-C25F98797C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9618" y="3225197"/>
            <a:ext cx="968101" cy="1390373"/>
          </a:xfrm>
          <a:prstGeom prst="rect">
            <a:avLst/>
          </a:prstGeom>
        </p:spPr>
      </p:pic>
      <p:sp>
        <p:nvSpPr>
          <p:cNvPr id="16" name="Rectangle: Rounded Corners 15">
            <a:extLst>
              <a:ext uri="{FF2B5EF4-FFF2-40B4-BE49-F238E27FC236}">
                <a16:creationId xmlns:a16="http://schemas.microsoft.com/office/drawing/2014/main" id="{9E47E89F-ECDB-48D6-AC9A-3AB4A3ECE54A}"/>
              </a:ext>
            </a:extLst>
          </p:cNvPr>
          <p:cNvSpPr/>
          <p:nvPr/>
        </p:nvSpPr>
        <p:spPr>
          <a:xfrm>
            <a:off x="7447719" y="3299968"/>
            <a:ext cx="4317186" cy="12289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Name: </a:t>
            </a:r>
            <a:r>
              <a:rPr lang="en-GB" dirty="0" err="1">
                <a:solidFill>
                  <a:schemeClr val="tx1"/>
                </a:solidFill>
              </a:rPr>
              <a:t>Nguyễn</a:t>
            </a:r>
            <a:r>
              <a:rPr lang="en-GB" dirty="0">
                <a:solidFill>
                  <a:schemeClr val="tx1"/>
                </a:solidFill>
              </a:rPr>
              <a:t> </a:t>
            </a:r>
            <a:r>
              <a:rPr lang="en-GB" dirty="0" err="1">
                <a:solidFill>
                  <a:schemeClr val="tx1"/>
                </a:solidFill>
              </a:rPr>
              <a:t>Thị</a:t>
            </a:r>
            <a:r>
              <a:rPr lang="en-GB" dirty="0">
                <a:solidFill>
                  <a:schemeClr val="tx1"/>
                </a:solidFill>
              </a:rPr>
              <a:t> </a:t>
            </a:r>
            <a:r>
              <a:rPr lang="en-GB" dirty="0" err="1">
                <a:solidFill>
                  <a:schemeClr val="tx1"/>
                </a:solidFill>
              </a:rPr>
              <a:t>Hồng</a:t>
            </a:r>
            <a:r>
              <a:rPr lang="en-GB" dirty="0">
                <a:solidFill>
                  <a:schemeClr val="tx1"/>
                </a:solidFill>
              </a:rPr>
              <a:t> Ngọc</a:t>
            </a:r>
          </a:p>
          <a:p>
            <a:r>
              <a:rPr lang="en-GB" dirty="0">
                <a:solidFill>
                  <a:schemeClr val="tx1"/>
                </a:solidFill>
              </a:rPr>
              <a:t>DOB: 06/12/2000</a:t>
            </a:r>
          </a:p>
          <a:p>
            <a:r>
              <a:rPr lang="en-GB" dirty="0">
                <a:solidFill>
                  <a:schemeClr val="tx1"/>
                </a:solidFill>
              </a:rPr>
              <a:t>Contact: ngocnthse140547@fpt.edu.vn</a:t>
            </a:r>
          </a:p>
        </p:txBody>
      </p:sp>
    </p:spTree>
    <p:extLst>
      <p:ext uri="{BB962C8B-B14F-4D97-AF65-F5344CB8AC3E}">
        <p14:creationId xmlns:p14="http://schemas.microsoft.com/office/powerpoint/2010/main" val="414127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REPORTING</a:t>
            </a:r>
          </a:p>
        </p:txBody>
      </p:sp>
      <p:sp>
        <p:nvSpPr>
          <p:cNvPr id="6" name="TextBox 5">
            <a:extLst>
              <a:ext uri="{FF2B5EF4-FFF2-40B4-BE49-F238E27FC236}">
                <a16:creationId xmlns:a16="http://schemas.microsoft.com/office/drawing/2014/main" id="{78FFD3C9-D052-4778-BB04-110CEE5729AC}"/>
              </a:ext>
            </a:extLst>
          </p:cNvPr>
          <p:cNvSpPr txBox="1"/>
          <p:nvPr/>
        </p:nvSpPr>
        <p:spPr>
          <a:xfrm>
            <a:off x="405413" y="2951946"/>
            <a:ext cx="11381173" cy="954107"/>
          </a:xfrm>
          <a:prstGeom prst="rect">
            <a:avLst/>
          </a:prstGeom>
          <a:noFill/>
        </p:spPr>
        <p:txBody>
          <a:bodyPr wrap="square" rtlCol="0">
            <a:spAutoFit/>
          </a:bodyPr>
          <a:lstStyle/>
          <a:p>
            <a:pPr algn="just"/>
            <a:r>
              <a:rPr lang="en-US" sz="2800" b="0" i="0" dirty="0">
                <a:solidFill>
                  <a:srgbClr val="212529"/>
                </a:solidFill>
                <a:effectLst/>
                <a:latin typeface="+mj-lt"/>
              </a:rPr>
              <a:t>Cucumber uses reporter plugins to produce reports that contain information about </a:t>
            </a:r>
            <a:r>
              <a:rPr lang="en-US" sz="2800" b="1" i="1" dirty="0">
                <a:solidFill>
                  <a:srgbClr val="212529"/>
                </a:solidFill>
                <a:effectLst/>
                <a:latin typeface="+mj-lt"/>
              </a:rPr>
              <a:t>what scenarios have passed or failed</a:t>
            </a:r>
            <a:r>
              <a:rPr lang="en-US" sz="2800" b="0" i="0" dirty="0">
                <a:solidFill>
                  <a:srgbClr val="212529"/>
                </a:solidFill>
                <a:effectLst/>
                <a:latin typeface="+mj-lt"/>
              </a:rPr>
              <a:t>.</a:t>
            </a:r>
            <a:endParaRPr lang="en-US" sz="2800" b="0" dirty="0">
              <a:solidFill>
                <a:srgbClr val="000000"/>
              </a:solidFill>
              <a:effectLst/>
              <a:latin typeface="+mj-lt"/>
            </a:endParaRPr>
          </a:p>
        </p:txBody>
      </p:sp>
    </p:spTree>
    <p:extLst>
      <p:ext uri="{BB962C8B-B14F-4D97-AF65-F5344CB8AC3E}">
        <p14:creationId xmlns:p14="http://schemas.microsoft.com/office/powerpoint/2010/main" val="423810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HOOK</a:t>
            </a:r>
          </a:p>
        </p:txBody>
      </p:sp>
      <p:sp>
        <p:nvSpPr>
          <p:cNvPr id="6" name="TextBox 5">
            <a:extLst>
              <a:ext uri="{FF2B5EF4-FFF2-40B4-BE49-F238E27FC236}">
                <a16:creationId xmlns:a16="http://schemas.microsoft.com/office/drawing/2014/main" id="{78FFD3C9-D052-4778-BB04-110CEE5729AC}"/>
              </a:ext>
            </a:extLst>
          </p:cNvPr>
          <p:cNvSpPr txBox="1"/>
          <p:nvPr/>
        </p:nvSpPr>
        <p:spPr>
          <a:xfrm>
            <a:off x="298881" y="2284188"/>
            <a:ext cx="11233213" cy="2492990"/>
          </a:xfrm>
          <a:prstGeom prst="rect">
            <a:avLst/>
          </a:prstGeom>
          <a:noFill/>
        </p:spPr>
        <p:txBody>
          <a:bodyPr wrap="square" rtlCol="0">
            <a:spAutoFit/>
          </a:bodyPr>
          <a:lstStyle/>
          <a:p>
            <a:pPr marL="457200" indent="-457200" algn="just">
              <a:buFontTx/>
              <a:buChar char="-"/>
            </a:pPr>
            <a:r>
              <a:rPr lang="en-US" sz="2600" dirty="0">
                <a:solidFill>
                  <a:srgbClr val="000000"/>
                </a:solidFill>
                <a:latin typeface="+mj-lt"/>
              </a:rPr>
              <a:t>T</a:t>
            </a:r>
            <a:r>
              <a:rPr lang="en-US" sz="2600" b="0" i="0" dirty="0">
                <a:solidFill>
                  <a:srgbClr val="000000"/>
                </a:solidFill>
                <a:effectLst/>
                <a:latin typeface="+mj-lt"/>
              </a:rPr>
              <a:t>he </a:t>
            </a:r>
            <a:r>
              <a:rPr lang="en-US" sz="2600" b="1" dirty="0">
                <a:effectLst/>
                <a:latin typeface="+mj-lt"/>
              </a:rPr>
              <a:t>hook is the block of code</a:t>
            </a:r>
            <a:r>
              <a:rPr lang="en-US" sz="2600" b="0" dirty="0">
                <a:solidFill>
                  <a:srgbClr val="000000"/>
                </a:solidFill>
                <a:effectLst/>
                <a:latin typeface="+mj-lt"/>
              </a:rPr>
              <a:t> </a:t>
            </a:r>
            <a:r>
              <a:rPr lang="en-US" sz="2600" b="0" i="0" dirty="0">
                <a:solidFill>
                  <a:srgbClr val="000000"/>
                </a:solidFill>
                <a:effectLst/>
                <a:latin typeface="+mj-lt"/>
              </a:rPr>
              <a:t>which can be defined with each scenario in step definition file by using the annotation </a:t>
            </a:r>
            <a:r>
              <a:rPr lang="en-US" sz="2600" b="1" i="0" dirty="0">
                <a:effectLst/>
                <a:latin typeface="+mj-lt"/>
              </a:rPr>
              <a:t>@Before</a:t>
            </a:r>
            <a:r>
              <a:rPr lang="en-US" sz="2600" b="0" i="0" dirty="0">
                <a:solidFill>
                  <a:srgbClr val="000000"/>
                </a:solidFill>
                <a:effectLst/>
                <a:latin typeface="+mj-lt"/>
              </a:rPr>
              <a:t> and </a:t>
            </a:r>
            <a:r>
              <a:rPr lang="en-US" sz="2600" b="1" i="0" dirty="0">
                <a:effectLst/>
                <a:latin typeface="+mj-lt"/>
              </a:rPr>
              <a:t>@After</a:t>
            </a:r>
            <a:r>
              <a:rPr lang="en-US" sz="2600" b="0" i="0" dirty="0">
                <a:solidFill>
                  <a:srgbClr val="000000"/>
                </a:solidFill>
                <a:effectLst/>
                <a:latin typeface="+mj-lt"/>
              </a:rPr>
              <a:t>.</a:t>
            </a:r>
            <a:endParaRPr lang="en-US" sz="2600" i="0" dirty="0">
              <a:solidFill>
                <a:srgbClr val="000000"/>
              </a:solidFill>
              <a:latin typeface="+mj-lt"/>
            </a:endParaRPr>
          </a:p>
          <a:p>
            <a:pPr marL="457200" indent="-457200" algn="just">
              <a:buFontTx/>
              <a:buChar char="-"/>
            </a:pPr>
            <a:endParaRPr lang="en-US" sz="2600" b="0" dirty="0">
              <a:solidFill>
                <a:srgbClr val="000000"/>
              </a:solidFill>
              <a:effectLst/>
              <a:latin typeface="+mj-lt"/>
            </a:endParaRPr>
          </a:p>
          <a:p>
            <a:pPr marL="457200" indent="-457200" algn="just">
              <a:buFontTx/>
              <a:buChar char="-"/>
            </a:pPr>
            <a:r>
              <a:rPr lang="en-US" sz="2600" b="0" i="0" dirty="0">
                <a:solidFill>
                  <a:srgbClr val="000000"/>
                </a:solidFill>
                <a:effectLst/>
                <a:latin typeface="+mj-lt"/>
              </a:rPr>
              <a:t>Cucumber </a:t>
            </a:r>
            <a:r>
              <a:rPr lang="en-US" sz="2600" b="1" i="0" dirty="0">
                <a:effectLst/>
                <a:latin typeface="+mj-lt"/>
              </a:rPr>
              <a:t>hook</a:t>
            </a:r>
            <a:r>
              <a:rPr lang="en-US" sz="2600" b="0" i="0" dirty="0">
                <a:solidFill>
                  <a:srgbClr val="000000"/>
                </a:solidFill>
                <a:effectLst/>
                <a:latin typeface="+mj-lt"/>
              </a:rPr>
              <a:t> facilitates us to handle the code workflow better and also helps us to reduce code redundancy.</a:t>
            </a:r>
          </a:p>
        </p:txBody>
      </p:sp>
    </p:spTree>
    <p:extLst>
      <p:ext uri="{BB962C8B-B14F-4D97-AF65-F5344CB8AC3E}">
        <p14:creationId xmlns:p14="http://schemas.microsoft.com/office/powerpoint/2010/main" val="14846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HOOK</a:t>
            </a:r>
          </a:p>
        </p:txBody>
      </p:sp>
      <p:pic>
        <p:nvPicPr>
          <p:cNvPr id="3" name="Picture 2">
            <a:extLst>
              <a:ext uri="{FF2B5EF4-FFF2-40B4-BE49-F238E27FC236}">
                <a16:creationId xmlns:a16="http://schemas.microsoft.com/office/drawing/2014/main" id="{11E480BE-92EB-4A5E-8EFF-853039A6C4A1}"/>
              </a:ext>
            </a:extLst>
          </p:cNvPr>
          <p:cNvPicPr>
            <a:picLocks noChangeAspect="1"/>
          </p:cNvPicPr>
          <p:nvPr/>
        </p:nvPicPr>
        <p:blipFill>
          <a:blip r:embed="rId3"/>
          <a:stretch>
            <a:fillRect/>
          </a:stretch>
        </p:blipFill>
        <p:spPr>
          <a:xfrm>
            <a:off x="77423" y="1197044"/>
            <a:ext cx="4230727" cy="5549986"/>
          </a:xfrm>
          <a:prstGeom prst="rect">
            <a:avLst/>
          </a:prstGeom>
        </p:spPr>
      </p:pic>
      <p:sp>
        <p:nvSpPr>
          <p:cNvPr id="2" name="TextBox 1">
            <a:extLst>
              <a:ext uri="{FF2B5EF4-FFF2-40B4-BE49-F238E27FC236}">
                <a16:creationId xmlns:a16="http://schemas.microsoft.com/office/drawing/2014/main" id="{0F3260FF-CEA9-414D-BD06-6232DBD57ACD}"/>
              </a:ext>
            </a:extLst>
          </p:cNvPr>
          <p:cNvSpPr txBox="1"/>
          <p:nvPr/>
        </p:nvSpPr>
        <p:spPr>
          <a:xfrm>
            <a:off x="4829452" y="3712246"/>
            <a:ext cx="7285125" cy="2800767"/>
          </a:xfrm>
          <a:prstGeom prst="rect">
            <a:avLst/>
          </a:prstGeom>
          <a:noFill/>
        </p:spPr>
        <p:txBody>
          <a:bodyPr wrap="square" rtlCol="0">
            <a:spAutoFit/>
          </a:bodyPr>
          <a:lstStyle/>
          <a:p>
            <a:pPr algn="just"/>
            <a:r>
              <a:rPr lang="en-US" sz="2200" b="1" i="0" dirty="0">
                <a:solidFill>
                  <a:srgbClr val="000000"/>
                </a:solidFill>
                <a:effectLst/>
                <a:latin typeface="+mj-lt"/>
              </a:rPr>
              <a:t>@Before</a:t>
            </a:r>
            <a:endParaRPr lang="en-US" sz="2200" b="0" i="0" dirty="0">
              <a:solidFill>
                <a:srgbClr val="000000"/>
              </a:solidFill>
              <a:effectLst/>
              <a:latin typeface="+mj-lt"/>
            </a:endParaRPr>
          </a:p>
          <a:p>
            <a:pPr algn="just"/>
            <a:r>
              <a:rPr lang="en-US" sz="2200" b="0" i="0" dirty="0">
                <a:solidFill>
                  <a:srgbClr val="000000"/>
                </a:solidFill>
                <a:effectLst/>
                <a:latin typeface="+mj-lt"/>
              </a:rPr>
              <a:t>Is used with the function/method after which we need to </a:t>
            </a:r>
            <a:r>
              <a:rPr lang="en-US" sz="2200" b="1" i="1" u="sng" dirty="0">
                <a:solidFill>
                  <a:srgbClr val="000000"/>
                </a:solidFill>
                <a:effectLst/>
                <a:latin typeface="+mj-lt"/>
              </a:rPr>
              <a:t>start</a:t>
            </a:r>
            <a:r>
              <a:rPr lang="en-US" sz="2200" b="0" i="0" dirty="0">
                <a:solidFill>
                  <a:srgbClr val="000000"/>
                </a:solidFill>
                <a:effectLst/>
                <a:latin typeface="+mj-lt"/>
              </a:rPr>
              <a:t> web driver.</a:t>
            </a:r>
          </a:p>
          <a:p>
            <a:pPr algn="just"/>
            <a:endParaRPr lang="en-US" sz="2200" b="0" i="0" dirty="0">
              <a:solidFill>
                <a:srgbClr val="000000"/>
              </a:solidFill>
              <a:effectLst/>
              <a:latin typeface="+mj-lt"/>
            </a:endParaRPr>
          </a:p>
          <a:p>
            <a:pPr algn="just"/>
            <a:r>
              <a:rPr lang="en-US" sz="2200" b="1" i="0" dirty="0">
                <a:solidFill>
                  <a:srgbClr val="000000"/>
                </a:solidFill>
                <a:effectLst/>
                <a:latin typeface="+mj-lt"/>
              </a:rPr>
              <a:t>@After</a:t>
            </a:r>
            <a:endParaRPr lang="en-US" sz="2200" b="0" i="0" dirty="0">
              <a:solidFill>
                <a:srgbClr val="000000"/>
              </a:solidFill>
              <a:effectLst/>
              <a:latin typeface="+mj-lt"/>
            </a:endParaRPr>
          </a:p>
          <a:p>
            <a:pPr algn="just"/>
            <a:r>
              <a:rPr lang="en-US" sz="2200" b="0" i="0" dirty="0">
                <a:solidFill>
                  <a:srgbClr val="000000"/>
                </a:solidFill>
                <a:effectLst/>
                <a:latin typeface="+mj-lt"/>
              </a:rPr>
              <a:t>Is used with the function/method after which we need to </a:t>
            </a:r>
            <a:r>
              <a:rPr lang="en-US" sz="2200" b="1" i="1" u="sng" dirty="0">
                <a:solidFill>
                  <a:srgbClr val="000000"/>
                </a:solidFill>
                <a:effectLst/>
                <a:latin typeface="+mj-lt"/>
              </a:rPr>
              <a:t>close</a:t>
            </a:r>
            <a:r>
              <a:rPr lang="en-US" sz="2200" b="0" i="0" dirty="0">
                <a:solidFill>
                  <a:srgbClr val="000000"/>
                </a:solidFill>
                <a:effectLst/>
                <a:latin typeface="+mj-lt"/>
              </a:rPr>
              <a:t> the web driver.</a:t>
            </a:r>
          </a:p>
          <a:p>
            <a:pPr algn="just"/>
            <a:endParaRPr lang="en-US" sz="2200" dirty="0">
              <a:latin typeface="+mj-lt"/>
            </a:endParaRPr>
          </a:p>
        </p:txBody>
      </p:sp>
      <p:sp>
        <p:nvSpPr>
          <p:cNvPr id="8" name="TextBox 7">
            <a:extLst>
              <a:ext uri="{FF2B5EF4-FFF2-40B4-BE49-F238E27FC236}">
                <a16:creationId xmlns:a16="http://schemas.microsoft.com/office/drawing/2014/main" id="{B6D8B593-F042-4204-B599-0F28D235271D}"/>
              </a:ext>
            </a:extLst>
          </p:cNvPr>
          <p:cNvSpPr txBox="1"/>
          <p:nvPr/>
        </p:nvSpPr>
        <p:spPr>
          <a:xfrm>
            <a:off x="4308146" y="1383938"/>
            <a:ext cx="7806431" cy="2123658"/>
          </a:xfrm>
          <a:prstGeom prst="rect">
            <a:avLst/>
          </a:prstGeom>
          <a:noFill/>
        </p:spPr>
        <p:txBody>
          <a:bodyPr wrap="square" rtlCol="0">
            <a:spAutoFit/>
          </a:bodyPr>
          <a:lstStyle/>
          <a:p>
            <a:pPr marL="457200" indent="-457200" algn="just">
              <a:buFontTx/>
              <a:buChar char="-"/>
            </a:pPr>
            <a:r>
              <a:rPr lang="en-US" sz="2200" dirty="0">
                <a:solidFill>
                  <a:srgbClr val="000000"/>
                </a:solidFill>
                <a:latin typeface="+mj-lt"/>
              </a:rPr>
              <a:t>T</a:t>
            </a:r>
            <a:r>
              <a:rPr lang="en-US" sz="2200" b="0" i="0" dirty="0">
                <a:solidFill>
                  <a:srgbClr val="000000"/>
                </a:solidFill>
                <a:effectLst/>
                <a:latin typeface="+mj-lt"/>
              </a:rPr>
              <a:t>he </a:t>
            </a:r>
            <a:r>
              <a:rPr lang="en-US" sz="2200" b="1" dirty="0">
                <a:effectLst/>
                <a:latin typeface="+mj-lt"/>
              </a:rPr>
              <a:t>hook is the block of code</a:t>
            </a:r>
            <a:r>
              <a:rPr lang="en-US" sz="2200" b="0" dirty="0">
                <a:solidFill>
                  <a:srgbClr val="000000"/>
                </a:solidFill>
                <a:effectLst/>
                <a:latin typeface="+mj-lt"/>
              </a:rPr>
              <a:t> </a:t>
            </a:r>
            <a:r>
              <a:rPr lang="en-US" sz="2200" b="0" i="0" dirty="0">
                <a:solidFill>
                  <a:srgbClr val="000000"/>
                </a:solidFill>
                <a:effectLst/>
                <a:latin typeface="+mj-lt"/>
              </a:rPr>
              <a:t>which can be defined with each scenario in step definition file.</a:t>
            </a:r>
            <a:endParaRPr lang="en-US" sz="2200" i="0" dirty="0">
              <a:solidFill>
                <a:srgbClr val="000000"/>
              </a:solidFill>
              <a:latin typeface="+mj-lt"/>
            </a:endParaRPr>
          </a:p>
          <a:p>
            <a:pPr marL="457200" indent="-457200" algn="just">
              <a:buFontTx/>
              <a:buChar char="-"/>
            </a:pPr>
            <a:endParaRPr lang="en-US" sz="2200" b="0" dirty="0">
              <a:solidFill>
                <a:srgbClr val="000000"/>
              </a:solidFill>
              <a:effectLst/>
              <a:latin typeface="+mj-lt"/>
            </a:endParaRPr>
          </a:p>
          <a:p>
            <a:pPr marL="457200" indent="-457200" algn="just">
              <a:buFontTx/>
              <a:buChar char="-"/>
            </a:pPr>
            <a:r>
              <a:rPr lang="en-US" sz="2200" b="0" i="0" dirty="0">
                <a:solidFill>
                  <a:srgbClr val="000000"/>
                </a:solidFill>
                <a:effectLst/>
                <a:latin typeface="+mj-lt"/>
              </a:rPr>
              <a:t>Cucumber </a:t>
            </a:r>
            <a:r>
              <a:rPr lang="en-US" sz="2200" b="1" i="0" dirty="0">
                <a:effectLst/>
                <a:latin typeface="+mj-lt"/>
              </a:rPr>
              <a:t>hook</a:t>
            </a:r>
            <a:r>
              <a:rPr lang="en-US" sz="2200" b="0" i="0" dirty="0">
                <a:solidFill>
                  <a:srgbClr val="000000"/>
                </a:solidFill>
                <a:effectLst/>
                <a:latin typeface="+mj-lt"/>
              </a:rPr>
              <a:t> facilitates us to handle the code workflow better and also helps us to reduce code redundancy.</a:t>
            </a:r>
          </a:p>
        </p:txBody>
      </p:sp>
    </p:spTree>
    <p:extLst>
      <p:ext uri="{BB962C8B-B14F-4D97-AF65-F5344CB8AC3E}">
        <p14:creationId xmlns:p14="http://schemas.microsoft.com/office/powerpoint/2010/main" val="3366260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REFERENCES</a:t>
            </a:r>
          </a:p>
        </p:txBody>
      </p:sp>
      <p:sp>
        <p:nvSpPr>
          <p:cNvPr id="6" name="TextBox 5">
            <a:extLst>
              <a:ext uri="{FF2B5EF4-FFF2-40B4-BE49-F238E27FC236}">
                <a16:creationId xmlns:a16="http://schemas.microsoft.com/office/drawing/2014/main" id="{30D70132-1C90-4C53-9D6E-FE77F46F3E89}"/>
              </a:ext>
            </a:extLst>
          </p:cNvPr>
          <p:cNvSpPr txBox="1"/>
          <p:nvPr/>
        </p:nvSpPr>
        <p:spPr>
          <a:xfrm>
            <a:off x="331433" y="2059619"/>
            <a:ext cx="11529134" cy="4247317"/>
          </a:xfrm>
          <a:prstGeom prst="rect">
            <a:avLst/>
          </a:prstGeom>
          <a:noFill/>
        </p:spPr>
        <p:txBody>
          <a:bodyPr wrap="square" rtlCol="0">
            <a:spAutoFit/>
          </a:bodyPr>
          <a:lstStyle/>
          <a:p>
            <a:r>
              <a:rPr lang="en-US" dirty="0">
                <a:hlinkClick r:id="rId3"/>
              </a:rPr>
              <a:t>https://cucumber.io/</a:t>
            </a:r>
            <a:endParaRPr lang="en-US" dirty="0"/>
          </a:p>
          <a:p>
            <a:endParaRPr lang="en-US" dirty="0"/>
          </a:p>
          <a:p>
            <a:r>
              <a:rPr lang="en-US" dirty="0">
                <a:hlinkClick r:id="rId4"/>
              </a:rPr>
              <a:t>https://www.javatpoint.com/cucumber-testing</a:t>
            </a:r>
            <a:endParaRPr lang="en-US" dirty="0"/>
          </a:p>
          <a:p>
            <a:endParaRPr lang="en-US" dirty="0"/>
          </a:p>
          <a:p>
            <a:r>
              <a:rPr lang="en-US" dirty="0">
                <a:hlinkClick r:id="rId5"/>
              </a:rPr>
              <a:t>https://viblo.asia/p/automated-testing-with-cucumber-phan-1-khai-quat-so-luoc-ve-cucumber-Do7546AWZM6</a:t>
            </a:r>
            <a:endParaRPr lang="en-US" dirty="0"/>
          </a:p>
          <a:p>
            <a:endParaRPr lang="en-US" dirty="0"/>
          </a:p>
          <a:p>
            <a:r>
              <a:rPr lang="en-US" dirty="0">
                <a:hlinkClick r:id="rId6"/>
              </a:rPr>
              <a:t>https://viblo.asia/p/automated-testing-with-cucumber-phan-2-khai-quat-so-luoc-ve-cucumber-Do7546AWZM6</a:t>
            </a:r>
            <a:endParaRPr lang="en-US" dirty="0"/>
          </a:p>
          <a:p>
            <a:endParaRPr lang="en-US" dirty="0"/>
          </a:p>
          <a:p>
            <a:r>
              <a:rPr lang="en-US" dirty="0">
                <a:hlinkClick r:id="rId7"/>
              </a:rPr>
              <a:t>https://viblo.asia/p/automated-testing-with-cucumber-phan-3-khai-quat-so-luoc-ve-cucumber-Do7546AWZM6</a:t>
            </a:r>
            <a:endParaRPr lang="en-US" dirty="0"/>
          </a:p>
          <a:p>
            <a:endParaRPr lang="en-US" dirty="0"/>
          </a:p>
          <a:p>
            <a:r>
              <a:rPr lang="en-US" dirty="0">
                <a:hlinkClick r:id="rId8"/>
              </a:rPr>
              <a:t>https://viblo.asia/p/automated-testing-with-cucumber-phan-4-khai-quat-so-luoc-ve-cucumber-Do7546AWZM6</a:t>
            </a:r>
            <a:endParaRPr lang="en-US" dirty="0"/>
          </a:p>
          <a:p>
            <a:endParaRPr lang="en-US" dirty="0"/>
          </a:p>
          <a:p>
            <a:r>
              <a:rPr lang="en-US" dirty="0">
                <a:hlinkClick r:id="rId9"/>
              </a:rPr>
              <a:t>https://medium.com/@mlvandijk/getting-started-with-cucumber-in-java-a-10-minute-tutorial-586652d2c82</a:t>
            </a:r>
            <a:endParaRPr lang="en-US" dirty="0"/>
          </a:p>
          <a:p>
            <a:endParaRPr lang="en-US" dirty="0"/>
          </a:p>
          <a:p>
            <a:endParaRPr lang="en-US" dirty="0"/>
          </a:p>
        </p:txBody>
      </p:sp>
    </p:spTree>
    <p:extLst>
      <p:ext uri="{BB962C8B-B14F-4D97-AF65-F5344CB8AC3E}">
        <p14:creationId xmlns:p14="http://schemas.microsoft.com/office/powerpoint/2010/main" val="13737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10143" y="-1"/>
            <a:ext cx="12192000" cy="6858000"/>
          </a:xfrm>
          <a:prstGeom prst="rect">
            <a:avLst/>
          </a:prstGeom>
        </p:spPr>
      </p:pic>
      <p:sp>
        <p:nvSpPr>
          <p:cNvPr id="5" name="Oval 4">
            <a:extLst>
              <a:ext uri="{FF2B5EF4-FFF2-40B4-BE49-F238E27FC236}">
                <a16:creationId xmlns:a16="http://schemas.microsoft.com/office/drawing/2014/main" id="{485F6A60-D41E-4303-8EED-F0A49E84E7FE}"/>
              </a:ext>
            </a:extLst>
          </p:cNvPr>
          <p:cNvSpPr/>
          <p:nvPr/>
        </p:nvSpPr>
        <p:spPr>
          <a:xfrm>
            <a:off x="3860800" y="1209039"/>
            <a:ext cx="4470400" cy="4439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C61659F-A6DB-4FC2-AE7C-508036C1DFCD}"/>
              </a:ext>
            </a:extLst>
          </p:cNvPr>
          <p:cNvCxnSpPr>
            <a:cxnSpLocks/>
            <a:endCxn id="5" idx="0"/>
          </p:cNvCxnSpPr>
          <p:nvPr/>
        </p:nvCxnSpPr>
        <p:spPr>
          <a:xfrm>
            <a:off x="6096000" y="375920"/>
            <a:ext cx="0" cy="833119"/>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5B8259-BCB3-4268-BA31-06915522C0EA}"/>
              </a:ext>
            </a:extLst>
          </p:cNvPr>
          <p:cNvCxnSpPr>
            <a:cxnSpLocks/>
            <a:stCxn id="5" idx="4"/>
          </p:cNvCxnSpPr>
          <p:nvPr/>
        </p:nvCxnSpPr>
        <p:spPr>
          <a:xfrm>
            <a:off x="6096000" y="5648960"/>
            <a:ext cx="0" cy="833119"/>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C4BDBA7-AC89-4A48-A022-A87ACE64B37E}"/>
              </a:ext>
            </a:extLst>
          </p:cNvPr>
          <p:cNvCxnSpPr>
            <a:cxnSpLocks/>
            <a:stCxn id="5" idx="6"/>
          </p:cNvCxnSpPr>
          <p:nvPr/>
        </p:nvCxnSpPr>
        <p:spPr>
          <a:xfrm flipV="1">
            <a:off x="8331200" y="3428999"/>
            <a:ext cx="924560" cy="1"/>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89566C-F3CB-4C59-B1F2-971D575E6642}"/>
              </a:ext>
            </a:extLst>
          </p:cNvPr>
          <p:cNvCxnSpPr>
            <a:cxnSpLocks/>
            <a:endCxn id="5" idx="2"/>
          </p:cNvCxnSpPr>
          <p:nvPr/>
        </p:nvCxnSpPr>
        <p:spPr>
          <a:xfrm flipV="1">
            <a:off x="2936240" y="3429000"/>
            <a:ext cx="924560" cy="2"/>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6EA0A24-1A81-4C13-A8F5-C426113398C4}"/>
              </a:ext>
            </a:extLst>
          </p:cNvPr>
          <p:cNvSpPr/>
          <p:nvPr/>
        </p:nvSpPr>
        <p:spPr>
          <a:xfrm>
            <a:off x="4053841" y="1432564"/>
            <a:ext cx="4104604" cy="40335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AEBA923-5A1C-401C-8434-EF3EADB89B43}"/>
              </a:ext>
            </a:extLst>
          </p:cNvPr>
          <p:cNvSpPr txBox="1"/>
          <p:nvPr/>
        </p:nvSpPr>
        <p:spPr>
          <a:xfrm>
            <a:off x="4033555" y="2726042"/>
            <a:ext cx="4104604" cy="1569660"/>
          </a:xfrm>
          <a:prstGeom prst="rect">
            <a:avLst/>
          </a:prstGeom>
          <a:noFill/>
        </p:spPr>
        <p:txBody>
          <a:bodyPr wrap="square" rtlCol="0">
            <a:spAutoFit/>
          </a:bodyPr>
          <a:lstStyle/>
          <a:p>
            <a:pPr algn="ctr"/>
            <a:r>
              <a:rPr lang="en-US" sz="4800" dirty="0">
                <a:ln w="0"/>
                <a:solidFill>
                  <a:schemeClr val="tx1">
                    <a:lumMod val="95000"/>
                    <a:lumOff val="5000"/>
                  </a:schemeClr>
                </a:solidFill>
                <a:effectLst>
                  <a:outerShdw blurRad="38100" dist="25400" dir="5400000" algn="ctr" rotWithShape="0">
                    <a:srgbClr val="6E747A">
                      <a:alpha val="43000"/>
                    </a:srgbClr>
                  </a:outerShdw>
                </a:effectLst>
              </a:rPr>
              <a:t>THANK FOR LISTENING</a:t>
            </a:r>
          </a:p>
        </p:txBody>
      </p:sp>
    </p:spTree>
    <p:extLst>
      <p:ext uri="{BB962C8B-B14F-4D97-AF65-F5344CB8AC3E}">
        <p14:creationId xmlns:p14="http://schemas.microsoft.com/office/powerpoint/2010/main" val="67419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25AC56ED-D9E6-4721-9E5F-C4251C92C63D}"/>
              </a:ext>
            </a:extLst>
          </p:cNvPr>
          <p:cNvSpPr txBox="1">
            <a:spLocks noChangeArrowheads="1"/>
          </p:cNvSpPr>
          <p:nvPr/>
        </p:nvSpPr>
        <p:spPr bwMode="auto">
          <a:xfrm>
            <a:off x="833169" y="1348304"/>
            <a:ext cx="10525661" cy="954107"/>
          </a:xfrm>
          <a:prstGeom prst="rect">
            <a:avLst/>
          </a:prstGeom>
          <a:noFill/>
          <a:ln w="9525">
            <a:noFill/>
            <a:miter lim="800000"/>
            <a:headEnd/>
            <a:tailEnd/>
          </a:ln>
        </p:spPr>
        <p:txBody>
          <a:bodyPr wrap="square" anchor="ctr">
            <a:spAutoFit/>
          </a:bodyPr>
          <a:lstStyle/>
          <a:p>
            <a:pPr algn="ctr"/>
            <a:r>
              <a:rPr lang="en-US" altLang="ko-KR" sz="5600" b="1" dirty="0">
                <a:solidFill>
                  <a:srgbClr val="00B050"/>
                </a:solidFill>
                <a:latin typeface="Arial" pitchFamily="34" charset="0"/>
                <a:ea typeface="맑은 고딕" pitchFamily="50" charset="-127"/>
                <a:cs typeface="Arial" pitchFamily="34" charset="0"/>
              </a:rPr>
              <a:t>AUTOMATION TESTING TOOL</a:t>
            </a:r>
          </a:p>
        </p:txBody>
      </p:sp>
      <p:pic>
        <p:nvPicPr>
          <p:cNvPr id="7" name="Picture 6">
            <a:extLst>
              <a:ext uri="{FF2B5EF4-FFF2-40B4-BE49-F238E27FC236}">
                <a16:creationId xmlns:a16="http://schemas.microsoft.com/office/drawing/2014/main" id="{6C8E420E-3694-472A-A3ED-02A63C97C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79" y="2734258"/>
            <a:ext cx="8860842" cy="2775438"/>
          </a:xfrm>
          <a:prstGeom prst="rect">
            <a:avLst/>
          </a:prstGeom>
        </p:spPr>
      </p:pic>
    </p:spTree>
    <p:extLst>
      <p:ext uri="{BB962C8B-B14F-4D97-AF65-F5344CB8AC3E}">
        <p14:creationId xmlns:p14="http://schemas.microsoft.com/office/powerpoint/2010/main" val="107035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10143" y="-1"/>
            <a:ext cx="12192000" cy="6858000"/>
          </a:xfrm>
          <a:prstGeom prst="rect">
            <a:avLst/>
          </a:prstGeom>
        </p:spPr>
      </p:pic>
      <p:grpSp>
        <p:nvGrpSpPr>
          <p:cNvPr id="11" name="Group 10">
            <a:extLst>
              <a:ext uri="{FF2B5EF4-FFF2-40B4-BE49-F238E27FC236}">
                <a16:creationId xmlns:a16="http://schemas.microsoft.com/office/drawing/2014/main" id="{FEBC1450-3BF0-46C5-A154-D1DAA32C3109}"/>
              </a:ext>
            </a:extLst>
          </p:cNvPr>
          <p:cNvGrpSpPr/>
          <p:nvPr/>
        </p:nvGrpSpPr>
        <p:grpSpPr>
          <a:xfrm>
            <a:off x="2830287" y="548680"/>
            <a:ext cx="6531427" cy="768003"/>
            <a:chOff x="2937433" y="1131589"/>
            <a:chExt cx="3567230" cy="576000"/>
          </a:xfrm>
        </p:grpSpPr>
        <p:sp>
          <p:nvSpPr>
            <p:cNvPr id="12" name="Round Same Side Corner Rectangle 3">
              <a:extLst>
                <a:ext uri="{FF2B5EF4-FFF2-40B4-BE49-F238E27FC236}">
                  <a16:creationId xmlns:a16="http://schemas.microsoft.com/office/drawing/2014/main" id="{A525DB81-7034-49E8-9EEF-4368B4B1A8ED}"/>
                </a:ext>
              </a:extLst>
            </p:cNvPr>
            <p:cNvSpPr/>
            <p:nvPr/>
          </p:nvSpPr>
          <p:spPr>
            <a:xfrm rot="5400000">
              <a:off x="4667866" y="-202098"/>
              <a:ext cx="430384" cy="3243211"/>
            </a:xfrm>
            <a:prstGeom prst="round2SameRect">
              <a:avLst>
                <a:gd name="adj1" fmla="val 50000"/>
                <a:gd name="adj2" fmla="val 0"/>
              </a:avLst>
            </a:prstGeom>
            <a:solidFill>
              <a:srgbClr val="4463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latin typeface="Arial" panose="020B0604020202020204" pitchFamily="34" charset="0"/>
                <a:cs typeface="Arial" panose="020B0604020202020204" pitchFamily="34" charset="0"/>
              </a:endParaRPr>
            </a:p>
          </p:txBody>
        </p:sp>
        <p:sp>
          <p:nvSpPr>
            <p:cNvPr id="13" name="AutoShape 92">
              <a:extLst>
                <a:ext uri="{FF2B5EF4-FFF2-40B4-BE49-F238E27FC236}">
                  <a16:creationId xmlns:a16="http://schemas.microsoft.com/office/drawing/2014/main" id="{EF976EAA-4002-42CC-8983-307DB9322BFC}"/>
                </a:ext>
              </a:extLst>
            </p:cNvPr>
            <p:cNvSpPr>
              <a:spLocks noChangeAspect="1" noChangeArrowheads="1"/>
            </p:cNvSpPr>
            <p:nvPr/>
          </p:nvSpPr>
          <p:spPr bwMode="auto">
            <a:xfrm rot="16200000" flipH="1">
              <a:off x="2921870" y="1207444"/>
              <a:ext cx="576000" cy="424290"/>
            </a:xfrm>
            <a:prstGeom prst="ellipse">
              <a:avLst/>
            </a:prstGeom>
            <a:solidFill>
              <a:schemeClr val="bg1"/>
            </a:solidFill>
            <a:ln w="50800">
              <a:solidFill>
                <a:srgbClr val="4463BC"/>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6C2A714-74EF-4C7C-A58D-A73063D3CC6D}"/>
                </a:ext>
              </a:extLst>
            </p:cNvPr>
            <p:cNvSpPr txBox="1"/>
            <p:nvPr/>
          </p:nvSpPr>
          <p:spPr>
            <a:xfrm>
              <a:off x="2937433" y="1234924"/>
              <a:ext cx="532125" cy="369331"/>
            </a:xfrm>
            <a:prstGeom prst="rect">
              <a:avLst/>
            </a:prstGeom>
            <a:noFill/>
          </p:spPr>
          <p:txBody>
            <a:bodyPr wrap="square" tIns="0" bIns="0" rtlCol="0" anchor="ctr">
              <a:spAutoFit/>
            </a:bodyPr>
            <a:lstStyle/>
            <a:p>
              <a:pPr algn="ctr"/>
              <a:r>
                <a:rPr lang="en-US" altLang="ko-KR" sz="3200" b="1" dirty="0">
                  <a:solidFill>
                    <a:srgbClr val="4463BC"/>
                  </a:solidFill>
                  <a:latin typeface="Arial" panose="020B0604020202020204" pitchFamily="34" charset="0"/>
                  <a:cs typeface="Arial" panose="020B0604020202020204" pitchFamily="34" charset="0"/>
                </a:rPr>
                <a:t>01</a:t>
              </a:r>
            </a:p>
          </p:txBody>
        </p:sp>
        <p:sp>
          <p:nvSpPr>
            <p:cNvPr id="15" name="TextBox 14">
              <a:extLst>
                <a:ext uri="{FF2B5EF4-FFF2-40B4-BE49-F238E27FC236}">
                  <a16:creationId xmlns:a16="http://schemas.microsoft.com/office/drawing/2014/main" id="{E172CEF6-A52C-43D5-BF77-6BF66FADCA4A}"/>
                </a:ext>
              </a:extLst>
            </p:cNvPr>
            <p:cNvSpPr txBox="1"/>
            <p:nvPr/>
          </p:nvSpPr>
          <p:spPr bwMode="auto">
            <a:xfrm>
              <a:off x="3468720" y="1225502"/>
              <a:ext cx="2989236" cy="37707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667" b="1" dirty="0">
                  <a:solidFill>
                    <a:schemeClr val="bg1"/>
                  </a:solidFill>
                  <a:latin typeface="Arial" panose="020B0604020202020204" pitchFamily="34" charset="0"/>
                  <a:cs typeface="Arial" panose="020B0604020202020204" pitchFamily="34" charset="0"/>
                </a:rPr>
                <a:t>INTRODUCTION</a:t>
              </a:r>
            </a:p>
          </p:txBody>
        </p:sp>
      </p:grpSp>
      <p:grpSp>
        <p:nvGrpSpPr>
          <p:cNvPr id="16" name="Group 15">
            <a:extLst>
              <a:ext uri="{FF2B5EF4-FFF2-40B4-BE49-F238E27FC236}">
                <a16:creationId xmlns:a16="http://schemas.microsoft.com/office/drawing/2014/main" id="{083843A6-CB58-4420-88D8-FE93281FF014}"/>
              </a:ext>
            </a:extLst>
          </p:cNvPr>
          <p:cNvGrpSpPr/>
          <p:nvPr/>
        </p:nvGrpSpPr>
        <p:grpSpPr>
          <a:xfrm>
            <a:off x="2830287" y="1796819"/>
            <a:ext cx="6531427" cy="768003"/>
            <a:chOff x="2937433" y="1131589"/>
            <a:chExt cx="3567230" cy="576000"/>
          </a:xfrm>
        </p:grpSpPr>
        <p:sp>
          <p:nvSpPr>
            <p:cNvPr id="17" name="Round Same Side Corner Rectangle 3">
              <a:extLst>
                <a:ext uri="{FF2B5EF4-FFF2-40B4-BE49-F238E27FC236}">
                  <a16:creationId xmlns:a16="http://schemas.microsoft.com/office/drawing/2014/main" id="{146BDD09-2937-41A9-B405-B13AEE3198EF}"/>
                </a:ext>
              </a:extLst>
            </p:cNvPr>
            <p:cNvSpPr/>
            <p:nvPr/>
          </p:nvSpPr>
          <p:spPr>
            <a:xfrm rot="5400000">
              <a:off x="4667866" y="-202098"/>
              <a:ext cx="430384" cy="3243211"/>
            </a:xfrm>
            <a:prstGeom prst="round2SameRect">
              <a:avLst>
                <a:gd name="adj1" fmla="val 50000"/>
                <a:gd name="adj2" fmla="val 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latin typeface="Arial" panose="020B0604020202020204" pitchFamily="34" charset="0"/>
                <a:cs typeface="Arial" panose="020B0604020202020204" pitchFamily="34" charset="0"/>
              </a:endParaRPr>
            </a:p>
          </p:txBody>
        </p:sp>
        <p:sp>
          <p:nvSpPr>
            <p:cNvPr id="18" name="AutoShape 92">
              <a:extLst>
                <a:ext uri="{FF2B5EF4-FFF2-40B4-BE49-F238E27FC236}">
                  <a16:creationId xmlns:a16="http://schemas.microsoft.com/office/drawing/2014/main" id="{45A3CB9C-AD7B-4689-B0CC-8EC91F3FBC32}"/>
                </a:ext>
              </a:extLst>
            </p:cNvPr>
            <p:cNvSpPr>
              <a:spLocks noChangeAspect="1" noChangeArrowheads="1"/>
            </p:cNvSpPr>
            <p:nvPr/>
          </p:nvSpPr>
          <p:spPr bwMode="auto">
            <a:xfrm rot="16200000" flipH="1">
              <a:off x="2921870" y="1207444"/>
              <a:ext cx="576000" cy="424290"/>
            </a:xfrm>
            <a:prstGeom prst="ellipse">
              <a:avLst/>
            </a:prstGeom>
            <a:solidFill>
              <a:schemeClr val="bg1"/>
            </a:solidFill>
            <a:ln w="50800">
              <a:solidFill>
                <a:schemeClr val="bg2">
                  <a:lumMod val="50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84743CB-B0F4-4DB0-891F-350480BDBA6F}"/>
                </a:ext>
              </a:extLst>
            </p:cNvPr>
            <p:cNvSpPr txBox="1"/>
            <p:nvPr/>
          </p:nvSpPr>
          <p:spPr>
            <a:xfrm>
              <a:off x="2937433" y="1234925"/>
              <a:ext cx="532125" cy="369331"/>
            </a:xfrm>
            <a:prstGeom prst="rect">
              <a:avLst/>
            </a:prstGeom>
            <a:noFill/>
          </p:spPr>
          <p:txBody>
            <a:bodyPr wrap="square" tIns="0" bIns="0" rtlCol="0" anchor="ctr">
              <a:spAutoFit/>
            </a:bodyPr>
            <a:lstStyle/>
            <a:p>
              <a:pPr algn="ctr"/>
              <a:r>
                <a:rPr lang="en-US" altLang="ko-KR" sz="3200" b="1" dirty="0">
                  <a:solidFill>
                    <a:schemeClr val="bg2">
                      <a:lumMod val="50000"/>
                    </a:schemeClr>
                  </a:solidFill>
                  <a:latin typeface="Arial" panose="020B0604020202020204" pitchFamily="34" charset="0"/>
                  <a:cs typeface="Arial" panose="020B0604020202020204" pitchFamily="34" charset="0"/>
                </a:rPr>
                <a:t>02</a:t>
              </a:r>
            </a:p>
          </p:txBody>
        </p:sp>
        <p:sp>
          <p:nvSpPr>
            <p:cNvPr id="20" name="TextBox 19">
              <a:extLst>
                <a:ext uri="{FF2B5EF4-FFF2-40B4-BE49-F238E27FC236}">
                  <a16:creationId xmlns:a16="http://schemas.microsoft.com/office/drawing/2014/main" id="{C648ED06-D2B6-42D7-AA21-371D053F2202}"/>
                </a:ext>
              </a:extLst>
            </p:cNvPr>
            <p:cNvSpPr txBox="1"/>
            <p:nvPr/>
          </p:nvSpPr>
          <p:spPr bwMode="auto">
            <a:xfrm>
              <a:off x="3468721" y="1223210"/>
              <a:ext cx="2825454" cy="37707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667" b="1" dirty="0">
                  <a:solidFill>
                    <a:schemeClr val="bg1"/>
                  </a:solidFill>
                  <a:latin typeface="Arial" panose="020B0604020202020204" pitchFamily="34" charset="0"/>
                  <a:cs typeface="Arial" panose="020B0604020202020204" pitchFamily="34" charset="0"/>
                </a:rPr>
                <a:t>CONFIGURATION</a:t>
              </a:r>
            </a:p>
          </p:txBody>
        </p:sp>
      </p:grpSp>
      <p:grpSp>
        <p:nvGrpSpPr>
          <p:cNvPr id="21" name="Group 20">
            <a:extLst>
              <a:ext uri="{FF2B5EF4-FFF2-40B4-BE49-F238E27FC236}">
                <a16:creationId xmlns:a16="http://schemas.microsoft.com/office/drawing/2014/main" id="{71AE7EF1-E512-4F1C-A082-505A34A93888}"/>
              </a:ext>
            </a:extLst>
          </p:cNvPr>
          <p:cNvGrpSpPr/>
          <p:nvPr/>
        </p:nvGrpSpPr>
        <p:grpSpPr>
          <a:xfrm>
            <a:off x="2830287" y="3044739"/>
            <a:ext cx="6531427" cy="768003"/>
            <a:chOff x="2937433" y="1131589"/>
            <a:chExt cx="3567230" cy="576000"/>
          </a:xfrm>
        </p:grpSpPr>
        <p:sp>
          <p:nvSpPr>
            <p:cNvPr id="22" name="Round Same Side Corner Rectangle 3">
              <a:extLst>
                <a:ext uri="{FF2B5EF4-FFF2-40B4-BE49-F238E27FC236}">
                  <a16:creationId xmlns:a16="http://schemas.microsoft.com/office/drawing/2014/main" id="{D9E79CB1-CA15-4F3C-A0BE-16B07E8CECAC}"/>
                </a:ext>
              </a:extLst>
            </p:cNvPr>
            <p:cNvSpPr/>
            <p:nvPr/>
          </p:nvSpPr>
          <p:spPr>
            <a:xfrm rot="5400000">
              <a:off x="4667866" y="-202098"/>
              <a:ext cx="430384" cy="3243211"/>
            </a:xfrm>
            <a:prstGeom prst="round2SameRect">
              <a:avLst>
                <a:gd name="adj1" fmla="val 50000"/>
                <a:gd name="adj2"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latin typeface="Arial" panose="020B0604020202020204" pitchFamily="34" charset="0"/>
                <a:cs typeface="Arial" panose="020B0604020202020204" pitchFamily="34" charset="0"/>
              </a:endParaRPr>
            </a:p>
          </p:txBody>
        </p:sp>
        <p:sp>
          <p:nvSpPr>
            <p:cNvPr id="23" name="AutoShape 92">
              <a:extLst>
                <a:ext uri="{FF2B5EF4-FFF2-40B4-BE49-F238E27FC236}">
                  <a16:creationId xmlns:a16="http://schemas.microsoft.com/office/drawing/2014/main" id="{E2BBCAAC-A455-4EA4-B709-103F3C2FC9D9}"/>
                </a:ext>
              </a:extLst>
            </p:cNvPr>
            <p:cNvSpPr>
              <a:spLocks noChangeAspect="1" noChangeArrowheads="1"/>
            </p:cNvSpPr>
            <p:nvPr/>
          </p:nvSpPr>
          <p:spPr bwMode="auto">
            <a:xfrm rot="16200000" flipH="1">
              <a:off x="2921870" y="1207444"/>
              <a:ext cx="576000" cy="424290"/>
            </a:xfrm>
            <a:prstGeom prst="ellipse">
              <a:avLst/>
            </a:prstGeom>
            <a:solidFill>
              <a:schemeClr val="bg1"/>
            </a:solidFill>
            <a:ln w="50800">
              <a:solidFill>
                <a:srgbClr val="FFC00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A94E5C7F-1C70-4D95-81D0-A725C967FC22}"/>
                </a:ext>
              </a:extLst>
            </p:cNvPr>
            <p:cNvSpPr txBox="1"/>
            <p:nvPr/>
          </p:nvSpPr>
          <p:spPr>
            <a:xfrm>
              <a:off x="2937433" y="1234924"/>
              <a:ext cx="532125" cy="369331"/>
            </a:xfrm>
            <a:prstGeom prst="rect">
              <a:avLst/>
            </a:prstGeom>
            <a:noFill/>
          </p:spPr>
          <p:txBody>
            <a:bodyPr wrap="square" tIns="0" bIns="0" rtlCol="0" anchor="ctr">
              <a:spAutoFit/>
            </a:bodyPr>
            <a:lstStyle/>
            <a:p>
              <a:pPr algn="ctr"/>
              <a:r>
                <a:rPr lang="en-US" altLang="ko-KR" sz="3200" b="1" dirty="0">
                  <a:solidFill>
                    <a:srgbClr val="FFC000"/>
                  </a:solidFill>
                  <a:latin typeface="Arial" panose="020B0604020202020204" pitchFamily="34" charset="0"/>
                  <a:cs typeface="Arial" panose="020B0604020202020204" pitchFamily="34" charset="0"/>
                </a:rPr>
                <a:t>03</a:t>
              </a:r>
            </a:p>
          </p:txBody>
        </p:sp>
        <p:sp>
          <p:nvSpPr>
            <p:cNvPr id="25" name="TextBox 24">
              <a:extLst>
                <a:ext uri="{FF2B5EF4-FFF2-40B4-BE49-F238E27FC236}">
                  <a16:creationId xmlns:a16="http://schemas.microsoft.com/office/drawing/2014/main" id="{3636FD1A-CC74-4B30-B5BC-16CE1C3CF14C}"/>
                </a:ext>
              </a:extLst>
            </p:cNvPr>
            <p:cNvSpPr txBox="1"/>
            <p:nvPr/>
          </p:nvSpPr>
          <p:spPr bwMode="auto">
            <a:xfrm>
              <a:off x="3468721" y="1223211"/>
              <a:ext cx="2825454" cy="37707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667" b="1" dirty="0">
                  <a:solidFill>
                    <a:schemeClr val="bg1"/>
                  </a:solidFill>
                  <a:latin typeface="Arial" panose="020B0604020202020204" pitchFamily="34" charset="0"/>
                  <a:cs typeface="Arial" panose="020B0604020202020204" pitchFamily="34" charset="0"/>
                </a:rPr>
                <a:t>SETTING UP PROJECT</a:t>
              </a:r>
            </a:p>
          </p:txBody>
        </p:sp>
      </p:grpSp>
      <p:grpSp>
        <p:nvGrpSpPr>
          <p:cNvPr id="26" name="Group 25">
            <a:extLst>
              <a:ext uri="{FF2B5EF4-FFF2-40B4-BE49-F238E27FC236}">
                <a16:creationId xmlns:a16="http://schemas.microsoft.com/office/drawing/2014/main" id="{072B4E34-F155-4F02-A562-28C76E8064D4}"/>
              </a:ext>
            </a:extLst>
          </p:cNvPr>
          <p:cNvGrpSpPr/>
          <p:nvPr/>
        </p:nvGrpSpPr>
        <p:grpSpPr>
          <a:xfrm>
            <a:off x="2830288" y="4289155"/>
            <a:ext cx="6531427" cy="768003"/>
            <a:chOff x="2937433" y="1131589"/>
            <a:chExt cx="3567230" cy="576000"/>
          </a:xfrm>
        </p:grpSpPr>
        <p:sp>
          <p:nvSpPr>
            <p:cNvPr id="27" name="Round Same Side Corner Rectangle 3">
              <a:extLst>
                <a:ext uri="{FF2B5EF4-FFF2-40B4-BE49-F238E27FC236}">
                  <a16:creationId xmlns:a16="http://schemas.microsoft.com/office/drawing/2014/main" id="{81E56E12-E9A1-4891-8806-47086C420D84}"/>
                </a:ext>
              </a:extLst>
            </p:cNvPr>
            <p:cNvSpPr/>
            <p:nvPr/>
          </p:nvSpPr>
          <p:spPr>
            <a:xfrm rot="5400000">
              <a:off x="4667866" y="-202098"/>
              <a:ext cx="430384" cy="3243211"/>
            </a:xfrm>
            <a:prstGeom prst="round2SameRect">
              <a:avLst>
                <a:gd name="adj1" fmla="val 50000"/>
                <a:gd name="adj2" fmla="val 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latin typeface="Arial" panose="020B0604020202020204" pitchFamily="34" charset="0"/>
                <a:cs typeface="Arial" panose="020B0604020202020204" pitchFamily="34" charset="0"/>
              </a:endParaRPr>
            </a:p>
          </p:txBody>
        </p:sp>
        <p:sp>
          <p:nvSpPr>
            <p:cNvPr id="28" name="AutoShape 92">
              <a:extLst>
                <a:ext uri="{FF2B5EF4-FFF2-40B4-BE49-F238E27FC236}">
                  <a16:creationId xmlns:a16="http://schemas.microsoft.com/office/drawing/2014/main" id="{70145CD9-59EB-4DA8-9509-ECE7811692A4}"/>
                </a:ext>
              </a:extLst>
            </p:cNvPr>
            <p:cNvSpPr>
              <a:spLocks noChangeAspect="1" noChangeArrowheads="1"/>
            </p:cNvSpPr>
            <p:nvPr/>
          </p:nvSpPr>
          <p:spPr bwMode="auto">
            <a:xfrm rot="16200000" flipH="1">
              <a:off x="2921870" y="1207444"/>
              <a:ext cx="576000" cy="424290"/>
            </a:xfrm>
            <a:prstGeom prst="ellipse">
              <a:avLst/>
            </a:prstGeom>
            <a:solidFill>
              <a:schemeClr val="bg1"/>
            </a:solidFill>
            <a:ln w="50800">
              <a:solidFill>
                <a:srgbClr val="00B05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A6A54120-0003-474C-8742-EA2792C25C2C}"/>
                </a:ext>
              </a:extLst>
            </p:cNvPr>
            <p:cNvSpPr txBox="1"/>
            <p:nvPr/>
          </p:nvSpPr>
          <p:spPr>
            <a:xfrm>
              <a:off x="2937433" y="1234925"/>
              <a:ext cx="532125" cy="369331"/>
            </a:xfrm>
            <a:prstGeom prst="rect">
              <a:avLst/>
            </a:prstGeom>
            <a:noFill/>
          </p:spPr>
          <p:txBody>
            <a:bodyPr wrap="square" tIns="0" bIns="0" rtlCol="0" anchor="ctr">
              <a:spAutoFit/>
            </a:bodyPr>
            <a:lstStyle/>
            <a:p>
              <a:pPr algn="ctr"/>
              <a:r>
                <a:rPr lang="en-US" altLang="ko-KR" sz="3200" b="1" dirty="0">
                  <a:solidFill>
                    <a:srgbClr val="00B050"/>
                  </a:solidFill>
                  <a:latin typeface="Arial" panose="020B0604020202020204" pitchFamily="34" charset="0"/>
                  <a:cs typeface="Arial" panose="020B0604020202020204" pitchFamily="34" charset="0"/>
                </a:rPr>
                <a:t>04</a:t>
              </a:r>
            </a:p>
          </p:txBody>
        </p:sp>
        <p:sp>
          <p:nvSpPr>
            <p:cNvPr id="30" name="TextBox 29">
              <a:extLst>
                <a:ext uri="{FF2B5EF4-FFF2-40B4-BE49-F238E27FC236}">
                  <a16:creationId xmlns:a16="http://schemas.microsoft.com/office/drawing/2014/main" id="{1E16AEF0-71B2-43CD-8992-7D0BD529044E}"/>
                </a:ext>
              </a:extLst>
            </p:cNvPr>
            <p:cNvSpPr txBox="1"/>
            <p:nvPr/>
          </p:nvSpPr>
          <p:spPr bwMode="auto">
            <a:xfrm>
              <a:off x="3468722" y="1223211"/>
              <a:ext cx="2825453" cy="37707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667" b="1" dirty="0">
                  <a:solidFill>
                    <a:schemeClr val="bg1"/>
                  </a:solidFill>
                  <a:latin typeface="Arial" panose="020B0604020202020204" pitchFamily="34" charset="0"/>
                  <a:cs typeface="Arial" panose="020B0604020202020204" pitchFamily="34" charset="0"/>
                </a:rPr>
                <a:t>DEMO CODE</a:t>
              </a:r>
            </a:p>
          </p:txBody>
        </p:sp>
      </p:grpSp>
      <p:grpSp>
        <p:nvGrpSpPr>
          <p:cNvPr id="31" name="Group 30">
            <a:extLst>
              <a:ext uri="{FF2B5EF4-FFF2-40B4-BE49-F238E27FC236}">
                <a16:creationId xmlns:a16="http://schemas.microsoft.com/office/drawing/2014/main" id="{425ED9C3-E0AB-442A-BEEA-54EA13EE2823}"/>
              </a:ext>
            </a:extLst>
          </p:cNvPr>
          <p:cNvGrpSpPr/>
          <p:nvPr/>
        </p:nvGrpSpPr>
        <p:grpSpPr>
          <a:xfrm>
            <a:off x="2830288" y="5595518"/>
            <a:ext cx="6531427" cy="768003"/>
            <a:chOff x="2937433" y="1131589"/>
            <a:chExt cx="3567230" cy="576000"/>
          </a:xfrm>
        </p:grpSpPr>
        <p:sp>
          <p:nvSpPr>
            <p:cNvPr id="32" name="Round Same Side Corner Rectangle 3">
              <a:extLst>
                <a:ext uri="{FF2B5EF4-FFF2-40B4-BE49-F238E27FC236}">
                  <a16:creationId xmlns:a16="http://schemas.microsoft.com/office/drawing/2014/main" id="{88B39712-8D76-452B-A2AB-113797C8F845}"/>
                </a:ext>
              </a:extLst>
            </p:cNvPr>
            <p:cNvSpPr/>
            <p:nvPr/>
          </p:nvSpPr>
          <p:spPr>
            <a:xfrm rot="5400000">
              <a:off x="4667866" y="-202098"/>
              <a:ext cx="430384" cy="3243211"/>
            </a:xfrm>
            <a:prstGeom prst="round2SameRect">
              <a:avLst>
                <a:gd name="adj1" fmla="val 50000"/>
                <a:gd name="adj2" fmla="val 0"/>
              </a:avLst>
            </a:prstGeom>
            <a:solidFill>
              <a:srgbClr val="CC56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latin typeface="Arial" panose="020B0604020202020204" pitchFamily="34" charset="0"/>
                <a:cs typeface="Arial" panose="020B0604020202020204" pitchFamily="34" charset="0"/>
              </a:endParaRPr>
            </a:p>
          </p:txBody>
        </p:sp>
        <p:sp>
          <p:nvSpPr>
            <p:cNvPr id="33" name="AutoShape 92">
              <a:extLst>
                <a:ext uri="{FF2B5EF4-FFF2-40B4-BE49-F238E27FC236}">
                  <a16:creationId xmlns:a16="http://schemas.microsoft.com/office/drawing/2014/main" id="{E787BC0F-74DB-4894-8DA8-AECA20A12CBC}"/>
                </a:ext>
              </a:extLst>
            </p:cNvPr>
            <p:cNvSpPr>
              <a:spLocks noChangeAspect="1" noChangeArrowheads="1"/>
            </p:cNvSpPr>
            <p:nvPr/>
          </p:nvSpPr>
          <p:spPr bwMode="auto">
            <a:xfrm rot="16200000" flipH="1">
              <a:off x="2921870" y="1207444"/>
              <a:ext cx="576000" cy="424290"/>
            </a:xfrm>
            <a:prstGeom prst="ellipse">
              <a:avLst/>
            </a:prstGeom>
            <a:solidFill>
              <a:schemeClr val="bg1"/>
            </a:solidFill>
            <a:ln w="50800">
              <a:solidFill>
                <a:srgbClr val="CC560E"/>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D11602F9-5EC7-4F48-98E9-EF77378CD6C4}"/>
                </a:ext>
              </a:extLst>
            </p:cNvPr>
            <p:cNvSpPr txBox="1"/>
            <p:nvPr/>
          </p:nvSpPr>
          <p:spPr>
            <a:xfrm>
              <a:off x="2937433" y="1234925"/>
              <a:ext cx="532125" cy="369331"/>
            </a:xfrm>
            <a:prstGeom prst="rect">
              <a:avLst/>
            </a:prstGeom>
            <a:noFill/>
          </p:spPr>
          <p:txBody>
            <a:bodyPr wrap="square" tIns="0" bIns="0" rtlCol="0" anchor="ctr">
              <a:spAutoFit/>
            </a:bodyPr>
            <a:lstStyle/>
            <a:p>
              <a:pPr algn="ctr"/>
              <a:r>
                <a:rPr lang="en-US" altLang="ko-KR" sz="3200" b="1" dirty="0">
                  <a:solidFill>
                    <a:srgbClr val="CC560E"/>
                  </a:solidFill>
                  <a:latin typeface="Arial" panose="020B0604020202020204" pitchFamily="34" charset="0"/>
                  <a:cs typeface="Arial" panose="020B0604020202020204" pitchFamily="34" charset="0"/>
                </a:rPr>
                <a:t>05</a:t>
              </a:r>
            </a:p>
          </p:txBody>
        </p:sp>
        <p:sp>
          <p:nvSpPr>
            <p:cNvPr id="35" name="TextBox 34">
              <a:extLst>
                <a:ext uri="{FF2B5EF4-FFF2-40B4-BE49-F238E27FC236}">
                  <a16:creationId xmlns:a16="http://schemas.microsoft.com/office/drawing/2014/main" id="{11D5BE9C-C03A-4473-86A9-1AA640299312}"/>
                </a:ext>
              </a:extLst>
            </p:cNvPr>
            <p:cNvSpPr txBox="1"/>
            <p:nvPr/>
          </p:nvSpPr>
          <p:spPr bwMode="auto">
            <a:xfrm>
              <a:off x="3468722" y="1223211"/>
              <a:ext cx="3035939" cy="37707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667" b="1" dirty="0">
                  <a:solidFill>
                    <a:schemeClr val="bg1"/>
                  </a:solidFill>
                  <a:latin typeface="Arial" panose="020B0604020202020204" pitchFamily="34" charset="0"/>
                  <a:cs typeface="Arial" panose="020B0604020202020204" pitchFamily="34" charset="0"/>
                </a:rPr>
                <a:t>REPORTING</a:t>
              </a:r>
            </a:p>
          </p:txBody>
        </p:sp>
      </p:grpSp>
    </p:spTree>
    <p:extLst>
      <p:ext uri="{BB962C8B-B14F-4D97-AF65-F5344CB8AC3E}">
        <p14:creationId xmlns:p14="http://schemas.microsoft.com/office/powerpoint/2010/main" val="172130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060A4F-C5E3-4665-B507-619539D554F8}"/>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F84866-70A7-4D30-AC23-818F25FA22E9}"/>
              </a:ext>
            </a:extLst>
          </p:cNvPr>
          <p:cNvSpPr/>
          <p:nvPr/>
        </p:nvSpPr>
        <p:spPr>
          <a:xfrm>
            <a:off x="2075873" y="2828835"/>
            <a:ext cx="8040254" cy="1200329"/>
          </a:xfrm>
          <a:prstGeom prst="rect">
            <a:avLst/>
          </a:prstGeom>
          <a:noFill/>
        </p:spPr>
        <p:txBody>
          <a:bodyPr wrap="square" lIns="91440" tIns="45720" rIns="91440" bIns="45720">
            <a:spAutoFit/>
          </a:bodyPr>
          <a:lstStyle/>
          <a:p>
            <a:pPr algn="ctr"/>
            <a:r>
              <a:rPr lang="en-US" sz="7200" b="1" dirty="0">
                <a:ln w="28575">
                  <a:solidFill>
                    <a:schemeClr val="accent1">
                      <a:lumMod val="50000"/>
                    </a:schemeClr>
                  </a:solidFill>
                  <a:prstDash val="solid"/>
                </a:ln>
                <a:solidFill>
                  <a:srgbClr val="FFFF00"/>
                </a:solidFill>
                <a:latin typeface="Arial (Heading)"/>
              </a:rPr>
              <a:t>INTRODUCTION</a:t>
            </a:r>
          </a:p>
        </p:txBody>
      </p:sp>
    </p:spTree>
    <p:extLst>
      <p:ext uri="{BB962C8B-B14F-4D97-AF65-F5344CB8AC3E}">
        <p14:creationId xmlns:p14="http://schemas.microsoft.com/office/powerpoint/2010/main" val="132989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101600" y="0"/>
            <a:ext cx="120904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CUCUMBER?</a:t>
            </a:r>
          </a:p>
        </p:txBody>
      </p:sp>
      <p:sp>
        <p:nvSpPr>
          <p:cNvPr id="6" name="TextBox 5">
            <a:extLst>
              <a:ext uri="{FF2B5EF4-FFF2-40B4-BE49-F238E27FC236}">
                <a16:creationId xmlns:a16="http://schemas.microsoft.com/office/drawing/2014/main" id="{78FFD3C9-D052-4778-BB04-110CEE5729AC}"/>
              </a:ext>
            </a:extLst>
          </p:cNvPr>
          <p:cNvSpPr txBox="1"/>
          <p:nvPr/>
        </p:nvSpPr>
        <p:spPr>
          <a:xfrm>
            <a:off x="342900" y="1478132"/>
            <a:ext cx="11506200" cy="4708981"/>
          </a:xfrm>
          <a:prstGeom prst="rect">
            <a:avLst/>
          </a:prstGeom>
          <a:noFill/>
        </p:spPr>
        <p:txBody>
          <a:bodyPr wrap="square" rtlCol="0">
            <a:spAutoFit/>
          </a:bodyPr>
          <a:lstStyle/>
          <a:p>
            <a:pPr marL="457200" indent="-457200" algn="just">
              <a:buFontTx/>
              <a:buChar char="-"/>
            </a:pPr>
            <a:r>
              <a:rPr lang="en-US" sz="3000" b="0" i="0" dirty="0">
                <a:solidFill>
                  <a:srgbClr val="000000"/>
                </a:solidFill>
                <a:effectLst/>
                <a:latin typeface="+mj-lt"/>
              </a:rPr>
              <a:t>Cucumber is a tool that supports </a:t>
            </a:r>
            <a:r>
              <a:rPr lang="en-US" sz="3000" b="1" i="0" dirty="0">
                <a:effectLst/>
                <a:latin typeface="+mj-lt"/>
              </a:rPr>
              <a:t>Behavior-Driven Development (BDD)</a:t>
            </a:r>
            <a:r>
              <a:rPr lang="en-US" sz="3000" b="0" i="0" dirty="0">
                <a:solidFill>
                  <a:srgbClr val="000000"/>
                </a:solidFill>
                <a:effectLst/>
                <a:latin typeface="+mj-lt"/>
              </a:rPr>
              <a:t> used by the testers to develop test cases for the testing of behavior of the software.</a:t>
            </a:r>
          </a:p>
          <a:p>
            <a:pPr algn="just"/>
            <a:endParaRPr lang="en-US" sz="3000" b="0" i="0" dirty="0">
              <a:solidFill>
                <a:srgbClr val="000000"/>
              </a:solidFill>
              <a:effectLst/>
              <a:latin typeface="+mj-lt"/>
            </a:endParaRPr>
          </a:p>
          <a:p>
            <a:pPr marL="457200" indent="-457200" algn="just">
              <a:buFontTx/>
              <a:buChar char="-"/>
            </a:pPr>
            <a:r>
              <a:rPr lang="en-US" sz="3000" b="0" i="0" dirty="0">
                <a:solidFill>
                  <a:srgbClr val="000000"/>
                </a:solidFill>
                <a:effectLst/>
                <a:latin typeface="+mj-lt"/>
              </a:rPr>
              <a:t>Cucumber uses </a:t>
            </a:r>
            <a:r>
              <a:rPr lang="en-US" sz="3000" b="1" i="0" dirty="0">
                <a:solidFill>
                  <a:srgbClr val="000000"/>
                </a:solidFill>
                <a:effectLst/>
                <a:latin typeface="+mj-lt"/>
              </a:rPr>
              <a:t>Gherkin language </a:t>
            </a:r>
            <a:r>
              <a:rPr lang="en-US" sz="3000" b="0" i="0" dirty="0">
                <a:solidFill>
                  <a:srgbClr val="000000"/>
                </a:solidFill>
                <a:effectLst/>
                <a:latin typeface="+mj-lt"/>
              </a:rPr>
              <a:t>to write the test scripts.</a:t>
            </a:r>
          </a:p>
          <a:p>
            <a:pPr algn="just"/>
            <a:endParaRPr lang="en-US" sz="3000" b="0" i="0" dirty="0">
              <a:solidFill>
                <a:srgbClr val="000000"/>
              </a:solidFill>
              <a:effectLst/>
              <a:latin typeface="+mj-lt"/>
            </a:endParaRPr>
          </a:p>
          <a:p>
            <a:pPr marL="457200" indent="-457200" algn="just">
              <a:buFontTx/>
              <a:buChar char="-"/>
            </a:pPr>
            <a:r>
              <a:rPr lang="en-US" sz="3000" b="1" i="0" dirty="0">
                <a:effectLst/>
                <a:latin typeface="+mj-lt"/>
              </a:rPr>
              <a:t>Cucumber</a:t>
            </a:r>
            <a:r>
              <a:rPr lang="en-US" sz="3000" b="0" i="0" dirty="0">
                <a:solidFill>
                  <a:srgbClr val="000000"/>
                </a:solidFill>
                <a:effectLst/>
                <a:latin typeface="+mj-lt"/>
              </a:rPr>
              <a:t> tool initially supports "</a:t>
            </a:r>
            <a:r>
              <a:rPr lang="en-US" sz="3000" b="1" i="0" dirty="0">
                <a:effectLst/>
                <a:latin typeface="+mj-lt"/>
              </a:rPr>
              <a:t>Ruby</a:t>
            </a:r>
            <a:r>
              <a:rPr lang="en-US" sz="3000" b="0" i="0" dirty="0">
                <a:solidFill>
                  <a:srgbClr val="000000"/>
                </a:solidFill>
                <a:effectLst/>
                <a:latin typeface="+mj-lt"/>
              </a:rPr>
              <a:t>" programming language.</a:t>
            </a:r>
          </a:p>
          <a:p>
            <a:pPr marL="457200" indent="-457200" algn="just">
              <a:buFontTx/>
              <a:buChar char="-"/>
            </a:pPr>
            <a:endParaRPr lang="en-US" sz="3000" dirty="0">
              <a:solidFill>
                <a:srgbClr val="000000"/>
              </a:solidFill>
              <a:latin typeface="+mj-lt"/>
            </a:endParaRPr>
          </a:p>
          <a:p>
            <a:pPr marL="457200" indent="-457200" algn="just">
              <a:buFontTx/>
              <a:buChar char="-"/>
            </a:pPr>
            <a:r>
              <a:rPr lang="en-US" sz="3000" b="0" i="0" dirty="0">
                <a:solidFill>
                  <a:srgbClr val="000000"/>
                </a:solidFill>
                <a:effectLst/>
                <a:latin typeface="+mj-lt"/>
              </a:rPr>
              <a:t>But now, </a:t>
            </a:r>
            <a:r>
              <a:rPr lang="en-US" sz="3000" b="1" i="0" dirty="0">
                <a:solidFill>
                  <a:srgbClr val="000000"/>
                </a:solidFill>
                <a:effectLst/>
                <a:latin typeface="+mj-lt"/>
              </a:rPr>
              <a:t>Cucumber</a:t>
            </a:r>
            <a:r>
              <a:rPr lang="en-US" sz="3000" b="0" i="0" dirty="0">
                <a:solidFill>
                  <a:srgbClr val="000000"/>
                </a:solidFill>
                <a:effectLst/>
                <a:latin typeface="+mj-lt"/>
              </a:rPr>
              <a:t> supports many programming languages including Java, JavaScript, Python, PHP, Net, Perl, etc.</a:t>
            </a:r>
            <a:endParaRPr lang="en-US" sz="3000" dirty="0">
              <a:latin typeface="+mj-lt"/>
            </a:endParaRPr>
          </a:p>
        </p:txBody>
      </p:sp>
    </p:spTree>
    <p:extLst>
      <p:ext uri="{BB962C8B-B14F-4D97-AF65-F5344CB8AC3E}">
        <p14:creationId xmlns:p14="http://schemas.microsoft.com/office/powerpoint/2010/main" val="29421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WHAT IS BDD?</a:t>
            </a:r>
          </a:p>
        </p:txBody>
      </p:sp>
      <p:sp>
        <p:nvSpPr>
          <p:cNvPr id="6" name="TextBox 5">
            <a:extLst>
              <a:ext uri="{FF2B5EF4-FFF2-40B4-BE49-F238E27FC236}">
                <a16:creationId xmlns:a16="http://schemas.microsoft.com/office/drawing/2014/main" id="{78FFD3C9-D052-4778-BB04-110CEE5729AC}"/>
              </a:ext>
            </a:extLst>
          </p:cNvPr>
          <p:cNvSpPr txBox="1"/>
          <p:nvPr/>
        </p:nvSpPr>
        <p:spPr>
          <a:xfrm>
            <a:off x="342900" y="1943100"/>
            <a:ext cx="11506200" cy="4247317"/>
          </a:xfrm>
          <a:prstGeom prst="rect">
            <a:avLst/>
          </a:prstGeom>
          <a:noFill/>
        </p:spPr>
        <p:txBody>
          <a:bodyPr wrap="square" rtlCol="0">
            <a:spAutoFit/>
          </a:bodyPr>
          <a:lstStyle/>
          <a:p>
            <a:pPr marL="457200" indent="-457200" algn="just">
              <a:buFontTx/>
              <a:buChar char="-"/>
            </a:pPr>
            <a:r>
              <a:rPr lang="en-US" sz="3000" b="0" i="0" dirty="0">
                <a:solidFill>
                  <a:srgbClr val="3A3A3A"/>
                </a:solidFill>
                <a:effectLst/>
                <a:latin typeface="+mj-lt"/>
              </a:rPr>
              <a:t>BDD is a </a:t>
            </a:r>
            <a:r>
              <a:rPr lang="en-US" sz="3000" b="1" i="0" dirty="0">
                <a:solidFill>
                  <a:srgbClr val="3A3A3A"/>
                </a:solidFill>
                <a:effectLst/>
                <a:latin typeface="+mj-lt"/>
              </a:rPr>
              <a:t>software development process </a:t>
            </a:r>
            <a:r>
              <a:rPr lang="en-US" sz="3000" b="0" i="0" dirty="0">
                <a:solidFill>
                  <a:srgbClr val="3A3A3A"/>
                </a:solidFill>
                <a:effectLst/>
                <a:latin typeface="+mj-lt"/>
              </a:rPr>
              <a:t>that allows the tester/business analyst to create test cases in simple text language (English).</a:t>
            </a:r>
          </a:p>
          <a:p>
            <a:pPr marL="457200" indent="-457200" algn="just">
              <a:buFontTx/>
              <a:buChar char="-"/>
            </a:pPr>
            <a:endParaRPr lang="en-US" sz="3000" b="0" i="0" dirty="0">
              <a:solidFill>
                <a:srgbClr val="3A3A3A"/>
              </a:solidFill>
              <a:effectLst/>
              <a:latin typeface="+mj-lt"/>
            </a:endParaRPr>
          </a:p>
          <a:p>
            <a:pPr marL="457200" indent="-457200" algn="just">
              <a:buFontTx/>
              <a:buChar char="-"/>
            </a:pPr>
            <a:r>
              <a:rPr lang="en-US" sz="3000" b="0" i="0" dirty="0">
                <a:solidFill>
                  <a:srgbClr val="3A3A3A"/>
                </a:solidFill>
                <a:effectLst/>
                <a:latin typeface="+mj-lt"/>
              </a:rPr>
              <a:t>The simple language used in the scenarios helps even non-technical team members to understand what is going on in the software project. This helps and improves communication among technical and non-technical teams, managers, and stakeholders.</a:t>
            </a:r>
          </a:p>
        </p:txBody>
      </p:sp>
    </p:spTree>
    <p:extLst>
      <p:ext uri="{BB962C8B-B14F-4D97-AF65-F5344CB8AC3E}">
        <p14:creationId xmlns:p14="http://schemas.microsoft.com/office/powerpoint/2010/main" val="344075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WHAT IS BDD?</a:t>
            </a:r>
          </a:p>
        </p:txBody>
      </p:sp>
      <p:sp>
        <p:nvSpPr>
          <p:cNvPr id="6" name="TextBox 5">
            <a:extLst>
              <a:ext uri="{FF2B5EF4-FFF2-40B4-BE49-F238E27FC236}">
                <a16:creationId xmlns:a16="http://schemas.microsoft.com/office/drawing/2014/main" id="{78FFD3C9-D052-4778-BB04-110CEE5729AC}"/>
              </a:ext>
            </a:extLst>
          </p:cNvPr>
          <p:cNvSpPr txBox="1"/>
          <p:nvPr/>
        </p:nvSpPr>
        <p:spPr>
          <a:xfrm>
            <a:off x="342900" y="1503367"/>
            <a:ext cx="11506200" cy="4708981"/>
          </a:xfrm>
          <a:prstGeom prst="rect">
            <a:avLst/>
          </a:prstGeom>
          <a:noFill/>
        </p:spPr>
        <p:txBody>
          <a:bodyPr wrap="square" rtlCol="0">
            <a:spAutoFit/>
          </a:bodyPr>
          <a:lstStyle/>
          <a:p>
            <a:pPr marL="457200" indent="-457200" algn="just">
              <a:buFontTx/>
              <a:buChar char="-"/>
            </a:pPr>
            <a:r>
              <a:rPr lang="en-US" sz="3000" b="1" u="sng" dirty="0">
                <a:solidFill>
                  <a:srgbClr val="3A3A3A"/>
                </a:solidFill>
                <a:latin typeface="+mj-lt"/>
              </a:rPr>
              <a:t>Features:</a:t>
            </a:r>
          </a:p>
          <a:p>
            <a:pPr algn="just"/>
            <a:endParaRPr lang="en-US" sz="3000" dirty="0">
              <a:solidFill>
                <a:srgbClr val="3A3A3A"/>
              </a:solidFill>
              <a:latin typeface="+mj-lt"/>
            </a:endParaRPr>
          </a:p>
          <a:p>
            <a:pPr marL="914400" lvl="1" indent="-457200" algn="just">
              <a:buFont typeface="Arial" panose="020B0604020202020204" pitchFamily="34" charset="0"/>
              <a:buChar char="•"/>
            </a:pPr>
            <a:r>
              <a:rPr lang="en-US" sz="3000" b="0" i="0" dirty="0">
                <a:solidFill>
                  <a:srgbClr val="3A3A3A"/>
                </a:solidFill>
                <a:effectLst/>
                <a:latin typeface="+mj-lt"/>
              </a:rPr>
              <a:t>Test scenarios are written separately in a different file, named as </a:t>
            </a:r>
            <a:r>
              <a:rPr lang="en-US" sz="3000" b="1" i="0" dirty="0">
                <a:solidFill>
                  <a:srgbClr val="3A3A3A"/>
                </a:solidFill>
                <a:effectLst/>
                <a:latin typeface="+mj-lt"/>
              </a:rPr>
              <a:t>Feature file</a:t>
            </a:r>
            <a:r>
              <a:rPr lang="en-US" sz="3000" b="0" i="0" dirty="0">
                <a:solidFill>
                  <a:srgbClr val="3A3A3A"/>
                </a:solidFill>
                <a:effectLst/>
                <a:latin typeface="+mj-lt"/>
              </a:rPr>
              <a:t>.</a:t>
            </a:r>
          </a:p>
          <a:p>
            <a:pPr lvl="1" algn="just"/>
            <a:endParaRPr lang="en-US" sz="3000" b="0" i="0" dirty="0">
              <a:solidFill>
                <a:srgbClr val="3A3A3A"/>
              </a:solidFill>
              <a:effectLst/>
              <a:latin typeface="+mj-lt"/>
            </a:endParaRPr>
          </a:p>
          <a:p>
            <a:pPr marL="914400" lvl="1" indent="-457200" algn="just">
              <a:buFont typeface="Arial" panose="020B0604020202020204" pitchFamily="34" charset="0"/>
              <a:buChar char="•"/>
            </a:pPr>
            <a:r>
              <a:rPr lang="en-US" sz="3000" b="0" i="0" dirty="0">
                <a:solidFill>
                  <a:srgbClr val="3A3A3A"/>
                </a:solidFill>
                <a:effectLst/>
                <a:latin typeface="+mj-lt"/>
              </a:rPr>
              <a:t>Tests are written by focusing user stories and system behavior in a layman language.</a:t>
            </a:r>
          </a:p>
          <a:p>
            <a:pPr lvl="1" algn="just"/>
            <a:endParaRPr lang="en-US" sz="3000" b="0" i="0" dirty="0">
              <a:solidFill>
                <a:srgbClr val="3A3A3A"/>
              </a:solidFill>
              <a:effectLst/>
              <a:latin typeface="+mj-lt"/>
            </a:endParaRPr>
          </a:p>
          <a:p>
            <a:pPr marL="914400" lvl="1" indent="-457200" algn="just">
              <a:buFont typeface="Arial" panose="020B0604020202020204" pitchFamily="34" charset="0"/>
              <a:buChar char="•"/>
            </a:pPr>
            <a:r>
              <a:rPr lang="en-US" sz="3000" b="0" i="0" dirty="0">
                <a:solidFill>
                  <a:srgbClr val="3A3A3A"/>
                </a:solidFill>
                <a:effectLst/>
                <a:latin typeface="+mj-lt"/>
              </a:rPr>
              <a:t>Code is subject to be written differently in step definitions file i.e. Java, Python.</a:t>
            </a:r>
          </a:p>
        </p:txBody>
      </p:sp>
    </p:spTree>
    <p:extLst>
      <p:ext uri="{BB962C8B-B14F-4D97-AF65-F5344CB8AC3E}">
        <p14:creationId xmlns:p14="http://schemas.microsoft.com/office/powerpoint/2010/main" val="391936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2CA035-63A6-46C3-A489-3D585DDC79D5}"/>
              </a:ext>
            </a:extLst>
          </p:cNvPr>
          <p:cNvPicPr>
            <a:picLocks noChangeAspect="1"/>
          </p:cNvPicPr>
          <p:nvPr/>
        </p:nvPicPr>
        <p:blipFill>
          <a:blip r:embed="rId2"/>
          <a:stretch>
            <a:fillRect/>
          </a:stretch>
        </p:blipFill>
        <p:spPr>
          <a:xfrm>
            <a:off x="0" y="0"/>
            <a:ext cx="12192000" cy="1179288"/>
          </a:xfrm>
          <a:prstGeom prst="rect">
            <a:avLst/>
          </a:prstGeom>
        </p:spPr>
      </p:pic>
      <p:sp>
        <p:nvSpPr>
          <p:cNvPr id="5" name="Title 2">
            <a:extLst>
              <a:ext uri="{FF2B5EF4-FFF2-40B4-BE49-F238E27FC236}">
                <a16:creationId xmlns:a16="http://schemas.microsoft.com/office/drawing/2014/main" id="{1379618D-A8FA-4FA6-B931-6BFB9479E7AB}"/>
              </a:ext>
            </a:extLst>
          </p:cNvPr>
          <p:cNvSpPr txBox="1">
            <a:spLocks/>
          </p:cNvSpPr>
          <p:nvPr/>
        </p:nvSpPr>
        <p:spPr>
          <a:xfrm>
            <a:off x="0" y="0"/>
            <a:ext cx="12192000" cy="117928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WHAT IS BDD?</a:t>
            </a:r>
          </a:p>
        </p:txBody>
      </p:sp>
      <p:pic>
        <p:nvPicPr>
          <p:cNvPr id="3" name="Picture 2">
            <a:extLst>
              <a:ext uri="{FF2B5EF4-FFF2-40B4-BE49-F238E27FC236}">
                <a16:creationId xmlns:a16="http://schemas.microsoft.com/office/drawing/2014/main" id="{85CCFEC8-F485-429E-86A7-B2090E6AEC72}"/>
              </a:ext>
            </a:extLst>
          </p:cNvPr>
          <p:cNvPicPr>
            <a:picLocks noChangeAspect="1"/>
          </p:cNvPicPr>
          <p:nvPr/>
        </p:nvPicPr>
        <p:blipFill rotWithShape="1">
          <a:blip r:embed="rId3"/>
          <a:srcRect l="5997" t="2468" r="8445" b="1946"/>
          <a:stretch/>
        </p:blipFill>
        <p:spPr>
          <a:xfrm>
            <a:off x="0" y="1435100"/>
            <a:ext cx="5435601" cy="4989288"/>
          </a:xfrm>
          <a:prstGeom prst="rect">
            <a:avLst/>
          </a:prstGeom>
        </p:spPr>
      </p:pic>
      <p:sp>
        <p:nvSpPr>
          <p:cNvPr id="7" name="TextBox 6">
            <a:extLst>
              <a:ext uri="{FF2B5EF4-FFF2-40B4-BE49-F238E27FC236}">
                <a16:creationId xmlns:a16="http://schemas.microsoft.com/office/drawing/2014/main" id="{41389A38-7684-4D7E-9ACC-996373C57D2F}"/>
              </a:ext>
            </a:extLst>
          </p:cNvPr>
          <p:cNvSpPr txBox="1"/>
          <p:nvPr/>
        </p:nvSpPr>
        <p:spPr>
          <a:xfrm>
            <a:off x="5346700" y="2098473"/>
            <a:ext cx="6845300" cy="3662541"/>
          </a:xfrm>
          <a:prstGeom prst="rect">
            <a:avLst/>
          </a:prstGeom>
          <a:noFill/>
        </p:spPr>
        <p:txBody>
          <a:bodyPr wrap="square" rtlCol="0">
            <a:spAutoFit/>
          </a:bodyPr>
          <a:lstStyle/>
          <a:p>
            <a:pPr marL="457200" indent="-457200" algn="just">
              <a:buFontTx/>
              <a:buAutoNum type="arabicPeriod"/>
            </a:pPr>
            <a:r>
              <a:rPr lang="en-US" sz="2900" i="0" dirty="0">
                <a:solidFill>
                  <a:srgbClr val="212529"/>
                </a:solidFill>
                <a:effectLst/>
                <a:latin typeface="+mj-lt"/>
              </a:rPr>
              <a:t>DISCOVERY: </a:t>
            </a:r>
            <a:r>
              <a:rPr lang="en-US" sz="2900" i="0" dirty="0">
                <a:solidFill>
                  <a:srgbClr val="363636"/>
                </a:solidFill>
                <a:effectLst/>
                <a:latin typeface="+mj-lt"/>
              </a:rPr>
              <a:t>What it </a:t>
            </a:r>
            <a:r>
              <a:rPr lang="en-US" sz="2900" b="1" i="1" u="sng" dirty="0">
                <a:solidFill>
                  <a:srgbClr val="363636"/>
                </a:solidFill>
                <a:effectLst/>
                <a:latin typeface="+mj-lt"/>
              </a:rPr>
              <a:t>could</a:t>
            </a:r>
            <a:r>
              <a:rPr lang="en-US" sz="2900" i="0" dirty="0">
                <a:solidFill>
                  <a:srgbClr val="363636"/>
                </a:solidFill>
                <a:effectLst/>
                <a:latin typeface="+mj-lt"/>
              </a:rPr>
              <a:t> do</a:t>
            </a:r>
          </a:p>
          <a:p>
            <a:pPr marL="457200" indent="-457200" algn="just">
              <a:buAutoNum type="arabicPeriod"/>
            </a:pPr>
            <a:endParaRPr lang="en-US" sz="2900" i="0" dirty="0">
              <a:solidFill>
                <a:srgbClr val="212529"/>
              </a:solidFill>
              <a:effectLst/>
              <a:latin typeface="+mj-lt"/>
            </a:endParaRPr>
          </a:p>
          <a:p>
            <a:pPr marL="457200" indent="-457200" algn="just">
              <a:buAutoNum type="arabicPeriod"/>
            </a:pPr>
            <a:endParaRPr lang="en-US" sz="2900" i="0" dirty="0">
              <a:solidFill>
                <a:srgbClr val="212529"/>
              </a:solidFill>
              <a:effectLst/>
              <a:latin typeface="+mj-lt"/>
            </a:endParaRPr>
          </a:p>
          <a:p>
            <a:pPr marL="457200" indent="-457200" algn="just">
              <a:buFontTx/>
              <a:buAutoNum type="arabicPeriod"/>
            </a:pPr>
            <a:r>
              <a:rPr lang="en-US" sz="2900" i="0" dirty="0">
                <a:solidFill>
                  <a:srgbClr val="212529"/>
                </a:solidFill>
                <a:effectLst/>
                <a:latin typeface="+mj-lt"/>
              </a:rPr>
              <a:t>FORMULATION: </a:t>
            </a:r>
            <a:r>
              <a:rPr lang="en-US" sz="2900" i="0" dirty="0">
                <a:solidFill>
                  <a:srgbClr val="363636"/>
                </a:solidFill>
                <a:effectLst/>
                <a:latin typeface="+mj-lt"/>
              </a:rPr>
              <a:t>What it </a:t>
            </a:r>
            <a:r>
              <a:rPr lang="en-US" sz="2900" b="1" i="1" u="sng" dirty="0">
                <a:solidFill>
                  <a:srgbClr val="363636"/>
                </a:solidFill>
                <a:latin typeface="+mj-lt"/>
              </a:rPr>
              <a:t>should</a:t>
            </a:r>
            <a:r>
              <a:rPr lang="en-US" sz="2900" i="0" dirty="0">
                <a:solidFill>
                  <a:srgbClr val="363636"/>
                </a:solidFill>
                <a:effectLst/>
                <a:latin typeface="+mj-lt"/>
              </a:rPr>
              <a:t> do</a:t>
            </a:r>
          </a:p>
          <a:p>
            <a:pPr marL="457200" indent="-457200" algn="just">
              <a:buAutoNum type="arabicPeriod"/>
            </a:pPr>
            <a:endParaRPr lang="en-US" sz="2900" i="0" dirty="0">
              <a:solidFill>
                <a:srgbClr val="212529"/>
              </a:solidFill>
              <a:effectLst/>
              <a:latin typeface="+mj-lt"/>
            </a:endParaRPr>
          </a:p>
          <a:p>
            <a:pPr marL="457200" indent="-457200" algn="just">
              <a:buAutoNum type="arabicPeriod"/>
            </a:pPr>
            <a:endParaRPr lang="en-US" sz="2900" i="0" dirty="0">
              <a:solidFill>
                <a:srgbClr val="212529"/>
              </a:solidFill>
              <a:effectLst/>
              <a:latin typeface="+mj-lt"/>
            </a:endParaRPr>
          </a:p>
          <a:p>
            <a:pPr marL="457200" indent="-457200" algn="just">
              <a:buFontTx/>
              <a:buAutoNum type="arabicPeriod"/>
            </a:pPr>
            <a:r>
              <a:rPr lang="en-US" sz="2900" i="0" dirty="0">
                <a:solidFill>
                  <a:srgbClr val="212529"/>
                </a:solidFill>
                <a:effectLst/>
                <a:latin typeface="+mj-lt"/>
              </a:rPr>
              <a:t>AUTOMATION: </a:t>
            </a:r>
            <a:r>
              <a:rPr lang="en-US" sz="2900" i="0" dirty="0">
                <a:solidFill>
                  <a:srgbClr val="363636"/>
                </a:solidFill>
                <a:effectLst/>
                <a:latin typeface="+mj-lt"/>
              </a:rPr>
              <a:t>What it </a:t>
            </a:r>
            <a:r>
              <a:rPr lang="en-US" sz="2900" b="1" i="1" u="sng" dirty="0">
                <a:solidFill>
                  <a:srgbClr val="363636"/>
                </a:solidFill>
                <a:effectLst/>
                <a:latin typeface="+mj-lt"/>
              </a:rPr>
              <a:t>actually</a:t>
            </a:r>
            <a:r>
              <a:rPr lang="en-US" sz="2900" i="1" dirty="0">
                <a:solidFill>
                  <a:srgbClr val="363636"/>
                </a:solidFill>
                <a:effectLst/>
                <a:latin typeface="+mj-lt"/>
              </a:rPr>
              <a:t> does</a:t>
            </a:r>
            <a:endParaRPr lang="en-US" sz="2900" i="0" dirty="0">
              <a:solidFill>
                <a:srgbClr val="363636"/>
              </a:solidFill>
              <a:effectLst/>
              <a:latin typeface="+mj-lt"/>
            </a:endParaRPr>
          </a:p>
          <a:p>
            <a:pPr marL="457200" indent="-457200" algn="just">
              <a:buAutoNum type="arabicPeriod"/>
            </a:pPr>
            <a:endParaRPr lang="en-US" sz="2900" i="0" dirty="0">
              <a:solidFill>
                <a:srgbClr val="212529"/>
              </a:solidFill>
              <a:effectLst/>
              <a:latin typeface="+mj-lt"/>
            </a:endParaRPr>
          </a:p>
        </p:txBody>
      </p:sp>
    </p:spTree>
    <p:extLst>
      <p:ext uri="{BB962C8B-B14F-4D97-AF65-F5344CB8AC3E}">
        <p14:creationId xmlns:p14="http://schemas.microsoft.com/office/powerpoint/2010/main" val="433556026"/>
      </p:ext>
    </p:extLst>
  </p:cSld>
  <p:clrMapOvr>
    <a:masterClrMapping/>
  </p:clrMapOvr>
</p:sld>
</file>

<file path=ppt/theme/theme1.xml><?xml version="1.0" encoding="utf-8"?>
<a:theme xmlns:a="http://schemas.openxmlformats.org/drawingml/2006/main" name="Contents Slide Master">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917</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24</vt:i4>
      </vt:variant>
    </vt:vector>
  </HeadingPairs>
  <TitlesOfParts>
    <vt:vector size="28" baseType="lpstr">
      <vt:lpstr>Arial (Heading)</vt:lpstr>
      <vt:lpstr>Arial</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Hung Nguyen</cp:lastModifiedBy>
  <cp:revision>97</cp:revision>
  <dcterms:created xsi:type="dcterms:W3CDTF">2020-01-20T05:08:25Z</dcterms:created>
  <dcterms:modified xsi:type="dcterms:W3CDTF">2020-11-17T02:45:51Z</dcterms:modified>
</cp:coreProperties>
</file>