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5" r:id="rId3"/>
    <p:sldId id="272" r:id="rId4"/>
    <p:sldId id="277" r:id="rId5"/>
    <p:sldId id="278" r:id="rId6"/>
    <p:sldId id="279" r:id="rId7"/>
    <p:sldId id="280" r:id="rId8"/>
    <p:sldId id="281" r:id="rId9"/>
    <p:sldId id="282" r:id="rId10"/>
    <p:sldId id="283" r:id="rId11"/>
    <p:sldId id="28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Hung" initials="QH" lastIdx="1" clrIdx="0">
    <p:extLst>
      <p:ext uri="{19B8F6BF-5375-455C-9EA6-DF929625EA0E}">
        <p15:presenceInfo xmlns:p15="http://schemas.microsoft.com/office/powerpoint/2012/main" userId="18a190b9670d43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1" d="100"/>
          <a:sy n="81" d="100"/>
        </p:scale>
        <p:origin x="754"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5/16/2023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5/16/2023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5/16/2023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5/16/2023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Phát</a:t>
            </a:r>
            <a:r>
              <a:rPr lang="en-US" dirty="0"/>
              <a:t> </a:t>
            </a:r>
            <a:r>
              <a:rPr lang="en-US" dirty="0" err="1"/>
              <a:t>hiện</a:t>
            </a:r>
            <a:r>
              <a:rPr lang="en-US" dirty="0"/>
              <a:t> tin </a:t>
            </a:r>
            <a:r>
              <a:rPr lang="en-US" dirty="0" err="1"/>
              <a:t>giả</a:t>
            </a:r>
            <a:endParaRPr dirty="0"/>
          </a:p>
        </p:txBody>
      </p:sp>
      <p:sp>
        <p:nvSpPr>
          <p:cNvPr id="3" name="Subtitle 2"/>
          <p:cNvSpPr>
            <a:spLocks noGrp="1"/>
          </p:cNvSpPr>
          <p:nvPr>
            <p:ph type="subTitle" idx="1"/>
          </p:nvPr>
        </p:nvSpPr>
        <p:spPr/>
        <p:txBody>
          <a:bodyPr/>
          <a:lstStyle/>
          <a:p>
            <a:r>
              <a:rPr lang="en-US" dirty="0" err="1"/>
              <a:t>Trương</a:t>
            </a:r>
            <a:r>
              <a:rPr lang="en-US" dirty="0"/>
              <a:t> Quang </a:t>
            </a:r>
            <a:r>
              <a:rPr lang="en-US" dirty="0" err="1"/>
              <a:t>Hưng</a:t>
            </a:r>
            <a:r>
              <a:rPr lang="en-US" dirty="0"/>
              <a:t>-CNTT K43A</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B4C8-3717-129A-5B65-81C114754AE5}"/>
              </a:ext>
            </a:extLst>
          </p:cNvPr>
          <p:cNvSpPr>
            <a:spLocks noGrp="1"/>
          </p:cNvSpPr>
          <p:nvPr>
            <p:ph type="title"/>
          </p:nvPr>
        </p:nvSpPr>
        <p:spPr>
          <a:xfrm>
            <a:off x="760412" y="762000"/>
            <a:ext cx="6630988" cy="990600"/>
          </a:xfrm>
        </p:spPr>
        <p:txBody>
          <a:bodyPr/>
          <a:lstStyle/>
          <a:p>
            <a:r>
              <a:rPr lang="en-US" dirty="0" err="1"/>
              <a:t>Cách</a:t>
            </a:r>
            <a:r>
              <a:rPr lang="en-US" dirty="0"/>
              <a:t> </a:t>
            </a:r>
            <a:r>
              <a:rPr lang="en-US" dirty="0" err="1"/>
              <a:t>tiếp</a:t>
            </a:r>
            <a:r>
              <a:rPr lang="en-US" dirty="0"/>
              <a:t> </a:t>
            </a:r>
            <a:r>
              <a:rPr lang="en-US" dirty="0" err="1"/>
              <a:t>cận</a:t>
            </a:r>
            <a:endParaRPr lang="en-US" dirty="0"/>
          </a:p>
        </p:txBody>
      </p:sp>
      <p:sp>
        <p:nvSpPr>
          <p:cNvPr id="4" name="Text Placeholder 3">
            <a:extLst>
              <a:ext uri="{FF2B5EF4-FFF2-40B4-BE49-F238E27FC236}">
                <a16:creationId xmlns:a16="http://schemas.microsoft.com/office/drawing/2014/main" id="{DAD88DD7-2C7B-4340-4199-ACF4E2638145}"/>
              </a:ext>
            </a:extLst>
          </p:cNvPr>
          <p:cNvSpPr>
            <a:spLocks noGrp="1"/>
          </p:cNvSpPr>
          <p:nvPr>
            <p:ph type="body" sz="half" idx="2"/>
          </p:nvPr>
        </p:nvSpPr>
        <p:spPr>
          <a:xfrm>
            <a:off x="760412" y="2607296"/>
            <a:ext cx="4649788" cy="2345703"/>
          </a:xfrm>
        </p:spPr>
        <p:txBody>
          <a:bodyPr/>
          <a:lstStyle/>
          <a:p>
            <a:r>
              <a:rPr lang="vi-VN" b="0" i="0" dirty="0">
                <a:solidFill>
                  <a:schemeClr val="tx1"/>
                </a:solidFill>
                <a:effectLst/>
                <a:latin typeface="Candara" panose="020E0502030303020204" pitchFamily="34" charset="0"/>
              </a:rPr>
              <a:t>Học sâu (deep learning) là một lĩnh vực trong machine learning, tập trung vào việc xây dựng các mô hình mạng nơ-ron sâu để học và dự đoán dữ liệu</a:t>
            </a:r>
            <a:endParaRPr lang="en-US" b="0" i="0" dirty="0">
              <a:solidFill>
                <a:schemeClr val="tx1"/>
              </a:solidFill>
              <a:effectLst/>
              <a:latin typeface="Candara" panose="020E0502030303020204" pitchFamily="34" charset="0"/>
            </a:endParaRPr>
          </a:p>
          <a:p>
            <a:endParaRPr lang="en-US" dirty="0">
              <a:solidFill>
                <a:schemeClr val="tx1"/>
              </a:solidFill>
              <a:latin typeface="Candara" panose="020E0502030303020204" pitchFamily="34" charset="0"/>
            </a:endParaRPr>
          </a:p>
          <a:p>
            <a:r>
              <a:rPr lang="en-US" dirty="0" err="1">
                <a:solidFill>
                  <a:schemeClr val="tx1"/>
                </a:solidFill>
                <a:latin typeface="Candara" panose="020E0502030303020204" pitchFamily="34" charset="0"/>
              </a:rPr>
              <a:t>Công</a:t>
            </a:r>
            <a:r>
              <a:rPr lang="en-US" dirty="0">
                <a:solidFill>
                  <a:schemeClr val="tx1"/>
                </a:solidFill>
                <a:latin typeface="Candara" panose="020E0502030303020204" pitchFamily="34" charset="0"/>
              </a:rPr>
              <a:t> </a:t>
            </a:r>
            <a:r>
              <a:rPr lang="en-US" dirty="0" err="1">
                <a:solidFill>
                  <a:schemeClr val="tx1"/>
                </a:solidFill>
                <a:latin typeface="Candara" panose="020E0502030303020204" pitchFamily="34" charset="0"/>
              </a:rPr>
              <a:t>nghệ</a:t>
            </a:r>
            <a:r>
              <a:rPr lang="en-US" dirty="0">
                <a:solidFill>
                  <a:schemeClr val="tx1"/>
                </a:solidFill>
                <a:latin typeface="Candara" panose="020E0502030303020204" pitchFamily="34" charset="0"/>
              </a:rPr>
              <a:t> </a:t>
            </a:r>
            <a:r>
              <a:rPr lang="en-US" dirty="0" err="1">
                <a:solidFill>
                  <a:schemeClr val="tx1"/>
                </a:solidFill>
                <a:latin typeface="Candara" panose="020E0502030303020204" pitchFamily="34" charset="0"/>
              </a:rPr>
              <a:t>sử</a:t>
            </a:r>
            <a:r>
              <a:rPr lang="en-US" dirty="0">
                <a:solidFill>
                  <a:schemeClr val="tx1"/>
                </a:solidFill>
                <a:latin typeface="Candara" panose="020E0502030303020204" pitchFamily="34" charset="0"/>
              </a:rPr>
              <a:t> </a:t>
            </a:r>
            <a:r>
              <a:rPr lang="en-US" dirty="0" err="1">
                <a:solidFill>
                  <a:schemeClr val="tx1"/>
                </a:solidFill>
                <a:latin typeface="Candara" panose="020E0502030303020204" pitchFamily="34" charset="0"/>
              </a:rPr>
              <a:t>dụng</a:t>
            </a:r>
            <a:r>
              <a:rPr lang="en-US" dirty="0">
                <a:solidFill>
                  <a:schemeClr val="tx1"/>
                </a:solidFill>
                <a:latin typeface="Candara" panose="020E0502030303020204" pitchFamily="34" charset="0"/>
              </a:rPr>
              <a:t>:</a:t>
            </a:r>
          </a:p>
          <a:p>
            <a:pPr marL="285750" indent="-285750">
              <a:buFont typeface="Arial" panose="020B0604020202020204" pitchFamily="34" charset="0"/>
              <a:buChar char="•"/>
            </a:pPr>
            <a:r>
              <a:rPr lang="en-US" dirty="0">
                <a:solidFill>
                  <a:schemeClr val="tx1"/>
                </a:solidFill>
                <a:latin typeface="Candara" panose="020E0502030303020204" pitchFamily="34" charset="0"/>
              </a:rPr>
              <a:t>TensorFlow</a:t>
            </a:r>
          </a:p>
          <a:p>
            <a:pPr marL="285750" indent="-285750">
              <a:buFont typeface="Arial" panose="020B0604020202020204" pitchFamily="34" charset="0"/>
              <a:buChar char="•"/>
            </a:pPr>
            <a:r>
              <a:rPr lang="en-US" dirty="0" err="1">
                <a:solidFill>
                  <a:schemeClr val="tx1"/>
                </a:solidFill>
                <a:latin typeface="Candara" panose="020E0502030303020204" pitchFamily="34" charset="0"/>
              </a:rPr>
              <a:t>Keras</a:t>
            </a:r>
            <a:endParaRPr lang="en-US" dirty="0">
              <a:solidFill>
                <a:schemeClr val="tx1"/>
              </a:solidFill>
              <a:latin typeface="Candara" panose="020E0502030303020204" pitchFamily="34" charset="0"/>
            </a:endParaRPr>
          </a:p>
          <a:p>
            <a:pPr marL="285750" indent="-285750">
              <a:buFont typeface="Arial" panose="020B0604020202020204" pitchFamily="34" charset="0"/>
              <a:buChar char="•"/>
            </a:pPr>
            <a:r>
              <a:rPr lang="vi-VN" b="0" i="0" dirty="0">
                <a:solidFill>
                  <a:schemeClr val="tx1"/>
                </a:solidFill>
                <a:effectLst/>
                <a:latin typeface="Candara" panose="020E0502030303020204" pitchFamily="34" charset="0"/>
              </a:rPr>
              <a:t>Mạng nơ-ron tích chập (Convolutional Neural Networks)</a:t>
            </a:r>
            <a:endParaRPr lang="en-US" dirty="0">
              <a:solidFill>
                <a:schemeClr val="tx1"/>
              </a:solidFill>
              <a:latin typeface="Candara" panose="020E0502030303020204" pitchFamily="34" charset="0"/>
            </a:endParaRPr>
          </a:p>
        </p:txBody>
      </p:sp>
      <p:sp>
        <p:nvSpPr>
          <p:cNvPr id="9" name="TextBox 8">
            <a:extLst>
              <a:ext uri="{FF2B5EF4-FFF2-40B4-BE49-F238E27FC236}">
                <a16:creationId xmlns:a16="http://schemas.microsoft.com/office/drawing/2014/main" id="{2CAA2834-3E7E-AE61-4C1C-7714B365891E}"/>
              </a:ext>
            </a:extLst>
          </p:cNvPr>
          <p:cNvSpPr txBox="1"/>
          <p:nvPr/>
        </p:nvSpPr>
        <p:spPr>
          <a:xfrm>
            <a:off x="754913" y="1995282"/>
            <a:ext cx="4191000" cy="369332"/>
          </a:xfrm>
          <a:prstGeom prst="rect">
            <a:avLst/>
          </a:prstGeom>
          <a:noFill/>
        </p:spPr>
        <p:txBody>
          <a:bodyPr wrap="square" rtlCol="0">
            <a:spAutoFit/>
          </a:bodyPr>
          <a:lstStyle/>
          <a:p>
            <a:r>
              <a:rPr lang="en-US" b="1" dirty="0"/>
              <a:t>Deep learning</a:t>
            </a:r>
          </a:p>
        </p:txBody>
      </p:sp>
    </p:spTree>
    <p:extLst>
      <p:ext uri="{BB962C8B-B14F-4D97-AF65-F5344CB8AC3E}">
        <p14:creationId xmlns:p14="http://schemas.microsoft.com/office/powerpoint/2010/main" val="110976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C5AE-1693-2090-D032-2193BE2F209A}"/>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4" name="TextBox 3">
            <a:extLst>
              <a:ext uri="{FF2B5EF4-FFF2-40B4-BE49-F238E27FC236}">
                <a16:creationId xmlns:a16="http://schemas.microsoft.com/office/drawing/2014/main" id="{6C0A3B02-46E6-155C-E885-A5CB7A5218D8}"/>
              </a:ext>
            </a:extLst>
          </p:cNvPr>
          <p:cNvSpPr txBox="1"/>
          <p:nvPr/>
        </p:nvSpPr>
        <p:spPr>
          <a:xfrm>
            <a:off x="1524000" y="2438400"/>
            <a:ext cx="7391400" cy="1477328"/>
          </a:xfrm>
          <a:prstGeom prst="rect">
            <a:avLst/>
          </a:prstGeom>
          <a:noFill/>
        </p:spPr>
        <p:txBody>
          <a:bodyPr wrap="square" rtlCol="0">
            <a:spAutoFit/>
          </a:bodyPr>
          <a:lstStyle/>
          <a:p>
            <a:r>
              <a:rPr lang="en-US" dirty="0" err="1"/>
              <a:t>Nhiệm</a:t>
            </a:r>
            <a:r>
              <a:rPr lang="en-US" dirty="0"/>
              <a:t> </a:t>
            </a:r>
            <a:r>
              <a:rPr lang="en-US" dirty="0" err="1"/>
              <a:t>vụ</a:t>
            </a:r>
            <a:r>
              <a:rPr lang="en-US" dirty="0"/>
              <a:t> </a:t>
            </a:r>
            <a:r>
              <a:rPr lang="en-US" dirty="0" err="1"/>
              <a:t>phân</a:t>
            </a:r>
            <a:r>
              <a:rPr lang="en-US" dirty="0"/>
              <a:t> </a:t>
            </a:r>
            <a:r>
              <a:rPr lang="en-US" dirty="0" err="1"/>
              <a:t>loại</a:t>
            </a:r>
            <a:r>
              <a:rPr lang="en-US" dirty="0"/>
              <a:t> tin </a:t>
            </a:r>
            <a:r>
              <a:rPr lang="en-US" dirty="0" err="1"/>
              <a:t>tức</a:t>
            </a:r>
            <a:r>
              <a:rPr lang="en-US" dirty="0"/>
              <a:t> </a:t>
            </a:r>
            <a:r>
              <a:rPr lang="en-US" dirty="0" err="1"/>
              <a:t>theo</a:t>
            </a:r>
            <a:r>
              <a:rPr lang="en-US" dirty="0"/>
              <a:t> </a:t>
            </a:r>
            <a:r>
              <a:rPr lang="en-US" dirty="0" err="1"/>
              <a:t>cách</a:t>
            </a:r>
            <a:r>
              <a:rPr lang="en-US" dirty="0"/>
              <a:t> </a:t>
            </a:r>
            <a:r>
              <a:rPr lang="en-US" dirty="0" err="1"/>
              <a:t>thủ</a:t>
            </a:r>
            <a:r>
              <a:rPr lang="en-US" dirty="0"/>
              <a:t> </a:t>
            </a:r>
            <a:r>
              <a:rPr lang="en-US" dirty="0" err="1"/>
              <a:t>công</a:t>
            </a:r>
            <a:r>
              <a:rPr lang="en-US" dirty="0"/>
              <a:t> </a:t>
            </a:r>
            <a:r>
              <a:rPr lang="en-US" dirty="0" err="1"/>
              <a:t>đòi</a:t>
            </a:r>
            <a:r>
              <a:rPr lang="en-US" dirty="0"/>
              <a:t> </a:t>
            </a:r>
            <a:r>
              <a:rPr lang="en-US" dirty="0" err="1"/>
              <a:t>hỏi</a:t>
            </a:r>
            <a:r>
              <a:rPr lang="en-US" dirty="0"/>
              <a:t> </a:t>
            </a:r>
            <a:r>
              <a:rPr lang="en-US" dirty="0" err="1"/>
              <a:t>kiên</a:t>
            </a:r>
            <a:r>
              <a:rPr lang="en-US" dirty="0"/>
              <a:t> </a:t>
            </a:r>
            <a:r>
              <a:rPr lang="en-US" dirty="0" err="1"/>
              <a:t>thức</a:t>
            </a:r>
            <a:r>
              <a:rPr lang="en-US" dirty="0"/>
              <a:t> </a:t>
            </a:r>
            <a:r>
              <a:rPr lang="en-US" dirty="0" err="1"/>
              <a:t>chuyên</a:t>
            </a:r>
            <a:r>
              <a:rPr lang="en-US" dirty="0"/>
              <a:t> </a:t>
            </a:r>
            <a:r>
              <a:rPr lang="en-US" dirty="0" err="1"/>
              <a:t>sâu</a:t>
            </a:r>
            <a:r>
              <a:rPr lang="en-US" dirty="0"/>
              <a:t> </a:t>
            </a:r>
            <a:r>
              <a:rPr lang="en-US" dirty="0" err="1"/>
              <a:t>về</a:t>
            </a:r>
            <a:r>
              <a:rPr lang="en-US" dirty="0"/>
              <a:t> </a:t>
            </a:r>
            <a:r>
              <a:rPr lang="en-US" dirty="0" err="1"/>
              <a:t>lĩnh</a:t>
            </a:r>
            <a:r>
              <a:rPr lang="en-US" dirty="0"/>
              <a:t> </a:t>
            </a:r>
            <a:r>
              <a:rPr lang="en-US" dirty="0" err="1"/>
              <a:t>vực</a:t>
            </a:r>
            <a:r>
              <a:rPr lang="en-US" dirty="0"/>
              <a:t> </a:t>
            </a:r>
            <a:r>
              <a:rPr lang="en-US" dirty="0" err="1"/>
              <a:t>và</a:t>
            </a:r>
            <a:r>
              <a:rPr lang="en-US" dirty="0"/>
              <a:t> </a:t>
            </a:r>
            <a:r>
              <a:rPr lang="en-US" dirty="0" err="1"/>
              <a:t>kiến</a:t>
            </a:r>
            <a:r>
              <a:rPr lang="en-US" dirty="0"/>
              <a:t> </a:t>
            </a:r>
            <a:r>
              <a:rPr lang="en-US" dirty="0" err="1"/>
              <a:t>thức</a:t>
            </a:r>
            <a:r>
              <a:rPr lang="en-US" dirty="0"/>
              <a:t> </a:t>
            </a:r>
            <a:r>
              <a:rPr lang="en-US" dirty="0" err="1"/>
              <a:t>chuyên</a:t>
            </a:r>
            <a:r>
              <a:rPr lang="en-US" dirty="0"/>
              <a:t> </a:t>
            </a:r>
            <a:r>
              <a:rPr lang="en-US" dirty="0" err="1"/>
              <a:t>môn</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điểm</a:t>
            </a:r>
            <a:r>
              <a:rPr lang="en-US" dirty="0"/>
              <a:t> </a:t>
            </a:r>
            <a:r>
              <a:rPr lang="en-US" dirty="0" err="1"/>
              <a:t>bất</a:t>
            </a:r>
            <a:r>
              <a:rPr lang="en-US" dirty="0"/>
              <a:t> </a:t>
            </a:r>
            <a:r>
              <a:rPr lang="en-US" dirty="0" err="1"/>
              <a:t>thường</a:t>
            </a:r>
            <a:r>
              <a:rPr lang="en-US" dirty="0"/>
              <a:t> </a:t>
            </a:r>
            <a:r>
              <a:rPr lang="en-US" dirty="0" err="1"/>
              <a:t>trong</a:t>
            </a:r>
            <a:r>
              <a:rPr lang="en-US" dirty="0"/>
              <a:t> </a:t>
            </a:r>
            <a:r>
              <a:rPr lang="en-US" dirty="0" err="1"/>
              <a:t>văn</a:t>
            </a:r>
            <a:r>
              <a:rPr lang="en-US" dirty="0"/>
              <a:t> </a:t>
            </a:r>
            <a:r>
              <a:rPr lang="en-US" dirty="0" err="1"/>
              <a:t>bản</a:t>
            </a:r>
            <a:r>
              <a:rPr lang="en-US" dirty="0"/>
              <a:t>. </a:t>
            </a:r>
            <a:r>
              <a:rPr lang="en-US" dirty="0" err="1"/>
              <a:t>Phương</a:t>
            </a:r>
            <a:r>
              <a:rPr lang="en-US" dirty="0"/>
              <a:t> </a:t>
            </a:r>
            <a:r>
              <a:rPr lang="en-US" dirty="0" err="1"/>
              <a:t>pháp</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bài</a:t>
            </a:r>
            <a:r>
              <a:rPr lang="en-US" dirty="0"/>
              <a:t> </a:t>
            </a:r>
            <a:r>
              <a:rPr lang="en-US" dirty="0" err="1"/>
              <a:t>báo</a:t>
            </a:r>
            <a:r>
              <a:rPr lang="en-US" dirty="0"/>
              <a:t> </a:t>
            </a:r>
            <a:r>
              <a:rPr lang="en-US" dirty="0" err="1"/>
              <a:t>cáo</a:t>
            </a:r>
            <a:r>
              <a:rPr lang="en-US" dirty="0"/>
              <a:t> </a:t>
            </a:r>
            <a:r>
              <a:rPr lang="en-US" dirty="0" err="1"/>
              <a:t>này</a:t>
            </a:r>
            <a:r>
              <a:rPr lang="en-US" dirty="0"/>
              <a:t> </a:t>
            </a:r>
            <a:r>
              <a:rPr lang="en-US" dirty="0" err="1"/>
              <a:t>cụ</a:t>
            </a:r>
            <a:r>
              <a:rPr lang="en-US" dirty="0"/>
              <a:t> </a:t>
            </a:r>
            <a:r>
              <a:rPr lang="en-US" dirty="0" err="1"/>
              <a:t>thể</a:t>
            </a:r>
            <a:r>
              <a:rPr lang="en-US" dirty="0"/>
              <a:t> </a:t>
            </a:r>
            <a:r>
              <a:rPr lang="en-US" dirty="0" err="1"/>
              <a:t>là</a:t>
            </a:r>
            <a:r>
              <a:rPr lang="en-US" dirty="0"/>
              <a:t> </a:t>
            </a:r>
            <a:r>
              <a:rPr lang="en-US" dirty="0">
                <a:latin typeface="Candara" panose="020E0502030303020204" pitchFamily="34" charset="0"/>
              </a:rPr>
              <a:t>m</a:t>
            </a:r>
            <a:r>
              <a:rPr lang="vi-VN" b="0" i="0" dirty="0">
                <a:solidFill>
                  <a:schemeClr val="tx1"/>
                </a:solidFill>
                <a:effectLst/>
                <a:latin typeface="Candara" panose="020E0502030303020204" pitchFamily="34" charset="0"/>
              </a:rPr>
              <a:t>ạng nơ-ron tích chập (Convolutional Neural Networks)</a:t>
            </a:r>
            <a:endParaRPr lang="en-US" dirty="0">
              <a:solidFill>
                <a:schemeClr val="tx1"/>
              </a:solidFill>
              <a:latin typeface="Candara" panose="020E0502030303020204" pitchFamily="34" charset="0"/>
            </a:endParaRPr>
          </a:p>
          <a:p>
            <a:r>
              <a:rPr lang="en-US" dirty="0"/>
              <a:t> </a:t>
            </a:r>
          </a:p>
        </p:txBody>
      </p:sp>
    </p:spTree>
    <p:extLst>
      <p:ext uri="{BB962C8B-B14F-4D97-AF65-F5344CB8AC3E}">
        <p14:creationId xmlns:p14="http://schemas.microsoft.com/office/powerpoint/2010/main" val="201008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17887-F292-AAF4-96E1-E86E9FEC0C64}"/>
              </a:ext>
            </a:extLst>
          </p:cNvPr>
          <p:cNvSpPr txBox="1"/>
          <p:nvPr/>
        </p:nvSpPr>
        <p:spPr>
          <a:xfrm>
            <a:off x="4210050" y="2967335"/>
            <a:ext cx="3771900" cy="923330"/>
          </a:xfrm>
          <a:prstGeom prst="rect">
            <a:avLst/>
          </a:prstGeom>
          <a:noFill/>
        </p:spPr>
        <p:txBody>
          <a:bodyPr wrap="square" rtlCol="0">
            <a:spAutoFit/>
          </a:bodyPr>
          <a:lstStyle/>
          <a:p>
            <a:r>
              <a:rPr lang="en-US" sz="5400" b="1" dirty="0">
                <a:solidFill>
                  <a:schemeClr val="accent1"/>
                </a:solidFill>
              </a:rPr>
              <a:t>THANK YOU</a:t>
            </a:r>
          </a:p>
        </p:txBody>
      </p:sp>
    </p:spTree>
    <p:extLst>
      <p:ext uri="{BB962C8B-B14F-4D97-AF65-F5344CB8AC3E}">
        <p14:creationId xmlns:p14="http://schemas.microsoft.com/office/powerpoint/2010/main" val="260191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0" i="0" dirty="0" err="1">
                <a:solidFill>
                  <a:srgbClr val="F1F2F2"/>
                </a:solidFill>
                <a:effectLst/>
                <a:latin typeface="-apple-system"/>
              </a:rPr>
              <a:t>Giới</a:t>
            </a:r>
            <a:r>
              <a:rPr lang="en-US" b="0" i="0" dirty="0">
                <a:solidFill>
                  <a:srgbClr val="F1F2F2"/>
                </a:solidFill>
                <a:effectLst/>
                <a:latin typeface="-apple-system"/>
              </a:rPr>
              <a:t> </a:t>
            </a:r>
            <a:r>
              <a:rPr lang="en-US" b="0" i="0" dirty="0" err="1">
                <a:solidFill>
                  <a:srgbClr val="F1F2F2"/>
                </a:solidFill>
                <a:effectLst/>
                <a:latin typeface="-apple-system"/>
              </a:rPr>
              <a:t>thiệu</a:t>
            </a:r>
            <a:r>
              <a:rPr lang="en-US" b="0" i="0" dirty="0">
                <a:solidFill>
                  <a:srgbClr val="F1F2F2"/>
                </a:solidFill>
                <a:effectLst/>
                <a:latin typeface="-apple-system"/>
              </a:rPr>
              <a:t> </a:t>
            </a:r>
            <a:r>
              <a:rPr lang="en-US" b="0" i="0" dirty="0" err="1">
                <a:solidFill>
                  <a:srgbClr val="F1F2F2"/>
                </a:solidFill>
                <a:effectLst/>
                <a:latin typeface="-apple-system"/>
              </a:rPr>
              <a:t>bài</a:t>
            </a:r>
            <a:r>
              <a:rPr lang="en-US" b="0" i="0" dirty="0">
                <a:solidFill>
                  <a:srgbClr val="F1F2F2"/>
                </a:solidFill>
                <a:effectLst/>
                <a:latin typeface="-apple-system"/>
              </a:rPr>
              <a:t> </a:t>
            </a:r>
            <a:r>
              <a:rPr lang="en-US" b="0" i="0" dirty="0" err="1">
                <a:solidFill>
                  <a:srgbClr val="F1F2F2"/>
                </a:solidFill>
                <a:effectLst/>
                <a:latin typeface="-apple-system"/>
              </a:rPr>
              <a:t>thuyết</a:t>
            </a:r>
            <a:r>
              <a:rPr lang="en-US" b="0" i="0" dirty="0">
                <a:solidFill>
                  <a:srgbClr val="F1F2F2"/>
                </a:solidFill>
                <a:effectLst/>
                <a:latin typeface="-apple-system"/>
              </a:rPr>
              <a:t> </a:t>
            </a:r>
            <a:r>
              <a:rPr lang="en-US" b="0" i="0" dirty="0" err="1">
                <a:solidFill>
                  <a:srgbClr val="F1F2F2"/>
                </a:solidFill>
                <a:effectLst/>
                <a:latin typeface="-apple-system"/>
              </a:rPr>
              <a:t>trình</a:t>
            </a:r>
            <a:endParaRPr dirty="0"/>
          </a:p>
        </p:txBody>
      </p:sp>
      <p:sp>
        <p:nvSpPr>
          <p:cNvPr id="14" name="Content Placeholder 13"/>
          <p:cNvSpPr>
            <a:spLocks noGrp="1"/>
          </p:cNvSpPr>
          <p:nvPr>
            <p:ph idx="1"/>
          </p:nvPr>
        </p:nvSpPr>
        <p:spPr/>
        <p:txBody>
          <a:bodyPr/>
          <a:lstStyle/>
          <a:p>
            <a:r>
              <a:rPr lang="en-US" b="0" i="0" dirty="0" err="1">
                <a:solidFill>
                  <a:srgbClr val="F1F2F2"/>
                </a:solidFill>
                <a:effectLst/>
                <a:latin typeface="-apple-system"/>
              </a:rPr>
              <a:t>Giới</a:t>
            </a:r>
            <a:r>
              <a:rPr lang="en-US" b="0" i="0" dirty="0">
                <a:solidFill>
                  <a:srgbClr val="F1F2F2"/>
                </a:solidFill>
                <a:effectLst/>
                <a:latin typeface="-apple-system"/>
              </a:rPr>
              <a:t> </a:t>
            </a:r>
            <a:r>
              <a:rPr lang="en-US" b="0" i="0" dirty="0" err="1">
                <a:solidFill>
                  <a:srgbClr val="F1F2F2"/>
                </a:solidFill>
                <a:effectLst/>
                <a:latin typeface="-apple-system"/>
              </a:rPr>
              <a:t>thiệu</a:t>
            </a:r>
            <a:endParaRPr lang="en-US" b="0" i="0" dirty="0">
              <a:solidFill>
                <a:srgbClr val="F1F2F2"/>
              </a:solidFill>
              <a:effectLst/>
              <a:latin typeface="-apple-system"/>
            </a:endParaRPr>
          </a:p>
          <a:p>
            <a:r>
              <a:rPr lang="en-US" dirty="0" err="1">
                <a:solidFill>
                  <a:srgbClr val="F1F2F2"/>
                </a:solidFill>
                <a:latin typeface="-apple-system"/>
              </a:rPr>
              <a:t>Định</a:t>
            </a:r>
            <a:r>
              <a:rPr lang="en-US" dirty="0">
                <a:solidFill>
                  <a:srgbClr val="F1F2F2"/>
                </a:solidFill>
                <a:latin typeface="-apple-system"/>
              </a:rPr>
              <a:t> </a:t>
            </a:r>
            <a:r>
              <a:rPr lang="en-US" dirty="0" err="1">
                <a:solidFill>
                  <a:srgbClr val="F1F2F2"/>
                </a:solidFill>
                <a:latin typeface="-apple-system"/>
              </a:rPr>
              <a:t>nghĩa</a:t>
            </a:r>
            <a:r>
              <a:rPr lang="en-US" dirty="0">
                <a:solidFill>
                  <a:srgbClr val="F1F2F2"/>
                </a:solidFill>
                <a:latin typeface="-apple-system"/>
              </a:rPr>
              <a:t> tin </a:t>
            </a:r>
            <a:r>
              <a:rPr lang="en-US" dirty="0" err="1">
                <a:solidFill>
                  <a:srgbClr val="F1F2F2"/>
                </a:solidFill>
                <a:latin typeface="-apple-system"/>
              </a:rPr>
              <a:t>giả</a:t>
            </a:r>
            <a:endParaRPr lang="en-US" b="0" i="0" dirty="0">
              <a:solidFill>
                <a:srgbClr val="F1F2F2"/>
              </a:solidFill>
              <a:effectLst/>
              <a:latin typeface="-apple-system"/>
            </a:endParaRPr>
          </a:p>
          <a:p>
            <a:r>
              <a:rPr lang="en-US" dirty="0" err="1">
                <a:solidFill>
                  <a:srgbClr val="F1F2F2"/>
                </a:solidFill>
                <a:latin typeface="-apple-system"/>
              </a:rPr>
              <a:t>Định</a:t>
            </a:r>
            <a:r>
              <a:rPr lang="en-US" dirty="0">
                <a:solidFill>
                  <a:srgbClr val="F1F2F2"/>
                </a:solidFill>
                <a:latin typeface="-apple-system"/>
              </a:rPr>
              <a:t> </a:t>
            </a:r>
            <a:r>
              <a:rPr lang="en-US" dirty="0" err="1">
                <a:solidFill>
                  <a:srgbClr val="F1F2F2"/>
                </a:solidFill>
                <a:latin typeface="-apple-system"/>
              </a:rPr>
              <a:t>nghĩa</a:t>
            </a:r>
            <a:r>
              <a:rPr lang="en-US" dirty="0">
                <a:solidFill>
                  <a:srgbClr val="F1F2F2"/>
                </a:solidFill>
                <a:latin typeface="-apple-system"/>
              </a:rPr>
              <a:t> </a:t>
            </a:r>
            <a:r>
              <a:rPr lang="en-US" dirty="0" err="1">
                <a:solidFill>
                  <a:srgbClr val="F1F2F2"/>
                </a:solidFill>
                <a:latin typeface="-apple-system"/>
              </a:rPr>
              <a:t>bài</a:t>
            </a:r>
            <a:r>
              <a:rPr lang="en-US" dirty="0">
                <a:solidFill>
                  <a:srgbClr val="F1F2F2"/>
                </a:solidFill>
                <a:latin typeface="-apple-system"/>
              </a:rPr>
              <a:t> </a:t>
            </a:r>
            <a:r>
              <a:rPr lang="en-US" dirty="0" err="1">
                <a:solidFill>
                  <a:srgbClr val="F1F2F2"/>
                </a:solidFill>
                <a:latin typeface="-apple-system"/>
              </a:rPr>
              <a:t>toán</a:t>
            </a:r>
            <a:endParaRPr lang="en-US" b="0" i="0" dirty="0">
              <a:solidFill>
                <a:srgbClr val="F1F2F2"/>
              </a:solidFill>
              <a:effectLst/>
              <a:latin typeface="-apple-system"/>
            </a:endParaRPr>
          </a:p>
          <a:p>
            <a:r>
              <a:rPr lang="en-US" b="0" i="0" dirty="0" err="1">
                <a:solidFill>
                  <a:srgbClr val="F1F2F2"/>
                </a:solidFill>
                <a:effectLst/>
                <a:latin typeface="-apple-system"/>
              </a:rPr>
              <a:t>Một</a:t>
            </a:r>
            <a:r>
              <a:rPr lang="en-US" b="0" i="0" dirty="0">
                <a:solidFill>
                  <a:srgbClr val="F1F2F2"/>
                </a:solidFill>
                <a:effectLst/>
                <a:latin typeface="-apple-system"/>
              </a:rPr>
              <a:t> </a:t>
            </a:r>
            <a:r>
              <a:rPr lang="en-US" b="0" i="0" dirty="0" err="1">
                <a:solidFill>
                  <a:srgbClr val="F1F2F2"/>
                </a:solidFill>
                <a:effectLst/>
                <a:latin typeface="-apple-system"/>
              </a:rPr>
              <a:t>số</a:t>
            </a:r>
            <a:r>
              <a:rPr lang="en-US" b="0" i="0" dirty="0">
                <a:solidFill>
                  <a:srgbClr val="F1F2F2"/>
                </a:solidFill>
                <a:effectLst/>
                <a:latin typeface="-apple-system"/>
              </a:rPr>
              <a:t> </a:t>
            </a:r>
            <a:r>
              <a:rPr lang="en-US" b="0" i="0" dirty="0" err="1">
                <a:solidFill>
                  <a:srgbClr val="F1F2F2"/>
                </a:solidFill>
                <a:effectLst/>
                <a:latin typeface="-apple-system"/>
              </a:rPr>
              <a:t>hệ</a:t>
            </a:r>
            <a:r>
              <a:rPr lang="en-US" b="0" i="0" dirty="0">
                <a:solidFill>
                  <a:srgbClr val="F1F2F2"/>
                </a:solidFill>
                <a:effectLst/>
                <a:latin typeface="-apple-system"/>
              </a:rPr>
              <a:t> </a:t>
            </a:r>
            <a:r>
              <a:rPr lang="en-US" b="0" i="0" dirty="0" err="1">
                <a:solidFill>
                  <a:srgbClr val="F1F2F2"/>
                </a:solidFill>
                <a:effectLst/>
                <a:latin typeface="-apple-system"/>
              </a:rPr>
              <a:t>thống</a:t>
            </a:r>
            <a:endParaRPr lang="en-US" b="0" i="0" dirty="0">
              <a:solidFill>
                <a:srgbClr val="F1F2F2"/>
              </a:solidFill>
              <a:effectLst/>
              <a:latin typeface="-apple-system"/>
            </a:endParaRPr>
          </a:p>
          <a:p>
            <a:r>
              <a:rPr lang="en-US" b="0" i="0" dirty="0" err="1">
                <a:solidFill>
                  <a:srgbClr val="F1F2F2"/>
                </a:solidFill>
                <a:effectLst/>
                <a:latin typeface="-apple-system"/>
              </a:rPr>
              <a:t>Cách</a:t>
            </a:r>
            <a:r>
              <a:rPr lang="en-US" b="0" i="0" dirty="0">
                <a:solidFill>
                  <a:srgbClr val="F1F2F2"/>
                </a:solidFill>
                <a:effectLst/>
                <a:latin typeface="-apple-system"/>
              </a:rPr>
              <a:t> </a:t>
            </a:r>
            <a:r>
              <a:rPr lang="en-US" b="0" i="0" dirty="0" err="1">
                <a:solidFill>
                  <a:srgbClr val="F1F2F2"/>
                </a:solidFill>
                <a:effectLst/>
                <a:latin typeface="-apple-system"/>
              </a:rPr>
              <a:t>tiếp</a:t>
            </a:r>
            <a:r>
              <a:rPr lang="en-US" b="0" i="0" dirty="0">
                <a:solidFill>
                  <a:srgbClr val="F1F2F2"/>
                </a:solidFill>
                <a:effectLst/>
                <a:latin typeface="-apple-system"/>
              </a:rPr>
              <a:t> </a:t>
            </a:r>
            <a:r>
              <a:rPr lang="en-US" b="0" i="0" dirty="0" err="1">
                <a:solidFill>
                  <a:srgbClr val="F1F2F2"/>
                </a:solidFill>
                <a:effectLst/>
                <a:latin typeface="-apple-system"/>
              </a:rPr>
              <a:t>cận</a:t>
            </a:r>
            <a:endParaRPr lang="en-US" b="0" i="0" dirty="0">
              <a:solidFill>
                <a:srgbClr val="F1F2F2"/>
              </a:solidFill>
              <a:effectLst/>
              <a:latin typeface="-apple-system"/>
            </a:endParaRPr>
          </a:p>
          <a:p>
            <a:r>
              <a:rPr lang="en-US" b="0" i="0" dirty="0" err="1">
                <a:solidFill>
                  <a:srgbClr val="F1F2F2"/>
                </a:solidFill>
                <a:effectLst/>
                <a:latin typeface="-apple-system"/>
              </a:rPr>
              <a:t>Kết</a:t>
            </a:r>
            <a:r>
              <a:rPr lang="en-US" b="0" i="0" dirty="0">
                <a:solidFill>
                  <a:srgbClr val="F1F2F2"/>
                </a:solidFill>
                <a:effectLst/>
                <a:latin typeface="-apple-system"/>
              </a:rPr>
              <a:t> </a:t>
            </a:r>
            <a:r>
              <a:rPr lang="en-US" b="0" i="0" dirty="0" err="1">
                <a:solidFill>
                  <a:srgbClr val="F1F2F2"/>
                </a:solidFill>
                <a:effectLst/>
                <a:latin typeface="-apple-system"/>
              </a:rPr>
              <a:t>luận</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dirty="0"/>
          </a:p>
        </p:txBody>
      </p:sp>
      <p:sp>
        <p:nvSpPr>
          <p:cNvPr id="3" name="TextBox 2">
            <a:extLst>
              <a:ext uri="{FF2B5EF4-FFF2-40B4-BE49-F238E27FC236}">
                <a16:creationId xmlns:a16="http://schemas.microsoft.com/office/drawing/2014/main" id="{B76FDC3F-6A24-AF01-F486-62862A4AFB0E}"/>
              </a:ext>
            </a:extLst>
          </p:cNvPr>
          <p:cNvSpPr txBox="1"/>
          <p:nvPr/>
        </p:nvSpPr>
        <p:spPr>
          <a:xfrm rot="10800000" flipV="1">
            <a:off x="1295400" y="2272100"/>
            <a:ext cx="9067800" cy="1200329"/>
          </a:xfrm>
          <a:prstGeom prst="rect">
            <a:avLst/>
          </a:prstGeom>
          <a:noFill/>
        </p:spPr>
        <p:txBody>
          <a:bodyPr wrap="square" rtlCol="0">
            <a:spAutoFit/>
          </a:bodyPr>
          <a:lstStyle/>
          <a:p>
            <a:r>
              <a:rPr lang="vi-VN" b="0" i="0" dirty="0">
                <a:solidFill>
                  <a:srgbClr val="F1F2F2"/>
                </a:solidFill>
                <a:effectLst/>
                <a:latin typeface="-apple-system"/>
              </a:rPr>
              <a:t>Trong thời đại của thông tin và công nghệ, tin giả đã trở thành một vấn đề nghiêm trọng và đang ngày càng phổ biến trên các nền tảng truyền thông xã hội và các trang web tin tức. Tin giả có thể gây ra những hậu quả nghiêm trọng cho cá nhân, tổ chức và cả xã hội. Vì vậy, việc phát hiện tin giả trở thành một vấn đề cấp bách và cần được giải quyết.</a:t>
            </a:r>
            <a:endParaRPr lang="en-US" dirty="0"/>
          </a:p>
        </p:txBody>
      </p:sp>
    </p:spTree>
    <p:extLst>
      <p:ext uri="{BB962C8B-B14F-4D97-AF65-F5344CB8AC3E}">
        <p14:creationId xmlns:p14="http://schemas.microsoft.com/office/powerpoint/2010/main" val="21598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116D-90AF-AEF2-8FC4-C47E99873AF2}"/>
              </a:ext>
            </a:extLst>
          </p:cNvPr>
          <p:cNvSpPr>
            <a:spLocks noGrp="1"/>
          </p:cNvSpPr>
          <p:nvPr>
            <p:ph type="title"/>
          </p:nvPr>
        </p:nvSpPr>
        <p:spPr/>
        <p:txBody>
          <a:bodyPr/>
          <a:lstStyle/>
          <a:p>
            <a:r>
              <a:rPr lang="en-US" dirty="0" err="1"/>
              <a:t>Định</a:t>
            </a:r>
            <a:r>
              <a:rPr lang="en-US" dirty="0"/>
              <a:t> </a:t>
            </a:r>
            <a:r>
              <a:rPr lang="en-US" dirty="0" err="1"/>
              <a:t>nghĩa</a:t>
            </a:r>
            <a:r>
              <a:rPr lang="en-US" dirty="0"/>
              <a:t> tin </a:t>
            </a:r>
            <a:r>
              <a:rPr lang="en-US" dirty="0" err="1"/>
              <a:t>giả</a:t>
            </a:r>
            <a:endParaRPr lang="en-US" dirty="0"/>
          </a:p>
        </p:txBody>
      </p:sp>
      <p:sp>
        <p:nvSpPr>
          <p:cNvPr id="3" name="Content Placeholder 2">
            <a:extLst>
              <a:ext uri="{FF2B5EF4-FFF2-40B4-BE49-F238E27FC236}">
                <a16:creationId xmlns:a16="http://schemas.microsoft.com/office/drawing/2014/main" id="{EC9F6988-4029-6CB6-25B6-9494F829FFE5}"/>
              </a:ext>
            </a:extLst>
          </p:cNvPr>
          <p:cNvSpPr>
            <a:spLocks noGrp="1"/>
          </p:cNvSpPr>
          <p:nvPr>
            <p:ph sz="half" idx="1"/>
          </p:nvPr>
        </p:nvSpPr>
        <p:spPr>
          <a:xfrm>
            <a:off x="1524000" y="2438401"/>
            <a:ext cx="4343400" cy="3124200"/>
          </a:xfrm>
        </p:spPr>
        <p:txBody>
          <a:bodyPr/>
          <a:lstStyle/>
          <a:p>
            <a:pPr marL="0" indent="0">
              <a:buNone/>
            </a:pPr>
            <a:r>
              <a:rPr lang="en-US" dirty="0"/>
              <a:t>Tin </a:t>
            </a:r>
            <a:r>
              <a:rPr lang="en-US" dirty="0" err="1"/>
              <a:t>giả</a:t>
            </a:r>
            <a:r>
              <a:rPr lang="en-US" dirty="0"/>
              <a:t> </a:t>
            </a:r>
            <a:r>
              <a:rPr lang="en-US" dirty="0" err="1"/>
              <a:t>là</a:t>
            </a:r>
            <a:r>
              <a:rPr lang="en-US" dirty="0"/>
              <a:t> tin </a:t>
            </a:r>
            <a:r>
              <a:rPr lang="en-US" dirty="0" err="1"/>
              <a:t>sai</a:t>
            </a:r>
            <a:r>
              <a:rPr lang="en-US" dirty="0"/>
              <a:t> </a:t>
            </a:r>
            <a:r>
              <a:rPr lang="en-US" dirty="0" err="1"/>
              <a:t>có</a:t>
            </a:r>
            <a:r>
              <a:rPr lang="en-US" dirty="0"/>
              <a:t> </a:t>
            </a:r>
            <a:r>
              <a:rPr lang="en-US" dirty="0" err="1"/>
              <a:t>chủ</a:t>
            </a:r>
            <a:r>
              <a:rPr lang="en-US" dirty="0"/>
              <a:t> </a:t>
            </a:r>
            <a:r>
              <a:rPr lang="en-US" dirty="0" err="1"/>
              <a:t>đích</a:t>
            </a:r>
            <a:endParaRPr lang="en-US" dirty="0"/>
          </a:p>
          <a:p>
            <a:pPr marL="0" indent="0">
              <a:buNone/>
            </a:pPr>
            <a:r>
              <a:rPr lang="en-US" dirty="0"/>
              <a:t> </a:t>
            </a:r>
            <a:r>
              <a:rPr lang="en-US" dirty="0" err="1"/>
              <a:t>Có</a:t>
            </a:r>
            <a:r>
              <a:rPr lang="en-US" dirty="0"/>
              <a:t> 2 </a:t>
            </a:r>
            <a:r>
              <a:rPr lang="en-US" dirty="0" err="1"/>
              <a:t>khía</a:t>
            </a:r>
            <a:r>
              <a:rPr lang="en-US" dirty="0"/>
              <a:t> </a:t>
            </a:r>
            <a:r>
              <a:rPr lang="en-US" dirty="0" err="1"/>
              <a:t>cạnh</a:t>
            </a:r>
            <a:r>
              <a:rPr lang="en-US" dirty="0"/>
              <a:t> </a:t>
            </a:r>
            <a:r>
              <a:rPr lang="en-US" dirty="0" err="1"/>
              <a:t>nổi</a:t>
            </a:r>
            <a:r>
              <a:rPr lang="en-US" dirty="0"/>
              <a:t> </a:t>
            </a:r>
            <a:r>
              <a:rPr lang="en-US" dirty="0" err="1"/>
              <a:t>bật</a:t>
            </a:r>
            <a:r>
              <a:rPr lang="en-US" dirty="0"/>
              <a:t>:</a:t>
            </a:r>
          </a:p>
          <a:p>
            <a:r>
              <a:rPr lang="en-US" dirty="0"/>
              <a:t>Ý </a:t>
            </a:r>
            <a:r>
              <a:rPr lang="en-US" dirty="0" err="1"/>
              <a:t>định</a:t>
            </a:r>
            <a:endParaRPr lang="en-US" dirty="0"/>
          </a:p>
          <a:p>
            <a:r>
              <a:rPr lang="en-US" dirty="0" err="1"/>
              <a:t>Tính</a:t>
            </a:r>
            <a:r>
              <a:rPr lang="en-US" dirty="0"/>
              <a:t> </a:t>
            </a:r>
            <a:r>
              <a:rPr lang="en-US" dirty="0" err="1"/>
              <a:t>xác</a:t>
            </a:r>
            <a:r>
              <a:rPr lang="en-US" dirty="0"/>
              <a:t> </a:t>
            </a:r>
            <a:r>
              <a:rPr lang="en-US" dirty="0" err="1"/>
              <a:t>thực</a:t>
            </a:r>
            <a:endParaRPr lang="en-US" dirty="0"/>
          </a:p>
        </p:txBody>
      </p:sp>
      <p:pic>
        <p:nvPicPr>
          <p:cNvPr id="7" name="Content Placeholder 6">
            <a:extLst>
              <a:ext uri="{FF2B5EF4-FFF2-40B4-BE49-F238E27FC236}">
                <a16:creationId xmlns:a16="http://schemas.microsoft.com/office/drawing/2014/main" id="{E9848630-98DD-C4AD-A724-E40BD12ED8BA}"/>
              </a:ext>
            </a:extLst>
          </p:cNvPr>
          <p:cNvPicPr>
            <a:picLocks noGrp="1" noChangeAspect="1"/>
          </p:cNvPicPr>
          <p:nvPr>
            <p:ph sz="half" idx="2"/>
          </p:nvPr>
        </p:nvPicPr>
        <p:blipFill>
          <a:blip r:embed="rId2"/>
          <a:stretch>
            <a:fillRect/>
          </a:stretch>
        </p:blipFill>
        <p:spPr>
          <a:xfrm>
            <a:off x="6858000" y="1905000"/>
            <a:ext cx="2735817" cy="3848433"/>
          </a:xfrm>
        </p:spPr>
      </p:pic>
    </p:spTree>
    <p:extLst>
      <p:ext uri="{BB962C8B-B14F-4D97-AF65-F5344CB8AC3E}">
        <p14:creationId xmlns:p14="http://schemas.microsoft.com/office/powerpoint/2010/main" val="381380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1617-9DAB-F8CF-F7A6-E1D7D445CEA2}"/>
              </a:ext>
            </a:extLst>
          </p:cNvPr>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bài</a:t>
            </a:r>
            <a:r>
              <a:rPr lang="en-US" dirty="0"/>
              <a:t> </a:t>
            </a:r>
            <a:r>
              <a:rPr lang="en-US" dirty="0" err="1"/>
              <a:t>toán</a:t>
            </a:r>
            <a:endParaRPr lang="en-US" dirty="0"/>
          </a:p>
        </p:txBody>
      </p:sp>
      <p:sp>
        <p:nvSpPr>
          <p:cNvPr id="3" name="Text Placeholder 2">
            <a:extLst>
              <a:ext uri="{FF2B5EF4-FFF2-40B4-BE49-F238E27FC236}">
                <a16:creationId xmlns:a16="http://schemas.microsoft.com/office/drawing/2014/main" id="{2E038513-9237-A560-C969-2D30B906536D}"/>
              </a:ext>
            </a:extLst>
          </p:cNvPr>
          <p:cNvSpPr>
            <a:spLocks noGrp="1"/>
          </p:cNvSpPr>
          <p:nvPr>
            <p:ph type="body" idx="1"/>
          </p:nvPr>
        </p:nvSpPr>
        <p:spPr/>
        <p:txBody>
          <a:bodyPr/>
          <a:lstStyle/>
          <a:p>
            <a:r>
              <a:rPr lang="en-US" dirty="0" err="1"/>
              <a:t>Đầu</a:t>
            </a:r>
            <a:r>
              <a:rPr lang="en-US" dirty="0"/>
              <a:t> </a:t>
            </a:r>
            <a:r>
              <a:rPr lang="en-US" dirty="0" err="1"/>
              <a:t>vào</a:t>
            </a:r>
            <a:endParaRPr lang="en-US" dirty="0"/>
          </a:p>
        </p:txBody>
      </p:sp>
      <p:sp>
        <p:nvSpPr>
          <p:cNvPr id="4" name="Content Placeholder 3">
            <a:extLst>
              <a:ext uri="{FF2B5EF4-FFF2-40B4-BE49-F238E27FC236}">
                <a16:creationId xmlns:a16="http://schemas.microsoft.com/office/drawing/2014/main" id="{31AC4DD8-DF5E-76AF-248F-3AE5755CE978}"/>
              </a:ext>
            </a:extLst>
          </p:cNvPr>
          <p:cNvSpPr>
            <a:spLocks noGrp="1"/>
          </p:cNvSpPr>
          <p:nvPr>
            <p:ph sz="half" idx="2"/>
          </p:nvPr>
        </p:nvSpPr>
        <p:spPr>
          <a:xfrm>
            <a:off x="1531856" y="3276600"/>
            <a:ext cx="3425952" cy="1981200"/>
          </a:xfrm>
        </p:spPr>
        <p:txBody>
          <a:bodyPr/>
          <a:lstStyle/>
          <a:p>
            <a:pPr marL="0" indent="0">
              <a:buNone/>
            </a:pPr>
            <a:r>
              <a:rPr lang="en-US" dirty="0"/>
              <a:t>Văn </a:t>
            </a:r>
            <a:r>
              <a:rPr lang="en-US" dirty="0" err="1"/>
              <a:t>bản</a:t>
            </a:r>
            <a:r>
              <a:rPr lang="en-US" dirty="0"/>
              <a:t>, </a:t>
            </a:r>
            <a:r>
              <a:rPr lang="en-US" dirty="0" err="1"/>
              <a:t>mẫu</a:t>
            </a:r>
            <a:r>
              <a:rPr lang="en-US" dirty="0"/>
              <a:t> tin </a:t>
            </a:r>
            <a:r>
              <a:rPr lang="en-US" dirty="0" err="1"/>
              <a:t>ngắn</a:t>
            </a:r>
            <a:r>
              <a:rPr lang="en-US" dirty="0"/>
              <a:t> </a:t>
            </a:r>
            <a:r>
              <a:rPr lang="en-US" dirty="0" err="1"/>
              <a:t>hoặc</a:t>
            </a:r>
            <a:r>
              <a:rPr lang="en-US" dirty="0"/>
              <a:t> </a:t>
            </a:r>
            <a:r>
              <a:rPr lang="en-US" dirty="0" err="1"/>
              <a:t>toàn</a:t>
            </a:r>
            <a:r>
              <a:rPr lang="en-US" dirty="0"/>
              <a:t> </a:t>
            </a:r>
            <a:r>
              <a:rPr lang="en-US" dirty="0" err="1"/>
              <a:t>bộ</a:t>
            </a:r>
            <a:r>
              <a:rPr lang="en-US" dirty="0"/>
              <a:t> </a:t>
            </a:r>
            <a:r>
              <a:rPr lang="en-US" dirty="0" err="1"/>
              <a:t>bài</a:t>
            </a:r>
            <a:r>
              <a:rPr lang="en-US" dirty="0"/>
              <a:t> </a:t>
            </a:r>
            <a:r>
              <a:rPr lang="en-US" dirty="0" err="1"/>
              <a:t>báo</a:t>
            </a:r>
            <a:r>
              <a:rPr lang="en-US" dirty="0"/>
              <a:t> </a:t>
            </a:r>
            <a:r>
              <a:rPr lang="en-US" dirty="0" err="1"/>
              <a:t>chưa</a:t>
            </a:r>
            <a:r>
              <a:rPr lang="en-US" dirty="0"/>
              <a:t> </a:t>
            </a:r>
            <a:r>
              <a:rPr lang="en-US" dirty="0" err="1"/>
              <a:t>được</a:t>
            </a:r>
            <a:r>
              <a:rPr lang="en-US" dirty="0"/>
              <a:t> </a:t>
            </a:r>
            <a:r>
              <a:rPr lang="en-US" dirty="0" err="1"/>
              <a:t>gán</a:t>
            </a:r>
            <a:r>
              <a:rPr lang="en-US" dirty="0"/>
              <a:t> </a:t>
            </a:r>
            <a:r>
              <a:rPr lang="en-US" dirty="0" err="1"/>
              <a:t>nhãn</a:t>
            </a:r>
            <a:r>
              <a:rPr lang="en-US" dirty="0"/>
              <a:t> </a:t>
            </a:r>
            <a:r>
              <a:rPr lang="en-US" dirty="0" err="1"/>
              <a:t>và</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được</a:t>
            </a:r>
            <a:r>
              <a:rPr lang="en-US" dirty="0"/>
              <a:t> </a:t>
            </a:r>
            <a:r>
              <a:rPr lang="en-US" dirty="0" err="1"/>
              <a:t>gán</a:t>
            </a:r>
            <a:r>
              <a:rPr lang="en-US" dirty="0"/>
              <a:t> </a:t>
            </a:r>
            <a:r>
              <a:rPr lang="en-US" dirty="0" err="1"/>
              <a:t>nhãn</a:t>
            </a:r>
            <a:endParaRPr lang="en-US" dirty="0"/>
          </a:p>
        </p:txBody>
      </p:sp>
      <p:sp>
        <p:nvSpPr>
          <p:cNvPr id="5" name="Text Placeholder 4">
            <a:extLst>
              <a:ext uri="{FF2B5EF4-FFF2-40B4-BE49-F238E27FC236}">
                <a16:creationId xmlns:a16="http://schemas.microsoft.com/office/drawing/2014/main" id="{DB07DA69-3F47-3E93-C18A-A5D87B02B939}"/>
              </a:ext>
            </a:extLst>
          </p:cNvPr>
          <p:cNvSpPr>
            <a:spLocks noGrp="1"/>
          </p:cNvSpPr>
          <p:nvPr>
            <p:ph type="body" sz="quarter" idx="3"/>
          </p:nvPr>
        </p:nvSpPr>
        <p:spPr>
          <a:xfrm>
            <a:off x="7696200" y="1828799"/>
            <a:ext cx="3581400" cy="685800"/>
          </a:xfrm>
        </p:spPr>
        <p:txBody>
          <a:bodyPr/>
          <a:lstStyle/>
          <a:p>
            <a:r>
              <a:rPr lang="en-US" dirty="0" err="1"/>
              <a:t>Đầu</a:t>
            </a:r>
            <a:r>
              <a:rPr lang="en-US" dirty="0"/>
              <a:t> </a:t>
            </a:r>
            <a:r>
              <a:rPr lang="en-US" dirty="0" err="1"/>
              <a:t>ra</a:t>
            </a:r>
            <a:endParaRPr lang="en-US" dirty="0"/>
          </a:p>
        </p:txBody>
      </p:sp>
      <p:sp>
        <p:nvSpPr>
          <p:cNvPr id="6" name="Content Placeholder 5">
            <a:extLst>
              <a:ext uri="{FF2B5EF4-FFF2-40B4-BE49-F238E27FC236}">
                <a16:creationId xmlns:a16="http://schemas.microsoft.com/office/drawing/2014/main" id="{DE70BFAD-1B6D-E68F-BB8E-CF72D88E9C51}"/>
              </a:ext>
            </a:extLst>
          </p:cNvPr>
          <p:cNvSpPr>
            <a:spLocks noGrp="1"/>
          </p:cNvSpPr>
          <p:nvPr>
            <p:ph sz="quarter" idx="4"/>
          </p:nvPr>
        </p:nvSpPr>
        <p:spPr>
          <a:xfrm>
            <a:off x="7663992" y="3276600"/>
            <a:ext cx="3581400" cy="2590801"/>
          </a:xfrm>
        </p:spPr>
        <p:txBody>
          <a:bodyPr/>
          <a:lstStyle/>
          <a:p>
            <a:pPr marL="0" indent="0">
              <a:buNone/>
            </a:pPr>
            <a:r>
              <a:rPr lang="en-US" dirty="0"/>
              <a:t>Văn </a:t>
            </a:r>
            <a:r>
              <a:rPr lang="en-US" dirty="0" err="1"/>
              <a:t>bản</a:t>
            </a:r>
            <a:r>
              <a:rPr lang="en-US" dirty="0"/>
              <a:t>, </a:t>
            </a:r>
            <a:r>
              <a:rPr lang="en-US" dirty="0" err="1"/>
              <a:t>mẫu</a:t>
            </a:r>
            <a:r>
              <a:rPr lang="en-US" dirty="0"/>
              <a:t> tin </a:t>
            </a:r>
            <a:r>
              <a:rPr lang="en-US" dirty="0" err="1"/>
              <a:t>ngắn</a:t>
            </a:r>
            <a:r>
              <a:rPr lang="en-US" dirty="0"/>
              <a:t> </a:t>
            </a:r>
            <a:r>
              <a:rPr lang="en-US" dirty="0" err="1"/>
              <a:t>hoặc</a:t>
            </a:r>
            <a:r>
              <a:rPr lang="en-US" dirty="0"/>
              <a:t> </a:t>
            </a:r>
            <a:r>
              <a:rPr lang="en-US" dirty="0" err="1"/>
              <a:t>toàn</a:t>
            </a:r>
            <a:r>
              <a:rPr lang="en-US" dirty="0"/>
              <a:t> </a:t>
            </a:r>
            <a:r>
              <a:rPr lang="en-US" dirty="0" err="1"/>
              <a:t>bộ</a:t>
            </a:r>
            <a:r>
              <a:rPr lang="en-US" dirty="0"/>
              <a:t> </a:t>
            </a:r>
            <a:r>
              <a:rPr lang="en-US" dirty="0" err="1"/>
              <a:t>bài</a:t>
            </a:r>
            <a:r>
              <a:rPr lang="en-US" dirty="0"/>
              <a:t> </a:t>
            </a:r>
            <a:r>
              <a:rPr lang="en-US" dirty="0" err="1"/>
              <a:t>báo</a:t>
            </a:r>
            <a:r>
              <a:rPr lang="en-US" dirty="0"/>
              <a:t> </a:t>
            </a:r>
            <a:r>
              <a:rPr lang="en-US" dirty="0" err="1"/>
              <a:t>đã</a:t>
            </a:r>
            <a:r>
              <a:rPr lang="en-US" dirty="0"/>
              <a:t> </a:t>
            </a:r>
            <a:r>
              <a:rPr lang="en-US" dirty="0" err="1"/>
              <a:t>được</a:t>
            </a:r>
            <a:r>
              <a:rPr lang="en-US" dirty="0"/>
              <a:t> </a:t>
            </a:r>
            <a:r>
              <a:rPr lang="en-US" dirty="0" err="1"/>
              <a:t>gán</a:t>
            </a:r>
            <a:r>
              <a:rPr lang="en-US" dirty="0"/>
              <a:t> </a:t>
            </a:r>
            <a:r>
              <a:rPr lang="en-US" dirty="0" err="1"/>
              <a:t>nhãn</a:t>
            </a:r>
            <a:endParaRPr lang="en-US" dirty="0"/>
          </a:p>
        </p:txBody>
      </p:sp>
      <p:pic>
        <p:nvPicPr>
          <p:cNvPr id="8" name="Picture 7">
            <a:extLst>
              <a:ext uri="{FF2B5EF4-FFF2-40B4-BE49-F238E27FC236}">
                <a16:creationId xmlns:a16="http://schemas.microsoft.com/office/drawing/2014/main" id="{AFD78429-C44C-8E3B-63EC-3A36415B0498}"/>
              </a:ext>
            </a:extLst>
          </p:cNvPr>
          <p:cNvPicPr>
            <a:picLocks noChangeAspect="1"/>
          </p:cNvPicPr>
          <p:nvPr/>
        </p:nvPicPr>
        <p:blipFill>
          <a:blip r:embed="rId2"/>
          <a:stretch>
            <a:fillRect/>
          </a:stretch>
        </p:blipFill>
        <p:spPr>
          <a:xfrm>
            <a:off x="4957808" y="3151361"/>
            <a:ext cx="2286113" cy="1183399"/>
          </a:xfrm>
          <a:prstGeom prst="rect">
            <a:avLst/>
          </a:prstGeom>
        </p:spPr>
      </p:pic>
    </p:spTree>
    <p:extLst>
      <p:ext uri="{BB962C8B-B14F-4D97-AF65-F5344CB8AC3E}">
        <p14:creationId xmlns:p14="http://schemas.microsoft.com/office/powerpoint/2010/main" val="56391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C1DE-FBF1-968C-5E4D-E0A3202A5AEE}"/>
              </a:ext>
            </a:extLst>
          </p:cNvPr>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bài</a:t>
            </a:r>
            <a:r>
              <a:rPr lang="en-US" dirty="0"/>
              <a:t> </a:t>
            </a:r>
            <a:r>
              <a:rPr lang="en-US" dirty="0" err="1"/>
              <a:t>toán</a:t>
            </a:r>
            <a:endParaRPr lang="en-US" dirty="0"/>
          </a:p>
        </p:txBody>
      </p:sp>
      <p:sp>
        <p:nvSpPr>
          <p:cNvPr id="3" name="Text Placeholder 2">
            <a:extLst>
              <a:ext uri="{FF2B5EF4-FFF2-40B4-BE49-F238E27FC236}">
                <a16:creationId xmlns:a16="http://schemas.microsoft.com/office/drawing/2014/main" id="{2DC7ADC2-1047-A699-57BC-DD12A92E9CCA}"/>
              </a:ext>
            </a:extLst>
          </p:cNvPr>
          <p:cNvSpPr>
            <a:spLocks noGrp="1"/>
          </p:cNvSpPr>
          <p:nvPr>
            <p:ph type="body" idx="1"/>
          </p:nvPr>
        </p:nvSpPr>
        <p:spPr>
          <a:xfrm>
            <a:off x="1465868" y="2438400"/>
            <a:ext cx="3331684" cy="685800"/>
          </a:xfrm>
        </p:spPr>
        <p:txBody>
          <a:bodyPr/>
          <a:lstStyle/>
          <a:p>
            <a:r>
              <a:rPr lang="en-US" dirty="0" err="1"/>
              <a:t>Đầu</a:t>
            </a:r>
            <a:r>
              <a:rPr lang="en-US" dirty="0"/>
              <a:t> </a:t>
            </a:r>
            <a:r>
              <a:rPr lang="en-US" dirty="0" err="1"/>
              <a:t>vào</a:t>
            </a:r>
            <a:endParaRPr lang="en-US" dirty="0"/>
          </a:p>
        </p:txBody>
      </p:sp>
      <p:sp>
        <p:nvSpPr>
          <p:cNvPr id="4" name="Content Placeholder 3">
            <a:extLst>
              <a:ext uri="{FF2B5EF4-FFF2-40B4-BE49-F238E27FC236}">
                <a16:creationId xmlns:a16="http://schemas.microsoft.com/office/drawing/2014/main" id="{DA5CE3B0-796F-18E5-E5ED-8F046C6033E8}"/>
              </a:ext>
            </a:extLst>
          </p:cNvPr>
          <p:cNvSpPr>
            <a:spLocks noGrp="1"/>
          </p:cNvSpPr>
          <p:nvPr>
            <p:ph sz="half" idx="2"/>
          </p:nvPr>
        </p:nvSpPr>
        <p:spPr>
          <a:xfrm>
            <a:off x="1465868" y="3747156"/>
            <a:ext cx="3349752" cy="2895600"/>
          </a:xfrm>
        </p:spPr>
        <p:txBody>
          <a:bodyPr/>
          <a:lstStyle/>
          <a:p>
            <a:pPr marL="0" indent="0">
              <a:buNone/>
            </a:pPr>
            <a:r>
              <a:rPr lang="en-US" dirty="0"/>
              <a:t>URL </a:t>
            </a:r>
            <a:r>
              <a:rPr lang="en-US" dirty="0" err="1"/>
              <a:t>chưa</a:t>
            </a:r>
            <a:r>
              <a:rPr lang="en-US" dirty="0"/>
              <a:t> </a:t>
            </a:r>
            <a:r>
              <a:rPr lang="en-US" dirty="0" err="1"/>
              <a:t>được</a:t>
            </a:r>
            <a:r>
              <a:rPr lang="en-US" dirty="0"/>
              <a:t> </a:t>
            </a:r>
            <a:r>
              <a:rPr lang="en-US" dirty="0" err="1"/>
              <a:t>gán</a:t>
            </a:r>
            <a:r>
              <a:rPr lang="en-US" dirty="0"/>
              <a:t> </a:t>
            </a:r>
            <a:r>
              <a:rPr lang="en-US" dirty="0" err="1"/>
              <a:t>nhãn</a:t>
            </a:r>
            <a:r>
              <a:rPr lang="en-US" dirty="0"/>
              <a:t> </a:t>
            </a:r>
            <a:r>
              <a:rPr lang="en-US" dirty="0" err="1"/>
              <a:t>và</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được</a:t>
            </a:r>
            <a:r>
              <a:rPr lang="en-US" dirty="0"/>
              <a:t> </a:t>
            </a:r>
            <a:r>
              <a:rPr lang="en-US" dirty="0" err="1"/>
              <a:t>gán</a:t>
            </a:r>
            <a:r>
              <a:rPr lang="en-US" dirty="0"/>
              <a:t> </a:t>
            </a:r>
            <a:r>
              <a:rPr lang="en-US" dirty="0" err="1"/>
              <a:t>nhãn</a:t>
            </a:r>
            <a:endParaRPr lang="en-US" dirty="0"/>
          </a:p>
        </p:txBody>
      </p:sp>
      <p:sp>
        <p:nvSpPr>
          <p:cNvPr id="5" name="Text Placeholder 4">
            <a:extLst>
              <a:ext uri="{FF2B5EF4-FFF2-40B4-BE49-F238E27FC236}">
                <a16:creationId xmlns:a16="http://schemas.microsoft.com/office/drawing/2014/main" id="{A968D231-82FC-ABB6-92DC-E604481BF064}"/>
              </a:ext>
            </a:extLst>
          </p:cNvPr>
          <p:cNvSpPr>
            <a:spLocks noGrp="1"/>
          </p:cNvSpPr>
          <p:nvPr>
            <p:ph type="body" sz="quarter" idx="3"/>
          </p:nvPr>
        </p:nvSpPr>
        <p:spPr>
          <a:xfrm>
            <a:off x="8151043" y="2590800"/>
            <a:ext cx="3042500" cy="685800"/>
          </a:xfrm>
        </p:spPr>
        <p:txBody>
          <a:bodyPr/>
          <a:lstStyle/>
          <a:p>
            <a:r>
              <a:rPr lang="en-US" dirty="0" err="1"/>
              <a:t>Đầu</a:t>
            </a:r>
            <a:r>
              <a:rPr lang="en-US" dirty="0"/>
              <a:t> </a:t>
            </a:r>
            <a:r>
              <a:rPr lang="en-US" dirty="0" err="1"/>
              <a:t>ra</a:t>
            </a:r>
            <a:endParaRPr lang="en-US" dirty="0"/>
          </a:p>
        </p:txBody>
      </p:sp>
      <p:sp>
        <p:nvSpPr>
          <p:cNvPr id="6" name="Content Placeholder 5">
            <a:extLst>
              <a:ext uri="{FF2B5EF4-FFF2-40B4-BE49-F238E27FC236}">
                <a16:creationId xmlns:a16="http://schemas.microsoft.com/office/drawing/2014/main" id="{F80B3B4A-4BBA-BF70-6C14-0B9F09A4E406}"/>
              </a:ext>
            </a:extLst>
          </p:cNvPr>
          <p:cNvSpPr>
            <a:spLocks noGrp="1"/>
          </p:cNvSpPr>
          <p:nvPr>
            <p:ph sz="quarter" idx="4"/>
          </p:nvPr>
        </p:nvSpPr>
        <p:spPr>
          <a:xfrm>
            <a:off x="8153400" y="3737636"/>
            <a:ext cx="3042501" cy="2895600"/>
          </a:xfrm>
        </p:spPr>
        <p:txBody>
          <a:bodyPr/>
          <a:lstStyle/>
          <a:p>
            <a:pPr marL="0" indent="0">
              <a:buNone/>
            </a:pPr>
            <a:r>
              <a:rPr lang="en-US" dirty="0"/>
              <a:t>URL </a:t>
            </a:r>
            <a:r>
              <a:rPr lang="en-US" dirty="0" err="1"/>
              <a:t>được</a:t>
            </a:r>
            <a:r>
              <a:rPr lang="en-US" dirty="0"/>
              <a:t> </a:t>
            </a:r>
            <a:r>
              <a:rPr lang="en-US" dirty="0" err="1"/>
              <a:t>gán</a:t>
            </a:r>
            <a:r>
              <a:rPr lang="en-US" dirty="0"/>
              <a:t> </a:t>
            </a:r>
            <a:r>
              <a:rPr lang="en-US" dirty="0" err="1"/>
              <a:t>nhãn</a:t>
            </a:r>
            <a:endParaRPr lang="en-US" dirty="0"/>
          </a:p>
        </p:txBody>
      </p:sp>
      <p:sp>
        <p:nvSpPr>
          <p:cNvPr id="7" name="TextBox 6">
            <a:extLst>
              <a:ext uri="{FF2B5EF4-FFF2-40B4-BE49-F238E27FC236}">
                <a16:creationId xmlns:a16="http://schemas.microsoft.com/office/drawing/2014/main" id="{E909743F-B855-7093-7215-D93CC5F5CEE4}"/>
              </a:ext>
            </a:extLst>
          </p:cNvPr>
          <p:cNvSpPr txBox="1"/>
          <p:nvPr/>
        </p:nvSpPr>
        <p:spPr>
          <a:xfrm>
            <a:off x="1676400" y="1676400"/>
            <a:ext cx="4953000" cy="381000"/>
          </a:xfrm>
          <a:prstGeom prst="rect">
            <a:avLst/>
          </a:prstGeom>
          <a:noFill/>
        </p:spPr>
        <p:txBody>
          <a:bodyPr wrap="square" rtlCol="0">
            <a:spAutoFit/>
          </a:bodyPr>
          <a:lstStyle/>
          <a:p>
            <a:r>
              <a:rPr lang="en-US" dirty="0" err="1">
                <a:solidFill>
                  <a:schemeClr val="accent1"/>
                </a:solidFill>
              </a:rPr>
              <a:t>Phát</a:t>
            </a:r>
            <a:r>
              <a:rPr lang="en-US" dirty="0">
                <a:solidFill>
                  <a:schemeClr val="accent1"/>
                </a:solidFill>
              </a:rPr>
              <a:t> </a:t>
            </a:r>
            <a:r>
              <a:rPr lang="en-US" dirty="0" err="1">
                <a:solidFill>
                  <a:schemeClr val="accent1"/>
                </a:solidFill>
              </a:rPr>
              <a:t>hiện</a:t>
            </a:r>
            <a:r>
              <a:rPr lang="en-US" dirty="0">
                <a:solidFill>
                  <a:schemeClr val="accent1"/>
                </a:solidFill>
              </a:rPr>
              <a:t> tin </a:t>
            </a:r>
            <a:r>
              <a:rPr lang="en-US" dirty="0" err="1">
                <a:solidFill>
                  <a:schemeClr val="accent1"/>
                </a:solidFill>
              </a:rPr>
              <a:t>giả</a:t>
            </a:r>
            <a:r>
              <a:rPr lang="en-US" dirty="0">
                <a:solidFill>
                  <a:schemeClr val="accent1"/>
                </a:solidFill>
              </a:rPr>
              <a:t> </a:t>
            </a:r>
            <a:r>
              <a:rPr lang="en-US" dirty="0" err="1">
                <a:solidFill>
                  <a:schemeClr val="accent1"/>
                </a:solidFill>
              </a:rPr>
              <a:t>dựa</a:t>
            </a:r>
            <a:r>
              <a:rPr lang="en-US" dirty="0">
                <a:solidFill>
                  <a:schemeClr val="accent1"/>
                </a:solidFill>
              </a:rPr>
              <a:t> </a:t>
            </a:r>
            <a:r>
              <a:rPr lang="en-US" dirty="0" err="1">
                <a:solidFill>
                  <a:schemeClr val="accent1"/>
                </a:solidFill>
              </a:rPr>
              <a:t>trên</a:t>
            </a:r>
            <a:r>
              <a:rPr lang="en-US" dirty="0">
                <a:solidFill>
                  <a:schemeClr val="accent1"/>
                </a:solidFill>
              </a:rPr>
              <a:t> </a:t>
            </a:r>
            <a:r>
              <a:rPr lang="en-US" dirty="0" err="1">
                <a:solidFill>
                  <a:schemeClr val="accent1"/>
                </a:solidFill>
              </a:rPr>
              <a:t>ngữ</a:t>
            </a:r>
            <a:r>
              <a:rPr lang="en-US" dirty="0">
                <a:solidFill>
                  <a:schemeClr val="accent1"/>
                </a:solidFill>
              </a:rPr>
              <a:t> </a:t>
            </a:r>
            <a:r>
              <a:rPr lang="en-US" dirty="0" err="1">
                <a:solidFill>
                  <a:schemeClr val="accent1"/>
                </a:solidFill>
              </a:rPr>
              <a:t>cảnh</a:t>
            </a:r>
            <a:r>
              <a:rPr lang="en-US" dirty="0">
                <a:solidFill>
                  <a:schemeClr val="accent1"/>
                </a:solidFill>
              </a:rPr>
              <a:t> (URL)</a:t>
            </a:r>
          </a:p>
        </p:txBody>
      </p:sp>
      <p:pic>
        <p:nvPicPr>
          <p:cNvPr id="11" name="Picture 10">
            <a:extLst>
              <a:ext uri="{FF2B5EF4-FFF2-40B4-BE49-F238E27FC236}">
                <a16:creationId xmlns:a16="http://schemas.microsoft.com/office/drawing/2014/main" id="{B86BA102-F56E-E08F-120A-A89D980C7556}"/>
              </a:ext>
            </a:extLst>
          </p:cNvPr>
          <p:cNvPicPr>
            <a:picLocks noChangeAspect="1"/>
          </p:cNvPicPr>
          <p:nvPr/>
        </p:nvPicPr>
        <p:blipFill>
          <a:blip r:embed="rId2"/>
          <a:stretch>
            <a:fillRect/>
          </a:stretch>
        </p:blipFill>
        <p:spPr>
          <a:xfrm>
            <a:off x="5469171" y="3120363"/>
            <a:ext cx="1806097" cy="617273"/>
          </a:xfrm>
          <a:prstGeom prst="rect">
            <a:avLst/>
          </a:prstGeom>
        </p:spPr>
      </p:pic>
      <p:pic>
        <p:nvPicPr>
          <p:cNvPr id="13" name="Picture 12">
            <a:extLst>
              <a:ext uri="{FF2B5EF4-FFF2-40B4-BE49-F238E27FC236}">
                <a16:creationId xmlns:a16="http://schemas.microsoft.com/office/drawing/2014/main" id="{92FC49B7-7FEC-CF94-2FD9-7F8A311DBD66}"/>
              </a:ext>
            </a:extLst>
          </p:cNvPr>
          <p:cNvPicPr>
            <a:picLocks noChangeAspect="1"/>
          </p:cNvPicPr>
          <p:nvPr/>
        </p:nvPicPr>
        <p:blipFill>
          <a:blip r:embed="rId3"/>
          <a:stretch>
            <a:fillRect/>
          </a:stretch>
        </p:blipFill>
        <p:spPr>
          <a:xfrm>
            <a:off x="4838069" y="3962400"/>
            <a:ext cx="3086367" cy="975445"/>
          </a:xfrm>
          <a:prstGeom prst="rect">
            <a:avLst/>
          </a:prstGeom>
        </p:spPr>
      </p:pic>
    </p:spTree>
    <p:extLst>
      <p:ext uri="{BB962C8B-B14F-4D97-AF65-F5344CB8AC3E}">
        <p14:creationId xmlns:p14="http://schemas.microsoft.com/office/powerpoint/2010/main" val="219691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BD4C-4E7C-7256-A1EE-8DFE9FD6EAF4}"/>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hệ</a:t>
            </a:r>
            <a:r>
              <a:rPr lang="en-US" dirty="0"/>
              <a:t> </a:t>
            </a:r>
            <a:r>
              <a:rPr lang="en-US" dirty="0" err="1"/>
              <a:t>thống</a:t>
            </a:r>
            <a:endParaRPr lang="en-US" dirty="0"/>
          </a:p>
        </p:txBody>
      </p:sp>
      <p:pic>
        <p:nvPicPr>
          <p:cNvPr id="4" name="Picture 3">
            <a:extLst>
              <a:ext uri="{FF2B5EF4-FFF2-40B4-BE49-F238E27FC236}">
                <a16:creationId xmlns:a16="http://schemas.microsoft.com/office/drawing/2014/main" id="{DDB0910C-468E-0335-A6BB-1AE15674AABA}"/>
              </a:ext>
            </a:extLst>
          </p:cNvPr>
          <p:cNvPicPr>
            <a:picLocks noChangeAspect="1"/>
          </p:cNvPicPr>
          <p:nvPr/>
        </p:nvPicPr>
        <p:blipFill>
          <a:blip r:embed="rId2"/>
          <a:stretch>
            <a:fillRect/>
          </a:stretch>
        </p:blipFill>
        <p:spPr>
          <a:xfrm>
            <a:off x="1524000" y="2133600"/>
            <a:ext cx="9144000" cy="4419600"/>
          </a:xfrm>
          <a:prstGeom prst="rect">
            <a:avLst/>
          </a:prstGeom>
        </p:spPr>
      </p:pic>
    </p:spTree>
    <p:extLst>
      <p:ext uri="{BB962C8B-B14F-4D97-AF65-F5344CB8AC3E}">
        <p14:creationId xmlns:p14="http://schemas.microsoft.com/office/powerpoint/2010/main" val="23975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8276-179C-0E39-ABE4-AE149F86562A}"/>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hệ</a:t>
            </a:r>
            <a:r>
              <a:rPr lang="en-US" dirty="0"/>
              <a:t> </a:t>
            </a:r>
            <a:r>
              <a:rPr lang="en-US" dirty="0" err="1"/>
              <a:t>thống</a:t>
            </a:r>
            <a:endParaRPr lang="en-US" dirty="0"/>
          </a:p>
        </p:txBody>
      </p:sp>
      <p:pic>
        <p:nvPicPr>
          <p:cNvPr id="4" name="Picture 3">
            <a:extLst>
              <a:ext uri="{FF2B5EF4-FFF2-40B4-BE49-F238E27FC236}">
                <a16:creationId xmlns:a16="http://schemas.microsoft.com/office/drawing/2014/main" id="{A056D7AD-D03E-AF2E-AA0F-1229C3BEF98A}"/>
              </a:ext>
            </a:extLst>
          </p:cNvPr>
          <p:cNvPicPr>
            <a:picLocks noChangeAspect="1"/>
          </p:cNvPicPr>
          <p:nvPr/>
        </p:nvPicPr>
        <p:blipFill>
          <a:blip r:embed="rId2"/>
          <a:stretch>
            <a:fillRect/>
          </a:stretch>
        </p:blipFill>
        <p:spPr>
          <a:xfrm>
            <a:off x="1524000" y="1828800"/>
            <a:ext cx="9144000" cy="4667290"/>
          </a:xfrm>
          <a:prstGeom prst="rect">
            <a:avLst/>
          </a:prstGeom>
        </p:spPr>
      </p:pic>
    </p:spTree>
    <p:extLst>
      <p:ext uri="{BB962C8B-B14F-4D97-AF65-F5344CB8AC3E}">
        <p14:creationId xmlns:p14="http://schemas.microsoft.com/office/powerpoint/2010/main" val="288476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34AB-7E7C-E7C9-FB3E-C00EB330C5A7}"/>
              </a:ext>
            </a:extLst>
          </p:cNvPr>
          <p:cNvSpPr>
            <a:spLocks noGrp="1"/>
          </p:cNvSpPr>
          <p:nvPr>
            <p:ph type="title"/>
          </p:nvPr>
        </p:nvSpPr>
        <p:spPr>
          <a:xfrm>
            <a:off x="758841" y="762000"/>
            <a:ext cx="4117959" cy="838200"/>
          </a:xfrm>
        </p:spPr>
        <p:txBody>
          <a:bodyPr/>
          <a:lstStyle/>
          <a:p>
            <a:r>
              <a:rPr lang="en-US" dirty="0" err="1"/>
              <a:t>Cách</a:t>
            </a:r>
            <a:r>
              <a:rPr lang="en-US" dirty="0"/>
              <a:t> </a:t>
            </a:r>
            <a:r>
              <a:rPr lang="en-US" dirty="0" err="1"/>
              <a:t>tiếp</a:t>
            </a:r>
            <a:r>
              <a:rPr lang="en-US" dirty="0"/>
              <a:t> </a:t>
            </a:r>
            <a:r>
              <a:rPr lang="en-US" dirty="0" err="1"/>
              <a:t>cận</a:t>
            </a:r>
            <a:endParaRPr lang="en-US" dirty="0"/>
          </a:p>
        </p:txBody>
      </p:sp>
      <p:pic>
        <p:nvPicPr>
          <p:cNvPr id="6" name="Content Placeholder 5">
            <a:extLst>
              <a:ext uri="{FF2B5EF4-FFF2-40B4-BE49-F238E27FC236}">
                <a16:creationId xmlns:a16="http://schemas.microsoft.com/office/drawing/2014/main" id="{23791BBD-19E5-99F8-6B41-B2D7F1326894}"/>
              </a:ext>
            </a:extLst>
          </p:cNvPr>
          <p:cNvPicPr>
            <a:picLocks noGrp="1" noChangeAspect="1"/>
          </p:cNvPicPr>
          <p:nvPr>
            <p:ph idx="1"/>
          </p:nvPr>
        </p:nvPicPr>
        <p:blipFill>
          <a:blip r:embed="rId2"/>
          <a:stretch>
            <a:fillRect/>
          </a:stretch>
        </p:blipFill>
        <p:spPr>
          <a:xfrm>
            <a:off x="7193131" y="895130"/>
            <a:ext cx="3444538" cy="5067739"/>
          </a:xfrm>
        </p:spPr>
      </p:pic>
      <p:sp>
        <p:nvSpPr>
          <p:cNvPr id="4" name="Text Placeholder 3">
            <a:extLst>
              <a:ext uri="{FF2B5EF4-FFF2-40B4-BE49-F238E27FC236}">
                <a16:creationId xmlns:a16="http://schemas.microsoft.com/office/drawing/2014/main" id="{1AFDECFF-71AC-AADA-5C2B-B20543824EDC}"/>
              </a:ext>
            </a:extLst>
          </p:cNvPr>
          <p:cNvSpPr>
            <a:spLocks noGrp="1"/>
          </p:cNvSpPr>
          <p:nvPr>
            <p:ph type="body" sz="half" idx="2"/>
          </p:nvPr>
        </p:nvSpPr>
        <p:spPr>
          <a:xfrm>
            <a:off x="757293" y="2209800"/>
            <a:ext cx="4881507" cy="3886199"/>
          </a:xfrm>
        </p:spPr>
        <p:txBody>
          <a:bodyPr/>
          <a:lstStyle/>
          <a:p>
            <a:r>
              <a:rPr lang="en-US" b="1" dirty="0"/>
              <a:t>Natural Language Processing</a:t>
            </a:r>
          </a:p>
          <a:p>
            <a:endParaRPr lang="en-US" b="1" dirty="0"/>
          </a:p>
          <a:p>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(natural language processing – NLP) </a:t>
            </a:r>
            <a:r>
              <a:rPr lang="en-US" dirty="0" err="1"/>
              <a:t>là</a:t>
            </a:r>
            <a:r>
              <a:rPr lang="en-US" dirty="0"/>
              <a:t> </a:t>
            </a:r>
            <a:r>
              <a:rPr lang="en-US" dirty="0" err="1"/>
              <a:t>một</a:t>
            </a:r>
            <a:r>
              <a:rPr lang="en-US" dirty="0"/>
              <a:t> </a:t>
            </a:r>
            <a:r>
              <a:rPr lang="en-US" dirty="0" err="1"/>
              <a:t>nhánh</a:t>
            </a:r>
            <a:r>
              <a:rPr lang="en-US" dirty="0"/>
              <a:t> </a:t>
            </a:r>
            <a:r>
              <a:rPr lang="en-US" dirty="0" err="1"/>
              <a:t>của</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trên</a:t>
            </a:r>
            <a:r>
              <a:rPr lang="en-US" dirty="0"/>
              <a:t> </a:t>
            </a:r>
            <a:r>
              <a:rPr lang="en-US" dirty="0" err="1"/>
              <a:t>ngôn</a:t>
            </a:r>
            <a:r>
              <a:rPr lang="en-US" dirty="0"/>
              <a:t> </a:t>
            </a:r>
            <a:r>
              <a:rPr lang="en-US" dirty="0" err="1"/>
              <a:t>ngữ</a:t>
            </a:r>
            <a:r>
              <a:rPr lang="en-US" dirty="0"/>
              <a:t> </a:t>
            </a:r>
            <a:r>
              <a:rPr lang="en-US" dirty="0" err="1"/>
              <a:t>của</a:t>
            </a:r>
            <a:r>
              <a:rPr lang="en-US" dirty="0"/>
              <a:t> con </a:t>
            </a:r>
            <a:r>
              <a:rPr lang="en-US" dirty="0" err="1"/>
              <a:t>người</a:t>
            </a:r>
            <a:r>
              <a:rPr lang="en-US" dirty="0"/>
              <a:t>.</a:t>
            </a:r>
          </a:p>
          <a:p>
            <a:endParaRPr lang="en-US" dirty="0"/>
          </a:p>
          <a:p>
            <a:r>
              <a:rPr lang="en-US" dirty="0" err="1"/>
              <a:t>Công</a:t>
            </a:r>
            <a:r>
              <a:rPr lang="en-US" dirty="0"/>
              <a:t> </a:t>
            </a:r>
            <a:r>
              <a:rPr lang="en-US" dirty="0" err="1"/>
              <a:t>nghệ</a:t>
            </a:r>
            <a:r>
              <a:rPr lang="en-US" dirty="0"/>
              <a:t> </a:t>
            </a:r>
            <a:r>
              <a:rPr lang="en-US" dirty="0" err="1"/>
              <a:t>sử</a:t>
            </a:r>
            <a:r>
              <a:rPr lang="en-US" dirty="0"/>
              <a:t> </a:t>
            </a:r>
            <a:r>
              <a:rPr lang="en-US" dirty="0" err="1"/>
              <a:t>dụng</a:t>
            </a:r>
            <a:r>
              <a:rPr lang="en-US" dirty="0"/>
              <a:t>:</a:t>
            </a:r>
          </a:p>
          <a:p>
            <a:pPr marL="285750" indent="-285750">
              <a:buFont typeface="Arial" panose="020B0604020202020204" pitchFamily="34" charset="0"/>
              <a:buChar char="•"/>
            </a:pPr>
            <a:r>
              <a:rPr lang="en-US" dirty="0" err="1"/>
              <a:t>Mô</a:t>
            </a:r>
            <a:r>
              <a:rPr lang="en-US" dirty="0"/>
              <a:t> </a:t>
            </a:r>
            <a:r>
              <a:rPr lang="en-US" dirty="0" err="1"/>
              <a:t>đun</a:t>
            </a:r>
            <a:r>
              <a:rPr lang="en-US" dirty="0"/>
              <a:t> re</a:t>
            </a:r>
          </a:p>
          <a:p>
            <a:pPr marL="285750" indent="-285750">
              <a:buFont typeface="Arial" panose="020B0604020202020204" pitchFamily="34" charset="0"/>
              <a:buChar char="•"/>
            </a:pPr>
            <a:r>
              <a:rPr lang="en-US" dirty="0" err="1"/>
              <a:t>Bộ</a:t>
            </a:r>
            <a:r>
              <a:rPr lang="en-US" dirty="0"/>
              <a:t> </a:t>
            </a:r>
            <a:r>
              <a:rPr lang="en-US" dirty="0" err="1"/>
              <a:t>công</a:t>
            </a:r>
            <a:r>
              <a:rPr lang="en-US" dirty="0"/>
              <a:t> </a:t>
            </a:r>
            <a:r>
              <a:rPr lang="en-US" dirty="0" err="1"/>
              <a:t>cụ</a:t>
            </a:r>
            <a:r>
              <a:rPr lang="en-US" dirty="0"/>
              <a:t> </a:t>
            </a:r>
            <a:r>
              <a:rPr lang="en-US" dirty="0" err="1"/>
              <a:t>nltk</a:t>
            </a:r>
            <a:endParaRPr lang="en-US" dirty="0"/>
          </a:p>
          <a:p>
            <a:pPr marL="742950" lvl="1" indent="-285750">
              <a:buFont typeface="Courier New" panose="02070309020205020404" pitchFamily="49" charset="0"/>
              <a:buChar char="o"/>
            </a:pPr>
            <a:r>
              <a:rPr lang="en-US" dirty="0" err="1"/>
              <a:t>ProterStemmer</a:t>
            </a:r>
            <a:endParaRPr lang="en-US" dirty="0"/>
          </a:p>
          <a:p>
            <a:pPr marL="742950" lvl="1" indent="-285750">
              <a:buFont typeface="Courier New" panose="02070309020205020404" pitchFamily="49" charset="0"/>
              <a:buChar char="o"/>
            </a:pPr>
            <a:r>
              <a:rPr lang="en-US" dirty="0" err="1"/>
              <a:t>Stopwords</a:t>
            </a:r>
            <a:endParaRPr lang="en-US" dirty="0"/>
          </a:p>
          <a:p>
            <a:endParaRPr lang="en-US" dirty="0"/>
          </a:p>
        </p:txBody>
      </p:sp>
    </p:spTree>
    <p:extLst>
      <p:ext uri="{BB962C8B-B14F-4D97-AF65-F5344CB8AC3E}">
        <p14:creationId xmlns:p14="http://schemas.microsoft.com/office/powerpoint/2010/main" val="250651501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112</TotalTime>
  <Words>404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Candara</vt:lpstr>
      <vt:lpstr>Consolas</vt:lpstr>
      <vt:lpstr>Courier New</vt:lpstr>
      <vt:lpstr>Tech Computer 16x9</vt:lpstr>
      <vt:lpstr>Phát hiện tin giả</vt:lpstr>
      <vt:lpstr>Giới thiệu bài thuyết trình</vt:lpstr>
      <vt:lpstr>Giới thiệu</vt:lpstr>
      <vt:lpstr>Định nghĩa tin giả</vt:lpstr>
      <vt:lpstr>Định nghĩa bài toán</vt:lpstr>
      <vt:lpstr>Định nghĩa bài toán</vt:lpstr>
      <vt:lpstr>Một số hệ thống</vt:lpstr>
      <vt:lpstr>Một số hệ thống</vt:lpstr>
      <vt:lpstr>Cách tiếp cận</vt:lpstr>
      <vt:lpstr>Cách tiếp cận</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tin giả</dc:title>
  <dc:creator>Quang Hung</dc:creator>
  <cp:lastModifiedBy>Quang Hung</cp:lastModifiedBy>
  <cp:revision>2</cp:revision>
  <dcterms:created xsi:type="dcterms:W3CDTF">2023-05-15T03:19:26Z</dcterms:created>
  <dcterms:modified xsi:type="dcterms:W3CDTF">2023-05-15T21:37:18Z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