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9" r:id="rId18"/>
  </p:sldIdLst>
  <p:sldSz cx="12188825" cy="6858000"/>
  <p:notesSz cx="6669088" cy="9926638"/>
  <p:defaultTextStyle>
    <a:defPPr>
      <a:defRPr lang="en-US"/>
    </a:defPPr>
    <a:lvl1pPr marL="0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ip Kumar D-ERS,HCLTech" initials="DKD" lastIdx="0" clrIdx="0">
    <p:extLst>
      <p:ext uri="{19B8F6BF-5375-455C-9EA6-DF929625EA0E}">
        <p15:presenceInfo xmlns:p15="http://schemas.microsoft.com/office/powerpoint/2012/main" userId="S-1-5-21-333653013-2304839960-3876203932-4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7FF"/>
    <a:srgbClr val="FFFFFF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53" autoAdjust="0"/>
    <p:restoredTop sz="94249" autoAdjust="0"/>
  </p:normalViewPr>
  <p:slideViewPr>
    <p:cSldViewPr>
      <p:cViewPr varScale="1">
        <p:scale>
          <a:sx n="67" d="100"/>
          <a:sy n="67" d="100"/>
        </p:scale>
        <p:origin x="168" y="44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374"/>
    </p:cViewPr>
  </p:sorterViewPr>
  <p:notesViewPr>
    <p:cSldViewPr>
      <p:cViewPr varScale="1">
        <p:scale>
          <a:sx n="51" d="100"/>
          <a:sy n="51" d="100"/>
        </p:scale>
        <p:origin x="3000" y="7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129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3951-7097-43E8-A1F5-C6572EE56D69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129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4BB-C4FD-4295-9628-6D7BE9D48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C61121C-71FF-44E4-99AE-7C394759F510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D7E9304-3E29-475A-BE0E-1685E8A85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3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1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6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6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2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JOB BASED CERTIFICATION</a:t>
            </a:r>
            <a:r>
              <a:rPr lang="en-US" baseline="0" dirty="0"/>
              <a:t> (J B C) is a learning workflow.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This covers Technical, Domain, Process, Project Management and Behavior Skills.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These Skills are required by an employee, to perform the Job Role, assigned in RAS. 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vtml_pause</a:t>
            </a:r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 time="1000"/&gt;</a:t>
            </a:r>
            <a:endParaRPr lang="en-US" baseline="0" dirty="0"/>
          </a:p>
          <a:p>
            <a:r>
              <a:rPr lang="en-US" baseline="0" dirty="0"/>
              <a:t>The screen displays the Job Roles for which a workflow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5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85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04107" y="293462"/>
            <a:ext cx="8874579" cy="139654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04107" y="1676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lowchart: Delay 10"/>
          <p:cNvSpPr/>
          <p:nvPr userDrawn="1"/>
        </p:nvSpPr>
        <p:spPr>
          <a:xfrm>
            <a:off x="6352" y="228600"/>
            <a:ext cx="2122766" cy="1905000"/>
          </a:xfrm>
          <a:custGeom>
            <a:avLst/>
            <a:gdLst>
              <a:gd name="connsiteX0" fmla="*/ 0 w 2208212"/>
              <a:gd name="connsiteY0" fmla="*/ 0 h 1905000"/>
              <a:gd name="connsiteX1" fmla="*/ 1104106 w 2208212"/>
              <a:gd name="connsiteY1" fmla="*/ 0 h 1905000"/>
              <a:gd name="connsiteX2" fmla="*/ 2208212 w 2208212"/>
              <a:gd name="connsiteY2" fmla="*/ 952500 h 1905000"/>
              <a:gd name="connsiteX3" fmla="*/ 1104106 w 2208212"/>
              <a:gd name="connsiteY3" fmla="*/ 1905000 h 1905000"/>
              <a:gd name="connsiteX4" fmla="*/ 0 w 2208212"/>
              <a:gd name="connsiteY4" fmla="*/ 1905000 h 1905000"/>
              <a:gd name="connsiteX5" fmla="*/ 0 w 2208212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5250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35187"/>
              <a:gd name="connsiteY0" fmla="*/ 0 h 1905000"/>
              <a:gd name="connsiteX1" fmla="*/ 1104106 w 2135187"/>
              <a:gd name="connsiteY1" fmla="*/ 0 h 1905000"/>
              <a:gd name="connsiteX2" fmla="*/ 2135187 w 2135187"/>
              <a:gd name="connsiteY2" fmla="*/ 958850 h 1905000"/>
              <a:gd name="connsiteX3" fmla="*/ 1104106 w 2135187"/>
              <a:gd name="connsiteY3" fmla="*/ 1905000 h 1905000"/>
              <a:gd name="connsiteX4" fmla="*/ 0 w 2135187"/>
              <a:gd name="connsiteY4" fmla="*/ 1905000 h 1905000"/>
              <a:gd name="connsiteX5" fmla="*/ 0 w 2135187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4615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3980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03512"/>
              <a:gd name="connsiteY0" fmla="*/ 0 h 1905000"/>
              <a:gd name="connsiteX1" fmla="*/ 1104106 w 2103512"/>
              <a:gd name="connsiteY1" fmla="*/ 0 h 1905000"/>
              <a:gd name="connsiteX2" fmla="*/ 2103437 w 2103512"/>
              <a:gd name="connsiteY2" fmla="*/ 939800 h 1905000"/>
              <a:gd name="connsiteX3" fmla="*/ 1104106 w 2103512"/>
              <a:gd name="connsiteY3" fmla="*/ 1905000 h 1905000"/>
              <a:gd name="connsiteX4" fmla="*/ 0 w 2103512"/>
              <a:gd name="connsiteY4" fmla="*/ 1905000 h 1905000"/>
              <a:gd name="connsiteX5" fmla="*/ 0 w 2103512"/>
              <a:gd name="connsiteY5" fmla="*/ 0 h 1905000"/>
              <a:gd name="connsiteX0" fmla="*/ 0 w 2103729"/>
              <a:gd name="connsiteY0" fmla="*/ 0 h 1905000"/>
              <a:gd name="connsiteX1" fmla="*/ 1104106 w 2103729"/>
              <a:gd name="connsiteY1" fmla="*/ 0 h 1905000"/>
              <a:gd name="connsiteX2" fmla="*/ 2103437 w 2103729"/>
              <a:gd name="connsiteY2" fmla="*/ 939800 h 1905000"/>
              <a:gd name="connsiteX3" fmla="*/ 1104106 w 2103729"/>
              <a:gd name="connsiteY3" fmla="*/ 1905000 h 1905000"/>
              <a:gd name="connsiteX4" fmla="*/ 0 w 2103729"/>
              <a:gd name="connsiteY4" fmla="*/ 1905000 h 1905000"/>
              <a:gd name="connsiteX5" fmla="*/ 0 w 2103729"/>
              <a:gd name="connsiteY5" fmla="*/ 0 h 1905000"/>
              <a:gd name="connsiteX0" fmla="*/ 0 w 2122766"/>
              <a:gd name="connsiteY0" fmla="*/ 0 h 1905000"/>
              <a:gd name="connsiteX1" fmla="*/ 1104106 w 2122766"/>
              <a:gd name="connsiteY1" fmla="*/ 0 h 1905000"/>
              <a:gd name="connsiteX2" fmla="*/ 2122487 w 2122766"/>
              <a:gd name="connsiteY2" fmla="*/ 946150 h 1905000"/>
              <a:gd name="connsiteX3" fmla="*/ 1104106 w 2122766"/>
              <a:gd name="connsiteY3" fmla="*/ 1905000 h 1905000"/>
              <a:gd name="connsiteX4" fmla="*/ 0 w 2122766"/>
              <a:gd name="connsiteY4" fmla="*/ 1905000 h 1905000"/>
              <a:gd name="connsiteX5" fmla="*/ 0 w 2122766"/>
              <a:gd name="connsiteY5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2766" h="1905000">
                <a:moveTo>
                  <a:pt x="0" y="0"/>
                </a:moveTo>
                <a:lnTo>
                  <a:pt x="1104106" y="0"/>
                </a:lnTo>
                <a:cubicBezTo>
                  <a:pt x="1713887" y="0"/>
                  <a:pt x="2109787" y="381999"/>
                  <a:pt x="2122487" y="946150"/>
                </a:cubicBezTo>
                <a:cubicBezTo>
                  <a:pt x="2135187" y="1510301"/>
                  <a:pt x="1713887" y="1905000"/>
                  <a:pt x="1104106" y="1905000"/>
                </a:cubicBez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pic>
        <p:nvPicPr>
          <p:cNvPr id="1026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547687"/>
            <a:ext cx="1752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F86C2534-EEFB-47D3-AB48-F73D43367EA7}"/>
              </a:ext>
            </a:extLst>
          </p:cNvPr>
          <p:cNvSpPr/>
          <p:nvPr userDrawn="1"/>
        </p:nvSpPr>
        <p:spPr>
          <a:xfrm rot="16200000">
            <a:off x="7253108" y="659314"/>
            <a:ext cx="903062" cy="8968372"/>
          </a:xfrm>
          <a:prstGeom prst="flowChartOnlineStorage">
            <a:avLst/>
          </a:prstGeom>
          <a:gradFill flip="none" rotWithShape="1">
            <a:gsLst>
              <a:gs pos="0">
                <a:schemeClr val="accent4">
                  <a:alpha val="36000"/>
                  <a:lumMod val="16000"/>
                  <a:lumOff val="84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74B7FF">
                <a:alpha val="9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  <p:pic>
        <p:nvPicPr>
          <p:cNvPr id="6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2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292603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961571" y="5880848"/>
            <a:ext cx="2265687" cy="977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7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0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88825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  <p:pic>
        <p:nvPicPr>
          <p:cNvPr id="4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5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2934" y="749419"/>
            <a:ext cx="11087953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0930585" y="253779"/>
            <a:ext cx="524735" cy="337973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57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88825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  <p:pic>
        <p:nvPicPr>
          <p:cNvPr id="4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3" y="174298"/>
            <a:ext cx="9383710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050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79" y="76200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8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6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3" y="174298"/>
            <a:ext cx="9917110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49349"/>
            <a:ext cx="5383398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49349"/>
            <a:ext cx="5383398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34433"/>
            <a:ext cx="5385515" cy="639763"/>
          </a:xfrm>
        </p:spPr>
        <p:txBody>
          <a:bodyPr anchor="b"/>
          <a:lstStyle>
            <a:lvl1pPr marL="0" indent="0">
              <a:buNone/>
              <a:defRPr sz="2200" b="1">
                <a:latin typeface="Raleway"/>
                <a:cs typeface="Raleway"/>
              </a:defRPr>
            </a:lvl1pPr>
            <a:lvl2pPr marL="544093" indent="0">
              <a:buNone/>
              <a:defRPr sz="2400" b="1"/>
            </a:lvl2pPr>
            <a:lvl3pPr marL="1088186" indent="0">
              <a:buNone/>
              <a:defRPr sz="2200" b="1"/>
            </a:lvl3pPr>
            <a:lvl4pPr marL="1632278" indent="0">
              <a:buNone/>
              <a:defRPr sz="1900" b="1"/>
            </a:lvl4pPr>
            <a:lvl5pPr marL="2176370" indent="0">
              <a:buNone/>
              <a:defRPr sz="1900" b="1"/>
            </a:lvl5pPr>
            <a:lvl6pPr marL="2720463" indent="0">
              <a:buNone/>
              <a:defRPr sz="1900" b="1"/>
            </a:lvl6pPr>
            <a:lvl7pPr marL="3264556" indent="0">
              <a:buNone/>
              <a:defRPr sz="1900" b="1"/>
            </a:lvl7pPr>
            <a:lvl8pPr marL="3808647" indent="0">
              <a:buNone/>
              <a:defRPr sz="1900" b="1"/>
            </a:lvl8pPr>
            <a:lvl9pPr marL="4352741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74192"/>
            <a:ext cx="5385515" cy="3951288"/>
          </a:xfrm>
        </p:spPr>
        <p:txBody>
          <a:bodyPr>
            <a:normAutofit/>
          </a:bodyPr>
          <a:lstStyle>
            <a:lvl1pPr>
              <a:defRPr sz="2200">
                <a:latin typeface="Raleway"/>
                <a:cs typeface="Raleway"/>
              </a:defRPr>
            </a:lvl1pPr>
            <a:lvl2pPr>
              <a:defRPr sz="1900">
                <a:latin typeface="Raleway"/>
                <a:cs typeface="Raleway"/>
              </a:defRPr>
            </a:lvl2pPr>
            <a:lvl3pPr>
              <a:defRPr sz="1700">
                <a:latin typeface="Raleway"/>
                <a:cs typeface="Raleway"/>
              </a:defRPr>
            </a:lvl3pPr>
            <a:lvl4pPr>
              <a:defRPr sz="1400">
                <a:latin typeface="Raleway"/>
                <a:cs typeface="Raleway"/>
              </a:defRPr>
            </a:lvl4pPr>
            <a:lvl5pPr>
              <a:defRPr sz="1400">
                <a:latin typeface="Raleway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334433"/>
            <a:ext cx="5387630" cy="639763"/>
          </a:xfrm>
        </p:spPr>
        <p:txBody>
          <a:bodyPr anchor="b"/>
          <a:lstStyle>
            <a:lvl1pPr marL="0" indent="0">
              <a:buNone/>
              <a:defRPr sz="2200" b="1">
                <a:latin typeface="Raleway"/>
                <a:cs typeface="Raleway"/>
              </a:defRPr>
            </a:lvl1pPr>
            <a:lvl2pPr marL="544093" indent="0">
              <a:buNone/>
              <a:defRPr sz="2400" b="1"/>
            </a:lvl2pPr>
            <a:lvl3pPr marL="1088186" indent="0">
              <a:buNone/>
              <a:defRPr sz="2200" b="1"/>
            </a:lvl3pPr>
            <a:lvl4pPr marL="1632278" indent="0">
              <a:buNone/>
              <a:defRPr sz="1900" b="1"/>
            </a:lvl4pPr>
            <a:lvl5pPr marL="2176370" indent="0">
              <a:buNone/>
              <a:defRPr sz="1900" b="1"/>
            </a:lvl5pPr>
            <a:lvl6pPr marL="2720463" indent="0">
              <a:buNone/>
              <a:defRPr sz="1900" b="1"/>
            </a:lvl6pPr>
            <a:lvl7pPr marL="3264556" indent="0">
              <a:buNone/>
              <a:defRPr sz="1900" b="1"/>
            </a:lvl7pPr>
            <a:lvl8pPr marL="3808647" indent="0">
              <a:buNone/>
              <a:defRPr sz="1900" b="1"/>
            </a:lvl8pPr>
            <a:lvl9pPr marL="4352741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1974192"/>
            <a:ext cx="5387630" cy="3951288"/>
          </a:xfrm>
        </p:spPr>
        <p:txBody>
          <a:bodyPr>
            <a:normAutofit/>
          </a:bodyPr>
          <a:lstStyle>
            <a:lvl1pPr>
              <a:defRPr sz="2200">
                <a:latin typeface="Raleway"/>
                <a:cs typeface="Raleway"/>
              </a:defRPr>
            </a:lvl1pPr>
            <a:lvl2pPr>
              <a:defRPr sz="1900">
                <a:latin typeface="Raleway"/>
                <a:cs typeface="Raleway"/>
              </a:defRPr>
            </a:lvl2pPr>
            <a:lvl3pPr>
              <a:defRPr sz="1700">
                <a:latin typeface="Raleway"/>
                <a:cs typeface="Raleway"/>
              </a:defRPr>
            </a:lvl3pPr>
            <a:lvl4pPr>
              <a:defRPr sz="1400">
                <a:latin typeface="Raleway"/>
                <a:cs typeface="Raleway"/>
              </a:defRPr>
            </a:lvl4pPr>
            <a:lvl5pPr>
              <a:defRPr sz="1400">
                <a:latin typeface="Raleway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>
            <a:lvl1pPr>
              <a:defRPr sz="1300">
                <a:latin typeface="Raleway"/>
                <a:cs typeface="Raleway"/>
              </a:defRPr>
            </a:lvl1pPr>
          </a:lstStyle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>
                <a:latin typeface="Raleway"/>
                <a:cs typeface="Raleway"/>
              </a:defRPr>
            </a:lvl1pPr>
          </a:lstStyle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11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79" y="76200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2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6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21429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6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19672" y="1478495"/>
            <a:ext cx="5936762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88825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203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7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13396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2" y="174298"/>
            <a:ext cx="11023985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7"/>
            <a:ext cx="10969943" cy="4525963"/>
          </a:xfrm>
          <a:prstGeom prst="rect">
            <a:avLst/>
          </a:prstGeom>
        </p:spPr>
        <p:txBody>
          <a:bodyPr vert="horz" lIns="108821" tIns="54411" rIns="108821" bIns="5441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6753" y="6298428"/>
            <a:ext cx="2844059" cy="365125"/>
          </a:xfrm>
          <a:prstGeom prst="rect">
            <a:avLst/>
          </a:prstGeom>
        </p:spPr>
        <p:txBody>
          <a:bodyPr vert="horz" lIns="108821" tIns="54411" rIns="108821" bIns="5441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532934" y="749419"/>
            <a:ext cx="11087953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449988"/>
            <a:ext cx="1371600" cy="331812"/>
          </a:xfrm>
          <a:prstGeom prst="rect">
            <a:avLst/>
          </a:prstGeom>
        </p:spPr>
      </p:pic>
      <p:pic>
        <p:nvPicPr>
          <p:cNvPr id="7" name="Picture 6" descr="1-05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67" y="6553200"/>
            <a:ext cx="1205345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3024"/>
            <a:ext cx="1141413" cy="8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2" r:id="rId10"/>
    <p:sldLayoutId id="2147483823" r:id="rId11"/>
    <p:sldLayoutId id="2147483825" r:id="rId12"/>
    <p:sldLayoutId id="2147483831" r:id="rId13"/>
    <p:sldLayoutId id="2147483841" r:id="rId14"/>
  </p:sldLayoutIdLst>
  <p:hf hdr="0" ftr="0" dt="0"/>
  <p:txStyles>
    <p:titleStyle>
      <a:lvl1pPr algn="l" defTabSz="544093" rtl="0" eaLnBrk="1" latinLnBrk="0" hangingPunct="1">
        <a:spcBef>
          <a:spcPct val="0"/>
        </a:spcBef>
        <a:buNone/>
        <a:defRPr sz="17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08070" indent="-408070" algn="l" defTabSz="54409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Raleway"/>
          <a:ea typeface="+mn-ea"/>
          <a:cs typeface="Raleway"/>
        </a:defRPr>
      </a:lvl1pPr>
      <a:lvl2pPr marL="884150" indent="-340058" algn="l" defTabSz="54409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Raleway"/>
          <a:ea typeface="+mn-ea"/>
          <a:cs typeface="Raleway"/>
        </a:defRPr>
      </a:lvl2pPr>
      <a:lvl3pPr marL="1360232" indent="-272046" algn="l" defTabSz="54409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Raleway"/>
          <a:ea typeface="+mn-ea"/>
          <a:cs typeface="Raleway"/>
        </a:defRPr>
      </a:lvl3pPr>
      <a:lvl4pPr marL="1904324" indent="-272046" algn="l" defTabSz="544093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Raleway"/>
          <a:ea typeface="+mn-ea"/>
          <a:cs typeface="Raleway"/>
        </a:defRPr>
      </a:lvl4pPr>
      <a:lvl5pPr marL="2448416" indent="-272046" algn="l" defTabSz="544093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Raleway"/>
          <a:ea typeface="+mn-ea"/>
          <a:cs typeface="Raleway"/>
        </a:defRPr>
      </a:lvl5pPr>
      <a:lvl6pPr marL="2992509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602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695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86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93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86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78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70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463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56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647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741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9ECD519B-D971-49EA-9A8B-70E5278BD2EB}"/>
              </a:ext>
            </a:extLst>
          </p:cNvPr>
          <p:cNvSpPr txBox="1">
            <a:spLocks/>
          </p:cNvSpPr>
          <p:nvPr/>
        </p:nvSpPr>
        <p:spPr>
          <a:xfrm>
            <a:off x="3122611" y="4724400"/>
            <a:ext cx="9066213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544093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Raleway"/>
                <a:ea typeface="+mj-ea"/>
                <a:cs typeface="Raleway"/>
              </a:defRPr>
            </a:lvl1pPr>
          </a:lstStyle>
          <a:p>
            <a:pPr algn="ctr"/>
            <a:r>
              <a:rPr lang="en-IN" sz="4000" dirty="0">
                <a:solidFill>
                  <a:schemeClr val="tx2"/>
                </a:solidFill>
              </a:rPr>
              <a:t>C/C++ - </a:t>
            </a:r>
            <a:r>
              <a:rPr lang="en-IN" sz="4000" dirty="0" err="1">
                <a:solidFill>
                  <a:schemeClr val="tx2"/>
                </a:solidFill>
              </a:rPr>
              <a:t>Preprocessor</a:t>
            </a:r>
            <a:r>
              <a:rPr lang="en-IN" sz="4000" dirty="0">
                <a:solidFill>
                  <a:schemeClr val="tx2"/>
                </a:solidFill>
              </a:rPr>
              <a:t> and Macros</a:t>
            </a:r>
          </a:p>
        </p:txBody>
      </p:sp>
    </p:spTree>
    <p:extLst>
      <p:ext uri="{BB962C8B-B14F-4D97-AF65-F5344CB8AC3E}">
        <p14:creationId xmlns:p14="http://schemas.microsoft.com/office/powerpoint/2010/main" val="776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762000"/>
            <a:ext cx="8745538" cy="328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Program-11: Write, compile, Execute below program in C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#ifndef CVV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#define CVV 199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("CVV=%d", CVV);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("CVV=%d", 188);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#endif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CCD30-124F-4F9D-B346-C86D0E136217}"/>
              </a:ext>
            </a:extLst>
          </p:cNvPr>
          <p:cNvSpPr txBox="1"/>
          <p:nvPr/>
        </p:nvSpPr>
        <p:spPr>
          <a:xfrm>
            <a:off x="1616074" y="4114800"/>
            <a:ext cx="8745538" cy="269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Program-12: Write, compile, Execute below program in C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p( n )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"t" #n " = %d", t##n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t3=10;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p(3);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349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Program-13: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p(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n,m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"%d", m##n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q(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##b)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p(3,4);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q(5,5);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0410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68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Program-14: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hello( n )   a##n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a3;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x;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x=hello(3);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if(x!=0)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("hi");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("good");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5181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349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Program-15: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CONCAT(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x##y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("value1: %d\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n",CONCAT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(10,20));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("value2: %d\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n",CONCAT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(10,20)+100);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2223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1012" y="1600200"/>
            <a:ext cx="7620000" cy="37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0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57524"/>
            <a:ext cx="8745538" cy="260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Program-1: Write, compile, Execute below program in C</a:t>
            </a:r>
          </a:p>
          <a:p>
            <a:endParaRPr lang="en-IN" sz="1600" dirty="0"/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ERRMSG(a)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("Error=%d", a);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ERRMSG(10);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D4F10-F6F7-47BB-8609-6615F5300CAE}"/>
              </a:ext>
            </a:extLst>
          </p:cNvPr>
          <p:cNvSpPr txBox="1"/>
          <p:nvPr/>
        </p:nvSpPr>
        <p:spPr>
          <a:xfrm>
            <a:off x="1463674" y="3466700"/>
            <a:ext cx="9431338" cy="323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Program-2: Write, compile, Execute below program in C</a:t>
            </a:r>
          </a:p>
          <a:p>
            <a:endParaRPr lang="en-IN" sz="1600" dirty="0"/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LOGIC(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(a==b)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if(LOGIC(5,5))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("SAME ");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29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Program-3: Write, compile, Execute below program in C</a:t>
            </a:r>
          </a:p>
          <a:p>
            <a:endParaRPr lang="en-IN" sz="1600" dirty="0"/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LOOP(a) for(int i=1;i&lt;=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a;i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 ",i);}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LOOP(5);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D4F10-F6F7-47BB-8609-6615F5300CAE}"/>
              </a:ext>
            </a:extLst>
          </p:cNvPr>
          <p:cNvSpPr txBox="1"/>
          <p:nvPr/>
        </p:nvSpPr>
        <p:spPr>
          <a:xfrm>
            <a:off x="1463674" y="3830826"/>
            <a:ext cx="9431338" cy="26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Program-4: Write, compile, Execute below program in C</a:t>
            </a:r>
          </a:p>
          <a:p>
            <a:endParaRPr lang="en-IN" sz="1600" dirty="0"/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TANK(a) a*10+2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a = TANK(2)*2;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2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68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Program-5: Write, compile, Execute below program in C</a:t>
            </a:r>
          </a:p>
          <a:p>
            <a:endParaRPr lang="en-IN" sz="1600" dirty="0"/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 iostream 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MIN(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(((a)&lt;(b)) ? a : b)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 () 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585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i, j;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585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= 100.1;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585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= 100.01;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58506" lvl="1"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"The minimum is "  &lt;&lt; MIN(i, j) &lt;&lt;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585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485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09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Program-6: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 iostream 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 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"Value of __LINE__ : " &lt;&lt; __LINE__ &lt;&lt;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"Value of __FILE__ : " &lt;&lt; __FILE__ &lt;&lt;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"Value of __DATE__ : " &lt;&lt; __DATE__ &lt;&lt;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"Value of __TIME__ : " &lt;&lt; __TIME__ &lt;&lt;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83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98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Program-7: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 iostream 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var 10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#if var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&lt;&lt;"TRUE"&lt;&lt;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&lt;&lt;"FALSE"&lt;&lt;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#endif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44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98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Program-8: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 iostream &gt;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#if(!5&gt;=5)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 a=5;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#elif -1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 a=10;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 a=15;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#endif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a;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78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09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Program-9: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#ifdef __DATE__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s",__DATE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("First define the __DATE__");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#endif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1306" lvl="1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306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228600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Programs for Pre-processor and Macros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674" y="838200"/>
            <a:ext cx="8745538" cy="498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// Program-10: Write, compile, Execute below program in C</a:t>
            </a:r>
          </a:p>
          <a:p>
            <a:endParaRPr lang="en-IN" sz="16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ABC 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#ifdef ABC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#undef ABC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ABC 50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ABC 100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#endif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d",ABC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937197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TEST">
      <a:dk1>
        <a:srgbClr val="000000"/>
      </a:dk1>
      <a:lt1>
        <a:srgbClr val="FFFFFF"/>
      </a:lt1>
      <a:dk2>
        <a:srgbClr val="0D47A1"/>
      </a:dk2>
      <a:lt2>
        <a:srgbClr val="E3F2FD"/>
      </a:lt2>
      <a:accent1>
        <a:srgbClr val="1565C0"/>
      </a:accent1>
      <a:accent2>
        <a:srgbClr val="1976D2"/>
      </a:accent2>
      <a:accent3>
        <a:srgbClr val="1E88E5"/>
      </a:accent3>
      <a:accent4>
        <a:srgbClr val="2196F3"/>
      </a:accent4>
      <a:accent5>
        <a:srgbClr val="42A5F5"/>
      </a:accent5>
      <a:accent6>
        <a:srgbClr val="64B5F6"/>
      </a:accent6>
      <a:hlink>
        <a:srgbClr val="1E88E5"/>
      </a:hlink>
      <a:folHlink>
        <a:srgbClr val="1565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1CT_2016_template" id="{353AB204-8441-4ECC-A09D-1132309B0D41}" vid="{36BEC17B-2A9F-4BC4-A502-7043DE3723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19CAF5C77684EBDB676BDBADB19FB" ma:contentTypeVersion="2" ma:contentTypeDescription="Create a new document." ma:contentTypeScope="" ma:versionID="2ff192b418beeacf84276a34a77c41a6">
  <xsd:schema xmlns:xsd="http://www.w3.org/2001/XMLSchema" xmlns:xs="http://www.w3.org/2001/XMLSchema" xmlns:p="http://schemas.microsoft.com/office/2006/metadata/properties" xmlns:ns2="c9b4b10c-0dfc-42fa-96e4-dd38c061606b" targetNamespace="http://schemas.microsoft.com/office/2006/metadata/properties" ma:root="true" ma:fieldsID="918a77ead0c924221ddc020a39d51c82" ns2:_="">
    <xsd:import namespace="c9b4b10c-0dfc-42fa-96e4-dd38c0616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4b10c-0dfc-42fa-96e4-dd38c0616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25223C-D91F-411D-A2B1-2C53DFFCE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4b10c-0dfc-42fa-96e4-dd38c06160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0FE049-F0A3-4F48-B2EF-7577E8FACDAE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c9b4b10c-0dfc-42fa-96e4-dd38c061606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DEFDDD-393F-4C76-9046-35FAEEF268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21CT_2016_template</Template>
  <TotalTime>4711</TotalTime>
  <Words>2010</Words>
  <Application>Microsoft Office PowerPoint</Application>
  <PresentationFormat>Custom</PresentationFormat>
  <Paragraphs>274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The Business</dc:title>
  <dc:creator>Ishu</dc:creator>
  <cp:lastModifiedBy>Sowmya K S</cp:lastModifiedBy>
  <cp:revision>388</cp:revision>
  <cp:lastPrinted>2016-07-08T12:23:08Z</cp:lastPrinted>
  <dcterms:created xsi:type="dcterms:W3CDTF">2017-04-07T11:24:33Z</dcterms:created>
  <dcterms:modified xsi:type="dcterms:W3CDTF">2022-03-02T07:44:51Z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0x01010061219CAF5C77684EBDB676BDBADB19FB</vt:lpwstr>
  </property>
  <property fmtid="{D5CDD505-2E9C-101B-9397-08002B2CF9AE}" pid="3" name="TitusGUID">
    <vt:lpwstr>6b218e46-3756-421c-90ab-f3cb6a7a4450</vt:lpwstr>
  </property>
  <property fmtid="{D5CDD505-2E9C-101B-9397-08002B2CF9AE}" pid="4" name="Classification">
    <vt:lpwstr>null</vt:lpwstr>
  </property>
  <property fmtid="{D5CDD505-2E9C-101B-9397-08002B2CF9AE}" pid="5" name="HCLClassification">
    <vt:lpwstr>HCL_Cla5s_1nt3rnal</vt:lpwstr>
  </property>
  <property fmtid="{D5CDD505-2E9C-101B-9397-08002B2CF9AE}" pid="6" name="HCL_Cla5s_D6">
    <vt:lpwstr>False</vt:lpwstr>
  </property>
  <property fmtid="{D5CDD505-2E9C-101B-9397-08002B2CF9AE}" pid="7" name="HCLClassD6">
    <vt:lpwstr>False</vt:lpwstr>
  </property>
</Properties>
</file>