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0" r:id="rId2"/>
    <p:sldId id="259" r:id="rId3"/>
    <p:sldId id="263" r:id="rId4"/>
    <p:sldId id="272" r:id="rId5"/>
    <p:sldId id="273" r:id="rId6"/>
    <p:sldId id="271" r:id="rId7"/>
    <p:sldId id="274" r:id="rId8"/>
    <p:sldId id="305" r:id="rId9"/>
    <p:sldId id="306" r:id="rId10"/>
    <p:sldId id="307" r:id="rId11"/>
    <p:sldId id="308" r:id="rId12"/>
    <p:sldId id="325" r:id="rId13"/>
    <p:sldId id="266" r:id="rId14"/>
    <p:sldId id="275" r:id="rId15"/>
    <p:sldId id="279" r:id="rId16"/>
    <p:sldId id="309" r:id="rId17"/>
    <p:sldId id="310" r:id="rId18"/>
    <p:sldId id="313" r:id="rId19"/>
    <p:sldId id="311" r:id="rId20"/>
    <p:sldId id="314" r:id="rId21"/>
    <p:sldId id="315" r:id="rId22"/>
    <p:sldId id="280" r:id="rId23"/>
    <p:sldId id="281" r:id="rId24"/>
    <p:sldId id="282" r:id="rId25"/>
    <p:sldId id="283" r:id="rId26"/>
    <p:sldId id="288" r:id="rId27"/>
    <p:sldId id="316" r:id="rId28"/>
    <p:sldId id="318" r:id="rId29"/>
    <p:sldId id="319" r:id="rId30"/>
    <p:sldId id="289" r:id="rId31"/>
    <p:sldId id="290" r:id="rId32"/>
    <p:sldId id="312" r:id="rId33"/>
    <p:sldId id="320" r:id="rId34"/>
    <p:sldId id="323" r:id="rId35"/>
    <p:sldId id="322" r:id="rId36"/>
    <p:sldId id="321" r:id="rId37"/>
    <p:sldId id="324" r:id="rId38"/>
    <p:sldId id="287" r:id="rId39"/>
    <p:sldId id="268" r:id="rId40"/>
    <p:sldId id="258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0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8606" y="3258343"/>
            <a:ext cx="8622506" cy="1349375"/>
          </a:xfrm>
        </p:spPr>
        <p:txBody>
          <a:bodyPr>
            <a:noAutofit/>
          </a:bodyPr>
          <a:lstStyle>
            <a:lvl1pPr>
              <a:defRPr sz="20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60" r:id="rId6"/>
    <p:sldLayoutId id="2147483653" r:id="rId7"/>
    <p:sldLayoutId id="214748365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Arrays, Decision and Looping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How works with array?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and index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Find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8058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Array in C</a:t>
            </a:r>
            <a:endParaRPr lang="en-US" altLang="en-US" sz="2400" i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278605" y="1234440"/>
            <a:ext cx="8622507" cy="33601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b="1" i="1" dirty="0"/>
              <a:t>When will using Array?</a:t>
            </a:r>
            <a:endParaRPr lang="en-US" altLang="en-US" sz="2400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Array in </a:t>
            </a:r>
            <a:r>
              <a:rPr lang="en-US" sz="2400" dirty="0" smtClean="0"/>
              <a:t>C: </a:t>
            </a:r>
            <a:r>
              <a:rPr lang="en-US" sz="2400" dirty="0" err="1" smtClean="0"/>
              <a:t>Sumary</a:t>
            </a:r>
            <a:endParaRPr lang="en-US" altLang="en-US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90" y="804672"/>
            <a:ext cx="6538392" cy="378955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/>
              <a:t>Decision in C</a:t>
            </a:r>
          </a:p>
        </p:txBody>
      </p:sp>
      <p:sp>
        <p:nvSpPr>
          <p:cNvPr id="6" name="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Arial" charset="0"/>
                <a:cs typeface="Arial" charset="0"/>
              </a:rPr>
              <a:t>Section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839-39A4-41C9-8F06-DFDBE0D08E6E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Decision in 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Agenda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i="1" dirty="0"/>
              <a:t>Introduce</a:t>
            </a:r>
          </a:p>
          <a:p>
            <a:pPr algn="just"/>
            <a:r>
              <a:rPr lang="en-US" altLang="en-US" i="1" dirty="0"/>
              <a:t>How to build an expression</a:t>
            </a:r>
            <a:r>
              <a:rPr lang="en-US" altLang="en-US" i="1" dirty="0" smtClean="0"/>
              <a:t>?</a:t>
            </a:r>
          </a:p>
          <a:p>
            <a:pPr algn="just"/>
            <a:r>
              <a:rPr lang="en-US" altLang="en-US" i="1" dirty="0" smtClean="0"/>
              <a:t>if</a:t>
            </a:r>
            <a:r>
              <a:rPr lang="en-US" altLang="en-US" i="1" dirty="0"/>
              <a:t>, </a:t>
            </a:r>
            <a:r>
              <a:rPr lang="en-US" altLang="en-US" i="1" dirty="0" smtClean="0"/>
              <a:t>else… </a:t>
            </a:r>
            <a:r>
              <a:rPr lang="en-US" altLang="en-US" dirty="0"/>
              <a:t>statement</a:t>
            </a:r>
            <a:endParaRPr lang="en-US" altLang="en-US" i="1" dirty="0" smtClean="0"/>
          </a:p>
          <a:p>
            <a:pPr algn="just"/>
            <a:r>
              <a:rPr lang="en-US" altLang="en-US" i="1" dirty="0" smtClean="0"/>
              <a:t>switch… </a:t>
            </a:r>
            <a:r>
              <a:rPr lang="en-US" altLang="en-US" dirty="0" smtClean="0"/>
              <a:t>statement</a:t>
            </a:r>
          </a:p>
          <a:p>
            <a:pPr marL="0" indent="0" algn="just">
              <a:buNone/>
            </a:pPr>
            <a:endParaRPr lang="en-US" alt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Introduce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766" y="849313"/>
            <a:ext cx="4833496" cy="37449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How to build an expression?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03" y="833204"/>
            <a:ext cx="7551650" cy="37449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if, else… </a:t>
            </a:r>
            <a:r>
              <a:rPr lang="en-US" altLang="en-US" sz="2400" dirty="0"/>
              <a:t>statement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45388"/>
              </p:ext>
            </p:extLst>
          </p:nvPr>
        </p:nvGraphicFramePr>
        <p:xfrm>
          <a:off x="4332982" y="1691640"/>
          <a:ext cx="3336250" cy="2891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itmap Image" r:id="rId3" imgW="1028880" imgH="714240" progId="Paint.Picture">
                  <p:embed/>
                </p:oleObj>
              </mc:Choice>
              <mc:Fallback>
                <p:oleObj name="Bitmap Image" r:id="rId3" imgW="1028880" imgH="714240" progId="Paint.Picture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982" y="1691640"/>
                        <a:ext cx="3336250" cy="289179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911352"/>
            <a:ext cx="3608307" cy="22486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0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if, else… </a:t>
            </a:r>
            <a:r>
              <a:rPr lang="en-US" altLang="en-US" sz="2400" dirty="0"/>
              <a:t>statement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040971"/>
              </p:ext>
            </p:extLst>
          </p:nvPr>
        </p:nvGraphicFramePr>
        <p:xfrm>
          <a:off x="278605" y="698921"/>
          <a:ext cx="3673497" cy="365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Bitmap Image" r:id="rId3" imgW="1162212" imgH="1809524" progId="Paint.Picture">
                  <p:embed/>
                </p:oleObj>
              </mc:Choice>
              <mc:Fallback>
                <p:oleObj name="Bitmap Image" r:id="rId3" imgW="1162212" imgH="1809524" progId="Paint.Picture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" y="698921"/>
                        <a:ext cx="3673497" cy="365858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372598"/>
              </p:ext>
            </p:extLst>
          </p:nvPr>
        </p:nvGraphicFramePr>
        <p:xfrm>
          <a:off x="4041648" y="1252254"/>
          <a:ext cx="4859464" cy="220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5" imgW="4124160" imgH="1114560" progId="Paint.Picture">
                  <p:embed/>
                </p:oleObj>
              </mc:Choice>
              <mc:Fallback>
                <p:oleObj name="Bitmap Image" r:id="rId5" imgW="4124160" imgH="1114560" progId="Paint.Picture">
                  <p:embed/>
                  <p:pic>
                    <p:nvPicPr>
                      <p:cNvPr id="40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648" y="1252254"/>
                        <a:ext cx="4859464" cy="2206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8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switch… </a:t>
            </a:r>
            <a:r>
              <a:rPr lang="en-US" altLang="en-US" sz="2400" dirty="0"/>
              <a:t>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491596"/>
              </p:ext>
            </p:extLst>
          </p:nvPr>
        </p:nvGraphicFramePr>
        <p:xfrm>
          <a:off x="548640" y="717708"/>
          <a:ext cx="5733288" cy="414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Bitmap Image" r:id="rId3" imgW="1914286" imgH="2819794" progId="Paint.Picture">
                  <p:embed/>
                </p:oleObj>
              </mc:Choice>
              <mc:Fallback>
                <p:oleObj name="Bitmap Image" r:id="rId3" imgW="1914286" imgH="2819794" progId="Paint.Picture">
                  <p:embed/>
                  <p:pic>
                    <p:nvPicPr>
                      <p:cNvPr id="5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" y="717708"/>
                        <a:ext cx="5733288" cy="4143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60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Introduce</a:t>
            </a:r>
            <a:endParaRPr lang="en-US" dirty="0" smtClean="0"/>
          </a:p>
          <a:p>
            <a:r>
              <a:rPr lang="en-US" dirty="0"/>
              <a:t>Array in </a:t>
            </a:r>
            <a:r>
              <a:rPr lang="en-US" dirty="0" smtClean="0"/>
              <a:t>C</a:t>
            </a:r>
          </a:p>
          <a:p>
            <a:r>
              <a:rPr lang="en-US" dirty="0"/>
              <a:t>Decision in </a:t>
            </a:r>
            <a:r>
              <a:rPr lang="en-US" dirty="0" smtClean="0"/>
              <a:t>C</a:t>
            </a:r>
          </a:p>
          <a:p>
            <a:r>
              <a:rPr lang="en-US" dirty="0"/>
              <a:t>Looping In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switch… </a:t>
            </a:r>
            <a:r>
              <a:rPr lang="en-US" altLang="en-US" sz="2400" dirty="0"/>
              <a:t>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3" y="849313"/>
            <a:ext cx="7749146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7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switch… </a:t>
            </a:r>
            <a:r>
              <a:rPr lang="en-US" altLang="en-US" sz="2400" dirty="0"/>
              <a:t>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850393"/>
            <a:ext cx="7922323" cy="38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9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Decision in C</a:t>
            </a:r>
            <a:r>
              <a:rPr lang="en-US" altLang="en-US" sz="2400" dirty="0" smtClean="0"/>
              <a:t>.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04" y="850900"/>
            <a:ext cx="6576092" cy="328136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B440-E2B2-4B31-86A5-B73D743AFA1E}" type="datetime1">
              <a:rPr lang="en-US" smtClean="0"/>
              <a:t>4/19/2021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In C</a:t>
            </a:r>
          </a:p>
        </p:txBody>
      </p:sp>
      <p:sp>
        <p:nvSpPr>
          <p:cNvPr id="6" name="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Arial" charset="0"/>
                <a:cs typeface="Arial" charset="0"/>
              </a:rPr>
              <a:t>Section </a:t>
            </a:r>
            <a:r>
              <a:rPr lang="en-GB" dirty="0">
                <a:latin typeface="Arial" charset="0"/>
                <a:cs typeface="Arial" charset="0"/>
              </a:rPr>
              <a:t>4</a:t>
            </a:r>
            <a:endParaRPr lang="vi-VN" dirty="0" smtClean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839-39A4-41C9-8F06-DFDBE0D08E6E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39688"/>
            <a:ext cx="8229600" cy="78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1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Looping In </a:t>
            </a:r>
            <a:r>
              <a:rPr lang="en-US" sz="2400" dirty="0" smtClean="0"/>
              <a:t>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Agenda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i="1" dirty="0"/>
              <a:t>What is looping in C</a:t>
            </a:r>
            <a:r>
              <a:rPr lang="en-US" altLang="en-US" i="1" dirty="0" smtClean="0"/>
              <a:t>?</a:t>
            </a:r>
          </a:p>
          <a:p>
            <a:pPr algn="just"/>
            <a:r>
              <a:rPr lang="en-US" altLang="en-US" i="1" dirty="0" smtClean="0"/>
              <a:t>Syntax</a:t>
            </a:r>
          </a:p>
          <a:p>
            <a:pPr algn="just"/>
            <a:r>
              <a:rPr lang="en-US" altLang="en-US" i="1" dirty="0"/>
              <a:t>Enter and exit, break looping </a:t>
            </a:r>
            <a:r>
              <a:rPr lang="en-US" altLang="en-US" i="1" dirty="0" smtClean="0"/>
              <a:t>follow.</a:t>
            </a:r>
          </a:p>
          <a:p>
            <a:pPr algn="just"/>
            <a:r>
              <a:rPr lang="en-US" altLang="en-US" i="1" dirty="0"/>
              <a:t>How to use looping</a:t>
            </a:r>
            <a:r>
              <a:rPr lang="en-US" altLang="en-US" i="1" dirty="0" smtClean="0"/>
              <a:t>?</a:t>
            </a:r>
          </a:p>
          <a:p>
            <a:pPr algn="just"/>
            <a:r>
              <a:rPr lang="en-US" altLang="en-US" i="1" dirty="0"/>
              <a:t>Key </a:t>
            </a:r>
            <a:r>
              <a:rPr lang="en-US" altLang="en-US" i="1" dirty="0" smtClean="0"/>
              <a:t>words for </a:t>
            </a:r>
            <a:r>
              <a:rPr lang="en-US" altLang="en-US" i="1" dirty="0"/>
              <a:t>Looping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What is looping in C?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Clr>
                <a:srgbClr val="3333FF"/>
              </a:buClr>
              <a:buNone/>
              <a:tabLst>
                <a:tab pos="342900" algn="l"/>
              </a:tabLst>
            </a:pPr>
            <a:r>
              <a:rPr lang="en-US" altLang="en-US" b="1" dirty="0">
                <a:solidFill>
                  <a:srgbClr val="FF0066"/>
                </a:solidFill>
              </a:rPr>
              <a:t>Section of code in a program</a:t>
            </a:r>
          </a:p>
          <a:p>
            <a:pPr algn="ctr">
              <a:buClr>
                <a:srgbClr val="3333FF"/>
              </a:buClr>
              <a:buNone/>
              <a:tabLst>
                <a:tab pos="342900" algn="l"/>
              </a:tabLst>
            </a:pPr>
            <a:r>
              <a:rPr lang="en-US" altLang="en-US" b="1" dirty="0">
                <a:solidFill>
                  <a:srgbClr val="FF0066"/>
                </a:solidFill>
              </a:rPr>
              <a:t>which is executed repeatedly, </a:t>
            </a:r>
          </a:p>
          <a:p>
            <a:pPr algn="ctr">
              <a:buClr>
                <a:srgbClr val="3333FF"/>
              </a:buClr>
              <a:buNone/>
              <a:tabLst>
                <a:tab pos="342900" algn="l"/>
              </a:tabLst>
            </a:pPr>
            <a:r>
              <a:rPr lang="en-US" altLang="en-US" b="1" dirty="0">
                <a:solidFill>
                  <a:srgbClr val="FF0066"/>
                </a:solidFill>
              </a:rPr>
              <a:t>until a specific condition is satisfied</a:t>
            </a:r>
          </a:p>
          <a:p>
            <a:pPr marL="0" indent="0" algn="just">
              <a:buNone/>
            </a:pPr>
            <a:endParaRPr lang="en-US" alt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Syntax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200912" y="990672"/>
            <a:ext cx="5995416" cy="2941248"/>
            <a:chOff x="960" y="1109"/>
            <a:chExt cx="4416" cy="240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960" y="1109"/>
              <a:ext cx="4416" cy="768"/>
            </a:xfrm>
            <a:prstGeom prst="wave">
              <a:avLst>
                <a:gd name="adj1" fmla="val 13005"/>
                <a:gd name="adj2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4800" dirty="0">
                  <a:solidFill>
                    <a:schemeClr val="folHlink"/>
                  </a:solidFill>
                </a:rPr>
                <a:t>The</a:t>
              </a:r>
              <a:r>
                <a:rPr lang="en-US" altLang="en-US" sz="4800" dirty="0"/>
                <a:t> </a:t>
              </a:r>
              <a:r>
                <a:rPr lang="en-US" altLang="en-US" sz="4800" dirty="0">
                  <a:solidFill>
                    <a:srgbClr val="0070C0"/>
                  </a:solidFill>
                </a:rPr>
                <a:t>for</a:t>
              </a:r>
              <a:r>
                <a:rPr lang="en-US" altLang="en-US" sz="4800" dirty="0"/>
                <a:t> </a:t>
              </a:r>
              <a:r>
                <a:rPr lang="en-US" altLang="en-US" sz="4800" dirty="0">
                  <a:solidFill>
                    <a:schemeClr val="folHlink"/>
                  </a:solidFill>
                </a:rPr>
                <a:t>loop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960" y="1925"/>
              <a:ext cx="4368" cy="768"/>
            </a:xfrm>
            <a:prstGeom prst="wave">
              <a:avLst>
                <a:gd name="adj1" fmla="val 13005"/>
                <a:gd name="adj2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4400">
                  <a:solidFill>
                    <a:schemeClr val="folHlink"/>
                  </a:solidFill>
                </a:rPr>
                <a:t>The</a:t>
              </a:r>
              <a:r>
                <a:rPr lang="en-US" altLang="en-US" sz="4400"/>
                <a:t> </a:t>
              </a:r>
              <a:r>
                <a:rPr lang="en-US" altLang="en-US" sz="4400">
                  <a:solidFill>
                    <a:srgbClr val="0070C0"/>
                  </a:solidFill>
                </a:rPr>
                <a:t>while</a:t>
              </a:r>
              <a:r>
                <a:rPr lang="en-US" altLang="en-US" sz="4400"/>
                <a:t> </a:t>
              </a:r>
              <a:r>
                <a:rPr lang="en-US" altLang="en-US" sz="4400">
                  <a:solidFill>
                    <a:schemeClr val="folHlink"/>
                  </a:solidFill>
                </a:rPr>
                <a:t>loop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960" y="2741"/>
              <a:ext cx="4368" cy="768"/>
            </a:xfrm>
            <a:prstGeom prst="wave">
              <a:avLst>
                <a:gd name="adj1" fmla="val 13005"/>
                <a:gd name="adj2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lvl="1" algn="ctr" eaLnBrk="1" hangingPunct="1">
                <a:buFont typeface="Wingdings" panose="05000000000000000000" pitchFamily="2" charset="2"/>
                <a:buNone/>
              </a:pPr>
              <a:r>
                <a:rPr lang="en-US" altLang="en-US" sz="4400">
                  <a:solidFill>
                    <a:schemeClr val="folHlink"/>
                  </a:solidFill>
                </a:rPr>
                <a:t>The</a:t>
              </a:r>
              <a:r>
                <a:rPr lang="en-US" altLang="en-US" sz="4400"/>
                <a:t> </a:t>
              </a:r>
              <a:r>
                <a:rPr lang="en-US" altLang="en-US" sz="4400">
                  <a:solidFill>
                    <a:srgbClr val="0070C0"/>
                  </a:solidFill>
                </a:rPr>
                <a:t>do….while</a:t>
              </a:r>
              <a:r>
                <a:rPr lang="en-US" altLang="en-US" sz="4400"/>
                <a:t> </a:t>
              </a:r>
              <a:r>
                <a:rPr lang="en-US" altLang="en-US" sz="4400">
                  <a:solidFill>
                    <a:schemeClr val="folHlink"/>
                  </a:solidFill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3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 smtClean="0"/>
              <a:t>Syntax: </a:t>
            </a:r>
            <a:r>
              <a:rPr lang="en-US" altLang="en-US" sz="2400" dirty="0">
                <a:solidFill>
                  <a:schemeClr val="folHlink"/>
                </a:solidFill>
              </a:rPr>
              <a:t>The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loop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38337"/>
            <a:ext cx="6318504" cy="35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2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 smtClean="0"/>
              <a:t>Syntax: </a:t>
            </a:r>
            <a:r>
              <a:rPr lang="en-US" altLang="en-US" sz="2400" dirty="0">
                <a:solidFill>
                  <a:schemeClr val="folHlink"/>
                </a:solidFill>
              </a:rPr>
              <a:t>The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while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loop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7" y="804862"/>
            <a:ext cx="69532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1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 smtClean="0"/>
              <a:t>Syntax: </a:t>
            </a:r>
            <a:r>
              <a:rPr lang="en-US" altLang="en-US" sz="2400" dirty="0">
                <a:solidFill>
                  <a:schemeClr val="folHlink"/>
                </a:solidFill>
              </a:rPr>
              <a:t>The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do….while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loop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66750"/>
            <a:ext cx="7791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Introduce</a:t>
            </a:r>
          </a:p>
        </p:txBody>
      </p:sp>
      <p:sp>
        <p:nvSpPr>
          <p:cNvPr id="6" name="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Arial" charset="0"/>
                <a:cs typeface="Arial" charset="0"/>
              </a:rPr>
              <a:t>Section 1</a:t>
            </a:r>
            <a:endParaRPr lang="vi-VN" dirty="0" smtClean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EF71-FC9A-4939-859D-AA6007B9A73D}" type="datetime1">
              <a:rPr lang="en-US" smtClean="0"/>
              <a:t>4/18/2021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8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Enter and exit, break looping follow.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278605" y="1453896"/>
            <a:ext cx="8622507" cy="3140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b="1" i="1" dirty="0"/>
              <a:t>Enter and exit, break looping </a:t>
            </a:r>
            <a:r>
              <a:rPr lang="en-US" altLang="en-US" b="1" i="1" dirty="0" smtClean="0"/>
              <a:t>follow ?</a:t>
            </a:r>
            <a:endParaRPr lang="en-US" alt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How to use looping?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400" dirty="0" smtClean="0"/>
              <a:t>- </a:t>
            </a:r>
            <a:r>
              <a:rPr lang="en-US" b="1" dirty="0"/>
              <a:t>Know number of </a:t>
            </a:r>
            <a:r>
              <a:rPr lang="en-US" b="1" dirty="0" smtClean="0"/>
              <a:t>loop.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Unknow</a:t>
            </a:r>
            <a:r>
              <a:rPr lang="en-US" b="1" dirty="0" smtClean="0"/>
              <a:t> </a:t>
            </a:r>
            <a:r>
              <a:rPr lang="en-US" b="1" dirty="0"/>
              <a:t>number of </a:t>
            </a:r>
            <a:r>
              <a:rPr lang="en-US" b="1" dirty="0" smtClean="0"/>
              <a:t>loop.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Key words for Looping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smtClean="0"/>
              <a:t>- </a:t>
            </a:r>
            <a:r>
              <a:rPr lang="en-US" altLang="en-US" dirty="0" err="1" smtClean="0"/>
              <a:t>Goto</a:t>
            </a:r>
            <a:endParaRPr lang="en-US" altLang="en-US" dirty="0"/>
          </a:p>
          <a:p>
            <a:pPr marL="0" indent="0" algn="just">
              <a:buNone/>
            </a:pPr>
            <a:r>
              <a:rPr lang="en-US" altLang="en-US" dirty="0" smtClean="0"/>
              <a:t>- Continue</a:t>
            </a:r>
            <a:endParaRPr lang="en-US" altLang="en-US" dirty="0"/>
          </a:p>
          <a:p>
            <a:pPr marL="0" indent="0" algn="just">
              <a:buNone/>
            </a:pPr>
            <a:r>
              <a:rPr lang="en-US" altLang="en-US" dirty="0" smtClean="0"/>
              <a:t>- </a:t>
            </a:r>
            <a:r>
              <a:rPr lang="en-US" altLang="en-US" dirty="0" smtClean="0"/>
              <a:t>Exit()</a:t>
            </a:r>
            <a:endParaRPr lang="en-US" altLang="en-US" dirty="0"/>
          </a:p>
          <a:p>
            <a:pPr marL="0" indent="0" algn="just">
              <a:buNone/>
            </a:pPr>
            <a:r>
              <a:rPr lang="en-US" altLang="en-US" dirty="0" smtClean="0"/>
              <a:t>- Break()</a:t>
            </a:r>
          </a:p>
          <a:p>
            <a:pPr marL="0" indent="0" algn="just">
              <a:buNone/>
            </a:pPr>
            <a:r>
              <a:rPr lang="en-US" altLang="en-US" dirty="0" smtClean="0"/>
              <a:t>- Return </a:t>
            </a:r>
            <a:endParaRPr lang="en-US" alt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Key words for </a:t>
            </a:r>
            <a:r>
              <a:rPr lang="en-US" altLang="en-US" sz="2400" i="1" dirty="0" smtClean="0"/>
              <a:t>Looping: </a:t>
            </a:r>
            <a:r>
              <a:rPr lang="en-US" altLang="en-US" sz="2400" dirty="0" err="1" smtClean="0"/>
              <a:t>Goto</a:t>
            </a:r>
            <a:endParaRPr lang="en-US" altLang="en-US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24" y="849313"/>
            <a:ext cx="7343109" cy="37449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Key words for </a:t>
            </a:r>
            <a:r>
              <a:rPr lang="en-US" altLang="en-US" sz="2400" i="1" dirty="0" smtClean="0"/>
              <a:t>Looping: </a:t>
            </a:r>
            <a:r>
              <a:rPr lang="en-US" altLang="en-US" sz="2400" dirty="0" smtClean="0"/>
              <a:t>Continue</a:t>
            </a:r>
            <a:endParaRPr lang="en-US" altLang="en-US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750" y="859631"/>
            <a:ext cx="7591425" cy="37242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0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Key words for </a:t>
            </a:r>
            <a:r>
              <a:rPr lang="en-US" altLang="en-US" sz="2400" i="1" dirty="0" smtClean="0"/>
              <a:t>Looping: </a:t>
            </a:r>
            <a:r>
              <a:rPr lang="en-US" altLang="en-US" sz="2400" dirty="0" smtClean="0"/>
              <a:t>Exit()</a:t>
            </a:r>
            <a:endParaRPr lang="en-US" altLang="en-US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75" y="1026319"/>
            <a:ext cx="7496175" cy="33909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0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Key words for </a:t>
            </a:r>
            <a:r>
              <a:rPr lang="en-US" altLang="en-US" sz="2400" i="1" dirty="0" smtClean="0"/>
              <a:t>Looping: </a:t>
            </a:r>
            <a:r>
              <a:rPr lang="en-US" altLang="en-US" sz="2400" dirty="0" smtClean="0"/>
              <a:t>Break()</a:t>
            </a:r>
            <a:endParaRPr lang="en-US" altLang="en-US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56" y="849313"/>
            <a:ext cx="7404336" cy="37449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4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Key words for </a:t>
            </a:r>
            <a:r>
              <a:rPr lang="en-US" altLang="en-US" sz="2400" i="1" dirty="0" smtClean="0"/>
              <a:t>Looping: </a:t>
            </a:r>
            <a:r>
              <a:rPr lang="en-US" altLang="en-US" sz="2400" dirty="0"/>
              <a:t>Return</a:t>
            </a:r>
            <a:endParaRPr lang="en-US" altLang="en-US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849313"/>
            <a:ext cx="7500382" cy="37449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Looping In C</a:t>
            </a:r>
            <a:r>
              <a:rPr lang="en-US" altLang="en-US" sz="2400" dirty="0" smtClean="0"/>
              <a:t>.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850900"/>
            <a:ext cx="6675119" cy="375767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B440-E2B2-4B31-86A5-B73D743AFA1E}" type="datetime1">
              <a:rPr lang="en-US" smtClean="0"/>
              <a:t>4/18/2021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 Summary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in C</a:t>
            </a:r>
          </a:p>
          <a:p>
            <a:r>
              <a:rPr lang="en-US" dirty="0"/>
              <a:t>Decision in C</a:t>
            </a:r>
          </a:p>
          <a:p>
            <a:r>
              <a:rPr lang="en-US" dirty="0"/>
              <a:t>Looping In 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2C2-9A3A-4A99-B55C-4814DDFFAC13}" type="datetime1">
              <a:rPr lang="en-US" smtClean="0"/>
              <a:t>4/18/2021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/>
              <a:t>Array in </a:t>
            </a:r>
            <a:r>
              <a:rPr lang="en-US" sz="2400" dirty="0" smtClean="0"/>
              <a:t>C</a:t>
            </a:r>
            <a:r>
              <a:rPr lang="vi-VN" sz="2400" b="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+mn-ea"/>
                <a:cs typeface="Arial" charset="0"/>
              </a:rPr>
              <a:t/>
            </a:r>
            <a:br>
              <a:rPr lang="vi-VN" sz="2400" b="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+mn-ea"/>
                <a:cs typeface="Arial" charset="0"/>
              </a:rPr>
            </a:b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Arial" charset="0"/>
                <a:cs typeface="Arial" charset="0"/>
              </a:rPr>
              <a:t>Section </a:t>
            </a:r>
            <a:r>
              <a:rPr lang="en-GB" dirty="0">
                <a:latin typeface="Arial" charset="0"/>
                <a:cs typeface="Arial" charset="0"/>
              </a:rPr>
              <a:t>2</a:t>
            </a:r>
            <a:endParaRPr lang="vi-VN" dirty="0" smtClean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EF71-FC9A-4939-859D-AA6007B9A73D}" type="datetime1">
              <a:rPr lang="en-US" smtClean="0"/>
              <a:t>4/18/2021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3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Array in </a:t>
            </a:r>
            <a:r>
              <a:rPr lang="en-US" sz="2400" dirty="0" smtClean="0"/>
              <a:t>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Agenda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i="1" dirty="0"/>
              <a:t>What is Array?</a:t>
            </a:r>
          </a:p>
          <a:p>
            <a:pPr algn="just"/>
            <a:r>
              <a:rPr lang="en-US" altLang="en-US" i="1" dirty="0"/>
              <a:t>Multidimensional Arrays</a:t>
            </a:r>
          </a:p>
          <a:p>
            <a:pPr algn="just"/>
            <a:r>
              <a:rPr lang="en-US" altLang="en-US" i="1" dirty="0"/>
              <a:t>Array in memory</a:t>
            </a:r>
          </a:p>
          <a:p>
            <a:pPr algn="just"/>
            <a:r>
              <a:rPr lang="en-US" altLang="en-US" i="1" dirty="0"/>
              <a:t>How to declare an Array?</a:t>
            </a:r>
          </a:p>
          <a:p>
            <a:pPr algn="just"/>
            <a:r>
              <a:rPr lang="en-US" altLang="en-US" i="1" dirty="0"/>
              <a:t>How works with array</a:t>
            </a:r>
            <a:r>
              <a:rPr lang="en-US" altLang="en-US" i="1" dirty="0" smtClean="0"/>
              <a:t>?</a:t>
            </a:r>
          </a:p>
          <a:p>
            <a:pPr algn="just"/>
            <a:r>
              <a:rPr lang="en-US" altLang="en-US" i="1" dirty="0"/>
              <a:t>When will using Array?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8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What is Array?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idx="1"/>
          </p:nvPr>
        </p:nvSpPr>
        <p:spPr>
          <a:xfrm>
            <a:off x="533399" y="833718"/>
            <a:ext cx="8001001" cy="3818964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sz="2400" dirty="0" smtClean="0"/>
              <a:t>Each member of an array is identified by unique index or subscript assigned to it</a:t>
            </a:r>
          </a:p>
          <a:p>
            <a:pPr algn="just" eaLnBrk="1" hangingPunct="1"/>
            <a:r>
              <a:rPr lang="en-US" altLang="en-US" sz="2400" dirty="0" smtClean="0"/>
              <a:t>The dimension of an array is determined by the number of indices needed to uniquely identify each element</a:t>
            </a:r>
          </a:p>
          <a:p>
            <a:pPr algn="just" eaLnBrk="1" hangingPunct="1"/>
            <a:r>
              <a:rPr lang="en-US" altLang="en-US" sz="2400" dirty="0" smtClean="0"/>
              <a:t>An index is a positive integer enclosed in [ ] placed immediately after the array name</a:t>
            </a:r>
          </a:p>
          <a:p>
            <a:pPr algn="just" eaLnBrk="1" hangingPunct="1"/>
            <a:r>
              <a:rPr lang="en-US" altLang="en-US" sz="2400" dirty="0" smtClean="0"/>
              <a:t>An index holds integer values starting with zero</a:t>
            </a:r>
          </a:p>
          <a:p>
            <a:pPr eaLnBrk="1" hangingPunct="1"/>
            <a:r>
              <a:rPr lang="en-US" altLang="en-US" sz="2400" dirty="0" smtClean="0"/>
              <a:t>An array with 11 elements will look like -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hlink"/>
                </a:solidFill>
              </a:rPr>
              <a:t>Player[0], player[1], player[2],…. Player[10]</a:t>
            </a:r>
          </a:p>
          <a:p>
            <a:pPr eaLnBrk="1" hangingPunct="1"/>
            <a:endParaRPr lang="en-US" altLang="en-US" sz="24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2400" b="1" dirty="0" smtClean="0"/>
          </a:p>
          <a:p>
            <a:pPr eaLnBrk="1" hangingPunct="1"/>
            <a:endParaRPr lang="en-US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9200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Multidimensional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734219"/>
            <a:ext cx="8443912" cy="43068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simplest and the most commonly used multi-dimensional array is the two - dimensional array</a:t>
            </a:r>
          </a:p>
          <a:p>
            <a:pPr eaLnBrk="1" hangingPunct="1"/>
            <a:r>
              <a:rPr lang="en-US" altLang="en-US" dirty="0" smtClean="0"/>
              <a:t>A two-dimensional array can be thought of as an array of two single dimensional arrays</a:t>
            </a:r>
          </a:p>
          <a:p>
            <a:pPr eaLnBrk="1" hangingPunct="1"/>
            <a:r>
              <a:rPr lang="en-US" altLang="en-US" dirty="0" smtClean="0"/>
              <a:t>A two-dimensional array looks like a railway time-table consisting of rows and columns</a:t>
            </a:r>
          </a:p>
          <a:p>
            <a:pPr eaLnBrk="1" hangingPunct="1"/>
            <a:r>
              <a:rPr lang="en-US" altLang="en-US" dirty="0" smtClean="0"/>
              <a:t>A two–dimensional array is declared as 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                   </a:t>
            </a:r>
            <a:r>
              <a:rPr lang="en-US" altLang="en-US" b="1" dirty="0" err="1" smtClean="0">
                <a:solidFill>
                  <a:schemeClr val="hlink"/>
                </a:solidFill>
              </a:rPr>
              <a:t>int</a:t>
            </a:r>
            <a:r>
              <a:rPr lang="en-US" altLang="en-US" b="1" dirty="0" smtClean="0">
                <a:solidFill>
                  <a:schemeClr val="hlink"/>
                </a:solidFill>
              </a:rPr>
              <a:t> temp[4][3];</a:t>
            </a:r>
          </a:p>
        </p:txBody>
      </p:sp>
    </p:spTree>
    <p:extLst>
      <p:ext uri="{BB962C8B-B14F-4D97-AF65-F5344CB8AC3E}">
        <p14:creationId xmlns:p14="http://schemas.microsoft.com/office/powerpoint/2010/main" val="34614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Array in </a:t>
            </a:r>
            <a:r>
              <a:rPr lang="en-US" altLang="en-US" sz="2400" i="1" dirty="0" smtClean="0"/>
              <a:t>memory</a:t>
            </a:r>
            <a:endParaRPr lang="en-US" altLang="en-US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03" y="644057"/>
            <a:ext cx="4721715" cy="26114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79" y="2970912"/>
            <a:ext cx="5705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0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i="1" dirty="0"/>
              <a:t>How to declare an Array?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An array is defined in the same way as a variable is defined. The only change is that  the array name is followed by one or more </a:t>
            </a:r>
            <a:br>
              <a:rPr lang="en-US" altLang="en-US" dirty="0" smtClean="0"/>
            </a:br>
            <a:r>
              <a:rPr lang="en-US" altLang="en-US" dirty="0" smtClean="0"/>
              <a:t>expressions, enclosed within square brackets [], specifying the array dimension.</a:t>
            </a:r>
          </a:p>
          <a:p>
            <a:pPr algn="just" eaLnBrk="1" hangingPunct="1"/>
            <a:endParaRPr lang="en-US" altLang="en-US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hlink"/>
                </a:solidFill>
              </a:rPr>
              <a:t>Storage_Class</a:t>
            </a:r>
            <a:r>
              <a:rPr lang="en-US" altLang="en-US" dirty="0" smtClean="0">
                <a:solidFill>
                  <a:schemeClr val="hlink"/>
                </a:solidFill>
              </a:rPr>
              <a:t>   </a:t>
            </a:r>
            <a:r>
              <a:rPr lang="en-US" altLang="en-US" dirty="0" err="1" smtClean="0">
                <a:solidFill>
                  <a:schemeClr val="hlink"/>
                </a:solidFill>
              </a:rPr>
              <a:t>data_types</a:t>
            </a:r>
            <a:r>
              <a:rPr lang="en-US" altLang="en-US" dirty="0" smtClean="0">
                <a:solidFill>
                  <a:schemeClr val="hlink"/>
                </a:solidFill>
              </a:rPr>
              <a:t>   </a:t>
            </a:r>
            <a:r>
              <a:rPr lang="en-US" altLang="en-US" dirty="0" err="1" smtClean="0">
                <a:solidFill>
                  <a:schemeClr val="hlink"/>
                </a:solidFill>
              </a:rPr>
              <a:t>array_name</a:t>
            </a:r>
            <a:r>
              <a:rPr lang="en-US" altLang="en-US" dirty="0" smtClean="0">
                <a:solidFill>
                  <a:schemeClr val="hlink"/>
                </a:solidFill>
              </a:rPr>
              <a:t>[size]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                 </a:t>
            </a:r>
            <a:r>
              <a:rPr lang="en-US" altLang="en-US" dirty="0" err="1" smtClean="0">
                <a:solidFill>
                  <a:schemeClr val="accent1"/>
                </a:solidFill>
              </a:rPr>
              <a:t>int</a:t>
            </a:r>
            <a:r>
              <a:rPr lang="en-US" altLang="en-US" dirty="0" smtClean="0">
                <a:solidFill>
                  <a:schemeClr val="accent1"/>
                </a:solidFill>
              </a:rPr>
              <a:t> player[11];</a:t>
            </a:r>
          </a:p>
          <a:p>
            <a:pPr eaLnBrk="1" hangingPunct="1"/>
            <a:endParaRPr lang="en-US" alt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03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4753</TotalTime>
  <Words>1043</Words>
  <Application>Microsoft Office PowerPoint</Application>
  <PresentationFormat>On-screen Show (16:9)</PresentationFormat>
  <Paragraphs>226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Tahoma</vt:lpstr>
      <vt:lpstr>Times New Roman</vt:lpstr>
      <vt:lpstr>Wingdings</vt:lpstr>
      <vt:lpstr>Template_Internal_Course</vt:lpstr>
      <vt:lpstr>Paintbrush Picture</vt:lpstr>
      <vt:lpstr>Bitmap Image</vt:lpstr>
      <vt:lpstr>C programming</vt:lpstr>
      <vt:lpstr>Lesson Objectives</vt:lpstr>
      <vt:lpstr>Introduce</vt:lpstr>
      <vt:lpstr>Array in C </vt:lpstr>
      <vt:lpstr>Array in C. Agenda</vt:lpstr>
      <vt:lpstr>What is Array?</vt:lpstr>
      <vt:lpstr>Multidimensional Arrays</vt:lpstr>
      <vt:lpstr>Array in memory</vt:lpstr>
      <vt:lpstr>How to declare an Array?</vt:lpstr>
      <vt:lpstr>How works with array?</vt:lpstr>
      <vt:lpstr>Array in C</vt:lpstr>
      <vt:lpstr>Array in C: Sumary</vt:lpstr>
      <vt:lpstr>Decision in C</vt:lpstr>
      <vt:lpstr>Decision in C. Agenda</vt:lpstr>
      <vt:lpstr>Introduce</vt:lpstr>
      <vt:lpstr>How to build an expression?</vt:lpstr>
      <vt:lpstr>if, else… statement</vt:lpstr>
      <vt:lpstr>if, else… statement</vt:lpstr>
      <vt:lpstr>switch… statement</vt:lpstr>
      <vt:lpstr>switch… statement</vt:lpstr>
      <vt:lpstr>switch… statement</vt:lpstr>
      <vt:lpstr>Decision in C. Summary</vt:lpstr>
      <vt:lpstr>Looping In C</vt:lpstr>
      <vt:lpstr>Looping In C. Agenda</vt:lpstr>
      <vt:lpstr>What is looping in C?</vt:lpstr>
      <vt:lpstr>Syntax</vt:lpstr>
      <vt:lpstr>Syntax: The for loop</vt:lpstr>
      <vt:lpstr>Syntax: The while loop</vt:lpstr>
      <vt:lpstr>Syntax: The do….while loop</vt:lpstr>
      <vt:lpstr>Enter and exit, break looping follow.</vt:lpstr>
      <vt:lpstr>How to use looping?</vt:lpstr>
      <vt:lpstr>Key words for Looping</vt:lpstr>
      <vt:lpstr>Key words for Looping: Goto</vt:lpstr>
      <vt:lpstr>Key words for Looping: Continue</vt:lpstr>
      <vt:lpstr>Key words for Looping: Exit()</vt:lpstr>
      <vt:lpstr>Key words for Looping: Break()</vt:lpstr>
      <vt:lpstr>Key words for Looping: Return</vt:lpstr>
      <vt:lpstr>Looping In C. Summary</vt:lpstr>
      <vt:lpstr>Lesson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Tran Van Kho (GAM.VN.DAP)</cp:lastModifiedBy>
  <cp:revision>114</cp:revision>
  <dcterms:created xsi:type="dcterms:W3CDTF">2015-08-31T01:44:46Z</dcterms:created>
  <dcterms:modified xsi:type="dcterms:W3CDTF">2021-04-19T00:06:20Z</dcterms:modified>
</cp:coreProperties>
</file>