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70" r:id="rId2"/>
    <p:sldId id="259" r:id="rId3"/>
    <p:sldId id="263" r:id="rId4"/>
    <p:sldId id="262" r:id="rId5"/>
    <p:sldId id="272" r:id="rId6"/>
    <p:sldId id="273" r:id="rId7"/>
    <p:sldId id="271" r:id="rId8"/>
    <p:sldId id="274" r:id="rId9"/>
    <p:sldId id="265" r:id="rId10"/>
    <p:sldId id="266" r:id="rId11"/>
    <p:sldId id="275" r:id="rId12"/>
    <p:sldId id="276" r:id="rId13"/>
    <p:sldId id="277" r:id="rId14"/>
    <p:sldId id="278" r:id="rId15"/>
    <p:sldId id="279" r:id="rId16"/>
    <p:sldId id="280" r:id="rId17"/>
    <p:sldId id="281" r:id="rId18"/>
    <p:sldId id="282" r:id="rId19"/>
    <p:sldId id="283" r:id="rId20"/>
    <p:sldId id="288" r:id="rId21"/>
    <p:sldId id="289" r:id="rId22"/>
    <p:sldId id="290" r:id="rId23"/>
    <p:sldId id="287" r:id="rId24"/>
    <p:sldId id="314" r:id="rId25"/>
    <p:sldId id="291" r:id="rId26"/>
    <p:sldId id="292" r:id="rId27"/>
    <p:sldId id="293" r:id="rId28"/>
    <p:sldId id="298" r:id="rId29"/>
    <p:sldId id="297" r:id="rId30"/>
    <p:sldId id="299" r:id="rId31"/>
    <p:sldId id="300" r:id="rId32"/>
    <p:sldId id="305" r:id="rId33"/>
    <p:sldId id="308" r:id="rId34"/>
    <p:sldId id="309" r:id="rId35"/>
    <p:sldId id="310" r:id="rId36"/>
    <p:sldId id="301" r:id="rId37"/>
    <p:sldId id="315" r:id="rId38"/>
    <p:sldId id="306" r:id="rId39"/>
    <p:sldId id="307" r:id="rId40"/>
    <p:sldId id="304" r:id="rId41"/>
    <p:sldId id="311" r:id="rId42"/>
    <p:sldId id="313" r:id="rId43"/>
    <p:sldId id="303" r:id="rId44"/>
    <p:sldId id="268" r:id="rId45"/>
    <p:sldId id="258"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napToGrid="0" snapToObjects="1" showGuides="1">
      <p:cViewPr varScale="1">
        <p:scale>
          <a:sx n="144" d="100"/>
          <a:sy n="144" d="100"/>
        </p:scale>
        <p:origin x="65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7/17/2021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7/17/2021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45</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7/17/2021</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5074E-53EC-4432-BF9B-A29996D62E7F}" type="datetime1">
              <a:rPr lang="en-US" smtClean="0"/>
              <a:t>7/17/2021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76789B-5D05-4E47-B9C1-C0FFAEB67DE3}" type="datetime1">
              <a:rPr lang="en-US" smtClean="0"/>
              <a:t>7/17/2021</a:t>
            </a:fld>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7/17/2021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B3E9-7592-48AC-A218-7AC85EB51A08}" type="datetime1">
              <a:rPr lang="en-US" smtClean="0"/>
              <a:t>7/17/2021</a:t>
            </a:fld>
            <a:endParaRPr lang="en-US"/>
          </a:p>
        </p:txBody>
      </p:sp>
      <p:sp>
        <p:nvSpPr>
          <p:cNvPr id="6" name="Footer Placeholder 5"/>
          <p:cNvSpPr>
            <a:spLocks noGrp="1"/>
          </p:cNvSpPr>
          <p:nvPr>
            <p:ph type="ftr" sz="quarter" idx="11"/>
          </p:nvPr>
        </p:nvSpPr>
        <p:spPr/>
        <p:txBody>
          <a:bodyPr/>
          <a:lstStyle/>
          <a:p>
            <a:r>
              <a:rPr lang="en-US" smtClean="0"/>
              <a:t>09e-BM/DT/FSOFT - ©FPT SOFTWARE – Fresher Academy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76789B-5D05-4E47-B9C1-C0FFAEB67DE3}" type="datetime1">
              <a:rPr lang="en-US" smtClean="0"/>
              <a:t>7/17/2021</a:t>
            </a:fld>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smtClean="0"/>
              <a:t>Click to 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7/17/2021</a:t>
            </a:fld>
            <a:endParaRPr lang="en-US"/>
          </a:p>
        </p:txBody>
      </p:sp>
      <p:sp>
        <p:nvSpPr>
          <p:cNvPr id="8" name="Footer Placeholder 7"/>
          <p:cNvSpPr>
            <a:spLocks noGrp="1"/>
          </p:cNvSpPr>
          <p:nvPr>
            <p:ph type="ftr" sz="quarter" idx="11"/>
          </p:nvPr>
        </p:nvSpPr>
        <p:spPr/>
        <p:txBody>
          <a:bodyPr/>
          <a:lstStyle/>
          <a:p>
            <a:r>
              <a:rPr lang="en-US" smtClean="0"/>
              <a:t>09e-BM/DT/FSOFT - ©FPT SOFTWARE – Fresher Academy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78E15-6A1B-4F98-93CA-BDA6731742CD}" type="datetime1">
              <a:rPr lang="en-US" smtClean="0"/>
              <a:t>7/17/2021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7/17/2021</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Lst>
  <p:timing>
    <p:tnLst>
      <p:par>
        <p:cTn id="1" dur="indefinite" restart="never" nodeType="tmRoot"/>
      </p:par>
    </p:tnLst>
  </p:timing>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C programming</a:t>
            </a:r>
            <a:endParaRPr lang="en-US" dirty="0"/>
          </a:p>
        </p:txBody>
      </p:sp>
      <p:sp>
        <p:nvSpPr>
          <p:cNvPr id="8" name="Subtitle 7"/>
          <p:cNvSpPr>
            <a:spLocks noGrp="1"/>
          </p:cNvSpPr>
          <p:nvPr>
            <p:ph type="subTitle" idx="1"/>
          </p:nvPr>
        </p:nvSpPr>
        <p:spPr/>
        <p:txBody>
          <a:bodyPr/>
          <a:lstStyle/>
          <a:p>
            <a:r>
              <a:rPr lang="en-US" dirty="0" smtClean="0"/>
              <a:t>Variable </a:t>
            </a:r>
            <a:r>
              <a:rPr lang="en-US" smtClean="0"/>
              <a:t>in C</a:t>
            </a:r>
          </a:p>
        </p:txBody>
      </p:sp>
      <p:sp>
        <p:nvSpPr>
          <p:cNvPr id="4" name="Date Placeholder 3"/>
          <p:cNvSpPr>
            <a:spLocks noGrp="1"/>
          </p:cNvSpPr>
          <p:nvPr>
            <p:ph type="dt" sz="half" idx="10"/>
          </p:nvPr>
        </p:nvSpPr>
        <p:spPr/>
        <p:txBody>
          <a:bodyPr/>
          <a:lstStyle/>
          <a:p>
            <a:fld id="{1F45074E-53EC-4432-BF9B-A29996D62E7F}" type="datetime1">
              <a:rPr lang="en-US" smtClean="0"/>
              <a:t>7/17/2021</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ts val="0"/>
              </a:spcBef>
            </a:pPr>
            <a:r>
              <a:rPr lang="en-US" dirty="0"/>
              <a:t>Store </a:t>
            </a:r>
            <a:r>
              <a:rPr lang="en-US" dirty="0" smtClean="0"/>
              <a:t>Class</a:t>
            </a:r>
            <a:endParaRPr lang="en-US" dirty="0"/>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3</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3EC4B839-39A4-41C9-8F06-DFDBE0D08E6E}" type="datetime1">
              <a:rPr lang="en-US" smtClean="0"/>
              <a:t>7/17/2021</a:t>
            </a:fld>
            <a:endParaRPr lang="en-US"/>
          </a:p>
        </p:txBody>
      </p:sp>
      <p:sp>
        <p:nvSpPr>
          <p:cNvPr id="8"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
        <p:nvSpPr>
          <p:cNvPr id="7" name="Title 1"/>
          <p:cNvSpPr txBox="1">
            <a:spLocks/>
          </p:cNvSpPr>
          <p:nvPr/>
        </p:nvSpPr>
        <p:spPr>
          <a:xfrm>
            <a:off x="457200" y="2339688"/>
            <a:ext cx="8229600" cy="7845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altLang="en-US"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9310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Store Class</a:t>
            </a:r>
            <a:r>
              <a:rPr lang="en-US" altLang="en-US" sz="2400" dirty="0" smtClean="0">
                <a:latin typeface="Arial" panose="020B0604020202020204" pitchFamily="34" charset="0"/>
                <a:cs typeface="Arial" panose="020B0604020202020204" pitchFamily="34" charset="0"/>
              </a:rPr>
              <a:t>. Agenda</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Time </a:t>
            </a:r>
            <a:r>
              <a:rPr lang="en-US" altLang="en-US" i="1" dirty="0" smtClean="0"/>
              <a:t>life of a variable</a:t>
            </a:r>
            <a:endParaRPr lang="en-US" altLang="en-US" i="1" dirty="0"/>
          </a:p>
          <a:p>
            <a:pPr algn="just"/>
            <a:r>
              <a:rPr lang="en-US" altLang="en-US" i="1" dirty="0"/>
              <a:t>Scope of </a:t>
            </a:r>
            <a:r>
              <a:rPr lang="en-US" altLang="en-US" i="1" dirty="0" smtClean="0"/>
              <a:t>a variable</a:t>
            </a:r>
            <a:endParaRPr lang="en-US" altLang="en-US" i="1" dirty="0"/>
          </a:p>
          <a:p>
            <a:pPr algn="just"/>
            <a:r>
              <a:rPr lang="en-US" altLang="en-US" i="1" dirty="0"/>
              <a:t>Variable in </a:t>
            </a:r>
            <a:r>
              <a:rPr lang="en-US" altLang="en-US" i="1" dirty="0" smtClean="0"/>
              <a:t>memory</a:t>
            </a:r>
          </a:p>
          <a:p>
            <a:pPr algn="just"/>
            <a:r>
              <a:rPr lang="en-US" altLang="en-US" i="1" dirty="0"/>
              <a:t>Global and Local discriminative</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4259058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a:t>Time </a:t>
            </a:r>
            <a:r>
              <a:rPr lang="en-US" altLang="en-US" sz="2400" i="1" dirty="0" smtClean="0"/>
              <a:t>life of a variable</a:t>
            </a:r>
            <a:endParaRPr lang="en-US" altLang="en-US" sz="2400" i="1" dirty="0"/>
          </a:p>
        </p:txBody>
      </p:sp>
      <p:sp>
        <p:nvSpPr>
          <p:cNvPr id="6" name="Title 1"/>
          <p:cNvSpPr>
            <a:spLocks noGrp="1"/>
          </p:cNvSpPr>
          <p:nvPr>
            <p:ph idx="1"/>
          </p:nvPr>
        </p:nvSpPr>
        <p:spPr/>
        <p:txBody>
          <a:bodyPr>
            <a:normAutofit/>
          </a:bodyPr>
          <a:lstStyle/>
          <a:p>
            <a:pPr algn="just"/>
            <a:r>
              <a:rPr lang="en-US" altLang="en-US" sz="2400" i="1" dirty="0" smtClean="0"/>
              <a:t>When was a variable allocated in memory?</a:t>
            </a:r>
          </a:p>
          <a:p>
            <a:pPr algn="just"/>
            <a:r>
              <a:rPr lang="en-US" altLang="en-US" i="1" dirty="0" smtClean="0"/>
              <a:t>When was a variable </a:t>
            </a:r>
            <a:r>
              <a:rPr lang="en-US" i="1" dirty="0" smtClean="0"/>
              <a:t>destroyed?</a:t>
            </a:r>
          </a:p>
          <a:p>
            <a:pPr algn="just"/>
            <a:endParaRPr lang="en-US" altLang="en-US" sz="2400" dirty="0"/>
          </a:p>
          <a:p>
            <a:pPr marL="0" indent="0" algn="just">
              <a:buNone/>
            </a:pPr>
            <a:r>
              <a:rPr lang="en-US" dirty="0"/>
              <a:t>The </a:t>
            </a:r>
            <a:r>
              <a:rPr lang="en-US" b="1" dirty="0"/>
              <a:t>lifetime</a:t>
            </a:r>
            <a:r>
              <a:rPr lang="en-US" dirty="0"/>
              <a:t> of a variable is the time period in which the variable has valid memory.</a:t>
            </a:r>
          </a:p>
          <a:p>
            <a:pPr marL="0" indent="0" algn="just">
              <a:buNone/>
            </a:pPr>
            <a:endParaRPr lang="en-US" altLang="en-US" sz="2400"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3552067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a:t>Scope of </a:t>
            </a:r>
            <a:r>
              <a:rPr lang="en-US" altLang="en-US" sz="2400" i="1" dirty="0" smtClean="0"/>
              <a:t>a variable</a:t>
            </a:r>
            <a:endParaRPr lang="en-US" altLang="en-US" sz="2400" i="1" dirty="0"/>
          </a:p>
        </p:txBody>
      </p:sp>
      <p:sp>
        <p:nvSpPr>
          <p:cNvPr id="6" name="Title 1"/>
          <p:cNvSpPr>
            <a:spLocks noGrp="1"/>
          </p:cNvSpPr>
          <p:nvPr>
            <p:ph idx="1"/>
          </p:nvPr>
        </p:nvSpPr>
        <p:spPr/>
        <p:txBody>
          <a:bodyPr>
            <a:normAutofit/>
          </a:bodyPr>
          <a:lstStyle/>
          <a:p>
            <a:pPr algn="just"/>
            <a:r>
              <a:rPr lang="en-US" altLang="en-US" sz="2400" i="1" dirty="0" smtClean="0"/>
              <a:t>Where was a </a:t>
            </a:r>
            <a:r>
              <a:rPr lang="en-US" altLang="en-US" i="1" dirty="0"/>
              <a:t>variable </a:t>
            </a:r>
            <a:r>
              <a:rPr lang="en-US" altLang="en-US" i="1" dirty="0" smtClean="0"/>
              <a:t>declared </a:t>
            </a:r>
            <a:r>
              <a:rPr lang="en-US" altLang="en-US" sz="2400" i="1" dirty="0" smtClean="0"/>
              <a:t>in the program?</a:t>
            </a:r>
          </a:p>
          <a:p>
            <a:pPr marL="0" indent="0" algn="just">
              <a:buNone/>
            </a:pPr>
            <a:endParaRPr lang="en-US" altLang="en-US" sz="2400" dirty="0"/>
          </a:p>
          <a:p>
            <a:pPr marL="0" indent="0" algn="just">
              <a:buNone/>
            </a:pPr>
            <a:r>
              <a:rPr lang="en-US" dirty="0"/>
              <a:t>The </a:t>
            </a:r>
            <a:r>
              <a:rPr lang="en-US" b="1" dirty="0"/>
              <a:t>scope</a:t>
            </a:r>
            <a:r>
              <a:rPr lang="en-US" dirty="0"/>
              <a:t> of a declaration is the part of the program for which the declaration is in effect.</a:t>
            </a:r>
            <a:endParaRPr lang="en-US" altLang="en-US" sz="2400"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3258929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a:t>Variable in memory</a:t>
            </a:r>
          </a:p>
        </p:txBody>
      </p:sp>
      <p:pic>
        <p:nvPicPr>
          <p:cNvPr id="7" name="Content Placeholder 6"/>
          <p:cNvPicPr>
            <a:picLocks noGrp="1" noChangeAspect="1"/>
          </p:cNvPicPr>
          <p:nvPr>
            <p:ph idx="1"/>
          </p:nvPr>
        </p:nvPicPr>
        <p:blipFill>
          <a:blip r:embed="rId2"/>
          <a:stretch>
            <a:fillRect/>
          </a:stretch>
        </p:blipFill>
        <p:spPr>
          <a:xfrm>
            <a:off x="4645090" y="833204"/>
            <a:ext cx="3151899" cy="3744912"/>
          </a:xfrm>
          <a:prstGeom prst="rect">
            <a:avLst/>
          </a:prstGeom>
        </p:spPr>
      </p:pic>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pic>
        <p:nvPicPr>
          <p:cNvPr id="8" name="Picture 7"/>
          <p:cNvPicPr>
            <a:picLocks noChangeAspect="1"/>
          </p:cNvPicPr>
          <p:nvPr/>
        </p:nvPicPr>
        <p:blipFill>
          <a:blip r:embed="rId3"/>
          <a:stretch>
            <a:fillRect/>
          </a:stretch>
        </p:blipFill>
        <p:spPr>
          <a:xfrm>
            <a:off x="394447" y="1371599"/>
            <a:ext cx="4250643" cy="2850778"/>
          </a:xfrm>
          <a:prstGeom prst="rect">
            <a:avLst/>
          </a:prstGeom>
        </p:spPr>
      </p:pic>
    </p:spTree>
    <p:extLst>
      <p:ext uri="{BB962C8B-B14F-4D97-AF65-F5344CB8AC3E}">
        <p14:creationId xmlns:p14="http://schemas.microsoft.com/office/powerpoint/2010/main" val="2689361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a:t>Global and </a:t>
            </a:r>
            <a:r>
              <a:rPr lang="en-US" altLang="en-US" sz="2400" i="1" dirty="0" smtClean="0"/>
              <a:t>Local variable discriminative</a:t>
            </a:r>
            <a:endParaRPr lang="en-US" altLang="en-US" sz="2400" i="1" dirty="0"/>
          </a:p>
        </p:txBody>
      </p:sp>
      <p:sp>
        <p:nvSpPr>
          <p:cNvPr id="6" name="Title 1"/>
          <p:cNvSpPr>
            <a:spLocks noGrp="1"/>
          </p:cNvSpPr>
          <p:nvPr>
            <p:ph idx="1"/>
          </p:nvPr>
        </p:nvSpPr>
        <p:spPr/>
        <p:txBody>
          <a:bodyPr>
            <a:normAutofit/>
          </a:bodyPr>
          <a:lstStyle/>
          <a:p>
            <a:pPr marL="0" indent="0" algn="just">
              <a:buNone/>
            </a:pPr>
            <a:r>
              <a:rPr lang="en-US" dirty="0" smtClean="0"/>
              <a:t>- Global </a:t>
            </a:r>
            <a:r>
              <a:rPr lang="en-US" dirty="0"/>
              <a:t>variables are declared outside any function, and they can be accessed (used) on any function in the program. Local variables are declared inside a function, and can be used only inside that function. It is possible to have local variables with the same name in different </a:t>
            </a:r>
            <a:r>
              <a:rPr lang="en-US" dirty="0" smtClean="0"/>
              <a:t>functions.</a:t>
            </a:r>
          </a:p>
          <a:p>
            <a:pPr algn="just">
              <a:buFontTx/>
              <a:buChar char="-"/>
            </a:pPr>
            <a:r>
              <a:rPr lang="en-US" altLang="en-US" dirty="0" smtClean="0"/>
              <a:t>Time life ?</a:t>
            </a:r>
          </a:p>
          <a:p>
            <a:pPr algn="just">
              <a:buFontTx/>
              <a:buChar char="-"/>
            </a:pPr>
            <a:r>
              <a:rPr lang="en-US" altLang="en-US" i="1" dirty="0" smtClean="0"/>
              <a:t>Scope ?</a:t>
            </a:r>
          </a:p>
          <a:p>
            <a:pPr algn="just">
              <a:buFontTx/>
              <a:buChar char="-"/>
            </a:pPr>
            <a:r>
              <a:rPr lang="en-US" altLang="en-US" i="1" dirty="0" smtClean="0"/>
              <a:t>Memory ?</a:t>
            </a:r>
            <a:endParaRPr lang="en-US" altLang="en-US" dirty="0" smtClean="0"/>
          </a:p>
          <a:p>
            <a:pPr algn="just">
              <a:buFontTx/>
              <a:buChar char="-"/>
            </a:pPr>
            <a:endParaRPr lang="en-US" altLang="en-US" dirty="0" smtClean="0"/>
          </a:p>
          <a:p>
            <a:pPr marL="0" indent="0" algn="just">
              <a:buNone/>
            </a:pPr>
            <a:endParaRPr lang="en-US" altLang="en-US" sz="2400"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3222606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Store class</a:t>
            </a:r>
            <a:r>
              <a:rPr lang="en-US" altLang="en-US" sz="2400" dirty="0" smtClean="0"/>
              <a:t>. </a:t>
            </a:r>
            <a:r>
              <a:rPr lang="en-US" altLang="en-US" sz="2400" dirty="0" smtClean="0">
                <a:latin typeface="Arial" panose="020B0604020202020204" pitchFamily="34" charset="0"/>
                <a:cs typeface="Arial" panose="020B0604020202020204" pitchFamily="34" charset="0"/>
              </a:rPr>
              <a:t>Summary</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107401" y="1470213"/>
            <a:ext cx="7686433" cy="2095173"/>
          </a:xfrm>
          <a:prstGeom prst="rect">
            <a:avLst/>
          </a:prstGeom>
        </p:spPr>
      </p:pic>
      <p:sp>
        <p:nvSpPr>
          <p:cNvPr id="3" name="Date Placeholder 2"/>
          <p:cNvSpPr>
            <a:spLocks noGrp="1"/>
          </p:cNvSpPr>
          <p:nvPr>
            <p:ph type="dt" sz="half" idx="10"/>
          </p:nvPr>
        </p:nvSpPr>
        <p:spPr/>
        <p:txBody>
          <a:bodyPr/>
          <a:lstStyle/>
          <a:p>
            <a:fld id="{C868B440-E2B2-4B31-86A5-B73D743AFA1E}" type="datetime1">
              <a:rPr lang="en-US" smtClean="0"/>
              <a:t>7/17/2021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280961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ts val="0"/>
              </a:spcBef>
            </a:pPr>
            <a:r>
              <a:rPr lang="en-US" dirty="0"/>
              <a:t>Key word for variable</a:t>
            </a: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a:t>
            </a:r>
            <a:r>
              <a:rPr lang="en-GB" dirty="0">
                <a:latin typeface="Arial" charset="0"/>
                <a:cs typeface="Arial" charset="0"/>
              </a:rPr>
              <a:t>4</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3EC4B839-39A4-41C9-8F06-DFDBE0D08E6E}" type="datetime1">
              <a:rPr lang="en-US" smtClean="0"/>
              <a:t>7/17/2021</a:t>
            </a:fld>
            <a:endParaRPr lang="en-US"/>
          </a:p>
        </p:txBody>
      </p:sp>
      <p:sp>
        <p:nvSpPr>
          <p:cNvPr id="8"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
        <p:nvSpPr>
          <p:cNvPr id="7" name="Title 1"/>
          <p:cNvSpPr txBox="1">
            <a:spLocks/>
          </p:cNvSpPr>
          <p:nvPr/>
        </p:nvSpPr>
        <p:spPr>
          <a:xfrm>
            <a:off x="457200" y="2339688"/>
            <a:ext cx="8229600" cy="7845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altLang="en-US"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4310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Key word for variable</a:t>
            </a:r>
            <a:r>
              <a:rPr lang="en-US" altLang="en-US" sz="2400" dirty="0" smtClean="0">
                <a:latin typeface="Arial" panose="020B0604020202020204" pitchFamily="34" charset="0"/>
                <a:cs typeface="Arial" panose="020B0604020202020204" pitchFamily="34" charset="0"/>
              </a:rPr>
              <a:t>. Agenda</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static</a:t>
            </a:r>
          </a:p>
          <a:p>
            <a:pPr algn="just"/>
            <a:r>
              <a:rPr lang="en-US" altLang="en-US" i="1" dirty="0"/>
              <a:t>extern</a:t>
            </a:r>
          </a:p>
          <a:p>
            <a:pPr algn="just"/>
            <a:r>
              <a:rPr lang="en-US" altLang="en-US" i="1" dirty="0"/>
              <a:t>register</a:t>
            </a:r>
          </a:p>
          <a:p>
            <a:pPr algn="just"/>
            <a:r>
              <a:rPr lang="en-US" altLang="en-US" i="1" dirty="0" smtClean="0"/>
              <a:t>volatile</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1574769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smtClean="0"/>
              <a:t>Key word: static</a:t>
            </a:r>
            <a:endParaRPr lang="en-US" altLang="en-US" sz="2400" i="1" dirty="0"/>
          </a:p>
        </p:txBody>
      </p:sp>
      <p:sp>
        <p:nvSpPr>
          <p:cNvPr id="6" name="Title 1"/>
          <p:cNvSpPr>
            <a:spLocks noGrp="1"/>
          </p:cNvSpPr>
          <p:nvPr>
            <p:ph idx="1"/>
          </p:nvPr>
        </p:nvSpPr>
        <p:spPr/>
        <p:txBody>
          <a:bodyPr>
            <a:normAutofit lnSpcReduction="10000"/>
          </a:bodyPr>
          <a:lstStyle/>
          <a:p>
            <a:pPr algn="just">
              <a:buFontTx/>
              <a:buChar char="-"/>
            </a:pPr>
            <a:r>
              <a:rPr lang="en-US" altLang="en-US" dirty="0" smtClean="0"/>
              <a:t>In </a:t>
            </a:r>
            <a:r>
              <a:rPr lang="en-US" altLang="en-US" dirty="0"/>
              <a:t>some programming languages such as C (and its close descendants like C++, Objective-C, and Java), static is a reserved word controlling both lifetime (as a static variable) and visibility (depending on linkage). The effect of the keyword varies depending on the details of the specific programming </a:t>
            </a:r>
            <a:r>
              <a:rPr lang="en-US" altLang="en-US" dirty="0" smtClean="0"/>
              <a:t>language.												(wiki)</a:t>
            </a:r>
          </a:p>
          <a:p>
            <a:pPr algn="just">
              <a:buFontTx/>
              <a:buChar char="-"/>
            </a:pPr>
            <a:r>
              <a:rPr lang="en-US" altLang="en-US" dirty="0"/>
              <a:t>Static global </a:t>
            </a:r>
            <a:r>
              <a:rPr lang="en-US" altLang="en-US" dirty="0" smtClean="0"/>
              <a:t>variable ?</a:t>
            </a:r>
            <a:endParaRPr lang="en-US" altLang="en-US" dirty="0"/>
          </a:p>
          <a:p>
            <a:pPr algn="just">
              <a:buFontTx/>
              <a:buChar char="-"/>
            </a:pPr>
            <a:r>
              <a:rPr lang="en-US" altLang="en-US" dirty="0"/>
              <a:t>Static </a:t>
            </a:r>
            <a:r>
              <a:rPr lang="en-US" altLang="en-US" dirty="0" smtClean="0"/>
              <a:t>function ?</a:t>
            </a:r>
            <a:endParaRPr lang="en-US" altLang="en-US" dirty="0"/>
          </a:p>
          <a:p>
            <a:pPr algn="just">
              <a:buFontTx/>
              <a:buChar char="-"/>
            </a:pPr>
            <a:r>
              <a:rPr lang="en-US" altLang="en-US" dirty="0"/>
              <a:t>Static local </a:t>
            </a:r>
            <a:r>
              <a:rPr lang="en-US" altLang="en-US" dirty="0" smtClean="0"/>
              <a:t>variables ?</a:t>
            </a:r>
            <a:endParaRPr lang="en-US" altLang="en-US" sz="2400"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78161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a:t>Introductory </a:t>
            </a:r>
            <a:r>
              <a:rPr lang="en-US" dirty="0" smtClean="0"/>
              <a:t>question</a:t>
            </a:r>
          </a:p>
          <a:p>
            <a:r>
              <a:rPr lang="en-US" dirty="0" smtClean="0"/>
              <a:t>Basic </a:t>
            </a:r>
            <a:r>
              <a:rPr lang="en-US" dirty="0"/>
              <a:t>Data Types</a:t>
            </a:r>
          </a:p>
          <a:p>
            <a:r>
              <a:rPr lang="en-US" dirty="0"/>
              <a:t>Store Class</a:t>
            </a:r>
          </a:p>
          <a:p>
            <a:r>
              <a:rPr lang="en-US" dirty="0"/>
              <a:t>Key </a:t>
            </a:r>
            <a:r>
              <a:rPr lang="en-US" dirty="0" smtClean="0"/>
              <a:t>words </a:t>
            </a:r>
            <a:r>
              <a:rPr lang="en-US" dirty="0"/>
              <a:t>for variable</a:t>
            </a:r>
          </a:p>
          <a:p>
            <a:r>
              <a:rPr lang="en-US" dirty="0" smtClean="0"/>
              <a:t>Pointer </a:t>
            </a:r>
            <a:r>
              <a:rPr lang="en-US" dirty="0"/>
              <a:t>variable</a:t>
            </a:r>
          </a:p>
          <a:p>
            <a:r>
              <a:rPr lang="en-US" dirty="0" err="1"/>
              <a:t>Struct</a:t>
            </a:r>
            <a:r>
              <a:rPr lang="en-US" dirty="0"/>
              <a:t> data type</a:t>
            </a:r>
          </a:p>
          <a:p>
            <a:r>
              <a:rPr lang="en-US" dirty="0"/>
              <a:t>Casting</a:t>
            </a:r>
          </a:p>
        </p:txBody>
      </p:sp>
      <p:sp>
        <p:nvSpPr>
          <p:cNvPr id="4" name="Date Placeholder 3"/>
          <p:cNvSpPr>
            <a:spLocks noGrp="1"/>
          </p:cNvSpPr>
          <p:nvPr>
            <p:ph type="dt" sz="half" idx="10"/>
          </p:nvPr>
        </p:nvSpPr>
        <p:spPr/>
        <p:txBody>
          <a:bodyPr/>
          <a:lstStyle/>
          <a:p>
            <a:fld id="{6D833602-3032-40E0-910C-A05081070B9D}" type="datetime1">
              <a:rPr lang="en-US" smtClean="0"/>
              <a:t>7/17/2021</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smtClean="0"/>
              <a:t>Key word: extern</a:t>
            </a:r>
            <a:endParaRPr lang="en-US" altLang="en-US" sz="2400" i="1" dirty="0"/>
          </a:p>
        </p:txBody>
      </p:sp>
      <p:sp>
        <p:nvSpPr>
          <p:cNvPr id="6" name="Title 1"/>
          <p:cNvSpPr>
            <a:spLocks noGrp="1"/>
          </p:cNvSpPr>
          <p:nvPr>
            <p:ph idx="1"/>
          </p:nvPr>
        </p:nvSpPr>
        <p:spPr/>
        <p:txBody>
          <a:bodyPr>
            <a:normAutofit/>
          </a:bodyPr>
          <a:lstStyle/>
          <a:p>
            <a:pPr algn="just">
              <a:buFontTx/>
              <a:buChar char="-"/>
            </a:pPr>
            <a:r>
              <a:rPr lang="en-US" b="1" dirty="0" smtClean="0"/>
              <a:t>Extern</a:t>
            </a:r>
            <a:r>
              <a:rPr lang="en-US" dirty="0"/>
              <a:t> is a keyword in C programming language which is used to declare a global variable that is a variable without any memory assigned to it. It is used to declare variables and functions in header files. Extern can be used access variables </a:t>
            </a:r>
            <a:r>
              <a:rPr lang="en-US" dirty="0" smtClean="0"/>
              <a:t>across </a:t>
            </a:r>
            <a:r>
              <a:rPr lang="en-US" dirty="0"/>
              <a:t>C files</a:t>
            </a:r>
            <a:r>
              <a:rPr lang="en-US" dirty="0" smtClean="0"/>
              <a:t>.</a:t>
            </a:r>
          </a:p>
          <a:p>
            <a:pPr algn="just">
              <a:buFontTx/>
              <a:buChar char="-"/>
            </a:pPr>
            <a:r>
              <a:rPr lang="en-US" b="1" dirty="0"/>
              <a:t>Extern</a:t>
            </a:r>
            <a:r>
              <a:rPr lang="en-US" altLang="en-US" dirty="0" smtClean="0"/>
              <a:t> variable </a:t>
            </a:r>
            <a:r>
              <a:rPr lang="en-US" altLang="en-US" dirty="0"/>
              <a:t>?</a:t>
            </a:r>
          </a:p>
          <a:p>
            <a:pPr algn="just">
              <a:buFontTx/>
              <a:buChar char="-"/>
            </a:pPr>
            <a:r>
              <a:rPr lang="en-US" b="1" dirty="0"/>
              <a:t>Extern</a:t>
            </a:r>
            <a:r>
              <a:rPr lang="en-US" altLang="en-US" dirty="0" smtClean="0"/>
              <a:t> </a:t>
            </a:r>
            <a:r>
              <a:rPr lang="en-US" altLang="en-US" dirty="0"/>
              <a:t>function ?</a:t>
            </a:r>
          </a:p>
          <a:p>
            <a:pPr algn="just">
              <a:buFontTx/>
              <a:buChar char="-"/>
            </a:pPr>
            <a:endParaRPr lang="en-US" dirty="0" smtClean="0"/>
          </a:p>
          <a:p>
            <a:pPr algn="just">
              <a:buFontTx/>
              <a:buChar char="-"/>
            </a:pPr>
            <a:endParaRPr lang="en-US" altLang="en-US" sz="2400"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2809831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smtClean="0"/>
              <a:t>Key word: register</a:t>
            </a:r>
            <a:endParaRPr lang="en-US" altLang="en-US" sz="2400" i="1" dirty="0"/>
          </a:p>
        </p:txBody>
      </p:sp>
      <p:sp>
        <p:nvSpPr>
          <p:cNvPr id="6" name="Title 1"/>
          <p:cNvSpPr>
            <a:spLocks noGrp="1"/>
          </p:cNvSpPr>
          <p:nvPr>
            <p:ph idx="1"/>
          </p:nvPr>
        </p:nvSpPr>
        <p:spPr/>
        <p:txBody>
          <a:bodyPr>
            <a:normAutofit/>
          </a:bodyPr>
          <a:lstStyle/>
          <a:p>
            <a:pPr algn="just">
              <a:buFontTx/>
              <a:buChar char="-"/>
            </a:pPr>
            <a:r>
              <a:rPr lang="en-US" dirty="0" smtClean="0"/>
              <a:t>Register </a:t>
            </a:r>
            <a:r>
              <a:rPr lang="en-US" dirty="0"/>
              <a:t>variables tell the compiler to store the variable in CPU register instead of memory. Frequently used variables are kept in registers and they have faster accessibility. We can never get the addresses of these variables. “register” keyword is used to declare the register variables</a:t>
            </a:r>
            <a:r>
              <a:rPr lang="en-US" dirty="0" smtClean="0"/>
              <a:t>.</a:t>
            </a:r>
            <a:endParaRPr lang="en-US" dirty="0"/>
          </a:p>
          <a:p>
            <a:pPr marL="0" indent="0" algn="just">
              <a:buNone/>
            </a:pPr>
            <a:r>
              <a:rPr lang="en-US" dirty="0"/>
              <a:t>	</a:t>
            </a:r>
            <a:r>
              <a:rPr lang="en-US" dirty="0" smtClean="0"/>
              <a:t>													(wikis)</a:t>
            </a:r>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1228260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smtClean="0"/>
              <a:t>Key word: volatile</a:t>
            </a:r>
            <a:endParaRPr lang="en-US" altLang="en-US" sz="2400" i="1" dirty="0"/>
          </a:p>
        </p:txBody>
      </p:sp>
      <p:sp>
        <p:nvSpPr>
          <p:cNvPr id="6" name="Title 1"/>
          <p:cNvSpPr>
            <a:spLocks noGrp="1"/>
          </p:cNvSpPr>
          <p:nvPr>
            <p:ph idx="1"/>
          </p:nvPr>
        </p:nvSpPr>
        <p:spPr/>
        <p:txBody>
          <a:bodyPr>
            <a:normAutofit/>
          </a:bodyPr>
          <a:lstStyle/>
          <a:p>
            <a:pPr marL="0" indent="0" algn="just">
              <a:buNone/>
            </a:pPr>
            <a:r>
              <a:rPr lang="en-US" dirty="0" smtClean="0"/>
              <a:t>- The </a:t>
            </a:r>
            <a:r>
              <a:rPr lang="en-US" dirty="0"/>
              <a:t>volatile keyword is intended to prevent the compiler from applying any optimizations on objects that can change in ways that cannot be determined by the compiler.</a:t>
            </a:r>
            <a:endParaRPr lang="en-US" altLang="en-US" sz="2400"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1825343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User case</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a:xfrm>
            <a:off x="278606" y="850107"/>
            <a:ext cx="7950994" cy="3282622"/>
          </a:xfrm>
        </p:spPr>
        <p:txBody>
          <a:bodyPr>
            <a:normAutofit/>
          </a:bodyPr>
          <a:lstStyle/>
          <a:p>
            <a:pPr algn="just"/>
            <a:r>
              <a:rPr lang="en-US" altLang="en-US" i="1" dirty="0" smtClean="0"/>
              <a:t>What is the key words: static,…?</a:t>
            </a:r>
          </a:p>
          <a:p>
            <a:pPr algn="just"/>
            <a:r>
              <a:rPr lang="en-US" altLang="en-US" i="1" dirty="0" smtClean="0"/>
              <a:t>When will use static, extern, register, volatile key words?</a:t>
            </a:r>
          </a:p>
        </p:txBody>
      </p:sp>
      <p:sp>
        <p:nvSpPr>
          <p:cNvPr id="3" name="Date Placeholder 2"/>
          <p:cNvSpPr>
            <a:spLocks noGrp="1"/>
          </p:cNvSpPr>
          <p:nvPr>
            <p:ph type="dt" sz="half" idx="10"/>
          </p:nvPr>
        </p:nvSpPr>
        <p:spPr/>
        <p:txBody>
          <a:bodyPr/>
          <a:lstStyle/>
          <a:p>
            <a:fld id="{C868B440-E2B2-4B31-86A5-B73D743AFA1E}" type="datetime1">
              <a:rPr lang="en-US" smtClean="0"/>
              <a:t>7/17/2021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363551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Key word for variable</a:t>
            </a:r>
            <a:r>
              <a:rPr lang="en-US" altLang="en-US" sz="2400" dirty="0" smtClean="0"/>
              <a:t>. </a:t>
            </a:r>
            <a:r>
              <a:rPr lang="en-US" altLang="en-US" sz="2400" dirty="0" smtClean="0">
                <a:latin typeface="Arial" panose="020B0604020202020204" pitchFamily="34" charset="0"/>
                <a:cs typeface="Arial" panose="020B0604020202020204" pitchFamily="34" charset="0"/>
              </a:rPr>
              <a:t>Summary</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C868B440-E2B2-4B31-86A5-B73D743AFA1E}" type="datetime1">
              <a:rPr lang="en-US" smtClean="0"/>
              <a:t>7/17/2021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pic>
        <p:nvPicPr>
          <p:cNvPr id="4" name="Picture 3"/>
          <p:cNvPicPr>
            <a:picLocks noChangeAspect="1"/>
          </p:cNvPicPr>
          <p:nvPr/>
        </p:nvPicPr>
        <p:blipFill>
          <a:blip r:embed="rId2"/>
          <a:stretch>
            <a:fillRect/>
          </a:stretch>
        </p:blipFill>
        <p:spPr>
          <a:xfrm>
            <a:off x="1403535" y="1479176"/>
            <a:ext cx="5516377" cy="1902199"/>
          </a:xfrm>
          <a:prstGeom prst="rect">
            <a:avLst/>
          </a:prstGeom>
        </p:spPr>
      </p:pic>
    </p:spTree>
    <p:extLst>
      <p:ext uri="{BB962C8B-B14F-4D97-AF65-F5344CB8AC3E}">
        <p14:creationId xmlns:p14="http://schemas.microsoft.com/office/powerpoint/2010/main" val="2936564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ts val="0"/>
              </a:spcBef>
            </a:pPr>
            <a:r>
              <a:rPr lang="en-US" dirty="0"/>
              <a:t>Pointer variable</a:t>
            </a: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5</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3EC4B839-39A4-41C9-8F06-DFDBE0D08E6E}" type="datetime1">
              <a:rPr lang="en-US" smtClean="0"/>
              <a:t>7/17/2021</a:t>
            </a:fld>
            <a:endParaRPr lang="en-US"/>
          </a:p>
        </p:txBody>
      </p:sp>
      <p:sp>
        <p:nvSpPr>
          <p:cNvPr id="8"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a:p>
        </p:txBody>
      </p:sp>
      <p:sp>
        <p:nvSpPr>
          <p:cNvPr id="7" name="Title 1"/>
          <p:cNvSpPr txBox="1">
            <a:spLocks/>
          </p:cNvSpPr>
          <p:nvPr/>
        </p:nvSpPr>
        <p:spPr>
          <a:xfrm>
            <a:off x="457200" y="2339688"/>
            <a:ext cx="8229600" cy="7845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altLang="en-US"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58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Pointer variable</a:t>
            </a:r>
            <a:r>
              <a:rPr lang="en-US" altLang="en-US" sz="2400" dirty="0" smtClean="0">
                <a:latin typeface="Arial" panose="020B0604020202020204" pitchFamily="34" charset="0"/>
                <a:cs typeface="Arial" panose="020B0604020202020204" pitchFamily="34" charset="0"/>
              </a:rPr>
              <a:t>. Agenda</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What is pointer?</a:t>
            </a:r>
          </a:p>
          <a:p>
            <a:pPr algn="just"/>
            <a:r>
              <a:rPr lang="en-US" altLang="en-US" i="1" dirty="0"/>
              <a:t>User case?</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91030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a:t>What is pointer?</a:t>
            </a:r>
          </a:p>
        </p:txBody>
      </p:sp>
      <p:sp>
        <p:nvSpPr>
          <p:cNvPr id="6" name="Title 1"/>
          <p:cNvSpPr>
            <a:spLocks noGrp="1"/>
          </p:cNvSpPr>
          <p:nvPr>
            <p:ph idx="1"/>
          </p:nvPr>
        </p:nvSpPr>
        <p:spPr/>
        <p:txBody>
          <a:bodyPr>
            <a:normAutofit/>
          </a:bodyPr>
          <a:lstStyle/>
          <a:p>
            <a:pPr algn="just">
              <a:buFontTx/>
              <a:buChar char="-"/>
            </a:pPr>
            <a:r>
              <a:rPr lang="en-US" dirty="0" smtClean="0"/>
              <a:t>A</a:t>
            </a:r>
            <a:r>
              <a:rPr lang="en-US" dirty="0"/>
              <a:t> </a:t>
            </a:r>
            <a:r>
              <a:rPr lang="en-US" b="1" dirty="0"/>
              <a:t>pointer</a:t>
            </a:r>
            <a:r>
              <a:rPr lang="en-US" dirty="0"/>
              <a:t> is a variable whose value is the address of another variable, i.e., direct address of the memory location. Like any variable or constant, you must declare a pointer before using it to store any variable address</a:t>
            </a:r>
            <a:r>
              <a:rPr lang="en-US" dirty="0" smtClean="0"/>
              <a:t>.</a:t>
            </a:r>
          </a:p>
          <a:p>
            <a:pPr marL="0" indent="0" algn="just">
              <a:buNone/>
            </a:pPr>
            <a:endParaRPr lang="en-US" altLang="en-US" sz="2400"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4258195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a:t>User case?</a:t>
            </a:r>
          </a:p>
        </p:txBody>
      </p:sp>
      <p:sp>
        <p:nvSpPr>
          <p:cNvPr id="6" name="Title 1"/>
          <p:cNvSpPr>
            <a:spLocks noGrp="1"/>
          </p:cNvSpPr>
          <p:nvPr>
            <p:ph idx="1"/>
          </p:nvPr>
        </p:nvSpPr>
        <p:spPr/>
        <p:txBody>
          <a:bodyPr>
            <a:normAutofit/>
          </a:bodyPr>
          <a:lstStyle/>
          <a:p>
            <a:pPr marL="0" indent="0" algn="just">
              <a:buNone/>
            </a:pPr>
            <a:r>
              <a:rPr lang="en-US" altLang="en-US" sz="2400" dirty="0" smtClean="0"/>
              <a:t>We have 2 lesson about user case for pointer.</a:t>
            </a:r>
            <a:endParaRPr lang="en-US" altLang="en-US" sz="2400"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28</a:t>
            </a:fld>
            <a:endParaRPr lang="en-US"/>
          </a:p>
        </p:txBody>
      </p:sp>
    </p:spTree>
    <p:extLst>
      <p:ext uri="{BB962C8B-B14F-4D97-AF65-F5344CB8AC3E}">
        <p14:creationId xmlns:p14="http://schemas.microsoft.com/office/powerpoint/2010/main" val="198517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Pointer variable</a:t>
            </a:r>
            <a:r>
              <a:rPr lang="en-US" altLang="en-US" sz="2400" dirty="0" smtClean="0"/>
              <a:t>. </a:t>
            </a:r>
            <a:r>
              <a:rPr lang="en-US" altLang="en-US" sz="2400" dirty="0" smtClean="0">
                <a:latin typeface="Arial" panose="020B0604020202020204" pitchFamily="34" charset="0"/>
                <a:cs typeface="Arial" panose="020B0604020202020204" pitchFamily="34" charset="0"/>
              </a:rPr>
              <a:t>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a:xfrm>
            <a:off x="278606" y="850107"/>
            <a:ext cx="7950994" cy="3282622"/>
          </a:xfrm>
        </p:spPr>
        <p:txBody>
          <a:bodyPr>
            <a:normAutofit/>
          </a:bodyPr>
          <a:lstStyle/>
          <a:p>
            <a:pPr algn="just"/>
            <a:r>
              <a:rPr lang="en-US" altLang="en-US" i="1" dirty="0" smtClean="0"/>
              <a:t>Understanding about pointer variable.</a:t>
            </a:r>
          </a:p>
        </p:txBody>
      </p:sp>
      <p:sp>
        <p:nvSpPr>
          <p:cNvPr id="3" name="Date Placeholder 2"/>
          <p:cNvSpPr>
            <a:spLocks noGrp="1"/>
          </p:cNvSpPr>
          <p:nvPr>
            <p:ph type="dt" sz="half" idx="10"/>
          </p:nvPr>
        </p:nvSpPr>
        <p:spPr/>
        <p:txBody>
          <a:bodyPr/>
          <a:lstStyle/>
          <a:p>
            <a:fld id="{C868B440-E2B2-4B31-86A5-B73D743AFA1E}" type="datetime1">
              <a:rPr lang="en-US" smtClean="0"/>
              <a:t>7/17/2021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29</a:t>
            </a:fld>
            <a:endParaRPr lang="en-US"/>
          </a:p>
        </p:txBody>
      </p:sp>
    </p:spTree>
    <p:extLst>
      <p:ext uri="{BB962C8B-B14F-4D97-AF65-F5344CB8AC3E}">
        <p14:creationId xmlns:p14="http://schemas.microsoft.com/office/powerpoint/2010/main" val="210476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ct val="20000"/>
              </a:spcBef>
              <a:defRPr/>
            </a:pPr>
            <a:r>
              <a:rPr lang="en-US" sz="2400" dirty="0"/>
              <a:t>Introductory </a:t>
            </a:r>
            <a:r>
              <a:rPr lang="en-US" sz="2400" dirty="0" smtClean="0"/>
              <a:t>question</a:t>
            </a:r>
            <a:r>
              <a:rPr lang="vi-VN" sz="2400" b="0" cap="none" dirty="0" smtClean="0">
                <a:solidFill>
                  <a:schemeClr val="tx1">
                    <a:lumMod val="95000"/>
                    <a:lumOff val="5000"/>
                  </a:schemeClr>
                </a:solidFill>
                <a:latin typeface="Arial" charset="0"/>
                <a:ea typeface="+mn-ea"/>
                <a:cs typeface="Arial" charset="0"/>
              </a:rPr>
              <a:t/>
            </a:r>
            <a:br>
              <a:rPr lang="vi-VN" sz="2400" b="0" cap="none" dirty="0" smtClean="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1</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7/17/2021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7579884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ts val="0"/>
              </a:spcBef>
            </a:pPr>
            <a:r>
              <a:rPr lang="en-US" dirty="0" smtClean="0"/>
              <a:t>Structure </a:t>
            </a:r>
            <a:r>
              <a:rPr lang="en-US" dirty="0"/>
              <a:t>data type</a:t>
            </a: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a:t>
            </a:r>
            <a:r>
              <a:rPr lang="en-GB" dirty="0">
                <a:latin typeface="Arial" charset="0"/>
                <a:cs typeface="Arial" charset="0"/>
              </a:rPr>
              <a:t>6</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3EC4B839-39A4-41C9-8F06-DFDBE0D08E6E}" type="datetime1">
              <a:rPr lang="en-US" smtClean="0"/>
              <a:t>7/17/2021</a:t>
            </a:fld>
            <a:endParaRPr lang="en-US"/>
          </a:p>
        </p:txBody>
      </p:sp>
      <p:sp>
        <p:nvSpPr>
          <p:cNvPr id="8"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30</a:t>
            </a:fld>
            <a:endParaRPr lang="en-US"/>
          </a:p>
        </p:txBody>
      </p:sp>
      <p:sp>
        <p:nvSpPr>
          <p:cNvPr id="7" name="Title 1"/>
          <p:cNvSpPr txBox="1">
            <a:spLocks/>
          </p:cNvSpPr>
          <p:nvPr/>
        </p:nvSpPr>
        <p:spPr>
          <a:xfrm>
            <a:off x="457200" y="2339688"/>
            <a:ext cx="8229600" cy="7845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altLang="en-US"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808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Structure </a:t>
            </a:r>
            <a:r>
              <a:rPr lang="en-US" sz="2400" dirty="0"/>
              <a:t>data type</a:t>
            </a:r>
            <a:r>
              <a:rPr lang="en-US" altLang="en-US" sz="2400" dirty="0" smtClean="0">
                <a:latin typeface="Arial" panose="020B0604020202020204" pitchFamily="34" charset="0"/>
                <a:cs typeface="Arial" panose="020B0604020202020204" pitchFamily="34" charset="0"/>
              </a:rPr>
              <a:t>. Agenda</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smtClean="0"/>
              <a:t>Structure variable</a:t>
            </a:r>
            <a:endParaRPr lang="en-US" altLang="en-US" i="1" dirty="0"/>
          </a:p>
          <a:p>
            <a:pPr algn="just"/>
            <a:r>
              <a:rPr lang="en-US" altLang="en-US" i="1" dirty="0" smtClean="0"/>
              <a:t>Union</a:t>
            </a:r>
            <a:endParaRPr lang="en-US" altLang="en-US" i="1" dirty="0"/>
          </a:p>
          <a:p>
            <a:pPr algn="just"/>
            <a:r>
              <a:rPr lang="en-US" altLang="en-US" i="1" dirty="0" err="1" smtClean="0"/>
              <a:t>Enum</a:t>
            </a:r>
            <a:endParaRPr lang="en-US" altLang="en-US" i="1"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a:p>
        </p:txBody>
      </p:sp>
    </p:spTree>
    <p:extLst>
      <p:ext uri="{BB962C8B-B14F-4D97-AF65-F5344CB8AC3E}">
        <p14:creationId xmlns:p14="http://schemas.microsoft.com/office/powerpoint/2010/main" val="581769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dirty="0" smtClean="0"/>
              <a:t>What </a:t>
            </a:r>
            <a:r>
              <a:rPr lang="en-US" sz="2400" dirty="0"/>
              <a:t>is s</a:t>
            </a:r>
            <a:r>
              <a:rPr lang="en-US" altLang="en-US" sz="2400" dirty="0"/>
              <a:t>tructure data type</a:t>
            </a:r>
            <a:r>
              <a:rPr lang="en-US" sz="2400" dirty="0" smtClean="0"/>
              <a:t>?</a:t>
            </a:r>
            <a:r>
              <a:rPr lang="en-US" altLang="en-US" sz="2400" dirty="0" smtClean="0"/>
              <a:t> </a:t>
            </a:r>
            <a:endParaRPr lang="en-US" altLang="en-US" sz="2400" i="1" dirty="0"/>
          </a:p>
        </p:txBody>
      </p:sp>
      <p:pic>
        <p:nvPicPr>
          <p:cNvPr id="7" name="Content Placeholder 6"/>
          <p:cNvPicPr>
            <a:picLocks noGrp="1" noChangeAspect="1"/>
          </p:cNvPicPr>
          <p:nvPr>
            <p:ph idx="1"/>
          </p:nvPr>
        </p:nvPicPr>
        <p:blipFill>
          <a:blip r:embed="rId2"/>
          <a:stretch>
            <a:fillRect/>
          </a:stretch>
        </p:blipFill>
        <p:spPr>
          <a:xfrm>
            <a:off x="698789" y="849313"/>
            <a:ext cx="6465337" cy="3744912"/>
          </a:xfrm>
          <a:prstGeom prst="rect">
            <a:avLst/>
          </a:prstGeom>
        </p:spPr>
      </p:pic>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32</a:t>
            </a:fld>
            <a:endParaRPr lang="en-US"/>
          </a:p>
        </p:txBody>
      </p:sp>
    </p:spTree>
    <p:extLst>
      <p:ext uri="{BB962C8B-B14F-4D97-AF65-F5344CB8AC3E}">
        <p14:creationId xmlns:p14="http://schemas.microsoft.com/office/powerpoint/2010/main" val="2248588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dirty="0" smtClean="0"/>
              <a:t>Define  </a:t>
            </a:r>
            <a:r>
              <a:rPr lang="en-US" sz="2400" dirty="0"/>
              <a:t>a s</a:t>
            </a:r>
            <a:r>
              <a:rPr lang="en-US" altLang="en-US" sz="2400" dirty="0"/>
              <a:t>tructure data type</a:t>
            </a:r>
            <a:r>
              <a:rPr lang="en-US" sz="2400" dirty="0" smtClean="0"/>
              <a:t>.</a:t>
            </a:r>
            <a:endParaRPr lang="en-US" altLang="en-US" sz="2400" i="1"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33</a:t>
            </a:fld>
            <a:endParaRPr lang="en-US"/>
          </a:p>
        </p:txBody>
      </p:sp>
      <p:sp>
        <p:nvSpPr>
          <p:cNvPr id="9" name="Text Box 3"/>
          <p:cNvSpPr txBox="1">
            <a:spLocks noChangeArrowheads="1"/>
          </p:cNvSpPr>
          <p:nvPr/>
        </p:nvSpPr>
        <p:spPr bwMode="auto">
          <a:xfrm>
            <a:off x="323056" y="658813"/>
            <a:ext cx="781367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3838" indent="-223838">
              <a:defRPr>
                <a:solidFill>
                  <a:schemeClr val="tx1"/>
                </a:solidFill>
                <a:latin typeface="Tahoma" panose="020B0604030504040204" pitchFamily="34" charset="0"/>
                <a:cs typeface="Times New Roman" panose="02020603050405020304" pitchFamily="18" charset="0"/>
              </a:defRPr>
            </a:lvl1pPr>
            <a:lvl2pPr>
              <a:defRPr>
                <a:solidFill>
                  <a:schemeClr val="tx1"/>
                </a:solidFill>
                <a:latin typeface="Tahoma" panose="020B0604030504040204" pitchFamily="34" charset="0"/>
                <a:cs typeface="Times New Roman" panose="02020603050405020304" pitchFamily="18" charset="0"/>
              </a:defRPr>
            </a:lvl2pPr>
            <a:lvl3pPr marL="1143000" indent="-228600">
              <a:defRPr>
                <a:solidFill>
                  <a:schemeClr val="tx1"/>
                </a:solidFill>
                <a:latin typeface="Tahoma" panose="020B0604030504040204" pitchFamily="34" charset="0"/>
                <a:cs typeface="Times New Roman" panose="02020603050405020304" pitchFamily="18" charset="0"/>
              </a:defRPr>
            </a:lvl3pPr>
            <a:lvl4pPr marL="1600200" indent="-228600">
              <a:defRPr>
                <a:solidFill>
                  <a:schemeClr val="tx1"/>
                </a:solidFill>
                <a:latin typeface="Tahoma" panose="020B0604030504040204" pitchFamily="34" charset="0"/>
                <a:cs typeface="Times New Roman" panose="02020603050405020304" pitchFamily="18" charset="0"/>
              </a:defRPr>
            </a:lvl4pPr>
            <a:lvl5pPr marL="2057400" indent="-22860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algn="just" eaLnBrk="1" hangingPunct="1">
              <a:buClr>
                <a:schemeClr val="folHlink"/>
              </a:buClr>
              <a:buFont typeface="Wingdings" panose="05000000000000000000" pitchFamily="2" charset="2"/>
              <a:buChar char="§"/>
            </a:pPr>
            <a:r>
              <a:rPr lang="en-US" altLang="en-US" sz="2400" dirty="0"/>
              <a:t>A structure definition forms a template for creating structure variables</a:t>
            </a:r>
          </a:p>
          <a:p>
            <a:pPr algn="just" eaLnBrk="1" hangingPunct="1">
              <a:buClr>
                <a:schemeClr val="folHlink"/>
              </a:buClr>
              <a:buFont typeface="Wingdings" panose="05000000000000000000" pitchFamily="2" charset="2"/>
              <a:buChar char="§"/>
            </a:pPr>
            <a:r>
              <a:rPr lang="en-US" altLang="en-US" sz="2400" dirty="0"/>
              <a:t>The variables in the structure are called </a:t>
            </a:r>
            <a:r>
              <a:rPr lang="en-US" altLang="en-US" sz="2400" dirty="0">
                <a:solidFill>
                  <a:schemeClr val="tx2"/>
                </a:solidFill>
              </a:rPr>
              <a:t>structure elements</a:t>
            </a:r>
            <a:r>
              <a:rPr lang="en-US" altLang="en-US" sz="2400" dirty="0"/>
              <a:t> or </a:t>
            </a:r>
            <a:r>
              <a:rPr lang="en-US" altLang="en-US" sz="2400" dirty="0">
                <a:solidFill>
                  <a:schemeClr val="tx2"/>
                </a:solidFill>
              </a:rPr>
              <a:t>structure members</a:t>
            </a:r>
            <a:endParaRPr lang="en-US" altLang="en-US" sz="2400" dirty="0"/>
          </a:p>
          <a:p>
            <a:pPr eaLnBrk="1" hangingPunct="1">
              <a:buClr>
                <a:schemeClr val="folHlink"/>
              </a:buClr>
              <a:buFont typeface="Wingdings" panose="05000000000000000000" pitchFamily="2" charset="2"/>
              <a:buChar char="§"/>
            </a:pPr>
            <a:r>
              <a:rPr lang="en-US" altLang="en-US" sz="2400" dirty="0"/>
              <a:t>Example:</a:t>
            </a:r>
          </a:p>
          <a:p>
            <a:pPr lvl="1" algn="just" eaLnBrk="1" hangingPunct="1">
              <a:buClr>
                <a:schemeClr val="folHlink"/>
              </a:buClr>
              <a:buFont typeface="Wingdings" panose="05000000000000000000" pitchFamily="2" charset="2"/>
              <a:buNone/>
            </a:pPr>
            <a:r>
              <a:rPr lang="en-US" altLang="en-US" sz="2400" b="1" dirty="0" err="1">
                <a:solidFill>
                  <a:schemeClr val="hlink"/>
                </a:solidFill>
                <a:latin typeface="Courier New" panose="02070309020205020404" pitchFamily="49" charset="0"/>
                <a:cs typeface="Courier New" panose="02070309020205020404" pitchFamily="49" charset="0"/>
              </a:rPr>
              <a:t>struct</a:t>
            </a:r>
            <a:r>
              <a:rPr lang="en-US" altLang="en-US" sz="2400" b="1" dirty="0">
                <a:solidFill>
                  <a:schemeClr val="hlink"/>
                </a:solidFill>
                <a:latin typeface="Courier New" panose="02070309020205020404" pitchFamily="49" charset="0"/>
                <a:cs typeface="Courier New" panose="02070309020205020404" pitchFamily="49" charset="0"/>
              </a:rPr>
              <a:t> cat </a:t>
            </a:r>
            <a:endParaRPr lang="en-US" altLang="en-US" sz="2400" b="1" dirty="0">
              <a:solidFill>
                <a:schemeClr val="hlink"/>
              </a:solidFill>
              <a:latin typeface="Courier New" panose="02070309020205020404" pitchFamily="49" charset="0"/>
            </a:endParaRPr>
          </a:p>
          <a:p>
            <a:pPr lvl="1" algn="just" eaLnBrk="1" hangingPunct="1">
              <a:buClr>
                <a:schemeClr val="folHlink"/>
              </a:buClr>
              <a:buFont typeface="Wingdings" panose="05000000000000000000" pitchFamily="2" charset="2"/>
              <a:buNone/>
            </a:pPr>
            <a:r>
              <a:rPr lang="en-US" altLang="en-US" sz="2400" b="1" dirty="0">
                <a:solidFill>
                  <a:schemeClr val="hlink"/>
                </a:solidFill>
                <a:latin typeface="Courier New" panose="02070309020205020404" pitchFamily="49" charset="0"/>
                <a:cs typeface="Courier New" panose="02070309020205020404" pitchFamily="49" charset="0"/>
              </a:rPr>
              <a:t>	{	char </a:t>
            </a:r>
            <a:r>
              <a:rPr lang="en-US" altLang="en-US" sz="2400" b="1" dirty="0" err="1">
                <a:solidFill>
                  <a:schemeClr val="hlink"/>
                </a:solidFill>
                <a:latin typeface="Courier New" panose="02070309020205020404" pitchFamily="49" charset="0"/>
                <a:cs typeface="Courier New" panose="02070309020205020404" pitchFamily="49" charset="0"/>
              </a:rPr>
              <a:t>bk_name</a:t>
            </a:r>
            <a:r>
              <a:rPr lang="en-US" altLang="en-US" sz="2400" b="1" dirty="0">
                <a:solidFill>
                  <a:schemeClr val="hlink"/>
                </a:solidFill>
                <a:latin typeface="Courier New" panose="02070309020205020404" pitchFamily="49" charset="0"/>
                <a:cs typeface="Courier New" panose="02070309020205020404" pitchFamily="49" charset="0"/>
              </a:rPr>
              <a:t> [25];</a:t>
            </a:r>
            <a:endParaRPr lang="en-US" altLang="en-US" sz="2400" b="1" dirty="0">
              <a:solidFill>
                <a:schemeClr val="hlink"/>
              </a:solidFill>
              <a:latin typeface="Courier New" panose="02070309020205020404" pitchFamily="49" charset="0"/>
            </a:endParaRPr>
          </a:p>
          <a:p>
            <a:pPr lvl="1" algn="just" eaLnBrk="1" hangingPunct="1">
              <a:buClr>
                <a:schemeClr val="folHlink"/>
              </a:buClr>
              <a:buFont typeface="Wingdings" panose="05000000000000000000" pitchFamily="2" charset="2"/>
              <a:buNone/>
            </a:pPr>
            <a:r>
              <a:rPr lang="en-US" altLang="en-US" sz="2400" b="1" dirty="0">
                <a:solidFill>
                  <a:schemeClr val="hlink"/>
                </a:solidFill>
                <a:latin typeface="Courier New" panose="02070309020205020404" pitchFamily="49" charset="0"/>
                <a:cs typeface="Courier New" panose="02070309020205020404" pitchFamily="49" charset="0"/>
              </a:rPr>
              <a:t>		char author [20];</a:t>
            </a:r>
            <a:endParaRPr lang="en-US" altLang="en-US" sz="2400" b="1" dirty="0">
              <a:solidFill>
                <a:schemeClr val="hlink"/>
              </a:solidFill>
              <a:latin typeface="Courier New" panose="02070309020205020404" pitchFamily="49" charset="0"/>
            </a:endParaRPr>
          </a:p>
          <a:p>
            <a:pPr lvl="1" algn="just" eaLnBrk="1" hangingPunct="1">
              <a:buClr>
                <a:schemeClr val="folHlink"/>
              </a:buClr>
              <a:buFont typeface="Wingdings" panose="05000000000000000000" pitchFamily="2" charset="2"/>
              <a:buNone/>
            </a:pPr>
            <a:r>
              <a:rPr lang="en-US" altLang="en-US" sz="2400" b="1" dirty="0">
                <a:solidFill>
                  <a:schemeClr val="hlink"/>
                </a:solidFill>
                <a:latin typeface="Courier New" panose="02070309020205020404" pitchFamily="49" charset="0"/>
                <a:cs typeface="Courier New" panose="02070309020205020404" pitchFamily="49" charset="0"/>
              </a:rPr>
              <a:t>		</a:t>
            </a:r>
            <a:r>
              <a:rPr lang="en-US" altLang="en-US" sz="2400" b="1" dirty="0" err="1">
                <a:solidFill>
                  <a:schemeClr val="hlink"/>
                </a:solidFill>
                <a:latin typeface="Courier New" panose="02070309020205020404" pitchFamily="49" charset="0"/>
                <a:cs typeface="Courier New" panose="02070309020205020404" pitchFamily="49" charset="0"/>
              </a:rPr>
              <a:t>int</a:t>
            </a:r>
            <a:r>
              <a:rPr lang="en-US" altLang="en-US" sz="2400" b="1" dirty="0">
                <a:solidFill>
                  <a:schemeClr val="hlink"/>
                </a:solidFill>
                <a:latin typeface="Courier New" panose="02070309020205020404" pitchFamily="49" charset="0"/>
                <a:cs typeface="Courier New" panose="02070309020205020404" pitchFamily="49" charset="0"/>
              </a:rPr>
              <a:t> </a:t>
            </a:r>
            <a:r>
              <a:rPr lang="en-US" altLang="en-US" sz="2400" b="1" dirty="0" err="1">
                <a:solidFill>
                  <a:schemeClr val="hlink"/>
                </a:solidFill>
                <a:latin typeface="Courier New" panose="02070309020205020404" pitchFamily="49" charset="0"/>
                <a:cs typeface="Courier New" panose="02070309020205020404" pitchFamily="49" charset="0"/>
              </a:rPr>
              <a:t>edn</a:t>
            </a:r>
            <a:r>
              <a:rPr lang="en-US" altLang="en-US" sz="2400" b="1" dirty="0">
                <a:solidFill>
                  <a:schemeClr val="hlink"/>
                </a:solidFill>
                <a:latin typeface="Courier New" panose="02070309020205020404" pitchFamily="49" charset="0"/>
                <a:cs typeface="Courier New" panose="02070309020205020404" pitchFamily="49" charset="0"/>
              </a:rPr>
              <a:t>;</a:t>
            </a:r>
            <a:endParaRPr lang="en-US" altLang="en-US" sz="2400" b="1" dirty="0">
              <a:solidFill>
                <a:schemeClr val="hlink"/>
              </a:solidFill>
              <a:latin typeface="Courier New" panose="02070309020205020404" pitchFamily="49" charset="0"/>
            </a:endParaRPr>
          </a:p>
          <a:p>
            <a:pPr lvl="1" algn="just" eaLnBrk="1" hangingPunct="1">
              <a:buClr>
                <a:schemeClr val="folHlink"/>
              </a:buClr>
              <a:buFont typeface="Wingdings" panose="05000000000000000000" pitchFamily="2" charset="2"/>
              <a:buNone/>
            </a:pPr>
            <a:r>
              <a:rPr lang="en-US" altLang="en-US" sz="2400" b="1" dirty="0">
                <a:solidFill>
                  <a:schemeClr val="hlink"/>
                </a:solidFill>
                <a:latin typeface="Courier New" panose="02070309020205020404" pitchFamily="49" charset="0"/>
                <a:cs typeface="Courier New" panose="02070309020205020404" pitchFamily="49" charset="0"/>
              </a:rPr>
              <a:t>		float price;</a:t>
            </a:r>
          </a:p>
          <a:p>
            <a:pPr lvl="1" algn="just" eaLnBrk="1" hangingPunct="1">
              <a:buClr>
                <a:schemeClr val="folHlink"/>
              </a:buClr>
              <a:buFont typeface="Wingdings" panose="05000000000000000000" pitchFamily="2" charset="2"/>
              <a:buNone/>
            </a:pPr>
            <a:r>
              <a:rPr lang="en-US" altLang="en-US" sz="2400" b="1" dirty="0">
                <a:solidFill>
                  <a:schemeClr val="hlink"/>
                </a:solidFill>
                <a:latin typeface="Courier New" panose="02070309020205020404" pitchFamily="49" charset="0"/>
                <a:cs typeface="Courier New" panose="02070309020205020404" pitchFamily="49" charset="0"/>
              </a:rPr>
              <a:t>    }; </a:t>
            </a:r>
            <a:r>
              <a:rPr lang="en-US" altLang="en-US" sz="2400" b="1" dirty="0">
                <a:latin typeface="Courier New" panose="02070309020205020404" pitchFamily="49" charset="0"/>
                <a:cs typeface="Courier New" panose="02070309020205020404" pitchFamily="49" charset="0"/>
              </a:rPr>
              <a:t>	</a:t>
            </a:r>
            <a:endParaRPr lang="en-US" altLang="en-US" sz="2400" b="1" dirty="0">
              <a:latin typeface="Courier New" panose="02070309020205020404" pitchFamily="49" charset="0"/>
            </a:endParaRPr>
          </a:p>
        </p:txBody>
      </p:sp>
    </p:spTree>
    <p:extLst>
      <p:ext uri="{BB962C8B-B14F-4D97-AF65-F5344CB8AC3E}">
        <p14:creationId xmlns:p14="http://schemas.microsoft.com/office/powerpoint/2010/main" val="11560238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Declare s</a:t>
            </a:r>
            <a:r>
              <a:rPr lang="en-US" altLang="en-US" sz="2400" dirty="0"/>
              <a:t>tructure data type</a:t>
            </a:r>
            <a:r>
              <a:rPr lang="en-US" sz="2400" dirty="0"/>
              <a:t> variables.</a:t>
            </a:r>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34</a:t>
            </a:fld>
            <a:endParaRPr lang="en-US"/>
          </a:p>
        </p:txBody>
      </p:sp>
      <p:pic>
        <p:nvPicPr>
          <p:cNvPr id="8" name="Picture 7"/>
          <p:cNvPicPr>
            <a:picLocks noChangeAspect="1"/>
          </p:cNvPicPr>
          <p:nvPr/>
        </p:nvPicPr>
        <p:blipFill>
          <a:blip r:embed="rId2"/>
          <a:stretch>
            <a:fillRect/>
          </a:stretch>
        </p:blipFill>
        <p:spPr>
          <a:xfrm>
            <a:off x="537878" y="710803"/>
            <a:ext cx="7358903" cy="3914986"/>
          </a:xfrm>
          <a:prstGeom prst="rect">
            <a:avLst/>
          </a:prstGeom>
        </p:spPr>
      </p:pic>
    </p:spTree>
    <p:extLst>
      <p:ext uri="{BB962C8B-B14F-4D97-AF65-F5344CB8AC3E}">
        <p14:creationId xmlns:p14="http://schemas.microsoft.com/office/powerpoint/2010/main" val="1260128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smtClean="0"/>
              <a:t>Structure </a:t>
            </a:r>
            <a:r>
              <a:rPr lang="en-US" altLang="en-US" sz="2400" dirty="0"/>
              <a:t>data type</a:t>
            </a:r>
            <a:r>
              <a:rPr lang="en-US" sz="2400" dirty="0"/>
              <a:t> variables.</a:t>
            </a:r>
          </a:p>
        </p:txBody>
      </p:sp>
      <p:sp>
        <p:nvSpPr>
          <p:cNvPr id="6" name="Title 1"/>
          <p:cNvSpPr>
            <a:spLocks noGrp="1"/>
          </p:cNvSpPr>
          <p:nvPr>
            <p:ph idx="1"/>
          </p:nvPr>
        </p:nvSpPr>
        <p:spPr/>
        <p:txBody>
          <a:bodyPr>
            <a:normAutofit/>
          </a:bodyPr>
          <a:lstStyle/>
          <a:p>
            <a:r>
              <a:rPr lang="en-US" dirty="0" smtClean="0"/>
              <a:t>Size </a:t>
            </a:r>
            <a:r>
              <a:rPr lang="en-US" dirty="0"/>
              <a:t>of s</a:t>
            </a:r>
            <a:r>
              <a:rPr lang="en-US" altLang="en-US" dirty="0"/>
              <a:t>tructure data </a:t>
            </a:r>
            <a:r>
              <a:rPr lang="en-US" altLang="en-US" dirty="0" smtClean="0"/>
              <a:t>type </a:t>
            </a:r>
            <a:r>
              <a:rPr lang="en-US" dirty="0" smtClean="0"/>
              <a:t>?</a:t>
            </a:r>
          </a:p>
          <a:p>
            <a:r>
              <a:rPr lang="en-US" dirty="0"/>
              <a:t>Data structure </a:t>
            </a:r>
            <a:r>
              <a:rPr lang="en-US" dirty="0" smtClean="0"/>
              <a:t>alignment ?</a:t>
            </a:r>
            <a:endParaRPr lang="en-US" dirty="0"/>
          </a:p>
          <a:p>
            <a:r>
              <a:rPr lang="en-US" dirty="0" smtClean="0"/>
              <a:t>User case ?</a:t>
            </a:r>
          </a:p>
          <a:p>
            <a:r>
              <a:rPr lang="en-US" dirty="0"/>
              <a:t>What is </a:t>
            </a:r>
            <a:r>
              <a:rPr lang="en-US" dirty="0" err="1"/>
              <a:t>typedef</a:t>
            </a:r>
            <a:r>
              <a:rPr lang="en-US" dirty="0"/>
              <a:t>?</a:t>
            </a:r>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35</a:t>
            </a:fld>
            <a:endParaRPr lang="en-US"/>
          </a:p>
        </p:txBody>
      </p:sp>
    </p:spTree>
    <p:extLst>
      <p:ext uri="{BB962C8B-B14F-4D97-AF65-F5344CB8AC3E}">
        <p14:creationId xmlns:p14="http://schemas.microsoft.com/office/powerpoint/2010/main" val="513488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smtClean="0"/>
              <a:t>Union variable</a:t>
            </a:r>
            <a:endParaRPr lang="en-US" altLang="en-US" sz="2400" i="1" dirty="0"/>
          </a:p>
        </p:txBody>
      </p:sp>
      <p:sp>
        <p:nvSpPr>
          <p:cNvPr id="6" name="Title 1"/>
          <p:cNvSpPr>
            <a:spLocks noGrp="1"/>
          </p:cNvSpPr>
          <p:nvPr>
            <p:ph idx="1"/>
          </p:nvPr>
        </p:nvSpPr>
        <p:spPr/>
        <p:txBody>
          <a:bodyPr>
            <a:normAutofit/>
          </a:bodyPr>
          <a:lstStyle/>
          <a:p>
            <a:r>
              <a:rPr lang="en-US" dirty="0"/>
              <a:t>What is Union?</a:t>
            </a:r>
            <a:endParaRPr lang="en-US" dirty="0" smtClean="0"/>
          </a:p>
          <a:p>
            <a:r>
              <a:rPr lang="en-US" dirty="0" smtClean="0"/>
              <a:t>Define Union.</a:t>
            </a:r>
            <a:endParaRPr lang="en-US" dirty="0"/>
          </a:p>
          <a:p>
            <a:r>
              <a:rPr lang="en-US" dirty="0"/>
              <a:t>Declare Union </a:t>
            </a:r>
            <a:r>
              <a:rPr lang="en-US" dirty="0" smtClean="0"/>
              <a:t>variables.</a:t>
            </a:r>
            <a:endParaRPr lang="en-US" dirty="0"/>
          </a:p>
          <a:p>
            <a:r>
              <a:rPr lang="en-US" dirty="0"/>
              <a:t>Size of Union?</a:t>
            </a:r>
          </a:p>
          <a:p>
            <a:r>
              <a:rPr lang="en-US" dirty="0" smtClean="0"/>
              <a:t>User case?</a:t>
            </a:r>
            <a:endParaRPr lang="en-US"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36</a:t>
            </a:fld>
            <a:endParaRPr lang="en-US"/>
          </a:p>
        </p:txBody>
      </p:sp>
    </p:spTree>
    <p:extLst>
      <p:ext uri="{BB962C8B-B14F-4D97-AF65-F5344CB8AC3E}">
        <p14:creationId xmlns:p14="http://schemas.microsoft.com/office/powerpoint/2010/main" val="1598912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smtClean="0"/>
              <a:t>Union variable: </a:t>
            </a:r>
            <a:r>
              <a:rPr lang="en-US" sz="2400" dirty="0"/>
              <a:t>What is Union</a:t>
            </a:r>
            <a:r>
              <a:rPr lang="en-US" sz="2400" dirty="0" smtClean="0"/>
              <a:t>?</a:t>
            </a:r>
            <a:endParaRPr lang="en-US" altLang="en-US" sz="2400" i="1" dirty="0"/>
          </a:p>
        </p:txBody>
      </p:sp>
      <p:sp>
        <p:nvSpPr>
          <p:cNvPr id="6" name="Title 1"/>
          <p:cNvSpPr>
            <a:spLocks noGrp="1"/>
          </p:cNvSpPr>
          <p:nvPr>
            <p:ph idx="1"/>
          </p:nvPr>
        </p:nvSpPr>
        <p:spPr/>
        <p:txBody>
          <a:bodyPr>
            <a:normAutofit/>
          </a:bodyPr>
          <a:lstStyle/>
          <a:p>
            <a:pPr marL="0" indent="0">
              <a:buNone/>
            </a:pPr>
            <a:r>
              <a:rPr lang="en-US" dirty="0"/>
              <a:t>A </a:t>
            </a:r>
            <a:r>
              <a:rPr lang="en-US" b="1" dirty="0"/>
              <a:t>union</a:t>
            </a:r>
            <a:r>
              <a:rPr lang="en-US" dirty="0"/>
              <a:t> is a special data type available in C that allows to store different data types in the same memory location. You can define a union with many members, but only one member can contain a value at any given time. Unions provide an efficient way of using the same memory location for multiple-purpose</a:t>
            </a:r>
            <a:r>
              <a:rPr lang="en-US" dirty="0" smtClean="0"/>
              <a:t>.</a:t>
            </a:r>
            <a:endParaRPr lang="en-US"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37</a:t>
            </a:fld>
            <a:endParaRPr lang="en-US"/>
          </a:p>
        </p:txBody>
      </p:sp>
    </p:spTree>
    <p:extLst>
      <p:ext uri="{BB962C8B-B14F-4D97-AF65-F5344CB8AC3E}">
        <p14:creationId xmlns:p14="http://schemas.microsoft.com/office/powerpoint/2010/main" val="2550679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smtClean="0"/>
              <a:t>Union variable: </a:t>
            </a:r>
            <a:r>
              <a:rPr lang="en-US" altLang="en-US" sz="2400" dirty="0"/>
              <a:t>D</a:t>
            </a:r>
            <a:r>
              <a:rPr lang="en-US" sz="2400" dirty="0" smtClean="0"/>
              <a:t>efine Union?</a:t>
            </a:r>
            <a:endParaRPr lang="en-US" altLang="en-US" sz="2400" i="1" dirty="0"/>
          </a:p>
        </p:txBody>
      </p:sp>
      <p:sp>
        <p:nvSpPr>
          <p:cNvPr id="6" name="Title 1"/>
          <p:cNvSpPr>
            <a:spLocks noGrp="1"/>
          </p:cNvSpPr>
          <p:nvPr>
            <p:ph idx="1"/>
          </p:nvPr>
        </p:nvSpPr>
        <p:spPr/>
        <p:txBody>
          <a:bodyPr>
            <a:normAutofit/>
          </a:bodyPr>
          <a:lstStyle/>
          <a:p>
            <a:pPr marL="0" indent="0">
              <a:buNone/>
            </a:pPr>
            <a:r>
              <a:rPr lang="en-US" dirty="0"/>
              <a:t>union [union tag] {</a:t>
            </a:r>
          </a:p>
          <a:p>
            <a:pPr marL="0" indent="0">
              <a:buNone/>
            </a:pPr>
            <a:r>
              <a:rPr lang="en-US" dirty="0"/>
              <a:t>   member definition;</a:t>
            </a:r>
          </a:p>
          <a:p>
            <a:pPr marL="0" indent="0">
              <a:buNone/>
            </a:pPr>
            <a:r>
              <a:rPr lang="en-US" dirty="0"/>
              <a:t>   member definition;</a:t>
            </a:r>
          </a:p>
          <a:p>
            <a:pPr marL="0" indent="0">
              <a:buNone/>
            </a:pPr>
            <a:r>
              <a:rPr lang="en-US" dirty="0"/>
              <a:t>   ...</a:t>
            </a:r>
          </a:p>
          <a:p>
            <a:pPr marL="0" indent="0">
              <a:buNone/>
            </a:pPr>
            <a:r>
              <a:rPr lang="en-US" dirty="0"/>
              <a:t>   member definition;</a:t>
            </a:r>
          </a:p>
          <a:p>
            <a:pPr marL="0" indent="0">
              <a:buNone/>
            </a:pPr>
            <a:r>
              <a:rPr lang="en-US" dirty="0"/>
              <a:t>} [one or more union variables</a:t>
            </a:r>
            <a:r>
              <a:rPr lang="en-US" dirty="0" smtClean="0"/>
              <a:t>];</a:t>
            </a:r>
            <a:endParaRPr lang="en-US"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38</a:t>
            </a:fld>
            <a:endParaRPr lang="en-US"/>
          </a:p>
        </p:txBody>
      </p:sp>
    </p:spTree>
    <p:extLst>
      <p:ext uri="{BB962C8B-B14F-4D97-AF65-F5344CB8AC3E}">
        <p14:creationId xmlns:p14="http://schemas.microsoft.com/office/powerpoint/2010/main" val="1048152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smtClean="0"/>
              <a:t>Union variable</a:t>
            </a:r>
            <a:r>
              <a:rPr lang="en-US" sz="2400" dirty="0" smtClean="0"/>
              <a:t>?</a:t>
            </a:r>
            <a:endParaRPr lang="en-US" altLang="en-US" sz="2400" i="1" dirty="0"/>
          </a:p>
        </p:txBody>
      </p:sp>
      <p:sp>
        <p:nvSpPr>
          <p:cNvPr id="6" name="Title 1"/>
          <p:cNvSpPr>
            <a:spLocks noGrp="1"/>
          </p:cNvSpPr>
          <p:nvPr>
            <p:ph idx="1"/>
          </p:nvPr>
        </p:nvSpPr>
        <p:spPr/>
        <p:txBody>
          <a:bodyPr>
            <a:normAutofit lnSpcReduction="10000"/>
          </a:bodyPr>
          <a:lstStyle/>
          <a:p>
            <a:r>
              <a:rPr lang="en-US" dirty="0" smtClean="0"/>
              <a:t>Declare </a:t>
            </a:r>
            <a:r>
              <a:rPr lang="en-US" dirty="0"/>
              <a:t>Union </a:t>
            </a:r>
            <a:r>
              <a:rPr lang="en-US" dirty="0" smtClean="0"/>
              <a:t>variables:</a:t>
            </a:r>
          </a:p>
          <a:p>
            <a:pPr marL="0" indent="0">
              <a:buNone/>
            </a:pPr>
            <a:r>
              <a:rPr lang="en-US" i="1" dirty="0"/>
              <a:t>union &lt;union tag&gt; &lt;union variable</a:t>
            </a:r>
            <a:r>
              <a:rPr lang="en-US" i="1" dirty="0" smtClean="0"/>
              <a:t>&gt;;</a:t>
            </a:r>
          </a:p>
          <a:p>
            <a:r>
              <a:rPr lang="en-US" dirty="0" smtClean="0"/>
              <a:t>Size </a:t>
            </a:r>
            <a:r>
              <a:rPr lang="en-US" dirty="0"/>
              <a:t>of Union</a:t>
            </a:r>
            <a:r>
              <a:rPr lang="en-US" dirty="0" smtClean="0"/>
              <a:t>?</a:t>
            </a:r>
          </a:p>
          <a:p>
            <a:pPr marL="0" indent="0">
              <a:buNone/>
            </a:pPr>
            <a:r>
              <a:rPr lang="en-US" i="1" dirty="0"/>
              <a:t>The memory occupied by a union will be large enough to hold the largest member of the union.</a:t>
            </a:r>
            <a:endParaRPr lang="en-US" i="1" dirty="0" smtClean="0"/>
          </a:p>
          <a:p>
            <a:r>
              <a:rPr lang="en-US" dirty="0"/>
              <a:t>Accessing Union </a:t>
            </a:r>
            <a:r>
              <a:rPr lang="en-US" dirty="0" smtClean="0"/>
              <a:t>Members.</a:t>
            </a:r>
          </a:p>
          <a:p>
            <a:pPr marL="0" indent="0">
              <a:buNone/>
            </a:pPr>
            <a:r>
              <a:rPr lang="en-US" i="1" dirty="0"/>
              <a:t>To access any member of a union, we use the </a:t>
            </a:r>
            <a:r>
              <a:rPr lang="en-US" b="1" i="1" dirty="0"/>
              <a:t>member access operator (.)</a:t>
            </a:r>
            <a:r>
              <a:rPr lang="en-US" i="1" dirty="0"/>
              <a:t>.</a:t>
            </a:r>
          </a:p>
          <a:p>
            <a:r>
              <a:rPr lang="en-US" dirty="0" smtClean="0"/>
              <a:t>User case?</a:t>
            </a:r>
            <a:endParaRPr lang="en-US"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39</a:t>
            </a:fld>
            <a:endParaRPr lang="en-US"/>
          </a:p>
        </p:txBody>
      </p:sp>
    </p:spTree>
    <p:extLst>
      <p:ext uri="{BB962C8B-B14F-4D97-AF65-F5344CB8AC3E}">
        <p14:creationId xmlns:p14="http://schemas.microsoft.com/office/powerpoint/2010/main" val="924085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Introductory question</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lvl="1"/>
            <a:r>
              <a:rPr lang="en-US" b="1" i="1" dirty="0"/>
              <a:t>What is </a:t>
            </a:r>
            <a:r>
              <a:rPr lang="en-US" b="1" i="1" dirty="0" smtClean="0"/>
              <a:t>variable</a:t>
            </a:r>
            <a:r>
              <a:rPr lang="en-US" b="1" i="1" dirty="0"/>
              <a:t>?</a:t>
            </a:r>
          </a:p>
          <a:p>
            <a:pPr lvl="1"/>
            <a:r>
              <a:rPr lang="en-US" b="1" i="1" dirty="0"/>
              <a:t>Why do need variable in programming?</a:t>
            </a:r>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pic>
        <p:nvPicPr>
          <p:cNvPr id="7" name="Picture 6" descr="Diagram&#10;&#10;Description automatically generated">
            <a:extLst>
              <a:ext uri="{FF2B5EF4-FFF2-40B4-BE49-F238E27FC236}">
                <a16:creationId xmlns:a16="http://schemas.microsoft.com/office/drawing/2014/main" id="{7A86B61E-225A-4036-87BC-AF60D9CAEE5F}"/>
              </a:ext>
            </a:extLst>
          </p:cNvPr>
          <p:cNvPicPr>
            <a:picLocks noChangeAspect="1"/>
          </p:cNvPicPr>
          <p:nvPr/>
        </p:nvPicPr>
        <p:blipFill>
          <a:blip r:embed="rId2"/>
          <a:stretch>
            <a:fillRect/>
          </a:stretch>
        </p:blipFill>
        <p:spPr>
          <a:xfrm>
            <a:off x="2445544" y="1894024"/>
            <a:ext cx="4252912" cy="2700599"/>
          </a:xfrm>
          <a:prstGeom prst="rect">
            <a:avLst/>
          </a:prstGeom>
          <a:noFill/>
        </p:spPr>
      </p:pic>
    </p:spTree>
    <p:extLst>
      <p:ext uri="{BB962C8B-B14F-4D97-AF65-F5344CB8AC3E}">
        <p14:creationId xmlns:p14="http://schemas.microsoft.com/office/powerpoint/2010/main" val="4116642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err="1" smtClean="0"/>
              <a:t>Enum</a:t>
            </a:r>
            <a:r>
              <a:rPr lang="en-US" altLang="en-US" sz="2400" i="1" dirty="0" smtClean="0"/>
              <a:t> </a:t>
            </a:r>
            <a:r>
              <a:rPr lang="en-US" altLang="en-US" sz="2400" i="1" dirty="0"/>
              <a:t>variable</a:t>
            </a:r>
          </a:p>
        </p:txBody>
      </p:sp>
      <p:sp>
        <p:nvSpPr>
          <p:cNvPr id="6" name="Title 1"/>
          <p:cNvSpPr>
            <a:spLocks noGrp="1"/>
          </p:cNvSpPr>
          <p:nvPr>
            <p:ph idx="1"/>
          </p:nvPr>
        </p:nvSpPr>
        <p:spPr/>
        <p:txBody>
          <a:bodyPr>
            <a:normAutofit/>
          </a:bodyPr>
          <a:lstStyle/>
          <a:p>
            <a:r>
              <a:rPr lang="en-US" dirty="0"/>
              <a:t>What is </a:t>
            </a:r>
            <a:r>
              <a:rPr lang="en-US" dirty="0" err="1"/>
              <a:t>enum</a:t>
            </a:r>
            <a:r>
              <a:rPr lang="en-US" dirty="0"/>
              <a:t>?</a:t>
            </a:r>
          </a:p>
          <a:p>
            <a:r>
              <a:rPr lang="en-US" dirty="0"/>
              <a:t>Define </a:t>
            </a:r>
            <a:r>
              <a:rPr lang="en-US" dirty="0" err="1" smtClean="0"/>
              <a:t>enum</a:t>
            </a:r>
            <a:r>
              <a:rPr lang="en-US" dirty="0" smtClean="0"/>
              <a:t>.</a:t>
            </a:r>
            <a:endParaRPr lang="en-US" dirty="0"/>
          </a:p>
          <a:p>
            <a:r>
              <a:rPr lang="en-US" dirty="0"/>
              <a:t>Declare </a:t>
            </a:r>
            <a:r>
              <a:rPr lang="en-US" dirty="0" err="1"/>
              <a:t>enum</a:t>
            </a:r>
            <a:r>
              <a:rPr lang="en-US" dirty="0"/>
              <a:t> </a:t>
            </a:r>
            <a:r>
              <a:rPr lang="en-US" dirty="0" smtClean="0"/>
              <a:t>variables.</a:t>
            </a:r>
            <a:endParaRPr lang="en-US" dirty="0"/>
          </a:p>
          <a:p>
            <a:r>
              <a:rPr lang="en-US" dirty="0"/>
              <a:t>Size of </a:t>
            </a:r>
            <a:r>
              <a:rPr lang="en-US" dirty="0" err="1"/>
              <a:t>enum</a:t>
            </a:r>
            <a:r>
              <a:rPr lang="en-US" dirty="0"/>
              <a:t>?</a:t>
            </a:r>
          </a:p>
          <a:p>
            <a:r>
              <a:rPr lang="en-US" dirty="0" smtClean="0"/>
              <a:t>User case?</a:t>
            </a:r>
            <a:endParaRPr lang="en-US"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40</a:t>
            </a:fld>
            <a:endParaRPr lang="en-US"/>
          </a:p>
        </p:txBody>
      </p:sp>
    </p:spTree>
    <p:extLst>
      <p:ext uri="{BB962C8B-B14F-4D97-AF65-F5344CB8AC3E}">
        <p14:creationId xmlns:p14="http://schemas.microsoft.com/office/powerpoint/2010/main" val="30297460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err="1" smtClean="0"/>
              <a:t>Enum</a:t>
            </a:r>
            <a:r>
              <a:rPr lang="en-US" altLang="en-US" sz="2400" i="1" dirty="0" smtClean="0"/>
              <a:t> variable: </a:t>
            </a:r>
            <a:r>
              <a:rPr lang="en-US" sz="2400" dirty="0"/>
              <a:t>What is </a:t>
            </a:r>
            <a:r>
              <a:rPr lang="en-US" sz="2400" dirty="0" err="1"/>
              <a:t>enum</a:t>
            </a:r>
            <a:r>
              <a:rPr lang="en-US" sz="2400" dirty="0" smtClean="0"/>
              <a:t>?</a:t>
            </a:r>
            <a:endParaRPr lang="en-US" altLang="en-US" sz="2400" i="1" dirty="0"/>
          </a:p>
        </p:txBody>
      </p:sp>
      <p:sp>
        <p:nvSpPr>
          <p:cNvPr id="6" name="Title 1"/>
          <p:cNvSpPr>
            <a:spLocks noGrp="1"/>
          </p:cNvSpPr>
          <p:nvPr>
            <p:ph idx="1"/>
          </p:nvPr>
        </p:nvSpPr>
        <p:spPr/>
        <p:txBody>
          <a:bodyPr>
            <a:normAutofit/>
          </a:bodyPr>
          <a:lstStyle/>
          <a:p>
            <a:pPr marL="0" indent="0">
              <a:buNone/>
            </a:pPr>
            <a:r>
              <a:rPr lang="en-US" dirty="0" smtClean="0"/>
              <a:t>	Enumeration </a:t>
            </a:r>
            <a:r>
              <a:rPr lang="en-US" dirty="0"/>
              <a:t>is a user defined datatype in C language. It is used to assign names to the integral constants which makes a program easy to read and maintain. The keyword “</a:t>
            </a:r>
            <a:r>
              <a:rPr lang="en-US" dirty="0" err="1"/>
              <a:t>enum</a:t>
            </a:r>
            <a:r>
              <a:rPr lang="en-US" dirty="0"/>
              <a:t>” is used to declare an enumeration</a:t>
            </a:r>
            <a:r>
              <a:rPr lang="en-US" dirty="0" smtClean="0"/>
              <a:t>.</a:t>
            </a:r>
          </a:p>
          <a:p>
            <a:pPr marL="0" indent="0">
              <a:buNone/>
            </a:pPr>
            <a:r>
              <a:rPr lang="en-US" dirty="0"/>
              <a:t>	</a:t>
            </a:r>
            <a:r>
              <a:rPr lang="en-US" dirty="0" smtClean="0"/>
              <a:t>													(wiki)</a:t>
            </a:r>
            <a:endParaRPr lang="en-US"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41</a:t>
            </a:fld>
            <a:endParaRPr lang="en-US"/>
          </a:p>
        </p:txBody>
      </p:sp>
    </p:spTree>
    <p:extLst>
      <p:ext uri="{BB962C8B-B14F-4D97-AF65-F5344CB8AC3E}">
        <p14:creationId xmlns:p14="http://schemas.microsoft.com/office/powerpoint/2010/main" val="577689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ltLang="en-US" sz="2400" i="1" dirty="0" err="1" smtClean="0"/>
              <a:t>Enum</a:t>
            </a:r>
            <a:r>
              <a:rPr lang="en-US" altLang="en-US" sz="2400" i="1" dirty="0" smtClean="0"/>
              <a:t> </a:t>
            </a:r>
            <a:r>
              <a:rPr lang="en-US" altLang="en-US" sz="2400" i="1" dirty="0"/>
              <a:t>variable</a:t>
            </a:r>
          </a:p>
        </p:txBody>
      </p:sp>
      <p:sp>
        <p:nvSpPr>
          <p:cNvPr id="6" name="Title 1"/>
          <p:cNvSpPr>
            <a:spLocks noGrp="1"/>
          </p:cNvSpPr>
          <p:nvPr>
            <p:ph idx="1"/>
          </p:nvPr>
        </p:nvSpPr>
        <p:spPr/>
        <p:txBody>
          <a:bodyPr>
            <a:normAutofit/>
          </a:bodyPr>
          <a:lstStyle/>
          <a:p>
            <a:r>
              <a:rPr lang="en-US" dirty="0" smtClean="0"/>
              <a:t>Define </a:t>
            </a:r>
            <a:r>
              <a:rPr lang="en-US" dirty="0" err="1" smtClean="0"/>
              <a:t>enum</a:t>
            </a:r>
            <a:r>
              <a:rPr lang="en-US" dirty="0"/>
              <a:t>:</a:t>
            </a:r>
            <a:endParaRPr lang="en-US" dirty="0" smtClean="0"/>
          </a:p>
          <a:p>
            <a:pPr marL="0" indent="0">
              <a:buNone/>
            </a:pPr>
            <a:r>
              <a:rPr lang="en-US" dirty="0"/>
              <a:t>The syntax of </a:t>
            </a:r>
            <a:r>
              <a:rPr lang="en-US" dirty="0" err="1"/>
              <a:t>enum</a:t>
            </a:r>
            <a:r>
              <a:rPr lang="en-US" dirty="0"/>
              <a:t> in C language:</a:t>
            </a:r>
          </a:p>
          <a:p>
            <a:pPr marL="0" indent="0">
              <a:buNone/>
            </a:pPr>
            <a:r>
              <a:rPr lang="en-US" i="1" dirty="0" err="1"/>
              <a:t>enum</a:t>
            </a:r>
            <a:r>
              <a:rPr lang="en-US" i="1" dirty="0"/>
              <a:t> </a:t>
            </a:r>
            <a:r>
              <a:rPr lang="en-US" i="1" dirty="0" err="1"/>
              <a:t>enum_name</a:t>
            </a:r>
            <a:r>
              <a:rPr lang="en-US" i="1" dirty="0"/>
              <a:t>{const1, const2, ....... </a:t>
            </a:r>
            <a:r>
              <a:rPr lang="en-US" i="1" dirty="0" smtClean="0"/>
              <a:t>};</a:t>
            </a:r>
            <a:endParaRPr lang="en-US" dirty="0"/>
          </a:p>
          <a:p>
            <a:r>
              <a:rPr lang="en-US" dirty="0"/>
              <a:t>Declare </a:t>
            </a:r>
            <a:r>
              <a:rPr lang="en-US" dirty="0" err="1"/>
              <a:t>enum</a:t>
            </a:r>
            <a:r>
              <a:rPr lang="en-US" dirty="0"/>
              <a:t> </a:t>
            </a:r>
            <a:r>
              <a:rPr lang="en-US" dirty="0" smtClean="0"/>
              <a:t>variables:</a:t>
            </a:r>
          </a:p>
          <a:p>
            <a:pPr marL="0" indent="0">
              <a:buNone/>
            </a:pPr>
            <a:r>
              <a:rPr lang="en-US" i="1" dirty="0" err="1"/>
              <a:t>enum</a:t>
            </a:r>
            <a:r>
              <a:rPr lang="en-US" i="1" dirty="0"/>
              <a:t> </a:t>
            </a:r>
            <a:r>
              <a:rPr lang="en-US" i="1" dirty="0" err="1"/>
              <a:t>enum_name</a:t>
            </a:r>
            <a:r>
              <a:rPr lang="en-US" i="1" dirty="0"/>
              <a:t> </a:t>
            </a:r>
            <a:r>
              <a:rPr lang="en-US" i="1" dirty="0" err="1"/>
              <a:t>enum_variable</a:t>
            </a:r>
            <a:r>
              <a:rPr lang="en-US" i="1" dirty="0" smtClean="0"/>
              <a:t>;</a:t>
            </a:r>
            <a:endParaRPr lang="en-US" dirty="0"/>
          </a:p>
          <a:p>
            <a:r>
              <a:rPr lang="en-US" dirty="0"/>
              <a:t>Size of </a:t>
            </a:r>
            <a:r>
              <a:rPr lang="en-US" dirty="0" err="1"/>
              <a:t>enum</a:t>
            </a:r>
            <a:r>
              <a:rPr lang="en-US" dirty="0" smtClean="0"/>
              <a:t>?</a:t>
            </a:r>
          </a:p>
          <a:p>
            <a:pPr marL="0" indent="0">
              <a:buNone/>
            </a:pPr>
            <a:r>
              <a:rPr lang="en-US" i="1" dirty="0"/>
              <a:t>In C all </a:t>
            </a:r>
            <a:r>
              <a:rPr lang="en-US" i="1" dirty="0" err="1"/>
              <a:t>enums</a:t>
            </a:r>
            <a:r>
              <a:rPr lang="en-US" i="1" dirty="0"/>
              <a:t> are most of the time integers of type </a:t>
            </a:r>
            <a:r>
              <a:rPr lang="en-US" i="1" dirty="0" smtClean="0"/>
              <a:t>int.</a:t>
            </a:r>
            <a:endParaRPr lang="en-US" dirty="0"/>
          </a:p>
          <a:p>
            <a:r>
              <a:rPr lang="en-US" dirty="0" smtClean="0"/>
              <a:t>User case?</a:t>
            </a:r>
            <a:endParaRPr lang="en-US" dirty="0"/>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42</a:t>
            </a:fld>
            <a:endParaRPr lang="en-US"/>
          </a:p>
        </p:txBody>
      </p:sp>
    </p:spTree>
    <p:extLst>
      <p:ext uri="{BB962C8B-B14F-4D97-AF65-F5344CB8AC3E}">
        <p14:creationId xmlns:p14="http://schemas.microsoft.com/office/powerpoint/2010/main" val="2360621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Structure data type</a:t>
            </a:r>
            <a:r>
              <a:rPr lang="en-US" altLang="en-US" sz="2400" dirty="0" smtClean="0"/>
              <a:t>. </a:t>
            </a:r>
            <a:r>
              <a:rPr lang="en-US" altLang="en-US" sz="2400" dirty="0" smtClean="0">
                <a:latin typeface="Arial" panose="020B0604020202020204" pitchFamily="34" charset="0"/>
                <a:cs typeface="Arial" panose="020B0604020202020204" pitchFamily="34" charset="0"/>
              </a:rPr>
              <a:t>Summary</a:t>
            </a:r>
            <a:endParaRPr lang="en-US"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42046" y="788145"/>
            <a:ext cx="6965576" cy="3986975"/>
          </a:xfrm>
          <a:prstGeom prst="rect">
            <a:avLst/>
          </a:prstGeom>
        </p:spPr>
      </p:pic>
      <p:sp>
        <p:nvSpPr>
          <p:cNvPr id="3" name="Date Placeholder 2"/>
          <p:cNvSpPr>
            <a:spLocks noGrp="1"/>
          </p:cNvSpPr>
          <p:nvPr>
            <p:ph type="dt" sz="half" idx="10"/>
          </p:nvPr>
        </p:nvSpPr>
        <p:spPr/>
        <p:txBody>
          <a:bodyPr/>
          <a:lstStyle/>
          <a:p>
            <a:fld id="{C868B440-E2B2-4B31-86A5-B73D743AFA1E}" type="datetime1">
              <a:rPr lang="en-US" smtClean="0"/>
              <a:t>7/17/2021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43</a:t>
            </a:fld>
            <a:endParaRPr lang="en-US"/>
          </a:p>
        </p:txBody>
      </p:sp>
    </p:spTree>
    <p:extLst>
      <p:ext uri="{BB962C8B-B14F-4D97-AF65-F5344CB8AC3E}">
        <p14:creationId xmlns:p14="http://schemas.microsoft.com/office/powerpoint/2010/main" val="34512636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Lesson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r>
              <a:rPr lang="en-US" dirty="0" smtClean="0"/>
              <a:t>Basic </a:t>
            </a:r>
            <a:r>
              <a:rPr lang="en-US" dirty="0"/>
              <a:t>Data Types</a:t>
            </a:r>
          </a:p>
          <a:p>
            <a:r>
              <a:rPr lang="en-US" dirty="0"/>
              <a:t>Store Class</a:t>
            </a:r>
          </a:p>
          <a:p>
            <a:r>
              <a:rPr lang="en-US" dirty="0"/>
              <a:t>Key words for variable</a:t>
            </a:r>
          </a:p>
          <a:p>
            <a:r>
              <a:rPr lang="en-US" dirty="0"/>
              <a:t>Pointer variable</a:t>
            </a:r>
          </a:p>
          <a:p>
            <a:r>
              <a:rPr lang="en-US" dirty="0" err="1"/>
              <a:t>Struct</a:t>
            </a:r>
            <a:r>
              <a:rPr lang="en-US" dirty="0"/>
              <a:t> data type</a:t>
            </a:r>
          </a:p>
          <a:p>
            <a:r>
              <a:rPr lang="en-US" dirty="0"/>
              <a:t>Casting</a:t>
            </a:r>
          </a:p>
        </p:txBody>
      </p:sp>
      <p:sp>
        <p:nvSpPr>
          <p:cNvPr id="3" name="Date Placeholder 2"/>
          <p:cNvSpPr>
            <a:spLocks noGrp="1"/>
          </p:cNvSpPr>
          <p:nvPr>
            <p:ph type="dt" sz="half" idx="10"/>
          </p:nvPr>
        </p:nvSpPr>
        <p:spPr/>
        <p:txBody>
          <a:bodyPr/>
          <a:lstStyle/>
          <a:p>
            <a:fld id="{EA9862C2-9A3A-4A99-B55C-4814DDFFAC13}" type="datetime1">
              <a:rPr lang="en-US" smtClean="0"/>
              <a:t>7/17/2021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44</a:t>
            </a:fld>
            <a:endParaRPr lang="en-US"/>
          </a:p>
        </p:txBody>
      </p:sp>
    </p:spTree>
    <p:extLst>
      <p:ext uri="{BB962C8B-B14F-4D97-AF65-F5344CB8AC3E}">
        <p14:creationId xmlns:p14="http://schemas.microsoft.com/office/powerpoint/2010/main" val="30166291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3" name="Date Placeholder 2"/>
          <p:cNvSpPr>
            <a:spLocks noGrp="1"/>
          </p:cNvSpPr>
          <p:nvPr>
            <p:ph type="dt" sz="half" idx="10"/>
          </p:nvPr>
        </p:nvSpPr>
        <p:spPr/>
        <p:txBody>
          <a:bodyPr/>
          <a:lstStyle/>
          <a:p>
            <a:fld id="{A6E310CF-D8EB-4339-A038-1E0E0D4A410F}" type="datetime1">
              <a:rPr lang="en-US" smtClean="0"/>
              <a:t>7/17/2021</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45</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ct val="20000"/>
              </a:spcBef>
              <a:defRPr/>
            </a:pPr>
            <a:r>
              <a:rPr lang="en-US" sz="2400" dirty="0" smtClean="0"/>
              <a:t>Basic Data Types</a:t>
            </a:r>
            <a:r>
              <a:rPr lang="vi-VN" sz="2400" b="0" cap="none" dirty="0" smtClean="0">
                <a:solidFill>
                  <a:schemeClr val="tx1">
                    <a:lumMod val="95000"/>
                    <a:lumOff val="5000"/>
                  </a:schemeClr>
                </a:solidFill>
                <a:latin typeface="Arial" charset="0"/>
                <a:ea typeface="+mn-ea"/>
                <a:cs typeface="Arial" charset="0"/>
              </a:rPr>
              <a:t/>
            </a:r>
            <a:br>
              <a:rPr lang="vi-VN" sz="2400" b="0" cap="none" dirty="0" smtClean="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smtClean="0">
                <a:latin typeface="Arial" charset="0"/>
                <a:cs typeface="Arial" charset="0"/>
              </a:rPr>
              <a:t>Section </a:t>
            </a:r>
            <a:r>
              <a:rPr lang="en-GB" dirty="0">
                <a:latin typeface="Arial" charset="0"/>
                <a:cs typeface="Arial" charset="0"/>
              </a:rPr>
              <a:t>2</a:t>
            </a:r>
            <a:endParaRPr lang="vi-VN" dirty="0" smtClean="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7/17/2021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380073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Basic Data Types</a:t>
            </a:r>
            <a:r>
              <a:rPr lang="en-US" altLang="en-US" sz="2400" dirty="0" smtClean="0">
                <a:latin typeface="Arial" panose="020B0604020202020204" pitchFamily="34" charset="0"/>
                <a:cs typeface="Arial" panose="020B0604020202020204" pitchFamily="34" charset="0"/>
              </a:rPr>
              <a:t>. Agenda</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smtClean="0"/>
              <a:t>Basic data types in C</a:t>
            </a:r>
          </a:p>
          <a:p>
            <a:pPr algn="just"/>
            <a:r>
              <a:rPr lang="en-US" altLang="en-US" i="1" dirty="0" smtClean="0"/>
              <a:t>Derived Data Types</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416068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Basic Data Types</a:t>
            </a:r>
            <a:r>
              <a:rPr lang="en-US" sz="2400" dirty="0"/>
              <a:t> </a:t>
            </a:r>
            <a:r>
              <a:rPr lang="en-US" sz="2400" dirty="0" smtClean="0"/>
              <a:t>in C</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pic>
        <p:nvPicPr>
          <p:cNvPr id="7" name="Picture 6"/>
          <p:cNvPicPr>
            <a:picLocks noChangeAspect="1"/>
          </p:cNvPicPr>
          <p:nvPr/>
        </p:nvPicPr>
        <p:blipFill>
          <a:blip r:embed="rId2"/>
          <a:stretch>
            <a:fillRect/>
          </a:stretch>
        </p:blipFill>
        <p:spPr>
          <a:xfrm>
            <a:off x="278606" y="850106"/>
            <a:ext cx="7589044" cy="3744517"/>
          </a:xfrm>
          <a:prstGeom prst="rect">
            <a:avLst/>
          </a:prstGeom>
        </p:spPr>
      </p:pic>
    </p:spTree>
    <p:extLst>
      <p:ext uri="{BB962C8B-B14F-4D97-AF65-F5344CB8AC3E}">
        <p14:creationId xmlns:p14="http://schemas.microsoft.com/office/powerpoint/2010/main" val="992004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Derived Data Types</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7/17/2021</a:t>
            </a:fld>
            <a:endParaRPr lang="en-US"/>
          </a:p>
        </p:txBody>
      </p:sp>
      <p:sp>
        <p:nvSpPr>
          <p:cNvPr id="4" name="Footer Placeholder 3"/>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pic>
        <p:nvPicPr>
          <p:cNvPr id="7" name="Picture 6"/>
          <p:cNvPicPr>
            <a:picLocks noChangeAspect="1"/>
          </p:cNvPicPr>
          <p:nvPr/>
        </p:nvPicPr>
        <p:blipFill>
          <a:blip r:embed="rId2"/>
          <a:stretch>
            <a:fillRect/>
          </a:stretch>
        </p:blipFill>
        <p:spPr>
          <a:xfrm>
            <a:off x="340099" y="850106"/>
            <a:ext cx="7889501" cy="3744517"/>
          </a:xfrm>
          <a:prstGeom prst="rect">
            <a:avLst/>
          </a:prstGeom>
        </p:spPr>
      </p:pic>
    </p:spTree>
    <p:extLst>
      <p:ext uri="{BB962C8B-B14F-4D97-AF65-F5344CB8AC3E}">
        <p14:creationId xmlns:p14="http://schemas.microsoft.com/office/powerpoint/2010/main" val="3461466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Basic Data Types</a:t>
            </a:r>
            <a:r>
              <a:rPr lang="en-US" altLang="en-US" sz="2400" dirty="0" smtClean="0"/>
              <a:t>. </a:t>
            </a:r>
            <a:r>
              <a:rPr lang="en-US" altLang="en-US" sz="2400" dirty="0" smtClean="0">
                <a:latin typeface="Arial" panose="020B0604020202020204" pitchFamily="34" charset="0"/>
                <a:cs typeface="Arial" panose="020B0604020202020204" pitchFamily="34" charset="0"/>
              </a:rPr>
              <a:t>Summary</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C868B440-E2B2-4B31-86A5-B73D743AFA1E}" type="datetime1">
              <a:rPr lang="en-US" smtClean="0"/>
              <a:t>7/17/2021</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pic>
        <p:nvPicPr>
          <p:cNvPr id="9" name="Picture 8"/>
          <p:cNvPicPr>
            <a:picLocks noChangeAspect="1"/>
          </p:cNvPicPr>
          <p:nvPr/>
        </p:nvPicPr>
        <p:blipFill>
          <a:blip r:embed="rId2"/>
          <a:stretch>
            <a:fillRect/>
          </a:stretch>
        </p:blipFill>
        <p:spPr>
          <a:xfrm>
            <a:off x="663389" y="935925"/>
            <a:ext cx="7285224" cy="3349764"/>
          </a:xfrm>
          <a:prstGeom prst="rect">
            <a:avLst/>
          </a:prstGeom>
        </p:spPr>
      </p:pic>
    </p:spTree>
    <p:extLst>
      <p:ext uri="{BB962C8B-B14F-4D97-AF65-F5344CB8AC3E}">
        <p14:creationId xmlns:p14="http://schemas.microsoft.com/office/powerpoint/2010/main" val="280778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4286</TotalTime>
  <Words>1329</Words>
  <Application>Microsoft Office PowerPoint</Application>
  <PresentationFormat>On-screen Show (16:9)</PresentationFormat>
  <Paragraphs>291</Paragraphs>
  <Slides>45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Courier New</vt:lpstr>
      <vt:lpstr>Tahoma</vt:lpstr>
      <vt:lpstr>Times New Roman</vt:lpstr>
      <vt:lpstr>Wingdings</vt:lpstr>
      <vt:lpstr>Template_Internal_Course</vt:lpstr>
      <vt:lpstr>C programming</vt:lpstr>
      <vt:lpstr>Lesson Objectives</vt:lpstr>
      <vt:lpstr>Introductory question </vt:lpstr>
      <vt:lpstr>Introductory question</vt:lpstr>
      <vt:lpstr>Basic Data Types </vt:lpstr>
      <vt:lpstr>Basic Data Types. Agenda</vt:lpstr>
      <vt:lpstr>Basic Data Types in C</vt:lpstr>
      <vt:lpstr>Derived Data Types</vt:lpstr>
      <vt:lpstr>Basic Data Types. Summary</vt:lpstr>
      <vt:lpstr>Store Class</vt:lpstr>
      <vt:lpstr>Store Class. Agenda</vt:lpstr>
      <vt:lpstr>Time life of a variable</vt:lpstr>
      <vt:lpstr>Scope of a variable</vt:lpstr>
      <vt:lpstr>Variable in memory</vt:lpstr>
      <vt:lpstr>Global and Local variable discriminative</vt:lpstr>
      <vt:lpstr>Store class. Summary</vt:lpstr>
      <vt:lpstr>Key word for variable</vt:lpstr>
      <vt:lpstr>Key word for variable. Agenda</vt:lpstr>
      <vt:lpstr>Key word: static</vt:lpstr>
      <vt:lpstr>Key word: extern</vt:lpstr>
      <vt:lpstr>Key word: register</vt:lpstr>
      <vt:lpstr>Key word: volatile</vt:lpstr>
      <vt:lpstr>User case</vt:lpstr>
      <vt:lpstr>Key word for variable. Summary</vt:lpstr>
      <vt:lpstr>Pointer variable</vt:lpstr>
      <vt:lpstr>Pointer variable. Agenda</vt:lpstr>
      <vt:lpstr>What is pointer?</vt:lpstr>
      <vt:lpstr>User case?</vt:lpstr>
      <vt:lpstr>Pointer variable. Summary</vt:lpstr>
      <vt:lpstr>Structure data type</vt:lpstr>
      <vt:lpstr>Structure data type. Agenda</vt:lpstr>
      <vt:lpstr>What is structure data type? </vt:lpstr>
      <vt:lpstr>Define  a structure data type.</vt:lpstr>
      <vt:lpstr>Declare structure data type variables.</vt:lpstr>
      <vt:lpstr>Structure data type variables.</vt:lpstr>
      <vt:lpstr>Union variable</vt:lpstr>
      <vt:lpstr>Union variable: What is Union?</vt:lpstr>
      <vt:lpstr>Union variable: Define Union?</vt:lpstr>
      <vt:lpstr>Union variable?</vt:lpstr>
      <vt:lpstr>Enum variable</vt:lpstr>
      <vt:lpstr>Enum variable: What is enum?</vt:lpstr>
      <vt:lpstr>Enum variable</vt:lpstr>
      <vt:lpstr>Structure data type. Summary</vt:lpstr>
      <vt:lpstr>Lesson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Vu Minh Ngoc (FGA.DAP)</cp:lastModifiedBy>
  <cp:revision>103</cp:revision>
  <dcterms:created xsi:type="dcterms:W3CDTF">2015-08-31T01:44:46Z</dcterms:created>
  <dcterms:modified xsi:type="dcterms:W3CDTF">2021-07-17T07:41:59Z</dcterms:modified>
</cp:coreProperties>
</file>