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Montserrat Black"/>
      <p:bold r:id="rId29"/>
      <p:boldItalic r:id="rId30"/>
    </p:embeddedFont>
    <p:embeddedFont>
      <p:font typeface="Montserrat Medium"/>
      <p:regular r:id="rId31"/>
      <p:bold r:id="rId32"/>
      <p:italic r:id="rId33"/>
      <p:boldItalic r:id="rId34"/>
    </p:embeddedFont>
    <p:embeddedFont>
      <p:font typeface="Montserrat ExtraBold"/>
      <p:bold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jmDXI3EzCPvYZKB9MWrNvEXY4L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Black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Medium-regular.fntdata"/><Relationship Id="rId30" Type="http://schemas.openxmlformats.org/officeDocument/2006/relationships/font" Target="fonts/MontserratBlack-bold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Medium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Medium-bold.fntdata"/><Relationship Id="rId13" Type="http://schemas.openxmlformats.org/officeDocument/2006/relationships/slide" Target="slides/slide9.xml"/><Relationship Id="rId35" Type="http://schemas.openxmlformats.org/officeDocument/2006/relationships/font" Target="fonts/MontserratExtraBold-bold.fntdata"/><Relationship Id="rId12" Type="http://schemas.openxmlformats.org/officeDocument/2006/relationships/slide" Target="slides/slide8.xml"/><Relationship Id="rId34" Type="http://schemas.openxmlformats.org/officeDocument/2006/relationships/font" Target="fonts/MontserratMedium-boldItalic.fntdata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MontserratExtraBold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bb26f517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11bb26f517d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d22df657e0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1d22df657e0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1d22df657e0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d22df657e0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1d22df657e0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1d22df657e0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d22df657e0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1d22df657e0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g1d22df657e0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bac9ab7f9_1_10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g11bac9ab7f9_1_10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bac9ab7f9_1_6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11bac9ab7f9_1_6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bb26f517d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g11bb26f517d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22df657e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d22df657e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1d22df657e0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ce3fb0364a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1ce3fb0364a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1ce3fb0364a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d22df657e0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d22df657e0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1d22df657e0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d22df657e0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d22df657e0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1d22df657e0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9185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4"/>
          <p:cNvSpPr txBox="1"/>
          <p:nvPr>
            <p:ph type="ctrTitle"/>
          </p:nvPr>
        </p:nvSpPr>
        <p:spPr>
          <a:xfrm>
            <a:off x="1697669" y="3351966"/>
            <a:ext cx="72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ontserrat ExtraBold"/>
              <a:buNone/>
              <a:defRPr sz="40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" name="Google Shape;19;p34"/>
          <p:cNvSpPr txBox="1"/>
          <p:nvPr>
            <p:ph idx="1" type="subTitle"/>
          </p:nvPr>
        </p:nvSpPr>
        <p:spPr>
          <a:xfrm>
            <a:off x="1697669" y="4071966"/>
            <a:ext cx="5041797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  <a:defRPr>
                <a:solidFill>
                  <a:srgbClr val="AEABAB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lvl="3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pic>
        <p:nvPicPr>
          <p:cNvPr id="20" name="Google Shape;2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49810" y="1223962"/>
            <a:ext cx="4438650" cy="44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4"/>
          <p:cNvSpPr/>
          <p:nvPr/>
        </p:nvSpPr>
        <p:spPr>
          <a:xfrm rot="5400000">
            <a:off x="-307571" y="2821864"/>
            <a:ext cx="1446414" cy="831272"/>
          </a:xfrm>
          <a:prstGeom prst="triangle">
            <a:avLst>
              <a:gd fmla="val 50000" name="adj"/>
            </a:avLst>
          </a:prstGeom>
          <a:solidFill>
            <a:srgbClr val="BE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2;p34"/>
          <p:cNvSpPr txBox="1"/>
          <p:nvPr>
            <p:ph idx="2" type="body"/>
          </p:nvPr>
        </p:nvSpPr>
        <p:spPr>
          <a:xfrm>
            <a:off x="1562203" y="1974293"/>
            <a:ext cx="2978527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9600"/>
              <a:buNone/>
              <a:defRPr b="0" sz="960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23" name="Google Shape;2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5325" y="5268225"/>
            <a:ext cx="2040576" cy="99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59085"/>
            <a:ext cx="12534822" cy="695910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40"/>
          <p:cNvSpPr txBox="1"/>
          <p:nvPr>
            <p:ph type="ctrTitle"/>
          </p:nvPr>
        </p:nvSpPr>
        <p:spPr>
          <a:xfrm>
            <a:off x="2594340" y="3145331"/>
            <a:ext cx="7558961" cy="151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0"/>
          <p:cNvSpPr txBox="1"/>
          <p:nvPr>
            <p:ph idx="1" type="subTitle"/>
          </p:nvPr>
        </p:nvSpPr>
        <p:spPr>
          <a:xfrm>
            <a:off x="2594340" y="4372481"/>
            <a:ext cx="7558961" cy="1300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92" name="Google Shape;9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94571" y="1362499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41803" y="1422897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1198" y="4951700"/>
            <a:ext cx="2012426" cy="9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41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" name="Google Shape;9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59085"/>
            <a:ext cx="12534822" cy="695910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1"/>
          <p:cNvSpPr txBox="1"/>
          <p:nvPr>
            <p:ph type="ctrTitle"/>
          </p:nvPr>
        </p:nvSpPr>
        <p:spPr>
          <a:xfrm>
            <a:off x="2594340" y="3145331"/>
            <a:ext cx="7558961" cy="151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1"/>
          <p:cNvSpPr txBox="1"/>
          <p:nvPr>
            <p:ph idx="1" type="subTitle"/>
          </p:nvPr>
        </p:nvSpPr>
        <p:spPr>
          <a:xfrm>
            <a:off x="2594340" y="4372481"/>
            <a:ext cx="7558961" cy="1300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04" name="Google Shape;1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94571" y="1362499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41803" y="1422897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0423" y="2015275"/>
            <a:ext cx="2012426" cy="9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60713" y="0"/>
            <a:ext cx="12352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3"/>
          <p:cNvSpPr txBox="1"/>
          <p:nvPr>
            <p:ph type="title"/>
          </p:nvPr>
        </p:nvSpPr>
        <p:spPr>
          <a:xfrm rot="5400000">
            <a:off x="-1225840" y="973773"/>
            <a:ext cx="4164099" cy="1845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Black"/>
              <a:buNone/>
              <a:defRPr b="1" sz="6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33"/>
          <p:cNvSpPr txBox="1"/>
          <p:nvPr>
            <p:ph idx="1" type="body"/>
          </p:nvPr>
        </p:nvSpPr>
        <p:spPr>
          <a:xfrm>
            <a:off x="2394064" y="2759840"/>
            <a:ext cx="1122220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b="1" sz="6000">
                <a:solidFill>
                  <a:schemeClr val="lt1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33"/>
          <p:cNvSpPr txBox="1"/>
          <p:nvPr>
            <p:ph idx="2" type="body"/>
          </p:nvPr>
        </p:nvSpPr>
        <p:spPr>
          <a:xfrm>
            <a:off x="3516284" y="28884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b="1" sz="20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33"/>
          <p:cNvSpPr txBox="1"/>
          <p:nvPr>
            <p:ph idx="3" type="body"/>
          </p:nvPr>
        </p:nvSpPr>
        <p:spPr>
          <a:xfrm>
            <a:off x="2310942" y="4349625"/>
            <a:ext cx="1205342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b="1" sz="6000">
                <a:solidFill>
                  <a:schemeClr val="lt1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33"/>
          <p:cNvSpPr txBox="1"/>
          <p:nvPr>
            <p:ph idx="4" type="body"/>
          </p:nvPr>
        </p:nvSpPr>
        <p:spPr>
          <a:xfrm>
            <a:off x="3516284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b="1" sz="20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33"/>
          <p:cNvSpPr txBox="1"/>
          <p:nvPr>
            <p:ph idx="5" type="body"/>
          </p:nvPr>
        </p:nvSpPr>
        <p:spPr>
          <a:xfrm>
            <a:off x="7245926" y="2759840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b="1" sz="6000">
                <a:solidFill>
                  <a:schemeClr val="lt1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33"/>
          <p:cNvSpPr txBox="1"/>
          <p:nvPr>
            <p:ph idx="6" type="body"/>
          </p:nvPr>
        </p:nvSpPr>
        <p:spPr>
          <a:xfrm>
            <a:off x="8448502" y="2888427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b="1" sz="20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33"/>
          <p:cNvSpPr txBox="1"/>
          <p:nvPr>
            <p:ph idx="7" type="body"/>
          </p:nvPr>
        </p:nvSpPr>
        <p:spPr>
          <a:xfrm>
            <a:off x="7245926" y="4349625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b="1" sz="6000">
                <a:solidFill>
                  <a:schemeClr val="lt1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33"/>
          <p:cNvSpPr txBox="1"/>
          <p:nvPr>
            <p:ph idx="8" type="body"/>
          </p:nvPr>
        </p:nvSpPr>
        <p:spPr>
          <a:xfrm>
            <a:off x="8448502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b="1" sz="20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33"/>
          <p:cNvSpPr txBox="1"/>
          <p:nvPr>
            <p:ph idx="9" type="body"/>
          </p:nvPr>
        </p:nvSpPr>
        <p:spPr>
          <a:xfrm>
            <a:off x="3516283" y="3284445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33"/>
          <p:cNvSpPr txBox="1"/>
          <p:nvPr>
            <p:ph idx="13" type="body"/>
          </p:nvPr>
        </p:nvSpPr>
        <p:spPr>
          <a:xfrm>
            <a:off x="3516283" y="4874231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33"/>
          <p:cNvSpPr txBox="1"/>
          <p:nvPr>
            <p:ph idx="14" type="body"/>
          </p:nvPr>
        </p:nvSpPr>
        <p:spPr>
          <a:xfrm>
            <a:off x="8448501" y="3284444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33"/>
          <p:cNvSpPr txBox="1"/>
          <p:nvPr>
            <p:ph idx="15" type="body"/>
          </p:nvPr>
        </p:nvSpPr>
        <p:spPr>
          <a:xfrm>
            <a:off x="8448500" y="48937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23" name="Google Shape;12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5475" y="328227"/>
            <a:ext cx="1809802" cy="88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6"/>
          <p:cNvSpPr txBox="1"/>
          <p:nvPr>
            <p:ph idx="1" type="body"/>
          </p:nvPr>
        </p:nvSpPr>
        <p:spPr>
          <a:xfrm>
            <a:off x="1695999" y="1566639"/>
            <a:ext cx="3175259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46"/>
          <p:cNvSpPr txBox="1"/>
          <p:nvPr>
            <p:ph idx="2" type="body"/>
          </p:nvPr>
        </p:nvSpPr>
        <p:spPr>
          <a:xfrm>
            <a:off x="7176164" y="1566639"/>
            <a:ext cx="31752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pic>
        <p:nvPicPr>
          <p:cNvPr id="127" name="Google Shape;127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6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46"/>
          <p:cNvSpPr/>
          <p:nvPr/>
        </p:nvSpPr>
        <p:spPr>
          <a:xfrm>
            <a:off x="2199884" y="2284225"/>
            <a:ext cx="2307266" cy="53163"/>
          </a:xfrm>
          <a:prstGeom prst="rect">
            <a:avLst/>
          </a:prstGeom>
          <a:solidFill>
            <a:srgbClr val="BE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46"/>
          <p:cNvSpPr/>
          <p:nvPr/>
        </p:nvSpPr>
        <p:spPr>
          <a:xfrm>
            <a:off x="7610161" y="2337388"/>
            <a:ext cx="2307266" cy="53163"/>
          </a:xfrm>
          <a:prstGeom prst="rect">
            <a:avLst/>
          </a:prstGeom>
          <a:solidFill>
            <a:srgbClr val="BE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46"/>
          <p:cNvSpPr txBox="1"/>
          <p:nvPr>
            <p:ph idx="3" type="body"/>
          </p:nvPr>
        </p:nvSpPr>
        <p:spPr>
          <a:xfrm>
            <a:off x="838200" y="2524124"/>
            <a:ext cx="5063836" cy="3832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indent="-310896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Arial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46"/>
          <p:cNvSpPr txBox="1"/>
          <p:nvPr>
            <p:ph idx="4" type="body"/>
          </p:nvPr>
        </p:nvSpPr>
        <p:spPr>
          <a:xfrm>
            <a:off x="6137734" y="2524123"/>
            <a:ext cx="5063836" cy="3832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indent="-310896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Arial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46"/>
          <p:cNvSpPr txBox="1"/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b="1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5" name="Google Shape;13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7"/>
          <p:cNvSpPr txBox="1"/>
          <p:nvPr>
            <p:ph idx="1" type="body"/>
          </p:nvPr>
        </p:nvSpPr>
        <p:spPr>
          <a:xfrm>
            <a:off x="838199" y="3672580"/>
            <a:ext cx="3932237" cy="1405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138" name="Google Shape;138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7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47"/>
          <p:cNvSpPr txBox="1"/>
          <p:nvPr>
            <p:ph idx="2" type="body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  <a:defRPr b="0" sz="280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2" name="Google Shape;142;p47"/>
          <p:cNvSpPr txBox="1"/>
          <p:nvPr>
            <p:ph idx="3" type="body"/>
          </p:nvPr>
        </p:nvSpPr>
        <p:spPr>
          <a:xfrm>
            <a:off x="5170488" y="1346200"/>
            <a:ext cx="6375400" cy="4887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43" name="Google Shape;14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4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5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2"/>
          <p:cNvSpPr txBox="1"/>
          <p:nvPr>
            <p:ph type="title"/>
          </p:nvPr>
        </p:nvSpPr>
        <p:spPr>
          <a:xfrm rot="5400000">
            <a:off x="-1225840" y="1040275"/>
            <a:ext cx="4164099" cy="1845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  <a:defRPr b="1" sz="6000">
                <a:solidFill>
                  <a:srgbClr val="C0000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2"/>
          <p:cNvSpPr txBox="1"/>
          <p:nvPr>
            <p:ph idx="1" type="body"/>
          </p:nvPr>
        </p:nvSpPr>
        <p:spPr>
          <a:xfrm>
            <a:off x="2394064" y="2759840"/>
            <a:ext cx="1122220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b="1" sz="6000">
                <a:solidFill>
                  <a:srgbClr val="BE2727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2" type="body"/>
          </p:nvPr>
        </p:nvSpPr>
        <p:spPr>
          <a:xfrm>
            <a:off x="3516284" y="28884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b="1" sz="2000">
                <a:solidFill>
                  <a:srgbClr val="BE2727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3" type="body"/>
          </p:nvPr>
        </p:nvSpPr>
        <p:spPr>
          <a:xfrm>
            <a:off x="2310942" y="4349625"/>
            <a:ext cx="1205342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b="1" sz="6000">
                <a:solidFill>
                  <a:srgbClr val="BE2727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2"/>
          <p:cNvSpPr txBox="1"/>
          <p:nvPr>
            <p:ph idx="4" type="body"/>
          </p:nvPr>
        </p:nvSpPr>
        <p:spPr>
          <a:xfrm>
            <a:off x="3516284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b="1" sz="2000">
                <a:solidFill>
                  <a:srgbClr val="BE2727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5" type="body"/>
          </p:nvPr>
        </p:nvSpPr>
        <p:spPr>
          <a:xfrm>
            <a:off x="7245926" y="2759840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b="1" sz="6000">
                <a:solidFill>
                  <a:srgbClr val="BE2727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6" type="body"/>
          </p:nvPr>
        </p:nvSpPr>
        <p:spPr>
          <a:xfrm>
            <a:off x="8448502" y="2888427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b="1" sz="2000">
                <a:solidFill>
                  <a:srgbClr val="BE2727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7" type="body"/>
          </p:nvPr>
        </p:nvSpPr>
        <p:spPr>
          <a:xfrm>
            <a:off x="7245926" y="4349625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b="1" sz="6000">
                <a:solidFill>
                  <a:srgbClr val="BE2727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2"/>
          <p:cNvSpPr txBox="1"/>
          <p:nvPr>
            <p:ph idx="8" type="body"/>
          </p:nvPr>
        </p:nvSpPr>
        <p:spPr>
          <a:xfrm>
            <a:off x="8448502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b="1" sz="2000">
                <a:solidFill>
                  <a:srgbClr val="BE2727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9" type="body"/>
          </p:nvPr>
        </p:nvSpPr>
        <p:spPr>
          <a:xfrm>
            <a:off x="3516283" y="3284445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13" type="body"/>
          </p:nvPr>
        </p:nvSpPr>
        <p:spPr>
          <a:xfrm>
            <a:off x="3516283" y="4874231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4" type="body"/>
          </p:nvPr>
        </p:nvSpPr>
        <p:spPr>
          <a:xfrm>
            <a:off x="8448501" y="3284444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5" type="body"/>
          </p:nvPr>
        </p:nvSpPr>
        <p:spPr>
          <a:xfrm>
            <a:off x="8448500" y="48937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9" name="Google Shape;3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g128e061f2de_0_109"/>
          <p:cNvCxnSpPr/>
          <p:nvPr/>
        </p:nvCxnSpPr>
        <p:spPr>
          <a:xfrm>
            <a:off x="575800" y="6322471"/>
            <a:ext cx="1104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65" name="Google Shape;165;g128e061f2de_0_109"/>
          <p:cNvSpPr txBox="1"/>
          <p:nvPr>
            <p:ph type="title"/>
          </p:nvPr>
        </p:nvSpPr>
        <p:spPr>
          <a:xfrm>
            <a:off x="415600" y="284933"/>
            <a:ext cx="11360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37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cxnSp>
        <p:nvCxnSpPr>
          <p:cNvPr id="166" name="Google Shape;166;g128e061f2de_0_109"/>
          <p:cNvCxnSpPr/>
          <p:nvPr/>
        </p:nvCxnSpPr>
        <p:spPr>
          <a:xfrm>
            <a:off x="575800" y="1002333"/>
            <a:ext cx="1104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67" name="Google Shape;167;g128e061f2de_0_109">
            <a:hlinkClick action="ppaction://hlinkshowjump?jump=previousslide"/>
          </p:cNvPr>
          <p:cNvSpPr/>
          <p:nvPr/>
        </p:nvSpPr>
        <p:spPr>
          <a:xfrm rot="2700000">
            <a:off x="11348840" y="6420393"/>
            <a:ext cx="113279" cy="113279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28e061f2de_0_109"/>
          <p:cNvSpPr/>
          <p:nvPr/>
        </p:nvSpPr>
        <p:spPr>
          <a:xfrm>
            <a:off x="579075" y="6315167"/>
            <a:ext cx="506400" cy="2328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28e061f2de_0_109">
            <a:hlinkClick action="ppaction://hlinkshowjump?jump=nextslide"/>
          </p:cNvPr>
          <p:cNvSpPr/>
          <p:nvPr/>
        </p:nvSpPr>
        <p:spPr>
          <a:xfrm rot="-8100000">
            <a:off x="11508840" y="6420194"/>
            <a:ext cx="113279" cy="113279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28e061f2de_0_109"/>
          <p:cNvSpPr txBox="1"/>
          <p:nvPr>
            <p:ph idx="12" type="sldNum"/>
          </p:nvPr>
        </p:nvSpPr>
        <p:spPr>
          <a:xfrm>
            <a:off x="579067" y="6315167"/>
            <a:ext cx="5064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g128e061f2de_0_109"/>
          <p:cNvSpPr txBox="1"/>
          <p:nvPr/>
        </p:nvSpPr>
        <p:spPr>
          <a:xfrm>
            <a:off x="9204248" y="6246912"/>
            <a:ext cx="20436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C5C5"/>
                </a:solidFill>
                <a:latin typeface="Arial"/>
                <a:ea typeface="Arial"/>
                <a:cs typeface="Arial"/>
                <a:sym typeface="Arial"/>
              </a:rPr>
              <a:t>www.companyname.com</a:t>
            </a:r>
            <a:endParaRPr b="0" i="0" sz="1200" u="none" cap="none" strike="noStrike">
              <a:solidFill>
                <a:srgbClr val="C6C5C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5"/>
          <p:cNvSpPr txBox="1"/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b="1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2" name="Google Shape;42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45"/>
          <p:cNvSpPr txBox="1"/>
          <p:nvPr>
            <p:ph idx="12" type="sldNum"/>
          </p:nvPr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45"/>
          <p:cNvSpPr txBox="1"/>
          <p:nvPr>
            <p:ph idx="1" type="body"/>
          </p:nvPr>
        </p:nvSpPr>
        <p:spPr>
          <a:xfrm>
            <a:off x="838200" y="1454733"/>
            <a:ext cx="10641676" cy="4901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indent="-310896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Courier New"/>
              <a:buChar char="o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6" name="Google Shape;4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11667" y="-83672"/>
            <a:ext cx="12640676" cy="7017872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0"/>
          <p:cNvSpPr txBox="1"/>
          <p:nvPr>
            <p:ph type="ctrTitle"/>
          </p:nvPr>
        </p:nvSpPr>
        <p:spPr>
          <a:xfrm>
            <a:off x="279991" y="3969209"/>
            <a:ext cx="9144000" cy="14644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" type="subTitle"/>
          </p:nvPr>
        </p:nvSpPr>
        <p:spPr>
          <a:xfrm>
            <a:off x="279991" y="543362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51" name="Google Shape;5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2381" y="-123349"/>
            <a:ext cx="7133810" cy="709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000" y="322051"/>
            <a:ext cx="3225201" cy="15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8"/>
          <p:cNvSpPr txBox="1"/>
          <p:nvPr>
            <p:ph idx="1" type="body"/>
          </p:nvPr>
        </p:nvSpPr>
        <p:spPr>
          <a:xfrm>
            <a:off x="742507" y="1978428"/>
            <a:ext cx="5181600" cy="4019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indent="-310896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Arial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5" name="Google Shape;55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8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38"/>
          <p:cNvSpPr txBox="1"/>
          <p:nvPr>
            <p:ph idx="2" type="body"/>
          </p:nvPr>
        </p:nvSpPr>
        <p:spPr>
          <a:xfrm>
            <a:off x="6267893" y="1978428"/>
            <a:ext cx="5181600" cy="4019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indent="-310896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Arial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b="1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0" name="Google Shape;6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/>
          <p:nvPr>
            <p:ph type="title"/>
          </p:nvPr>
        </p:nvSpPr>
        <p:spPr>
          <a:xfrm>
            <a:off x="1974966" y="2521987"/>
            <a:ext cx="807635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  <a:defRPr b="1" sz="6000">
                <a:solidFill>
                  <a:srgbClr val="C0000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3" name="Google Shape;63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9185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5"/>
          <p:cNvSpPr txBox="1"/>
          <p:nvPr>
            <p:ph idx="1" type="body"/>
          </p:nvPr>
        </p:nvSpPr>
        <p:spPr>
          <a:xfrm>
            <a:off x="1989667" y="3847550"/>
            <a:ext cx="807635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5"/>
          <p:cNvSpPr/>
          <p:nvPr/>
        </p:nvSpPr>
        <p:spPr>
          <a:xfrm rot="10800000">
            <a:off x="5289935" y="1559948"/>
            <a:ext cx="1446414" cy="831272"/>
          </a:xfrm>
          <a:prstGeom prst="triangle">
            <a:avLst>
              <a:gd fmla="val 50000" name="adj"/>
            </a:avLst>
          </a:prstGeom>
          <a:solidFill>
            <a:srgbClr val="BE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" name="Google Shape;6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2013" y="5255650"/>
            <a:ext cx="2040576" cy="99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6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36"/>
          <p:cNvSpPr txBox="1"/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b="1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2" name="Google Shape;7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 with Caption">
  <p:cSld name="2_Content with 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7"/>
          <p:cNvSpPr txBox="1"/>
          <p:nvPr>
            <p:ph idx="1" type="body"/>
          </p:nvPr>
        </p:nvSpPr>
        <p:spPr>
          <a:xfrm>
            <a:off x="3818313" y="3901864"/>
            <a:ext cx="4555374" cy="2169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75" name="Google Shape;75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7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37"/>
          <p:cNvSpPr txBox="1"/>
          <p:nvPr>
            <p:ph idx="2" type="body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 b="0" sz="320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79" name="Google Shape;79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838200" y="3858704"/>
            <a:ext cx="2860964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 txBox="1"/>
          <p:nvPr>
            <p:ph idx="1" type="body"/>
          </p:nvPr>
        </p:nvSpPr>
        <p:spPr>
          <a:xfrm>
            <a:off x="746918" y="3882043"/>
            <a:ext cx="3816769" cy="2169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83" name="Google Shape;83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9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39"/>
          <p:cNvSpPr txBox="1"/>
          <p:nvPr>
            <p:ph idx="2" type="body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  <a:defRPr b="0" sz="280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87" name="Google Shape;8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9"/>
          <p:cNvSpPr txBox="1"/>
          <p:nvPr/>
        </p:nvSpPr>
        <p:spPr>
          <a:xfrm>
            <a:off x="1981200" y="6338813"/>
            <a:ext cx="71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2022 By Rikkei Academy - Rikkei Education -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5.png"/><Relationship Id="rId4" Type="http://schemas.openxmlformats.org/officeDocument/2006/relationships/image" Target="../media/image26.png"/><Relationship Id="rId5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32.png"/><Relationship Id="rId5" Type="http://schemas.openxmlformats.org/officeDocument/2006/relationships/image" Target="../media/image3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8.png"/><Relationship Id="rId4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Relationship Id="rId5" Type="http://schemas.openxmlformats.org/officeDocument/2006/relationships/image" Target="../media/image4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39.png"/><Relationship Id="rId5" Type="http://schemas.openxmlformats.org/officeDocument/2006/relationships/image" Target="../media/image25.png"/><Relationship Id="rId6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6.png"/><Relationship Id="rId4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3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bb26f517d_0_1"/>
          <p:cNvSpPr txBox="1"/>
          <p:nvPr>
            <p:ph type="ctrTitle"/>
          </p:nvPr>
        </p:nvSpPr>
        <p:spPr>
          <a:xfrm>
            <a:off x="1697675" y="2660574"/>
            <a:ext cx="72000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ontserrat ExtraBold"/>
              <a:buNone/>
            </a:pPr>
            <a:r>
              <a:rPr lang="en-US" sz="3000"/>
              <a:t>REACT ROUTER</a:t>
            </a:r>
            <a:endParaRPr sz="3000"/>
          </a:p>
        </p:txBody>
      </p:sp>
      <p:sp>
        <p:nvSpPr>
          <p:cNvPr id="177" name="Google Shape;177;g11bb26f517d_0_1"/>
          <p:cNvSpPr txBox="1"/>
          <p:nvPr>
            <p:ph idx="1" type="subTitle"/>
          </p:nvPr>
        </p:nvSpPr>
        <p:spPr>
          <a:xfrm>
            <a:off x="1697669" y="4071966"/>
            <a:ext cx="5041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rPr lang="en-U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Version: 2.0</a:t>
            </a:r>
            <a:endParaRPr/>
          </a:p>
        </p:txBody>
      </p:sp>
      <p:sp>
        <p:nvSpPr>
          <p:cNvPr id="178" name="Google Shape;178;g11bb26f517d_0_1"/>
          <p:cNvSpPr txBox="1"/>
          <p:nvPr>
            <p:ph idx="2" type="body"/>
          </p:nvPr>
        </p:nvSpPr>
        <p:spPr>
          <a:xfrm>
            <a:off x="1562200" y="1974300"/>
            <a:ext cx="81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600"/>
              <a:buNone/>
            </a:pPr>
            <a:r>
              <a:rPr lang="en-US" sz="3000"/>
              <a:t>SESSION 18:</a:t>
            </a:r>
            <a:endParaRPr sz="3000"/>
          </a:p>
        </p:txBody>
      </p:sp>
      <p:sp>
        <p:nvSpPr>
          <p:cNvPr id="179" name="Google Shape;179;g11bb26f517d_0_1"/>
          <p:cNvSpPr txBox="1"/>
          <p:nvPr/>
        </p:nvSpPr>
        <p:spPr>
          <a:xfrm>
            <a:off x="1697669" y="3664241"/>
            <a:ext cx="5041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Module: Training Program Preparation</a:t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d22df657e0_0_40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4. Link và NavLink - 1</a:t>
            </a:r>
            <a:endParaRPr/>
          </a:p>
        </p:txBody>
      </p:sp>
      <p:sp>
        <p:nvSpPr>
          <p:cNvPr id="249" name="Google Shape;249;g1d22df657e0_0_40"/>
          <p:cNvSpPr txBox="1"/>
          <p:nvPr>
            <p:ph idx="1" type="body"/>
          </p:nvPr>
        </p:nvSpPr>
        <p:spPr>
          <a:xfrm>
            <a:off x="838200" y="1454745"/>
            <a:ext cx="10641600" cy="5266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116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60"/>
              <a:buChar char="•"/>
            </a:pPr>
            <a:r>
              <a:rPr lang="en-US"/>
              <a:t>Trong HTML thì cặp thẻ để chuyển hướng đó là thẻ &lt;a&gt;&lt;/a&gt; thì trong ReactJS chúng ta sẽ sử dụng cặp thẻ &lt;Link&gt;&lt;/Link&gt; được import từ React-Router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0" lvl="0" marL="6604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0" lvl="0" marL="6604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39116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60"/>
              <a:buChar char="•"/>
            </a:pPr>
            <a:r>
              <a:rPr lang="en-US"/>
              <a:t>Trong đó: </a:t>
            </a:r>
            <a:endParaRPr/>
          </a:p>
          <a:p>
            <a:pPr indent="-31089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6"/>
              <a:buChar char="o"/>
            </a:pPr>
            <a:r>
              <a:rPr b="1" i="1" lang="en-US">
                <a:solidFill>
                  <a:srgbClr val="CC0000"/>
                </a:solidFill>
              </a:rPr>
              <a:t>to</a:t>
            </a:r>
            <a:r>
              <a:rPr lang="en-US"/>
              <a:t> : đường dẫn muốn đến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  <p:pic>
        <p:nvPicPr>
          <p:cNvPr id="250" name="Google Shape;250;g1d22df657e0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6619" y="2273733"/>
            <a:ext cx="4871000" cy="545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1d22df657e0_0_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6619" y="2864264"/>
            <a:ext cx="8304762" cy="2628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d22df657e0_0_50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4. Link và NavLink - 2</a:t>
            </a:r>
            <a:endParaRPr/>
          </a:p>
        </p:txBody>
      </p:sp>
      <p:sp>
        <p:nvSpPr>
          <p:cNvPr id="258" name="Google Shape;258;g1d22df657e0_0_50"/>
          <p:cNvSpPr txBox="1"/>
          <p:nvPr>
            <p:ph idx="1" type="body"/>
          </p:nvPr>
        </p:nvSpPr>
        <p:spPr>
          <a:xfrm>
            <a:off x="838200" y="1454745"/>
            <a:ext cx="10641600" cy="4894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11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60"/>
              <a:buChar char="•"/>
            </a:pPr>
            <a:r>
              <a:rPr lang="en-US"/>
              <a:t>Giống với Link về cách sử dụng</a:t>
            </a:r>
            <a:endParaRPr/>
          </a:p>
          <a:p>
            <a:pPr indent="-3911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60"/>
              <a:buChar char="•"/>
            </a:pPr>
            <a:r>
              <a:rPr lang="en-US"/>
              <a:t>Tốt hơn vì nó hỗ trợ thêm một số thuộc tính như là activeClassName và activeStyle để style cho các NavLink.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  <p:pic>
        <p:nvPicPr>
          <p:cNvPr id="259" name="Google Shape;259;g1d22df657e0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121" y="2744692"/>
            <a:ext cx="5742675" cy="5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1d22df657e0_0_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1121" y="3429000"/>
            <a:ext cx="6989156" cy="219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1d22df657e0_0_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70983" y="3836962"/>
            <a:ext cx="3202150" cy="138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d22df657e0_0_72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5. Navigate - 1</a:t>
            </a:r>
            <a:endParaRPr/>
          </a:p>
        </p:txBody>
      </p:sp>
      <p:sp>
        <p:nvSpPr>
          <p:cNvPr id="268" name="Google Shape;268;g1d22df657e0_0_72"/>
          <p:cNvSpPr txBox="1"/>
          <p:nvPr>
            <p:ph idx="1" type="body"/>
          </p:nvPr>
        </p:nvSpPr>
        <p:spPr>
          <a:xfrm>
            <a:off x="838200" y="1454744"/>
            <a:ext cx="10641600" cy="2343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116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Char char="•"/>
            </a:pPr>
            <a:r>
              <a:rPr b="1" lang="en-US"/>
              <a:t>useNavigate</a:t>
            </a:r>
            <a:r>
              <a:rPr lang="en-US"/>
              <a:t>: sử dụng để chuyển trang tự động</a:t>
            </a:r>
            <a:endParaRPr/>
          </a:p>
          <a:p>
            <a:pPr indent="-39116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Char char="•"/>
            </a:pPr>
            <a:r>
              <a:rPr lang="en-US"/>
              <a:t>Các cách sử dụng:</a:t>
            </a:r>
            <a:endParaRPr/>
          </a:p>
          <a:p>
            <a:pPr indent="-39116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Char char="•"/>
            </a:pPr>
            <a:r>
              <a:rPr lang="en-US"/>
              <a:t>useNavigate với 1 tham số</a:t>
            </a:r>
            <a:endParaRPr/>
          </a:p>
          <a:p>
            <a:pPr indent="-39116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Char char="•"/>
            </a:pPr>
            <a:r>
              <a:rPr lang="en-US"/>
              <a:t> useNavigate với history</a:t>
            </a:r>
            <a:endParaRPr/>
          </a:p>
          <a:p>
            <a:pPr indent="-39116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Char char="•"/>
            </a:pPr>
            <a:r>
              <a:rPr lang="en-US"/>
              <a:t>useNavigate với thuộc tính replace = true</a:t>
            </a:r>
            <a:endParaRPr/>
          </a:p>
          <a:p>
            <a:pPr indent="-39116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Char char="•"/>
            </a:pPr>
            <a:r>
              <a:rPr lang="en-US"/>
              <a:t>useNavigate với chuyển dữ liệu</a:t>
            </a:r>
            <a:endParaRPr/>
          </a:p>
        </p:txBody>
      </p:sp>
      <p:pic>
        <p:nvPicPr>
          <p:cNvPr id="269" name="Google Shape;269;g1d22df657e0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851" y="4082802"/>
            <a:ext cx="4573150" cy="573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1d22df657e0_0_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2851" y="5123111"/>
            <a:ext cx="4573150" cy="461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1d22df657e0_0_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74192" y="2644726"/>
            <a:ext cx="5555118" cy="3414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5. Navigate - 2</a:t>
            </a:r>
            <a:endParaRPr/>
          </a:p>
        </p:txBody>
      </p:sp>
      <p:sp>
        <p:nvSpPr>
          <p:cNvPr id="278" name="Google Shape;278;p4"/>
          <p:cNvSpPr txBox="1"/>
          <p:nvPr>
            <p:ph idx="1" type="body"/>
          </p:nvPr>
        </p:nvSpPr>
        <p:spPr>
          <a:xfrm>
            <a:off x="838200" y="1454744"/>
            <a:ext cx="10641600" cy="711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116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Char char="•"/>
            </a:pPr>
            <a:r>
              <a:rPr b="1" lang="en-US"/>
              <a:t>Component Navigate</a:t>
            </a:r>
            <a:r>
              <a:rPr lang="en-US"/>
              <a:t>: sử dụng để chuyển trang khi return ở function component</a:t>
            </a:r>
            <a:endParaRPr/>
          </a:p>
        </p:txBody>
      </p:sp>
      <p:pic>
        <p:nvPicPr>
          <p:cNvPr id="279" name="Google Shape;2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9850" y="2442400"/>
            <a:ext cx="5592300" cy="41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9760" y="3449247"/>
            <a:ext cx="6758501" cy="1423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"/>
          <p:cNvSpPr txBox="1"/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</a:pPr>
            <a:r>
              <a:rPr lang="en-US"/>
              <a:t>6. Dynamic routes</a:t>
            </a:r>
            <a:endParaRPr/>
          </a:p>
        </p:txBody>
      </p:sp>
      <p:sp>
        <p:nvSpPr>
          <p:cNvPr id="286" name="Google Shape;286;p5"/>
          <p:cNvSpPr txBox="1"/>
          <p:nvPr>
            <p:ph idx="1" type="body"/>
          </p:nvPr>
        </p:nvSpPr>
        <p:spPr>
          <a:xfrm>
            <a:off x="838200" y="1454733"/>
            <a:ext cx="10641676" cy="894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116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</a:pPr>
            <a:r>
              <a:rPr lang="en-US"/>
              <a:t>Giải quyết các routes động, routes thay đổi theo một cấu trúc đã được định nghĩa sẵn</a:t>
            </a:r>
            <a:endParaRPr/>
          </a:p>
          <a:p>
            <a:pPr indent="-39116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</a:pPr>
            <a:r>
              <a:rPr lang="en-US"/>
              <a:t>Sử dụng useParams lấy tham số trên URL</a:t>
            </a:r>
            <a:endParaRPr/>
          </a:p>
          <a:p>
            <a:pPr indent="0" lvl="0" marL="6604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  <p:pic>
        <p:nvPicPr>
          <p:cNvPr id="287" name="Google Shape;2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8381" y="3426762"/>
            <a:ext cx="4769540" cy="270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8380" y="2349306"/>
            <a:ext cx="9905419" cy="8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8596" y="3426762"/>
            <a:ext cx="4977027" cy="2706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"/>
          <p:cNvSpPr txBox="1"/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</a:pPr>
            <a:r>
              <a:rPr lang="en-US"/>
              <a:t>7. Search Param</a:t>
            </a:r>
            <a:endParaRPr/>
          </a:p>
        </p:txBody>
      </p:sp>
      <p:sp>
        <p:nvSpPr>
          <p:cNvPr id="295" name="Google Shape;295;p6"/>
          <p:cNvSpPr txBox="1"/>
          <p:nvPr>
            <p:ph idx="1" type="body"/>
          </p:nvPr>
        </p:nvSpPr>
        <p:spPr>
          <a:xfrm>
            <a:off x="838200" y="1454734"/>
            <a:ext cx="10641676" cy="94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116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</a:pPr>
            <a:r>
              <a:rPr lang="en-US"/>
              <a:t>Sử dụng để sửa đổi query string trên URL</a:t>
            </a:r>
            <a:endParaRPr/>
          </a:p>
          <a:p>
            <a:pPr indent="-39116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</a:pPr>
            <a:r>
              <a:rPr lang="en-US"/>
              <a:t>Mảng gồm 2 tham số: tham số tìm kiếm và hàm để thay đổi</a:t>
            </a:r>
            <a:endParaRPr/>
          </a:p>
        </p:txBody>
      </p:sp>
      <p:pic>
        <p:nvPicPr>
          <p:cNvPr id="296" name="Google Shape;29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0293" y="2588454"/>
            <a:ext cx="5476190" cy="43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0294" y="3107644"/>
            <a:ext cx="5476190" cy="8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53143" y="4009781"/>
            <a:ext cx="10175368" cy="337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98373" y="3021036"/>
            <a:ext cx="3981503" cy="612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</a:pPr>
            <a:r>
              <a:rPr lang="en-US"/>
              <a:t>8. Protected Routes</a:t>
            </a:r>
            <a:endParaRPr/>
          </a:p>
        </p:txBody>
      </p:sp>
      <p:sp>
        <p:nvSpPr>
          <p:cNvPr id="305" name="Google Shape;305;p7"/>
          <p:cNvSpPr txBox="1"/>
          <p:nvPr>
            <p:ph idx="1" type="body"/>
          </p:nvPr>
        </p:nvSpPr>
        <p:spPr>
          <a:xfrm>
            <a:off x="838200" y="1454734"/>
            <a:ext cx="10641676" cy="613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116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</a:pPr>
            <a:r>
              <a:rPr lang="en-US"/>
              <a:t>Ngăn chặn truy cập các link không hợp lệ</a:t>
            </a:r>
            <a:endParaRPr/>
          </a:p>
        </p:txBody>
      </p:sp>
      <p:pic>
        <p:nvPicPr>
          <p:cNvPr id="306" name="Google Shape;30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6952" y="2231820"/>
            <a:ext cx="6438095" cy="1866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6952" y="4332616"/>
            <a:ext cx="6424990" cy="142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8"/>
          <p:cNvSpPr txBox="1"/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</a:pPr>
            <a:r>
              <a:rPr lang="en-US"/>
              <a:t>9. Lazy Loading</a:t>
            </a:r>
            <a:endParaRPr/>
          </a:p>
        </p:txBody>
      </p:sp>
      <p:sp>
        <p:nvSpPr>
          <p:cNvPr id="313" name="Google Shape;313;p8"/>
          <p:cNvSpPr txBox="1"/>
          <p:nvPr>
            <p:ph idx="1" type="body"/>
          </p:nvPr>
        </p:nvSpPr>
        <p:spPr>
          <a:xfrm>
            <a:off x="838200" y="1454734"/>
            <a:ext cx="10641676" cy="1147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116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Char char="•"/>
            </a:pPr>
            <a:r>
              <a:rPr lang="en-US"/>
              <a:t>Kỹ thuật tối ưu hóa ứng dụng</a:t>
            </a:r>
            <a:endParaRPr/>
          </a:p>
          <a:p>
            <a:pPr indent="-39116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Char char="•"/>
            </a:pPr>
            <a:r>
              <a:rPr lang="en-US"/>
              <a:t>Chỉ load những component cần thiết giúp ứng dụng chuyển động mượt mà, nhanh chóng, tăng trải nghiệm người dùng</a:t>
            </a:r>
            <a:endParaRPr/>
          </a:p>
        </p:txBody>
      </p:sp>
      <p:pic>
        <p:nvPicPr>
          <p:cNvPr id="314" name="Google Shape;31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1927" y="2553287"/>
            <a:ext cx="6534222" cy="3746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9"/>
          <p:cNvSpPr txBox="1"/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</a:pPr>
            <a:r>
              <a:rPr lang="en-US"/>
              <a:t>Scroll To Top</a:t>
            </a:r>
            <a:endParaRPr/>
          </a:p>
        </p:txBody>
      </p:sp>
      <p:sp>
        <p:nvSpPr>
          <p:cNvPr id="320" name="Google Shape;320;p9"/>
          <p:cNvSpPr txBox="1"/>
          <p:nvPr>
            <p:ph idx="1" type="body"/>
          </p:nvPr>
        </p:nvSpPr>
        <p:spPr>
          <a:xfrm>
            <a:off x="838200" y="1454734"/>
            <a:ext cx="10641676" cy="52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116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</a:pPr>
            <a:r>
              <a:rPr lang="en-US"/>
              <a:t>Kỹ thuật đặt thanh cuộn luôn ở vị trí đầu trang</a:t>
            </a:r>
            <a:endParaRPr/>
          </a:p>
        </p:txBody>
      </p:sp>
      <p:pic>
        <p:nvPicPr>
          <p:cNvPr id="321" name="Google Shape;32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0189" y="2105190"/>
            <a:ext cx="4755811" cy="2987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1035" y="2105190"/>
            <a:ext cx="5178841" cy="2987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bac9ab7f9_1_1035"/>
          <p:cNvSpPr txBox="1"/>
          <p:nvPr>
            <p:ph type="title"/>
          </p:nvPr>
        </p:nvSpPr>
        <p:spPr>
          <a:xfrm rot="5400000">
            <a:off x="-1686375" y="1500953"/>
            <a:ext cx="5085300" cy="18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</a:pPr>
            <a:r>
              <a:rPr lang="en-US"/>
              <a:t> TỔNG KẾT</a:t>
            </a:r>
            <a:endParaRPr/>
          </a:p>
        </p:txBody>
      </p:sp>
      <p:pic>
        <p:nvPicPr>
          <p:cNvPr id="328" name="Google Shape;328;g11bac9ab7f9_1_10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63816" y="5111676"/>
            <a:ext cx="3515280" cy="349264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11bac9ab7f9_1_1035"/>
          <p:cNvSpPr txBox="1"/>
          <p:nvPr>
            <p:ph idx="1" type="body"/>
          </p:nvPr>
        </p:nvSpPr>
        <p:spPr>
          <a:xfrm>
            <a:off x="1651450" y="1261300"/>
            <a:ext cx="9767400" cy="49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❏"/>
            </a:pPr>
            <a:r>
              <a:rPr lang="en-US" sz="2400">
                <a:solidFill>
                  <a:srgbClr val="333333"/>
                </a:solidFill>
              </a:rPr>
              <a:t>Tổng quan về React Router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❏"/>
            </a:pPr>
            <a:r>
              <a:rPr lang="en-US" sz="2400">
                <a:solidFill>
                  <a:srgbClr val="333333"/>
                </a:solidFill>
              </a:rPr>
              <a:t>Các thành phần trong React Router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❏"/>
            </a:pPr>
            <a:r>
              <a:rPr lang="en-US" sz="2400">
                <a:solidFill>
                  <a:srgbClr val="333333"/>
                </a:solidFill>
              </a:rPr>
              <a:t>Các kỹ thuật load component</a:t>
            </a:r>
            <a:endParaRPr sz="24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bac9ab7f9_1_682"/>
          <p:cNvSpPr txBox="1"/>
          <p:nvPr>
            <p:ph idx="1" type="body"/>
          </p:nvPr>
        </p:nvSpPr>
        <p:spPr>
          <a:xfrm>
            <a:off x="1651450" y="920500"/>
            <a:ext cx="9767400" cy="5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67553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17646"/>
              <a:buAutoNum type="arabicPeriod"/>
            </a:pPr>
            <a:r>
              <a:rPr lang="en-US" sz="2400">
                <a:solidFill>
                  <a:srgbClr val="333333"/>
                </a:solidFill>
              </a:rPr>
              <a:t>Tổng quan về React Router</a:t>
            </a:r>
            <a:endParaRPr sz="2400">
              <a:solidFill>
                <a:srgbClr val="333333"/>
              </a:solidFill>
            </a:endParaRPr>
          </a:p>
          <a:p>
            <a:pPr indent="-367553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17646"/>
              <a:buAutoNum type="arabicPeriod"/>
            </a:pPr>
            <a:r>
              <a:rPr lang="en-US" sz="2400">
                <a:solidFill>
                  <a:srgbClr val="333333"/>
                </a:solidFill>
              </a:rPr>
              <a:t>Configuring Routes</a:t>
            </a:r>
            <a:endParaRPr/>
          </a:p>
          <a:p>
            <a:pPr indent="-367553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17646"/>
              <a:buAutoNum type="arabicPeriod"/>
            </a:pPr>
            <a:r>
              <a:rPr lang="en-US" sz="2400">
                <a:solidFill>
                  <a:srgbClr val="333333"/>
                </a:solidFill>
              </a:rPr>
              <a:t>Router</a:t>
            </a:r>
            <a:endParaRPr/>
          </a:p>
          <a:p>
            <a:pPr indent="-367553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17646"/>
              <a:buAutoNum type="arabicPeriod"/>
            </a:pPr>
            <a:r>
              <a:rPr lang="en-US" sz="2400">
                <a:solidFill>
                  <a:srgbClr val="333333"/>
                </a:solidFill>
              </a:rPr>
              <a:t>Link và NavLink</a:t>
            </a:r>
            <a:endParaRPr sz="2400">
              <a:solidFill>
                <a:srgbClr val="333333"/>
              </a:solidFill>
            </a:endParaRPr>
          </a:p>
          <a:p>
            <a:pPr indent="-367553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17646"/>
              <a:buAutoNum type="arabicPeriod"/>
            </a:pPr>
            <a:r>
              <a:rPr lang="en-US" sz="2400">
                <a:solidFill>
                  <a:srgbClr val="333333"/>
                </a:solidFill>
              </a:rPr>
              <a:t>Navigate</a:t>
            </a:r>
            <a:endParaRPr/>
          </a:p>
          <a:p>
            <a:pPr indent="-367553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17646"/>
              <a:buAutoNum type="arabicPeriod"/>
            </a:pPr>
            <a:r>
              <a:rPr lang="en-US" sz="2400">
                <a:solidFill>
                  <a:srgbClr val="333333"/>
                </a:solidFill>
              </a:rPr>
              <a:t>Dynamic Routes</a:t>
            </a:r>
            <a:endParaRPr/>
          </a:p>
          <a:p>
            <a:pPr indent="-367553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17646"/>
              <a:buAutoNum type="arabicPeriod"/>
            </a:pPr>
            <a:r>
              <a:rPr lang="en-US" sz="2400">
                <a:solidFill>
                  <a:srgbClr val="333333"/>
                </a:solidFill>
              </a:rPr>
              <a:t>Search Param</a:t>
            </a:r>
            <a:endParaRPr/>
          </a:p>
          <a:p>
            <a:pPr indent="-367553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17646"/>
              <a:buAutoNum type="arabicPeriod"/>
            </a:pPr>
            <a:r>
              <a:rPr lang="en-US" sz="2400">
                <a:solidFill>
                  <a:srgbClr val="333333"/>
                </a:solidFill>
              </a:rPr>
              <a:t>Protected routes</a:t>
            </a:r>
            <a:endParaRPr/>
          </a:p>
          <a:p>
            <a:pPr indent="-367553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17646"/>
              <a:buAutoNum type="arabicPeriod"/>
            </a:pPr>
            <a:r>
              <a:rPr lang="en-US" sz="2400">
                <a:solidFill>
                  <a:srgbClr val="333333"/>
                </a:solidFill>
              </a:rPr>
              <a:t>Lazy loading</a:t>
            </a:r>
            <a:endParaRPr/>
          </a:p>
          <a:p>
            <a:pPr indent="-367553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17646"/>
              <a:buAutoNum type="arabicPeriod"/>
            </a:pPr>
            <a:r>
              <a:rPr lang="en-US" sz="2400">
                <a:solidFill>
                  <a:srgbClr val="333333"/>
                </a:solidFill>
              </a:rPr>
              <a:t> Scroll to top</a:t>
            </a:r>
            <a:endParaRPr sz="2400">
              <a:solidFill>
                <a:srgbClr val="333333"/>
              </a:solidFill>
            </a:endParaRPr>
          </a:p>
        </p:txBody>
      </p:sp>
      <p:sp>
        <p:nvSpPr>
          <p:cNvPr id="185" name="Google Shape;185;g11bac9ab7f9_1_682"/>
          <p:cNvSpPr txBox="1"/>
          <p:nvPr>
            <p:ph type="title"/>
          </p:nvPr>
        </p:nvSpPr>
        <p:spPr>
          <a:xfrm rot="5400000">
            <a:off x="-1686375" y="1500953"/>
            <a:ext cx="5085300" cy="18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</a:pPr>
            <a:r>
              <a:rPr lang="en-US"/>
              <a:t> NỘI DUNG</a:t>
            </a:r>
            <a:endParaRPr/>
          </a:p>
        </p:txBody>
      </p:sp>
      <p:pic>
        <p:nvPicPr>
          <p:cNvPr id="186" name="Google Shape;186;g11bac9ab7f9_1_6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63816" y="5111676"/>
            <a:ext cx="3515280" cy="3492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1bb26f517d_0_162"/>
          <p:cNvSpPr txBox="1"/>
          <p:nvPr>
            <p:ph type="ctrTitle"/>
          </p:nvPr>
        </p:nvSpPr>
        <p:spPr>
          <a:xfrm>
            <a:off x="279991" y="3969209"/>
            <a:ext cx="9144000" cy="146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</a:pPr>
            <a:r>
              <a:rPr lang="en-US"/>
              <a:t>KẾT THÚC</a:t>
            </a:r>
            <a:endParaRPr/>
          </a:p>
        </p:txBody>
      </p:sp>
      <p:sp>
        <p:nvSpPr>
          <p:cNvPr id="335" name="Google Shape;335;g11bb26f517d_0_162"/>
          <p:cNvSpPr txBox="1"/>
          <p:nvPr>
            <p:ph idx="1" type="subTitle"/>
          </p:nvPr>
        </p:nvSpPr>
        <p:spPr>
          <a:xfrm>
            <a:off x="279991" y="543362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HỌC VIỆN ĐÀO TẠO LẬP TRÌNH CHẤT LƯỢNG NHẬT BẢN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22df657e0_0_1"/>
          <p:cNvSpPr txBox="1"/>
          <p:nvPr>
            <p:ph idx="1" type="body"/>
          </p:nvPr>
        </p:nvSpPr>
        <p:spPr>
          <a:xfrm>
            <a:off x="838200" y="1680600"/>
            <a:ext cx="10849500" cy="4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11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60"/>
              <a:buChar char="•"/>
            </a:pPr>
            <a:r>
              <a:rPr b="1" lang="en-US"/>
              <a:t>React - Router</a:t>
            </a:r>
            <a:r>
              <a:rPr lang="en-US"/>
              <a:t> là một thư viện định tuyến (Routing) tiêu chuẩn của React. </a:t>
            </a:r>
            <a:endParaRPr/>
          </a:p>
          <a:p>
            <a:pPr indent="-3911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60"/>
              <a:buChar char="•"/>
            </a:pPr>
            <a:r>
              <a:rPr b="1" lang="en-US"/>
              <a:t>React - Router</a:t>
            </a:r>
            <a:r>
              <a:rPr lang="en-US"/>
              <a:t> giữ cho giao diện của ứng dụng đồng bộ với URL trên trình duyệt</a:t>
            </a:r>
            <a:endParaRPr/>
          </a:p>
          <a:p>
            <a:pPr indent="-3911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60"/>
              <a:buChar char="•"/>
            </a:pPr>
            <a:r>
              <a:rPr b="1" lang="en-US"/>
              <a:t>React - Router</a:t>
            </a:r>
            <a:r>
              <a:rPr lang="en-US"/>
              <a:t> cho phép định tuyến “luồng dữ liệu” (data flow) trong ứng dụng của bạn một cách rõ ràng. </a:t>
            </a:r>
            <a:endParaRPr/>
          </a:p>
          <a:p>
            <a:pPr indent="-3911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60"/>
              <a:buChar char="•"/>
            </a:pPr>
            <a:r>
              <a:rPr b="1" lang="en-US"/>
              <a:t>React - Router</a:t>
            </a:r>
            <a:r>
              <a:rPr lang="en-US"/>
              <a:t> giúp map URL với Router để render component tương ứng</a:t>
            </a:r>
            <a:endParaRPr/>
          </a:p>
          <a:p>
            <a:pPr indent="-3911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60"/>
              <a:buChar char="•"/>
            </a:pPr>
            <a:r>
              <a:rPr lang="en-US"/>
              <a:t>Cài đặt :		</a:t>
            </a:r>
            <a:endParaRPr/>
          </a:p>
          <a:p>
            <a:pPr indent="0" lvl="0" marL="6604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b="1" lang="en-US" sz="2000">
                <a:solidFill>
                  <a:srgbClr val="FF0000"/>
                </a:solidFill>
              </a:rPr>
              <a:t>npm install react-router-dom --save</a:t>
            </a:r>
            <a:endParaRPr b="1" sz="2000"/>
          </a:p>
        </p:txBody>
      </p:sp>
      <p:sp>
        <p:nvSpPr>
          <p:cNvPr id="193" name="Google Shape;193;g1d22df657e0_0_1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1. Tổng quan về React Router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ce3fb0364a_0_7"/>
          <p:cNvSpPr txBox="1"/>
          <p:nvPr>
            <p:ph idx="1" type="body"/>
          </p:nvPr>
        </p:nvSpPr>
        <p:spPr>
          <a:xfrm>
            <a:off x="838200" y="1454745"/>
            <a:ext cx="10641600" cy="4616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11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60"/>
              <a:buChar char="•"/>
            </a:pPr>
            <a:r>
              <a:rPr b="1" lang="en-US"/>
              <a:t>&lt;BrowserRouter&gt; </a:t>
            </a:r>
            <a:r>
              <a:rPr lang="en-US"/>
              <a:t>: </a:t>
            </a:r>
            <a:endParaRPr/>
          </a:p>
          <a:p>
            <a:pPr indent="-39116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60"/>
              <a:buChar char="•"/>
            </a:pPr>
            <a:r>
              <a:rPr lang="en-US"/>
              <a:t>Được sử dụng phổ biến nhất , sử dụng History API có trong HTML5 để theo dõi lịch sử bộ định tuyến. Sử dụng bằng cách </a:t>
            </a:r>
            <a:r>
              <a:rPr b="1" lang="en-US"/>
              <a:t>bao bọc tất cả component </a:t>
            </a:r>
            <a:r>
              <a:rPr lang="en-US"/>
              <a:t>của ứng dụng</a:t>
            </a:r>
            <a:endParaRPr/>
          </a:p>
          <a:p>
            <a:pPr indent="-3911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60"/>
              <a:buChar char="•"/>
            </a:pPr>
            <a:r>
              <a:rPr b="1" lang="en-US"/>
              <a:t>&lt;HashRouter&gt;</a:t>
            </a:r>
            <a:r>
              <a:rPr lang="en-US"/>
              <a:t> : Sử dụng hash của URL (windown.location.hash) để ghi nhớ mọi thứ.</a:t>
            </a:r>
            <a:endParaRPr/>
          </a:p>
          <a:p>
            <a:pPr indent="-3911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60"/>
              <a:buChar char="•"/>
            </a:pPr>
            <a:r>
              <a:rPr b="1" lang="en-US"/>
              <a:t>&lt;MemoryRouter&gt;</a:t>
            </a:r>
            <a:r>
              <a:rPr lang="en-US"/>
              <a:t>: giữ lịch sử của URL trong bộ nhớ. Thường sử dụng trong mục đích testing</a:t>
            </a:r>
            <a:endParaRPr/>
          </a:p>
          <a:p>
            <a:pPr indent="-3911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60"/>
              <a:buChar char="•"/>
            </a:pPr>
            <a:r>
              <a:rPr b="1" lang="en-US"/>
              <a:t>&lt;StaticRouter&gt;</a:t>
            </a:r>
            <a:r>
              <a:rPr lang="en-US"/>
              <a:t>: Sử dụng cho server-side rendering</a:t>
            </a:r>
            <a:endParaRPr/>
          </a:p>
          <a:p>
            <a:pPr indent="-3911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60"/>
              <a:buChar char="•"/>
            </a:pPr>
            <a:r>
              <a:rPr b="1" lang="en-US"/>
              <a:t>Sử dụng : </a:t>
            </a:r>
            <a:endParaRPr b="1"/>
          </a:p>
        </p:txBody>
      </p:sp>
      <p:sp>
        <p:nvSpPr>
          <p:cNvPr id="200" name="Google Shape;200;g1ce3fb0364a_0_7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2. Configuring Routes</a:t>
            </a:r>
            <a:endParaRPr/>
          </a:p>
        </p:txBody>
      </p:sp>
      <p:pic>
        <p:nvPicPr>
          <p:cNvPr id="201" name="Google Shape;201;g1ce3fb0364a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5001" y="5204592"/>
            <a:ext cx="7914999" cy="79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1ce3fb0364a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22895" y="5205104"/>
            <a:ext cx="1761905" cy="79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d22df657e0_0_20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3. Router - 1</a:t>
            </a:r>
            <a:endParaRPr/>
          </a:p>
        </p:txBody>
      </p:sp>
      <p:sp>
        <p:nvSpPr>
          <p:cNvPr id="209" name="Google Shape;209;g1d22df657e0_0_20"/>
          <p:cNvSpPr txBox="1"/>
          <p:nvPr>
            <p:ph idx="1" type="body"/>
          </p:nvPr>
        </p:nvSpPr>
        <p:spPr>
          <a:xfrm>
            <a:off x="838200" y="1454745"/>
            <a:ext cx="10641600" cy="4894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116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Char char="•"/>
            </a:pPr>
            <a:r>
              <a:rPr b="1" lang="en-US"/>
              <a:t>Route : </a:t>
            </a:r>
            <a:r>
              <a:rPr lang="en-US"/>
              <a:t>Định nghĩa một ánh xạ (mapping) giữa một URL và một Component - khi người dùng truy cập theo một URL trên trình duyệt , một Component tướng ứng sẽ được render trên giao diện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39116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60"/>
              <a:buChar char="•"/>
            </a:pPr>
            <a:r>
              <a:rPr i="1" lang="en-US"/>
              <a:t>Trong đó: </a:t>
            </a:r>
            <a:endParaRPr i="1"/>
          </a:p>
          <a:p>
            <a:pPr indent="-31089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6"/>
              <a:buChar char="o"/>
            </a:pPr>
            <a:r>
              <a:rPr b="1" i="1" lang="en-US">
                <a:solidFill>
                  <a:srgbClr val="CC0000"/>
                </a:solidFill>
              </a:rPr>
              <a:t>Path</a:t>
            </a:r>
            <a:r>
              <a:rPr lang="en-US"/>
              <a:t>: là đường dẫn trên URL</a:t>
            </a:r>
            <a:endParaRPr/>
          </a:p>
          <a:p>
            <a:pPr indent="-31089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6"/>
              <a:buChar char="o"/>
            </a:pPr>
            <a:r>
              <a:rPr b="1" i="1" lang="en-US">
                <a:solidFill>
                  <a:srgbClr val="CC0000"/>
                </a:solidFill>
              </a:rPr>
              <a:t>Element </a:t>
            </a:r>
            <a:r>
              <a:rPr lang="en-US"/>
              <a:t>: là đối tượng sẽ được load ra tương ứng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  <p:pic>
        <p:nvPicPr>
          <p:cNvPr id="210" name="Google Shape;210;g1d22df657e0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4074" y="2570871"/>
            <a:ext cx="6203852" cy="1716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3. Router - 2</a:t>
            </a:r>
            <a:endParaRPr/>
          </a:p>
        </p:txBody>
      </p:sp>
      <p:sp>
        <p:nvSpPr>
          <p:cNvPr id="217" name="Google Shape;217;p1"/>
          <p:cNvSpPr txBox="1"/>
          <p:nvPr>
            <p:ph idx="1" type="body"/>
          </p:nvPr>
        </p:nvSpPr>
        <p:spPr>
          <a:xfrm>
            <a:off x="838200" y="1454751"/>
            <a:ext cx="10641600" cy="19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116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60"/>
              <a:buChar char="•"/>
            </a:pPr>
            <a:r>
              <a:rPr b="1" lang="en-US"/>
              <a:t>Nested Route </a:t>
            </a:r>
            <a:endParaRPr/>
          </a:p>
          <a:p>
            <a:pPr indent="-39116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60"/>
              <a:buChar char="•"/>
            </a:pPr>
            <a:r>
              <a:rPr lang="en-US"/>
              <a:t>Nested Route - (định tuyến lồng nhau) : tính năng mạnh mẽ nhất của React Router</a:t>
            </a:r>
            <a:endParaRPr/>
          </a:p>
          <a:p>
            <a:pPr indent="-39116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60"/>
              <a:buChar char="•"/>
            </a:pPr>
            <a:r>
              <a:rPr lang="en-US"/>
              <a:t>Thường được dùng với Tabs Component hoặc một trang có chứa các trang con bên trong nó</a:t>
            </a:r>
            <a:endParaRPr/>
          </a:p>
        </p:txBody>
      </p:sp>
      <p:pic>
        <p:nvPicPr>
          <p:cNvPr id="218" name="Google Shape;21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1664" y="3429000"/>
            <a:ext cx="8614672" cy="2652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d22df657e0_0_61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3. Router - 3</a:t>
            </a:r>
            <a:endParaRPr/>
          </a:p>
        </p:txBody>
      </p:sp>
      <p:sp>
        <p:nvSpPr>
          <p:cNvPr id="225" name="Google Shape;225;g1d22df657e0_0_61"/>
          <p:cNvSpPr txBox="1"/>
          <p:nvPr>
            <p:ph idx="1" type="body"/>
          </p:nvPr>
        </p:nvSpPr>
        <p:spPr>
          <a:xfrm>
            <a:off x="838200" y="1454745"/>
            <a:ext cx="10641600" cy="725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116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60"/>
              <a:buChar char="•"/>
            </a:pPr>
            <a:r>
              <a:rPr b="1" lang="en-US"/>
              <a:t>Outlet</a:t>
            </a:r>
            <a:r>
              <a:rPr lang="en-US"/>
              <a:t>: xác định vị trí hiển thị component con khi route trùng khớp</a:t>
            </a:r>
            <a:endParaRPr/>
          </a:p>
        </p:txBody>
      </p:sp>
      <p:pic>
        <p:nvPicPr>
          <p:cNvPr id="226" name="Google Shape;226;g1d22df657e0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4041" y="2526993"/>
            <a:ext cx="3638095" cy="17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1d22df657e0_0_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0498" y="2365088"/>
            <a:ext cx="6673652" cy="210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3. Router - 4</a:t>
            </a:r>
            <a:endParaRPr/>
          </a:p>
        </p:txBody>
      </p:sp>
      <p:sp>
        <p:nvSpPr>
          <p:cNvPr id="234" name="Google Shape;234;p2"/>
          <p:cNvSpPr txBox="1"/>
          <p:nvPr>
            <p:ph idx="1" type="body"/>
          </p:nvPr>
        </p:nvSpPr>
        <p:spPr>
          <a:xfrm>
            <a:off x="838200" y="1454745"/>
            <a:ext cx="10641600" cy="1204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116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60"/>
              <a:buChar char="•"/>
            </a:pPr>
            <a:r>
              <a:rPr b="1" lang="en-US"/>
              <a:t>Index route </a:t>
            </a:r>
            <a:endParaRPr/>
          </a:p>
          <a:p>
            <a:pPr indent="-39116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60"/>
              <a:buChar char="•"/>
            </a:pPr>
            <a:r>
              <a:rPr lang="en-US"/>
              <a:t>Hiển thị component con trong component cha</a:t>
            </a:r>
            <a:endParaRPr/>
          </a:p>
        </p:txBody>
      </p:sp>
      <p:pic>
        <p:nvPicPr>
          <p:cNvPr id="235" name="Google Shape;23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1381" y="2940148"/>
            <a:ext cx="7695238" cy="2850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"/>
          <p:cNvSpPr txBox="1"/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</a:pPr>
            <a:r>
              <a:rPr lang="en-US"/>
              <a:t>3. Router - 5</a:t>
            </a:r>
            <a:endParaRPr/>
          </a:p>
        </p:txBody>
      </p:sp>
      <p:sp>
        <p:nvSpPr>
          <p:cNvPr id="241" name="Google Shape;241;p3"/>
          <p:cNvSpPr txBox="1"/>
          <p:nvPr>
            <p:ph idx="1" type="body"/>
          </p:nvPr>
        </p:nvSpPr>
        <p:spPr>
          <a:xfrm>
            <a:off x="838200" y="1454733"/>
            <a:ext cx="10641676" cy="945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116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</a:pPr>
            <a:r>
              <a:rPr b="1" lang="en-US"/>
              <a:t>Not found routes</a:t>
            </a:r>
            <a:endParaRPr/>
          </a:p>
          <a:p>
            <a:pPr indent="-310896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96"/>
              <a:buChar char="o"/>
            </a:pPr>
            <a:r>
              <a:rPr lang="en-US"/>
              <a:t>Điều hướng đến Component xử lý khi người dùng nhập URL không hợp lệ</a:t>
            </a:r>
            <a:endParaRPr/>
          </a:p>
        </p:txBody>
      </p:sp>
      <p:pic>
        <p:nvPicPr>
          <p:cNvPr id="242" name="Google Shape;24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7655" y="2574388"/>
            <a:ext cx="8056689" cy="2828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