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82" r:id="rId2"/>
    <p:sldId id="257" r:id="rId3"/>
    <p:sldId id="259" r:id="rId4"/>
    <p:sldId id="273" r:id="rId5"/>
    <p:sldId id="274" r:id="rId6"/>
    <p:sldId id="276" r:id="rId7"/>
    <p:sldId id="277" r:id="rId8"/>
    <p:sldId id="278" r:id="rId9"/>
    <p:sldId id="279"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75EA79-DFCE-4A40-AF1F-EA3F6785E4F3}">
          <p14:sldIdLst>
            <p14:sldId id="282"/>
            <p14:sldId id="257"/>
            <p14:sldId id="259"/>
            <p14:sldId id="273"/>
            <p14:sldId id="274"/>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D81DF9-5885-4805-829B-28FF9763803F}"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185044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D81DF9-5885-4805-829B-28FF9763803F}"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180715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D81DF9-5885-4805-829B-28FF9763803F}"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3C2D0-ED4C-46B3-ABC4-8AD3B3D2208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1076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D81DF9-5885-4805-829B-28FF9763803F}"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2760418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D81DF9-5885-4805-829B-28FF9763803F}"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3C2D0-ED4C-46B3-ABC4-8AD3B3D2208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5034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D81DF9-5885-4805-829B-28FF9763803F}"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759285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81DF9-5885-4805-829B-28FF9763803F}"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120784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81DF9-5885-4805-829B-28FF9763803F}"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27556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81DF9-5885-4805-829B-28FF9763803F}"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3169994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D81DF9-5885-4805-829B-28FF9763803F}"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14799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81DF9-5885-4805-829B-28FF9763803F}"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386799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81DF9-5885-4805-829B-28FF9763803F}"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188941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D81DF9-5885-4805-829B-28FF9763803F}"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56610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81DF9-5885-4805-829B-28FF9763803F}"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390661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81DF9-5885-4805-829B-28FF9763803F}"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3C2D0-ED4C-46B3-ABC4-8AD3B3D22089}" type="slidenum">
              <a:rPr lang="en-US" smtClean="0"/>
              <a:t>‹#›</a:t>
            </a:fld>
            <a:endParaRPr lang="en-US"/>
          </a:p>
        </p:txBody>
      </p:sp>
    </p:spTree>
    <p:extLst>
      <p:ext uri="{BB962C8B-B14F-4D97-AF65-F5344CB8AC3E}">
        <p14:creationId xmlns:p14="http://schemas.microsoft.com/office/powerpoint/2010/main" val="304127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3C2D0-ED4C-46B3-ABC4-8AD3B3D22089}" type="slidenum">
              <a:rPr lang="en-US" smtClean="0"/>
              <a:t>‹#›</a:t>
            </a:fld>
            <a:endParaRPr lang="en-US"/>
          </a:p>
        </p:txBody>
      </p:sp>
      <p:sp>
        <p:nvSpPr>
          <p:cNvPr id="5" name="Date Placeholder 4"/>
          <p:cNvSpPr>
            <a:spLocks noGrp="1"/>
          </p:cNvSpPr>
          <p:nvPr>
            <p:ph type="dt" sz="half" idx="10"/>
          </p:nvPr>
        </p:nvSpPr>
        <p:spPr/>
        <p:txBody>
          <a:bodyPr/>
          <a:lstStyle/>
          <a:p>
            <a:fld id="{84D81DF9-5885-4805-829B-28FF9763803F}" type="datetimeFigureOut">
              <a:rPr lang="en-US" smtClean="0"/>
              <a:t>4/13/2022</a:t>
            </a:fld>
            <a:endParaRPr lang="en-US"/>
          </a:p>
        </p:txBody>
      </p:sp>
    </p:spTree>
    <p:extLst>
      <p:ext uri="{BB962C8B-B14F-4D97-AF65-F5344CB8AC3E}">
        <p14:creationId xmlns:p14="http://schemas.microsoft.com/office/powerpoint/2010/main" val="392808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D81DF9-5885-4805-829B-28FF9763803F}" type="datetimeFigureOut">
              <a:rPr lang="en-US" smtClean="0"/>
              <a:t>4/13/2022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73C2D0-ED4C-46B3-ABC4-8AD3B3D22089}" type="slidenum">
              <a:rPr lang="en-US" smtClean="0"/>
              <a:t>‹#›</a:t>
            </a:fld>
            <a:endParaRPr lang="en-US"/>
          </a:p>
        </p:txBody>
      </p:sp>
    </p:spTree>
    <p:extLst>
      <p:ext uri="{BB962C8B-B14F-4D97-AF65-F5344CB8AC3E}">
        <p14:creationId xmlns:p14="http://schemas.microsoft.com/office/powerpoint/2010/main" val="155524865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0"/>
            <a:ext cx="5511296" cy="5545667"/>
          </a:xfrm>
        </p:spPr>
        <p:txBody>
          <a:bodyPr anchor="ctr">
            <a:normAutofit/>
          </a:bodyPr>
          <a:lstStyle/>
          <a:p>
            <a:pPr marL="0" indent="0">
              <a:buNone/>
            </a:pPr>
            <a:r>
              <a:rPr lang="en-US" sz="4800" dirty="0">
                <a:solidFill>
                  <a:srgbClr val="FFFFFF"/>
                </a:solidFill>
              </a:rPr>
              <a:t>React - Redux</a:t>
            </a:r>
          </a:p>
        </p:txBody>
      </p:sp>
    </p:spTree>
    <p:extLst>
      <p:ext uri="{BB962C8B-B14F-4D97-AF65-F5344CB8AC3E}">
        <p14:creationId xmlns:p14="http://schemas.microsoft.com/office/powerpoint/2010/main" val="24529045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Isosceles Triangle 6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b="1" dirty="0">
                <a:solidFill>
                  <a:schemeClr val="bg1"/>
                </a:solidFill>
              </a:rPr>
              <a:t>Dispatch</a:t>
            </a:r>
          </a:p>
        </p:txBody>
      </p:sp>
      <p:sp>
        <p:nvSpPr>
          <p:cNvPr id="3" name="Content Placeholder 2"/>
          <p:cNvSpPr>
            <a:spLocks noGrp="1"/>
          </p:cNvSpPr>
          <p:nvPr>
            <p:ph idx="1"/>
          </p:nvPr>
        </p:nvSpPr>
        <p:spPr>
          <a:xfrm>
            <a:off x="673754" y="2160590"/>
            <a:ext cx="3973943" cy="3440110"/>
          </a:xfrm>
        </p:spPr>
        <p:txBody>
          <a:bodyPr>
            <a:normAutofit/>
          </a:bodyPr>
          <a:lstStyle/>
          <a:p>
            <a:pPr>
              <a:buFont typeface="Courier New" panose="02070309020205020404" pitchFamily="49" charset="0"/>
              <a:buChar char="o"/>
            </a:pPr>
            <a:endParaRPr lang="en-US" b="1" dirty="0">
              <a:solidFill>
                <a:schemeClr val="bg1"/>
              </a:solidFill>
            </a:endParaRPr>
          </a:p>
          <a:p>
            <a:pPr>
              <a:buFont typeface="Wingdings" panose="05000000000000000000" pitchFamily="2" charset="2"/>
              <a:buChar char="v"/>
            </a:pPr>
            <a:r>
              <a:rPr lang="en-US" dirty="0">
                <a:solidFill>
                  <a:schemeClr val="bg1"/>
                </a:solidFill>
              </a:rPr>
              <a:t>The only way to update the state is to call </a:t>
            </a:r>
            <a:r>
              <a:rPr lang="en-US" dirty="0" err="1">
                <a:solidFill>
                  <a:schemeClr val="bg1"/>
                </a:solidFill>
              </a:rPr>
              <a:t>store.dispatch</a:t>
            </a:r>
            <a:r>
              <a:rPr lang="en-US" dirty="0">
                <a:solidFill>
                  <a:schemeClr val="bg1"/>
                </a:solidFill>
              </a:rPr>
              <a:t>() and pass in an action object.</a:t>
            </a:r>
          </a:p>
          <a:p>
            <a:pPr>
              <a:buFont typeface="Wingdings" panose="05000000000000000000" pitchFamily="2" charset="2"/>
              <a:buChar char="v"/>
            </a:pPr>
            <a:r>
              <a:rPr lang="en-US" dirty="0">
                <a:solidFill>
                  <a:schemeClr val="bg1"/>
                </a:solidFill>
              </a:rPr>
              <a:t>You can think of dispatching actions as "triggering an event" in the application.</a:t>
            </a:r>
          </a:p>
        </p:txBody>
      </p:sp>
      <p:pic>
        <p:nvPicPr>
          <p:cNvPr id="5" name="Picture 4" descr="Text&#10;&#10;Description automatically generated">
            <a:extLst>
              <a:ext uri="{FF2B5EF4-FFF2-40B4-BE49-F238E27FC236}">
                <a16:creationId xmlns:a16="http://schemas.microsoft.com/office/drawing/2014/main" id="{6B23E12D-50E8-4995-8AF2-7BD7DF45D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676935"/>
            <a:ext cx="5143500" cy="1491615"/>
          </a:xfrm>
          <a:prstGeom prst="rect">
            <a:avLst/>
          </a:prstGeom>
        </p:spPr>
      </p:pic>
      <p:sp>
        <p:nvSpPr>
          <p:cNvPr id="63" name="Isosceles Triangle 6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2458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544A89D-D64F-40C5-9694-976E89E66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75" y="342900"/>
            <a:ext cx="8229599" cy="6172199"/>
          </a:xfrm>
          <a:prstGeom prst="rect">
            <a:avLst/>
          </a:prstGeom>
        </p:spPr>
      </p:pic>
    </p:spTree>
    <p:extLst>
      <p:ext uri="{BB962C8B-B14F-4D97-AF65-F5344CB8AC3E}">
        <p14:creationId xmlns:p14="http://schemas.microsoft.com/office/powerpoint/2010/main" val="261436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Contents:</a:t>
            </a:r>
          </a:p>
        </p:txBody>
      </p:sp>
      <p:sp>
        <p:nvSpPr>
          <p:cNvPr id="3" name="Content Placeholder 2"/>
          <p:cNvSpPr>
            <a:spLocks noGrp="1"/>
          </p:cNvSpPr>
          <p:nvPr>
            <p:ph idx="1"/>
          </p:nvPr>
        </p:nvSpPr>
        <p:spPr>
          <a:xfrm>
            <a:off x="6116084" y="609600"/>
            <a:ext cx="5511296" cy="5545667"/>
          </a:xfrm>
        </p:spPr>
        <p:txBody>
          <a:bodyPr anchor="ctr">
            <a:normAutofit/>
          </a:bodyPr>
          <a:lstStyle/>
          <a:p>
            <a:pPr marL="0" indent="0">
              <a:buNone/>
            </a:pPr>
            <a:r>
              <a:rPr lang="en-US">
                <a:solidFill>
                  <a:srgbClr val="FFFFFF"/>
                </a:solidFill>
              </a:rPr>
              <a:t>1. Redux Overview and Concepts</a:t>
            </a:r>
          </a:p>
          <a:p>
            <a:pPr marL="0" indent="0">
              <a:buNone/>
            </a:pPr>
            <a:r>
              <a:rPr lang="en-US">
                <a:solidFill>
                  <a:srgbClr val="FFFFFF"/>
                </a:solidFill>
              </a:rPr>
              <a:t>2. Redux in React Hooks</a:t>
            </a:r>
          </a:p>
          <a:p>
            <a:pPr marL="0" indent="0">
              <a:buNone/>
            </a:pPr>
            <a:r>
              <a:rPr lang="en-US">
                <a:solidFill>
                  <a:srgbClr val="FFFFFF"/>
                </a:solidFill>
              </a:rPr>
              <a:t>3. Using Redux</a:t>
            </a:r>
          </a:p>
          <a:p>
            <a:pPr marL="0" indent="0">
              <a:buNone/>
            </a:pPr>
            <a:r>
              <a:rPr lang="en-US">
                <a:solidFill>
                  <a:srgbClr val="FFFFFF"/>
                </a:solidFill>
              </a:rPr>
              <a:t>4. Local Storage and Session Storage</a:t>
            </a:r>
          </a:p>
        </p:txBody>
      </p:sp>
    </p:spTree>
    <p:extLst>
      <p:ext uri="{BB962C8B-B14F-4D97-AF65-F5344CB8AC3E}">
        <p14:creationId xmlns:p14="http://schemas.microsoft.com/office/powerpoint/2010/main" val="4236268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100" fill="hold"/>
                                        <p:tgtEl>
                                          <p:spTgt spid="3">
                                            <p:txEl>
                                              <p:pRg st="0" end="0"/>
                                            </p:txEl>
                                          </p:spTgt>
                                        </p:tgtEl>
                                        <p:attrNameLst>
                                          <p:attrName>style.color</p:attrName>
                                        </p:attrNameLst>
                                      </p:cBhvr>
                                      <p:to>
                                        <a:srgbClr val="CD61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What is Redux ?</a:t>
            </a:r>
          </a:p>
        </p:txBody>
      </p:sp>
      <p:sp>
        <p:nvSpPr>
          <p:cNvPr id="3" name="Content Placeholder 2"/>
          <p:cNvSpPr>
            <a:spLocks noGrp="1"/>
          </p:cNvSpPr>
          <p:nvPr>
            <p:ph idx="1"/>
          </p:nvPr>
        </p:nvSpPr>
        <p:spPr>
          <a:xfrm>
            <a:off x="6116084" y="609600"/>
            <a:ext cx="5511296" cy="5545667"/>
          </a:xfrm>
        </p:spPr>
        <p:txBody>
          <a:bodyPr anchor="ctr">
            <a:normAutofit/>
          </a:bodyPr>
          <a:lstStyle/>
          <a:p>
            <a:pPr>
              <a:buClr>
                <a:schemeClr val="tx1"/>
              </a:buClr>
              <a:buFont typeface="Wingdings" panose="05000000000000000000" pitchFamily="2" charset="2"/>
              <a:buChar char="v"/>
            </a:pPr>
            <a:r>
              <a:rPr lang="en-US" sz="2000" b="1" i="0" dirty="0">
                <a:solidFill>
                  <a:srgbClr val="FFFFFF"/>
                </a:solidFill>
                <a:effectLst/>
                <a:latin typeface="system-ui"/>
              </a:rPr>
              <a:t>Redux is a pattern and library for managing and updating application state, using events called "actions".</a:t>
            </a:r>
          </a:p>
          <a:p>
            <a:pPr>
              <a:buClr>
                <a:schemeClr val="tx1"/>
              </a:buClr>
              <a:buFont typeface="Wingdings" panose="05000000000000000000" pitchFamily="2" charset="2"/>
              <a:buChar char="v"/>
            </a:pPr>
            <a:r>
              <a:rPr lang="en-US" b="0" i="0" dirty="0">
                <a:solidFill>
                  <a:srgbClr val="FFFFFF"/>
                </a:solidFill>
                <a:effectLst/>
                <a:latin typeface="system-ui"/>
              </a:rPr>
              <a:t> It serves as a centralized store for state that needs to be used across your entire application, with rules ensuring that the state can only be updated in a predictable fashion.</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7411688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Why Should I Use Redux?</a:t>
            </a:r>
          </a:p>
        </p:txBody>
      </p:sp>
      <p:sp>
        <p:nvSpPr>
          <p:cNvPr id="3" name="Content Placeholder 2"/>
          <p:cNvSpPr>
            <a:spLocks noGrp="1"/>
          </p:cNvSpPr>
          <p:nvPr>
            <p:ph idx="1"/>
          </p:nvPr>
        </p:nvSpPr>
        <p:spPr>
          <a:xfrm>
            <a:off x="6116084" y="609600"/>
            <a:ext cx="5511296" cy="5545667"/>
          </a:xfrm>
        </p:spPr>
        <p:txBody>
          <a:bodyPr anchor="ctr">
            <a:normAutofit/>
          </a:bodyPr>
          <a:lstStyle/>
          <a:p>
            <a:pPr marL="0" indent="0">
              <a:buNone/>
            </a:pPr>
            <a:r>
              <a:rPr lang="en-US" b="1" i="0" dirty="0">
                <a:solidFill>
                  <a:srgbClr val="FFFFFF"/>
                </a:solidFill>
                <a:effectLst/>
                <a:latin typeface="system-ui"/>
              </a:rPr>
              <a:t>The patterns and tools provided by Redux make it easier to understand when, where, why, and how the state in your application is being updated, and how your application logic will behave when those changes occur</a:t>
            </a:r>
            <a:r>
              <a:rPr lang="en-US" b="0" i="0" dirty="0">
                <a:solidFill>
                  <a:srgbClr val="FFFFFF"/>
                </a:solidFill>
                <a:effectLst/>
                <a:latin typeface="system-ui"/>
              </a:rPr>
              <a:t>.</a:t>
            </a:r>
            <a:endParaRPr lang="en-US" dirty="0">
              <a:solidFill>
                <a:srgbClr val="FFFFFF"/>
              </a:solidFill>
            </a:endParaRPr>
          </a:p>
        </p:txBody>
      </p:sp>
    </p:spTree>
    <p:extLst>
      <p:ext uri="{BB962C8B-B14F-4D97-AF65-F5344CB8AC3E}">
        <p14:creationId xmlns:p14="http://schemas.microsoft.com/office/powerpoint/2010/main" val="4265338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When Should I Use Redux?</a:t>
            </a:r>
          </a:p>
        </p:txBody>
      </p:sp>
      <p:sp>
        <p:nvSpPr>
          <p:cNvPr id="3" name="Content Placeholder 2"/>
          <p:cNvSpPr>
            <a:spLocks noGrp="1"/>
          </p:cNvSpPr>
          <p:nvPr>
            <p:ph idx="1"/>
          </p:nvPr>
        </p:nvSpPr>
        <p:spPr>
          <a:xfrm>
            <a:off x="6116084" y="609600"/>
            <a:ext cx="5511296" cy="5545667"/>
          </a:xfrm>
        </p:spPr>
        <p:txBody>
          <a:bodyPr anchor="ctr">
            <a:normAutofit/>
          </a:bodyPr>
          <a:lstStyle/>
          <a:p>
            <a:pPr>
              <a:buClr>
                <a:schemeClr val="tx1"/>
              </a:buClr>
              <a:buFont typeface="Wingdings" panose="05000000000000000000" pitchFamily="2" charset="2"/>
              <a:buChar char="v"/>
            </a:pPr>
            <a:r>
              <a:rPr lang="en-US" i="0" dirty="0">
                <a:solidFill>
                  <a:srgbClr val="FFFFFF"/>
                </a:solidFill>
                <a:effectLst/>
                <a:latin typeface="system-ui"/>
              </a:rPr>
              <a:t>You have large amounts of application state that are needed in many places in the app</a:t>
            </a:r>
          </a:p>
          <a:p>
            <a:pPr>
              <a:buClr>
                <a:schemeClr val="tx1"/>
              </a:buClr>
              <a:buFont typeface="Wingdings" panose="05000000000000000000" pitchFamily="2" charset="2"/>
              <a:buChar char="v"/>
            </a:pPr>
            <a:r>
              <a:rPr lang="en-US" dirty="0">
                <a:solidFill>
                  <a:srgbClr val="FFFFFF"/>
                </a:solidFill>
                <a:latin typeface="system-ui"/>
              </a:rPr>
              <a:t> The app state is updated frequently over time</a:t>
            </a:r>
          </a:p>
          <a:p>
            <a:pPr>
              <a:buClr>
                <a:schemeClr val="tx1"/>
              </a:buClr>
              <a:buFont typeface="Wingdings" panose="05000000000000000000" pitchFamily="2" charset="2"/>
              <a:buChar char="v"/>
            </a:pPr>
            <a:r>
              <a:rPr lang="en-US" dirty="0">
                <a:solidFill>
                  <a:srgbClr val="FFFFFF"/>
                </a:solidFill>
                <a:latin typeface="system-ui"/>
              </a:rPr>
              <a:t>The </a:t>
            </a:r>
            <a:r>
              <a:rPr lang="en-US" i="0" dirty="0">
                <a:solidFill>
                  <a:srgbClr val="FFFFFF"/>
                </a:solidFill>
                <a:effectLst/>
                <a:latin typeface="system-ui"/>
              </a:rPr>
              <a:t>logic to update that state may be complex</a:t>
            </a:r>
          </a:p>
          <a:p>
            <a:pPr>
              <a:buClr>
                <a:schemeClr val="tx1"/>
              </a:buClr>
              <a:buFont typeface="Wingdings" panose="05000000000000000000" pitchFamily="2" charset="2"/>
              <a:buChar char="v"/>
            </a:pPr>
            <a:r>
              <a:rPr lang="en-US" i="0" dirty="0">
                <a:solidFill>
                  <a:srgbClr val="FFFFFF"/>
                </a:solidFill>
                <a:effectLst/>
                <a:latin typeface="system-ui"/>
              </a:rPr>
              <a:t>The app has a medium or large-sized codebase, and might be worked on by many people</a:t>
            </a:r>
          </a:p>
          <a:p>
            <a:endParaRPr lang="en-US" b="0" i="0" dirty="0">
              <a:solidFill>
                <a:srgbClr val="FFFFFF"/>
              </a:solidFill>
              <a:effectLst/>
              <a:latin typeface="system-ui"/>
            </a:endParaRPr>
          </a:p>
          <a:p>
            <a:pPr>
              <a:buClr>
                <a:schemeClr val="tx2">
                  <a:lumMod val="25000"/>
                </a:schemeClr>
              </a:buClr>
            </a:pPr>
            <a:endParaRPr lang="en-US" dirty="0">
              <a:solidFill>
                <a:srgbClr val="FFFFFF"/>
              </a:solidFill>
            </a:endParaRPr>
          </a:p>
        </p:txBody>
      </p:sp>
    </p:spTree>
    <p:extLst>
      <p:ext uri="{BB962C8B-B14F-4D97-AF65-F5344CB8AC3E}">
        <p14:creationId xmlns:p14="http://schemas.microsoft.com/office/powerpoint/2010/main" val="26036755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2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b="1" dirty="0">
                <a:solidFill>
                  <a:schemeClr val="bg1"/>
                </a:solidFill>
              </a:rPr>
              <a:t>Actions</a:t>
            </a:r>
          </a:p>
        </p:txBody>
      </p:sp>
      <p:sp>
        <p:nvSpPr>
          <p:cNvPr id="3" name="Content Placeholder 2"/>
          <p:cNvSpPr>
            <a:spLocks noGrp="1"/>
          </p:cNvSpPr>
          <p:nvPr>
            <p:ph idx="1"/>
          </p:nvPr>
        </p:nvSpPr>
        <p:spPr>
          <a:xfrm>
            <a:off x="673754" y="2160590"/>
            <a:ext cx="3973943" cy="3440110"/>
          </a:xfrm>
        </p:spPr>
        <p:txBody>
          <a:bodyPr>
            <a:normAutofit/>
          </a:bodyPr>
          <a:lstStyle/>
          <a:p>
            <a:pPr>
              <a:buFont typeface="Courier New" panose="02070309020205020404" pitchFamily="49" charset="0"/>
              <a:buChar char="o"/>
            </a:pPr>
            <a:endParaRPr lang="en-US" b="1" dirty="0">
              <a:solidFill>
                <a:schemeClr val="bg1"/>
              </a:solidFill>
            </a:endParaRPr>
          </a:p>
          <a:p>
            <a:pPr>
              <a:buFont typeface="Wingdings" panose="05000000000000000000" pitchFamily="2" charset="2"/>
              <a:buChar char="v"/>
            </a:pPr>
            <a:r>
              <a:rPr lang="en-US" b="1" dirty="0">
                <a:solidFill>
                  <a:schemeClr val="bg1"/>
                </a:solidFill>
              </a:rPr>
              <a:t>You can think of an action as an event that describes something that happened in the application.</a:t>
            </a:r>
            <a:endParaRPr lang="en-US" dirty="0">
              <a:solidFill>
                <a:schemeClr val="bg1"/>
              </a:solidFill>
            </a:endParaRPr>
          </a:p>
        </p:txBody>
      </p:sp>
      <p:sp>
        <p:nvSpPr>
          <p:cNvPr id="41" name="Isosceles Triangle 2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descr="Shape&#10;&#10;Description automatically generated with medium confidence">
            <a:extLst>
              <a:ext uri="{FF2B5EF4-FFF2-40B4-BE49-F238E27FC236}">
                <a16:creationId xmlns:a16="http://schemas.microsoft.com/office/drawing/2014/main" id="{1E984C4E-94EA-4552-8C3C-D398C42E6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356" y="2556000"/>
            <a:ext cx="6173037" cy="1143099"/>
          </a:xfrm>
          <a:prstGeom prst="rect">
            <a:avLst/>
          </a:prstGeom>
        </p:spPr>
      </p:pic>
    </p:spTree>
    <p:extLst>
      <p:ext uri="{BB962C8B-B14F-4D97-AF65-F5344CB8AC3E}">
        <p14:creationId xmlns:p14="http://schemas.microsoft.com/office/powerpoint/2010/main" val="334082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b="1">
                <a:solidFill>
                  <a:schemeClr val="bg1"/>
                </a:solidFill>
              </a:rPr>
              <a:t>Reducers</a:t>
            </a:r>
            <a:endParaRPr lang="en-US" b="1" dirty="0">
              <a:solidFill>
                <a:schemeClr val="bg1"/>
              </a:solidFill>
            </a:endParaRPr>
          </a:p>
        </p:txBody>
      </p:sp>
      <p:sp>
        <p:nvSpPr>
          <p:cNvPr id="3" name="Content Placeholder 2"/>
          <p:cNvSpPr>
            <a:spLocks noGrp="1"/>
          </p:cNvSpPr>
          <p:nvPr>
            <p:ph idx="1"/>
          </p:nvPr>
        </p:nvSpPr>
        <p:spPr>
          <a:xfrm>
            <a:off x="673754" y="2160590"/>
            <a:ext cx="3973943" cy="3440110"/>
          </a:xfrm>
        </p:spPr>
        <p:txBody>
          <a:bodyPr>
            <a:normAutofit/>
          </a:bodyPr>
          <a:lstStyle/>
          <a:p>
            <a:pPr>
              <a:buFont typeface="Courier New" panose="02070309020205020404" pitchFamily="49" charset="0"/>
              <a:buChar char="o"/>
            </a:pPr>
            <a:endParaRPr lang="en-US" b="1" dirty="0">
              <a:solidFill>
                <a:schemeClr val="bg1"/>
              </a:solidFill>
            </a:endParaRPr>
          </a:p>
          <a:p>
            <a:pPr>
              <a:buFont typeface="Wingdings" panose="05000000000000000000" pitchFamily="2" charset="2"/>
              <a:buChar char="v"/>
            </a:pPr>
            <a:r>
              <a:rPr lang="en-US" dirty="0">
                <a:solidFill>
                  <a:schemeClr val="bg1"/>
                </a:solidFill>
              </a:rPr>
              <a:t>A reducer is a function that receives the current state and an action object, decides how to update the state if necessary, and returns the new state: (state, action) =&gt; </a:t>
            </a:r>
            <a:r>
              <a:rPr lang="en-US" dirty="0" err="1">
                <a:solidFill>
                  <a:schemeClr val="bg1"/>
                </a:solidFill>
              </a:rPr>
              <a:t>newState</a:t>
            </a:r>
            <a:r>
              <a:rPr lang="en-US" dirty="0">
                <a:solidFill>
                  <a:schemeClr val="bg1"/>
                </a:solidFill>
              </a:rPr>
              <a:t>.</a:t>
            </a:r>
          </a:p>
          <a:p>
            <a:pPr>
              <a:buFont typeface="Wingdings" panose="05000000000000000000" pitchFamily="2" charset="2"/>
              <a:buChar char="v"/>
            </a:pPr>
            <a:r>
              <a:rPr lang="en-US" dirty="0">
                <a:solidFill>
                  <a:schemeClr val="bg1"/>
                </a:solidFill>
              </a:rPr>
              <a:t>You can think of a reducer as an event listener which handles events based on the received action (event) type.</a:t>
            </a:r>
          </a:p>
        </p:txBody>
      </p:sp>
      <p:pic>
        <p:nvPicPr>
          <p:cNvPr id="9" name="Picture 8" descr="Text&#10;&#10;Description automatically generated">
            <a:extLst>
              <a:ext uri="{FF2B5EF4-FFF2-40B4-BE49-F238E27FC236}">
                <a16:creationId xmlns:a16="http://schemas.microsoft.com/office/drawing/2014/main" id="{0A3FC7CA-68E6-4466-90F8-3BD9EA1E3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136867"/>
            <a:ext cx="5143500" cy="2571750"/>
          </a:xfrm>
          <a:prstGeom prst="rect">
            <a:avLst/>
          </a:prstGeom>
        </p:spPr>
      </p:pic>
      <p:sp>
        <p:nvSpPr>
          <p:cNvPr id="52" name="Isosceles Triangle 5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9450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a:solidFill>
                  <a:schemeClr val="bg1"/>
                </a:solidFill>
              </a:rPr>
              <a:t> Specific Rules</a:t>
            </a:r>
          </a:p>
        </p:txBody>
      </p:sp>
      <p:sp>
        <p:nvSpPr>
          <p:cNvPr id="3" name="Content Placeholder 2"/>
          <p:cNvSpPr>
            <a:spLocks noGrp="1"/>
          </p:cNvSpPr>
          <p:nvPr>
            <p:ph idx="1"/>
          </p:nvPr>
        </p:nvSpPr>
        <p:spPr>
          <a:xfrm>
            <a:off x="673754" y="2160590"/>
            <a:ext cx="3973943" cy="3440110"/>
          </a:xfrm>
        </p:spPr>
        <p:txBody>
          <a:bodyPr>
            <a:normAutofit/>
          </a:bodyPr>
          <a:lstStyle/>
          <a:p>
            <a:pPr>
              <a:lnSpc>
                <a:spcPct val="90000"/>
              </a:lnSpc>
              <a:buClr>
                <a:schemeClr val="bg1"/>
              </a:buClr>
              <a:buFont typeface="Wingdings" panose="05000000000000000000" pitchFamily="2" charset="2"/>
              <a:buChar char="v"/>
            </a:pPr>
            <a:r>
              <a:rPr lang="en-US" dirty="0">
                <a:solidFill>
                  <a:schemeClr val="bg1"/>
                </a:solidFill>
                <a:latin typeface="system-ui"/>
              </a:rPr>
              <a:t>They should only calculate the new state value based on the state and action arguments</a:t>
            </a:r>
          </a:p>
          <a:p>
            <a:pPr>
              <a:lnSpc>
                <a:spcPct val="90000"/>
              </a:lnSpc>
              <a:buClr>
                <a:schemeClr val="bg1"/>
              </a:buClr>
              <a:buFont typeface="Wingdings" panose="05000000000000000000" pitchFamily="2" charset="2"/>
              <a:buChar char="v"/>
            </a:pPr>
            <a:r>
              <a:rPr lang="en-US" dirty="0">
                <a:solidFill>
                  <a:schemeClr val="bg1"/>
                </a:solidFill>
                <a:latin typeface="system-ui"/>
              </a:rPr>
              <a:t> They are not allowed to modify the existing state. Instead, they must make immutable updates, by copying the existing state and making changes to the copied values.</a:t>
            </a:r>
            <a:endParaRPr lang="en-US" i="0" dirty="0">
              <a:solidFill>
                <a:schemeClr val="bg1"/>
              </a:solidFill>
              <a:effectLst/>
              <a:latin typeface="system-ui"/>
            </a:endParaRPr>
          </a:p>
          <a:p>
            <a:pPr>
              <a:lnSpc>
                <a:spcPct val="90000"/>
              </a:lnSpc>
              <a:buClr>
                <a:schemeClr val="bg1"/>
              </a:buClr>
              <a:buFont typeface="Wingdings" panose="05000000000000000000" pitchFamily="2" charset="2"/>
              <a:buChar char="v"/>
            </a:pPr>
            <a:r>
              <a:rPr lang="en-US" dirty="0">
                <a:solidFill>
                  <a:schemeClr val="bg1"/>
                </a:solidFill>
                <a:latin typeface="system-ui"/>
              </a:rPr>
              <a:t>They must not do any asynchronous logic, calculate random values, or cause other "side effects"</a:t>
            </a:r>
            <a:endParaRPr lang="en-US" b="0" i="0" dirty="0">
              <a:solidFill>
                <a:schemeClr val="bg1"/>
              </a:solidFill>
              <a:effectLst/>
              <a:latin typeface="system-ui"/>
            </a:endParaRPr>
          </a:p>
          <a:p>
            <a:pPr>
              <a:lnSpc>
                <a:spcPct val="90000"/>
              </a:lnSpc>
              <a:buClr>
                <a:schemeClr val="tx2">
                  <a:lumMod val="25000"/>
                </a:schemeClr>
              </a:buClr>
            </a:pPr>
            <a:endParaRPr lang="en-US" dirty="0">
              <a:solidFill>
                <a:schemeClr val="bg1"/>
              </a:solidFill>
            </a:endParaRPr>
          </a:p>
        </p:txBody>
      </p:sp>
      <p:pic>
        <p:nvPicPr>
          <p:cNvPr id="15" name="Picture 14" descr="Text&#10;&#10;Description automatically generated">
            <a:extLst>
              <a:ext uri="{FF2B5EF4-FFF2-40B4-BE49-F238E27FC236}">
                <a16:creationId xmlns:a16="http://schemas.microsoft.com/office/drawing/2014/main" id="{B1E72B53-A581-45F5-9C33-7927F7C10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136867"/>
            <a:ext cx="5143500" cy="2571750"/>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1243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a:solidFill>
                  <a:schemeClr val="bg1"/>
                </a:solidFill>
              </a:rPr>
              <a:t>Store</a:t>
            </a:r>
          </a:p>
        </p:txBody>
      </p:sp>
      <p:sp>
        <p:nvSpPr>
          <p:cNvPr id="3" name="Content Placeholder 2"/>
          <p:cNvSpPr>
            <a:spLocks noGrp="1"/>
          </p:cNvSpPr>
          <p:nvPr>
            <p:ph idx="1"/>
          </p:nvPr>
        </p:nvSpPr>
        <p:spPr>
          <a:xfrm>
            <a:off x="673754" y="2160590"/>
            <a:ext cx="3973943" cy="3440110"/>
          </a:xfrm>
        </p:spPr>
        <p:txBody>
          <a:bodyPr>
            <a:normAutofit/>
          </a:bodyPr>
          <a:lstStyle/>
          <a:p>
            <a:pPr>
              <a:buClr>
                <a:schemeClr val="bg1"/>
              </a:buClr>
              <a:buFont typeface="Wingdings" panose="05000000000000000000" pitchFamily="2" charset="2"/>
              <a:buChar char="v"/>
            </a:pPr>
            <a:r>
              <a:rPr lang="en-US" dirty="0">
                <a:solidFill>
                  <a:schemeClr val="bg1"/>
                </a:solidFill>
                <a:latin typeface="system-ui"/>
              </a:rPr>
              <a:t>The current Redux application state lives in an object called the store </a:t>
            </a:r>
            <a:endParaRPr lang="en-US" b="0" i="0" dirty="0">
              <a:solidFill>
                <a:schemeClr val="bg1"/>
              </a:solidFill>
              <a:effectLst/>
              <a:latin typeface="system-ui"/>
            </a:endParaRPr>
          </a:p>
          <a:p>
            <a:pPr>
              <a:buClr>
                <a:schemeClr val="tx2">
                  <a:lumMod val="25000"/>
                </a:schemeClr>
              </a:buClr>
            </a:pPr>
            <a:endParaRPr lang="en-US"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A5C86F63-6FA3-4E0A-B82B-C44517174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553" y="1879042"/>
            <a:ext cx="6192714" cy="2461846"/>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807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990</TotalTime>
  <Words>391</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Courier New</vt:lpstr>
      <vt:lpstr>system-ui</vt:lpstr>
      <vt:lpstr>Trebuchet MS</vt:lpstr>
      <vt:lpstr>Wingdings</vt:lpstr>
      <vt:lpstr>Wingdings 3</vt:lpstr>
      <vt:lpstr>Facet</vt:lpstr>
      <vt:lpstr>PowerPoint Presentation</vt:lpstr>
      <vt:lpstr>Contents:</vt:lpstr>
      <vt:lpstr>What is Redux ?</vt:lpstr>
      <vt:lpstr>Why Should I Use Redux?</vt:lpstr>
      <vt:lpstr>When Should I Use Redux?</vt:lpstr>
      <vt:lpstr>Actions</vt:lpstr>
      <vt:lpstr>Reducers</vt:lpstr>
      <vt:lpstr> Specific Rules</vt:lpstr>
      <vt:lpstr>Store</vt:lpstr>
      <vt:lpstr>Dispatch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 – Part 2</dc:title>
  <dc:creator>Admin</dc:creator>
  <cp:lastModifiedBy>Thịnh Huỳnh Ngọc Hưng</cp:lastModifiedBy>
  <cp:revision>42</cp:revision>
  <dcterms:created xsi:type="dcterms:W3CDTF">2022-04-02T06:46:59Z</dcterms:created>
  <dcterms:modified xsi:type="dcterms:W3CDTF">2022-04-13T06:20:45Z</dcterms:modified>
</cp:coreProperties>
</file>