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rRJ4ucLgu3gpBVEge6ilXYV71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988E41-8C12-4171-A90F-9A673BF78606}">
  <a:tblStyle styleId="{5D988E41-8C12-4171-A90F-9A673BF7860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33" autoAdjust="0"/>
  </p:normalViewPr>
  <p:slideViewPr>
    <p:cSldViewPr snapToGrid="0">
      <p:cViewPr varScale="1">
        <p:scale>
          <a:sx n="67" d="100"/>
          <a:sy n="67" d="100"/>
        </p:scale>
        <p:origin x="12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8297f938ed_15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solidFill>
                <a:schemeClr val="dk1"/>
              </a:solidFill>
              <a:highlight>
                <a:srgbClr val="FAFAFA"/>
              </a:highlight>
              <a:latin typeface="Times New Roman"/>
              <a:ea typeface="Times New Roman"/>
              <a:cs typeface="Times New Roman"/>
              <a:sym typeface="Times New Roman"/>
            </a:endParaRPr>
          </a:p>
        </p:txBody>
      </p:sp>
      <p:sp>
        <p:nvSpPr>
          <p:cNvPr id="184" name="Google Shape;184;g18297f938ed_15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297f938ed_1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90550" lvl="0" indent="0" algn="l" rtl="0">
              <a:spcBef>
                <a:spcPts val="480"/>
              </a:spcBef>
              <a:spcAft>
                <a:spcPts val="0"/>
              </a:spcAft>
              <a:buClr>
                <a:srgbClr val="434343"/>
              </a:buClr>
              <a:buSzPts val="1500"/>
              <a:buNone/>
            </a:pPr>
            <a:endParaRPr sz="1500"/>
          </a:p>
        </p:txBody>
      </p:sp>
      <p:sp>
        <p:nvSpPr>
          <p:cNvPr id="191" name="Google Shape;191;g18297f938ed_15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8297f938ed_1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8297f938ed_1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8297f938ed_15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8297f938ed_15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8297f938ed_1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18297f938ed_15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8297f938ed_15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8297f938ed_15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8297f938ed_1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480"/>
              </a:spcBef>
              <a:spcAft>
                <a:spcPts val="0"/>
              </a:spcAft>
              <a:buClr>
                <a:srgbClr val="434343"/>
              </a:buClr>
              <a:buSzPts val="1500"/>
              <a:buChar char="-"/>
            </a:pPr>
            <a:endParaRPr sz="1500">
              <a:solidFill>
                <a:srgbClr val="434343"/>
              </a:solidFill>
            </a:endParaRPr>
          </a:p>
        </p:txBody>
      </p:sp>
      <p:sp>
        <p:nvSpPr>
          <p:cNvPr id="248" name="Google Shape;248;g18297f938ed_15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297f938ed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18297f938ed_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907311" y="279152"/>
            <a:ext cx="8783782" cy="1169551"/>
          </a:xfrm>
          <a:prstGeom prst="rect">
            <a:avLst/>
          </a:prstGeom>
          <a:solidFill>
            <a:srgbClr val="D0CEC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i="0" u="none" strike="noStrike" cap="none">
                <a:solidFill>
                  <a:srgbClr val="FF8811"/>
                </a:solidFill>
                <a:latin typeface="Arial"/>
                <a:ea typeface="Arial"/>
                <a:cs typeface="Arial"/>
                <a:sym typeface="Arial"/>
              </a:rPr>
              <a:t>Project: Determine Gender Based On Photos</a:t>
            </a:r>
            <a:endParaRPr/>
          </a:p>
        </p:txBody>
      </p:sp>
      <p:pic>
        <p:nvPicPr>
          <p:cNvPr id="85" name="Google Shape;85;p1"/>
          <p:cNvPicPr preferRelativeResize="0"/>
          <p:nvPr/>
        </p:nvPicPr>
        <p:blipFill rotWithShape="1">
          <a:blip r:embed="rId3">
            <a:alphaModFix/>
          </a:blip>
          <a:srcRect/>
          <a:stretch/>
        </p:blipFill>
        <p:spPr>
          <a:xfrm>
            <a:off x="6742546" y="1845630"/>
            <a:ext cx="4945361" cy="4148441"/>
          </a:xfrm>
          <a:prstGeom prst="rect">
            <a:avLst/>
          </a:prstGeom>
          <a:noFill/>
          <a:ln>
            <a:noFill/>
          </a:ln>
        </p:spPr>
      </p:pic>
      <p:pic>
        <p:nvPicPr>
          <p:cNvPr id="86" name="Google Shape;86;p1"/>
          <p:cNvPicPr preferRelativeResize="0"/>
          <p:nvPr/>
        </p:nvPicPr>
        <p:blipFill rotWithShape="1">
          <a:blip r:embed="rId4">
            <a:alphaModFix/>
          </a:blip>
          <a:srcRect/>
          <a:stretch/>
        </p:blipFill>
        <p:spPr>
          <a:xfrm>
            <a:off x="660727" y="1845630"/>
            <a:ext cx="5638475" cy="4215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g18297f938ed_15_74"/>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187" name="Google Shape;187;g18297f938ed_15_74"/>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Build Model</a:t>
            </a:r>
            <a:endParaRPr b="1">
              <a:solidFill>
                <a:schemeClr val="lt1"/>
              </a:solidFill>
              <a:latin typeface="Arial"/>
              <a:ea typeface="Arial"/>
              <a:cs typeface="Arial"/>
              <a:sym typeface="Arial"/>
            </a:endParaRPr>
          </a:p>
        </p:txBody>
      </p:sp>
      <p:sp>
        <p:nvSpPr>
          <p:cNvPr id="188" name="Google Shape;188;g18297f938ed_15_74"/>
          <p:cNvSpPr txBox="1"/>
          <p:nvPr/>
        </p:nvSpPr>
        <p:spPr>
          <a:xfrm>
            <a:off x="322000" y="938790"/>
            <a:ext cx="11327100" cy="5332500"/>
          </a:xfrm>
          <a:prstGeom prst="rect">
            <a:avLst/>
          </a:prstGeom>
          <a:noFill/>
          <a:ln>
            <a:noFill/>
          </a:ln>
        </p:spPr>
        <p:txBody>
          <a:bodyPr spcFirstLastPara="1" wrap="square" lIns="91425" tIns="45700" rIns="91425" bIns="45700" anchor="t" anchorCtr="0">
            <a:noAutofit/>
          </a:bodyPr>
          <a:lstStyle/>
          <a:p>
            <a:pPr marL="457200" lvl="0" indent="-381000" algn="l" rtl="0">
              <a:spcBef>
                <a:spcPts val="480"/>
              </a:spcBef>
              <a:spcAft>
                <a:spcPts val="0"/>
              </a:spcAft>
              <a:buClr>
                <a:srgbClr val="A82181"/>
              </a:buClr>
              <a:buSzPts val="2400"/>
              <a:buChar char="▪"/>
            </a:pPr>
            <a:r>
              <a:rPr lang="en-US" sz="2400" b="1">
                <a:solidFill>
                  <a:srgbClr val="A82181"/>
                </a:solidFill>
              </a:rPr>
              <a:t>Some Advantages Of The Methods</a:t>
            </a:r>
            <a:endParaRPr sz="2400" b="1">
              <a:solidFill>
                <a:srgbClr val="A82181"/>
              </a:solidFill>
            </a:endParaRPr>
          </a:p>
          <a:p>
            <a:pPr marL="457200" marR="0" lvl="0" indent="0" algn="l" rtl="0">
              <a:lnSpc>
                <a:spcPct val="100000"/>
              </a:lnSpc>
              <a:spcBef>
                <a:spcPts val="480"/>
              </a:spcBef>
              <a:spcAft>
                <a:spcPts val="0"/>
              </a:spcAft>
              <a:buNone/>
            </a:pPr>
            <a:endParaRPr sz="2400" b="1">
              <a:solidFill>
                <a:srgbClr val="A82181"/>
              </a:solidFill>
            </a:endParaRPr>
          </a:p>
          <a:p>
            <a:pPr marL="914400" marR="0" lvl="0" indent="-381000" algn="l" rtl="0">
              <a:lnSpc>
                <a:spcPct val="100000"/>
              </a:lnSpc>
              <a:spcBef>
                <a:spcPts val="480"/>
              </a:spcBef>
              <a:spcAft>
                <a:spcPts val="0"/>
              </a:spcAft>
              <a:buClr>
                <a:srgbClr val="434343"/>
              </a:buClr>
              <a:buSzPts val="2400"/>
              <a:buFont typeface="Arial"/>
              <a:buChar char="-"/>
            </a:pPr>
            <a:r>
              <a:rPr lang="en-US" sz="2400" b="1">
                <a:solidFill>
                  <a:srgbClr val="434343"/>
                </a:solidFill>
              </a:rPr>
              <a:t>VGG 16:</a:t>
            </a:r>
            <a:r>
              <a:rPr lang="en-US" sz="2400">
                <a:solidFill>
                  <a:srgbClr val="434343"/>
                </a:solidFill>
              </a:rPr>
              <a:t> Simple, small number of parameters, few layers, better model accuracy.</a:t>
            </a:r>
            <a:endParaRPr sz="2400">
              <a:solidFill>
                <a:srgbClr val="434343"/>
              </a:solidFill>
            </a:endParaRPr>
          </a:p>
          <a:p>
            <a:pPr marL="914400" marR="0" lvl="0" indent="0" algn="l" rtl="0">
              <a:lnSpc>
                <a:spcPct val="100000"/>
              </a:lnSpc>
              <a:spcBef>
                <a:spcPts val="480"/>
              </a:spcBef>
              <a:spcAft>
                <a:spcPts val="0"/>
              </a:spcAft>
              <a:buNone/>
            </a:pPr>
            <a:endParaRPr sz="2400">
              <a:solidFill>
                <a:srgbClr val="434343"/>
              </a:solidFill>
            </a:endParaRPr>
          </a:p>
          <a:p>
            <a:pPr marL="914400" marR="0" lvl="0" indent="-381000" algn="l" rtl="0">
              <a:lnSpc>
                <a:spcPct val="100000"/>
              </a:lnSpc>
              <a:spcBef>
                <a:spcPts val="480"/>
              </a:spcBef>
              <a:spcAft>
                <a:spcPts val="0"/>
              </a:spcAft>
              <a:buClr>
                <a:srgbClr val="434343"/>
              </a:buClr>
              <a:buSzPts val="2400"/>
              <a:buFont typeface="Arial"/>
              <a:buChar char="-"/>
            </a:pPr>
            <a:r>
              <a:rPr lang="en-US" sz="2400" b="1">
                <a:solidFill>
                  <a:srgbClr val="434343"/>
                </a:solidFill>
              </a:rPr>
              <a:t>Inception V3 :</a:t>
            </a:r>
            <a:r>
              <a:rPr lang="en-US" sz="2400">
                <a:solidFill>
                  <a:srgbClr val="434343"/>
                </a:solidFill>
              </a:rPr>
              <a:t> The point worth noting in this version is Factorization (explanation), Combining multiple filters of different sizes into the same block increases computational speed. This method has the effect of helping to extract a variety of features on cognitive regions of different sizes, extracting more information on an image.</a:t>
            </a:r>
            <a:endParaRPr sz="2400">
              <a:solidFill>
                <a:srgbClr val="434343"/>
              </a:solidFill>
            </a:endParaRPr>
          </a:p>
          <a:p>
            <a:pPr marL="914400" marR="0" lvl="0" indent="0" algn="l" rtl="0">
              <a:lnSpc>
                <a:spcPct val="100000"/>
              </a:lnSpc>
              <a:spcBef>
                <a:spcPts val="480"/>
              </a:spcBef>
              <a:spcAft>
                <a:spcPts val="0"/>
              </a:spcAft>
              <a:buNone/>
            </a:pPr>
            <a:endParaRPr sz="2400">
              <a:solidFill>
                <a:srgbClr val="434343"/>
              </a:solidFill>
            </a:endParaRPr>
          </a:p>
          <a:p>
            <a:pPr marL="914400" marR="0" lvl="0" indent="-381000" algn="l" rtl="0">
              <a:lnSpc>
                <a:spcPct val="100000"/>
              </a:lnSpc>
              <a:spcBef>
                <a:spcPts val="480"/>
              </a:spcBef>
              <a:spcAft>
                <a:spcPts val="0"/>
              </a:spcAft>
              <a:buClr>
                <a:srgbClr val="434343"/>
              </a:buClr>
              <a:buSzPts val="2400"/>
              <a:buChar char="-"/>
            </a:pPr>
            <a:r>
              <a:rPr lang="en-US" sz="2400" b="1">
                <a:solidFill>
                  <a:srgbClr val="434343"/>
                </a:solidFill>
              </a:rPr>
              <a:t>EfficientNet B0: </a:t>
            </a:r>
            <a:r>
              <a:rPr lang="en-US" sz="2400">
                <a:solidFill>
                  <a:srgbClr val="434343"/>
                </a:solidFill>
              </a:rPr>
              <a:t>This model offers a new approach to scale ConvNet model to get better results with less number of params, by Depth Scaling, Width Scaling, Resolution Scaling.</a:t>
            </a:r>
            <a:endParaRPr sz="2400">
              <a:solidFill>
                <a:srgbClr val="434343"/>
              </a:solidFill>
            </a:endParaRPr>
          </a:p>
          <a:p>
            <a:pPr marL="0" marR="0" lvl="0" indent="0" algn="l" rtl="0">
              <a:lnSpc>
                <a:spcPct val="100000"/>
              </a:lnSpc>
              <a:spcBef>
                <a:spcPts val="480"/>
              </a:spcBef>
              <a:spcAft>
                <a:spcPts val="0"/>
              </a:spcAft>
              <a:buNone/>
            </a:pPr>
            <a:endParaRPr sz="2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g18297f938ed_15_82"/>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194" name="Google Shape;194;g18297f938ed_15_82"/>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Build Model</a:t>
            </a:r>
            <a:endParaRPr b="1">
              <a:solidFill>
                <a:schemeClr val="lt1"/>
              </a:solidFill>
              <a:latin typeface="Arial"/>
              <a:ea typeface="Arial"/>
              <a:cs typeface="Arial"/>
              <a:sym typeface="Arial"/>
            </a:endParaRPr>
          </a:p>
        </p:txBody>
      </p:sp>
      <p:sp>
        <p:nvSpPr>
          <p:cNvPr id="195" name="Google Shape;195;g18297f938ed_15_82"/>
          <p:cNvSpPr txBox="1"/>
          <p:nvPr/>
        </p:nvSpPr>
        <p:spPr>
          <a:xfrm>
            <a:off x="241661" y="1094619"/>
            <a:ext cx="11303100" cy="562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480"/>
              </a:spcBef>
              <a:spcAft>
                <a:spcPts val="0"/>
              </a:spcAft>
              <a:buClr>
                <a:srgbClr val="A82181"/>
              </a:buClr>
              <a:buSzPts val="2400"/>
              <a:buFont typeface="Arial"/>
              <a:buChar char="▪"/>
            </a:pPr>
            <a:r>
              <a:rPr lang="en-US" sz="2400" b="1">
                <a:solidFill>
                  <a:srgbClr val="A82181"/>
                </a:solidFill>
              </a:rPr>
              <a:t>Some Advantages Of The Methods</a:t>
            </a:r>
            <a:endParaRPr sz="2400" b="1">
              <a:solidFill>
                <a:srgbClr val="A82181"/>
              </a:solidFill>
            </a:endParaRPr>
          </a:p>
          <a:p>
            <a:pPr marL="457200" marR="0" lvl="0" indent="0" algn="l" rtl="0">
              <a:lnSpc>
                <a:spcPct val="100000"/>
              </a:lnSpc>
              <a:spcBef>
                <a:spcPts val="480"/>
              </a:spcBef>
              <a:spcAft>
                <a:spcPts val="0"/>
              </a:spcAft>
              <a:buNone/>
            </a:pPr>
            <a:endParaRPr sz="2400" b="1">
              <a:solidFill>
                <a:srgbClr val="A82181"/>
              </a:solidFill>
            </a:endParaRPr>
          </a:p>
          <a:p>
            <a:pPr marL="914400" marR="0" lvl="0" indent="-381000" algn="l" rtl="0">
              <a:lnSpc>
                <a:spcPct val="100000"/>
              </a:lnSpc>
              <a:spcBef>
                <a:spcPts val="480"/>
              </a:spcBef>
              <a:spcAft>
                <a:spcPts val="0"/>
              </a:spcAft>
              <a:buClr>
                <a:srgbClr val="434343"/>
              </a:buClr>
              <a:buSzPts val="2400"/>
              <a:buFont typeface="Arial"/>
              <a:buChar char="-"/>
            </a:pPr>
            <a:r>
              <a:rPr lang="en-US" sz="2400" b="1">
                <a:solidFill>
                  <a:srgbClr val="434343"/>
                </a:solidFill>
              </a:rPr>
              <a:t>MobileNet :</a:t>
            </a:r>
            <a:r>
              <a:rPr lang="en-US" sz="2400">
                <a:solidFill>
                  <a:srgbClr val="434343"/>
                </a:solidFill>
              </a:rPr>
              <a:t> It helps to reduce the number of parameters to a few million parameters but still maintain good accuracy, thanks to the use of a mechanism called Depthwise Separable Convolutions.</a:t>
            </a:r>
            <a:endParaRPr sz="2400">
              <a:solidFill>
                <a:srgbClr val="434343"/>
              </a:solidFill>
            </a:endParaRPr>
          </a:p>
          <a:p>
            <a:pPr marL="914400" marR="0" lvl="0" indent="0" algn="l" rtl="0">
              <a:lnSpc>
                <a:spcPct val="100000"/>
              </a:lnSpc>
              <a:spcBef>
                <a:spcPts val="480"/>
              </a:spcBef>
              <a:spcAft>
                <a:spcPts val="0"/>
              </a:spcAft>
              <a:buNone/>
            </a:pPr>
            <a:endParaRPr sz="2400">
              <a:solidFill>
                <a:srgbClr val="434343"/>
              </a:solidFill>
            </a:endParaRPr>
          </a:p>
          <a:p>
            <a:pPr marL="914400" marR="0" lvl="0" indent="-381000" algn="l" rtl="0">
              <a:lnSpc>
                <a:spcPct val="100000"/>
              </a:lnSpc>
              <a:spcBef>
                <a:spcPts val="480"/>
              </a:spcBef>
              <a:spcAft>
                <a:spcPts val="0"/>
              </a:spcAft>
              <a:buClr>
                <a:srgbClr val="434343"/>
              </a:buClr>
              <a:buSzPts val="2400"/>
              <a:buFont typeface="Arial"/>
              <a:buChar char="-"/>
            </a:pPr>
            <a:r>
              <a:rPr lang="en-US" sz="2400" b="1">
                <a:solidFill>
                  <a:srgbClr val="434343"/>
                </a:solidFill>
              </a:rPr>
              <a:t>Resnet :</a:t>
            </a:r>
            <a:r>
              <a:rPr lang="en-US" sz="2400">
                <a:solidFill>
                  <a:srgbClr val="434343"/>
                </a:solidFill>
              </a:rPr>
              <a:t> Previous architectures often improve accuracy by increasing the depth of the CNN network. But experiments show that up to a certain depth threshold, the accuracy of the model will saturate and even backfire and make the model less accurate. When traversing too many layers of depth can cause original information to be lost, Microsoft researchers solved this problem on ResNet by using a shortcut connection. Skip connections help keep information from being lost by connecting from the earlier earlier layer to the later layer and skipping some intermediate layers.</a:t>
            </a:r>
            <a:endParaRPr sz="2400">
              <a:solidFill>
                <a:srgbClr val="434343"/>
              </a:solidFill>
            </a:endParaRPr>
          </a:p>
          <a:p>
            <a:pPr marL="457200" marR="0" lvl="0" indent="0" algn="l" rtl="0">
              <a:lnSpc>
                <a:spcPct val="100000"/>
              </a:lnSpc>
              <a:spcBef>
                <a:spcPts val="480"/>
              </a:spcBef>
              <a:spcAft>
                <a:spcPts val="0"/>
              </a:spcAft>
              <a:buNone/>
            </a:pPr>
            <a:endParaRPr sz="2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9"/>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201" name="Google Shape;201;p9"/>
          <p:cNvSpPr txBox="1">
            <a:spLocks noGrp="1"/>
          </p:cNvSpPr>
          <p:nvPr>
            <p:ph type="title"/>
          </p:nvPr>
        </p:nvSpPr>
        <p:spPr>
          <a:xfrm>
            <a:off x="241661" y="135681"/>
            <a:ext cx="6885520"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Build Model</a:t>
            </a:r>
            <a:endParaRPr b="1">
              <a:solidFill>
                <a:schemeClr val="lt1"/>
              </a:solidFill>
            </a:endParaRPr>
          </a:p>
        </p:txBody>
      </p:sp>
      <p:sp>
        <p:nvSpPr>
          <p:cNvPr id="202" name="Google Shape;202;p9"/>
          <p:cNvSpPr txBox="1"/>
          <p:nvPr/>
        </p:nvSpPr>
        <p:spPr>
          <a:xfrm>
            <a:off x="241661" y="1011704"/>
            <a:ext cx="11303100" cy="3744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5000"/>
              </a:lnSpc>
              <a:spcBef>
                <a:spcPts val="480"/>
              </a:spcBef>
              <a:spcAft>
                <a:spcPts val="0"/>
              </a:spcAft>
              <a:buClr>
                <a:srgbClr val="A82181"/>
              </a:buClr>
              <a:buSzPts val="2400"/>
              <a:buFont typeface="Arial"/>
              <a:buChar char="▪"/>
            </a:pPr>
            <a:r>
              <a:rPr lang="en-US" sz="2400" b="1">
                <a:solidFill>
                  <a:srgbClr val="A82181"/>
                </a:solidFill>
              </a:rPr>
              <a:t>Training Model VGG - 16</a:t>
            </a:r>
            <a:endParaRPr sz="2400" b="1">
              <a:solidFill>
                <a:srgbClr val="A82181"/>
              </a:solidFill>
            </a:endParaRPr>
          </a:p>
          <a:p>
            <a:pPr marL="457200" marR="0" lvl="0" indent="-342900" algn="l" rtl="0">
              <a:lnSpc>
                <a:spcPct val="115000"/>
              </a:lnSpc>
              <a:spcBef>
                <a:spcPts val="480"/>
              </a:spcBef>
              <a:spcAft>
                <a:spcPts val="0"/>
              </a:spcAft>
              <a:buClr>
                <a:srgbClr val="434343"/>
              </a:buClr>
              <a:buSzPts val="1800"/>
              <a:buFont typeface="Arial"/>
              <a:buChar char="-"/>
            </a:pPr>
            <a:r>
              <a:rPr lang="en-US" sz="2400">
                <a:solidFill>
                  <a:srgbClr val="434343"/>
                </a:solidFill>
              </a:rPr>
              <a:t>According to observation and evaluation, model VGG - 16 is the best.</a:t>
            </a:r>
            <a:endParaRPr/>
          </a:p>
          <a:p>
            <a:pPr marL="457200" marR="0" lvl="0" indent="-228600" algn="l" rtl="0">
              <a:lnSpc>
                <a:spcPct val="100000"/>
              </a:lnSpc>
              <a:spcBef>
                <a:spcPts val="480"/>
              </a:spcBef>
              <a:spcAft>
                <a:spcPts val="0"/>
              </a:spcAft>
              <a:buClr>
                <a:srgbClr val="434343"/>
              </a:buClr>
              <a:buSzPts val="1800"/>
              <a:buFont typeface="Arial"/>
              <a:buNone/>
            </a:pPr>
            <a:endParaRPr sz="2400">
              <a:solidFill>
                <a:srgbClr val="434343"/>
              </a:solidFill>
              <a:latin typeface="Arial"/>
              <a:ea typeface="Arial"/>
              <a:cs typeface="Arial"/>
              <a:sym typeface="Arial"/>
            </a:endParaRPr>
          </a:p>
        </p:txBody>
      </p:sp>
      <p:pic>
        <p:nvPicPr>
          <p:cNvPr id="203" name="Google Shape;203;p9"/>
          <p:cNvPicPr preferRelativeResize="0"/>
          <p:nvPr/>
        </p:nvPicPr>
        <p:blipFill>
          <a:blip r:embed="rId4">
            <a:alphaModFix/>
          </a:blip>
          <a:stretch>
            <a:fillRect/>
          </a:stretch>
        </p:blipFill>
        <p:spPr>
          <a:xfrm>
            <a:off x="322561" y="2308775"/>
            <a:ext cx="7546088" cy="4250950"/>
          </a:xfrm>
          <a:prstGeom prst="rect">
            <a:avLst/>
          </a:prstGeom>
          <a:noFill/>
          <a:ln>
            <a:noFill/>
          </a:ln>
        </p:spPr>
      </p:pic>
      <p:pic>
        <p:nvPicPr>
          <p:cNvPr id="204" name="Google Shape;204;p9"/>
          <p:cNvPicPr preferRelativeResize="0"/>
          <p:nvPr/>
        </p:nvPicPr>
        <p:blipFill>
          <a:blip r:embed="rId5">
            <a:alphaModFix/>
          </a:blip>
          <a:stretch>
            <a:fillRect/>
          </a:stretch>
        </p:blipFill>
        <p:spPr>
          <a:xfrm>
            <a:off x="6652000" y="5001502"/>
            <a:ext cx="5370350" cy="131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g18297f938ed_15_9"/>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210" name="Google Shape;210;g18297f938ed_15_9"/>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Evaluation</a:t>
            </a:r>
            <a:endParaRPr b="1">
              <a:solidFill>
                <a:schemeClr val="lt1"/>
              </a:solidFill>
            </a:endParaRPr>
          </a:p>
        </p:txBody>
      </p:sp>
      <p:sp>
        <p:nvSpPr>
          <p:cNvPr id="211" name="Google Shape;211;g18297f938ed_15_9"/>
          <p:cNvSpPr txBox="1"/>
          <p:nvPr/>
        </p:nvSpPr>
        <p:spPr>
          <a:xfrm>
            <a:off x="241650" y="1230205"/>
            <a:ext cx="11303100" cy="5530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480"/>
              </a:spcBef>
              <a:spcAft>
                <a:spcPts val="0"/>
              </a:spcAft>
              <a:buClr>
                <a:srgbClr val="A82181"/>
              </a:buClr>
              <a:buSzPts val="2400"/>
              <a:buFont typeface="Arial"/>
              <a:buChar char="▪"/>
            </a:pPr>
            <a:r>
              <a:rPr lang="en-US" sz="2400" b="1">
                <a:solidFill>
                  <a:srgbClr val="A82181"/>
                </a:solidFill>
              </a:rPr>
              <a:t>Training Model VGG - 16</a:t>
            </a:r>
            <a:endParaRPr sz="2400" b="1">
              <a:solidFill>
                <a:srgbClr val="A82181"/>
              </a:solidFill>
            </a:endParaRPr>
          </a:p>
          <a:p>
            <a:pPr marL="457200" marR="0" lvl="0" indent="0" algn="l" rtl="0">
              <a:lnSpc>
                <a:spcPct val="100000"/>
              </a:lnSpc>
              <a:spcBef>
                <a:spcPts val="480"/>
              </a:spcBef>
              <a:spcAft>
                <a:spcPts val="0"/>
              </a:spcAft>
              <a:buNone/>
            </a:pPr>
            <a:endParaRPr sz="2400" b="1">
              <a:solidFill>
                <a:srgbClr val="A82181"/>
              </a:solidFill>
            </a:endParaRPr>
          </a:p>
          <a:p>
            <a:pPr marL="914400" marR="0" lvl="0" indent="-381000" algn="l" rtl="0">
              <a:lnSpc>
                <a:spcPct val="150000"/>
              </a:lnSpc>
              <a:spcBef>
                <a:spcPts val="480"/>
              </a:spcBef>
              <a:spcAft>
                <a:spcPts val="0"/>
              </a:spcAft>
              <a:buClr>
                <a:srgbClr val="434343"/>
              </a:buClr>
              <a:buSzPts val="2400"/>
              <a:buFont typeface="Arial"/>
              <a:buChar char="➔"/>
            </a:pPr>
            <a:r>
              <a:rPr lang="en-US" sz="2400">
                <a:solidFill>
                  <a:srgbClr val="434343"/>
                </a:solidFill>
              </a:rPr>
              <a:t>After training with 60 epochs, evaluating the model VGG - 16 out of 16779 images belonging to 2 classes: The</a:t>
            </a:r>
          </a:p>
          <a:p>
            <a:pPr marL="533400" marR="0" lvl="0" algn="l" rtl="0">
              <a:lnSpc>
                <a:spcPct val="150000"/>
              </a:lnSpc>
              <a:spcBef>
                <a:spcPts val="480"/>
              </a:spcBef>
              <a:spcAft>
                <a:spcPts val="0"/>
              </a:spcAft>
              <a:buClr>
                <a:srgbClr val="434343"/>
              </a:buClr>
              <a:buSzPts val="2400"/>
            </a:pPr>
            <a:r>
              <a:rPr lang="en-US" sz="2400">
                <a:solidFill>
                  <a:srgbClr val="434343"/>
                </a:solidFill>
              </a:rPr>
              <a:t>	accuracy is 0.981167%. </a:t>
            </a:r>
            <a:endParaRPr sz="2400">
              <a:solidFill>
                <a:srgbClr val="434343"/>
              </a:solidFill>
            </a:endParaRPr>
          </a:p>
          <a:p>
            <a:pPr marL="914400" marR="0" lvl="0" indent="-381000" algn="l" rtl="0">
              <a:lnSpc>
                <a:spcPct val="150000"/>
              </a:lnSpc>
              <a:spcBef>
                <a:spcPts val="480"/>
              </a:spcBef>
              <a:spcAft>
                <a:spcPts val="0"/>
              </a:spcAft>
              <a:buClr>
                <a:srgbClr val="434343"/>
              </a:buClr>
              <a:buSzPts val="2400"/>
              <a:buFont typeface="Arial"/>
              <a:buChar char="➔"/>
            </a:pPr>
            <a:r>
              <a:rPr lang="en-US" sz="2400">
                <a:solidFill>
                  <a:srgbClr val="434343"/>
                </a:solidFill>
              </a:rPr>
              <a:t>The model can be seen very well.</a:t>
            </a:r>
            <a:endParaRPr sz="2400">
              <a:solidFill>
                <a:srgbClr val="434343"/>
              </a:solidFill>
            </a:endParaRPr>
          </a:p>
          <a:p>
            <a:pPr marL="914400" marR="0" lvl="0" indent="-381000" algn="l" rtl="0">
              <a:lnSpc>
                <a:spcPct val="150000"/>
              </a:lnSpc>
              <a:spcBef>
                <a:spcPts val="480"/>
              </a:spcBef>
              <a:spcAft>
                <a:spcPts val="0"/>
              </a:spcAft>
              <a:buClr>
                <a:srgbClr val="434343"/>
              </a:buClr>
              <a:buSzPts val="2400"/>
              <a:buChar char="➔"/>
            </a:pPr>
            <a:r>
              <a:rPr lang="en-US" sz="2400">
                <a:solidFill>
                  <a:srgbClr val="434343"/>
                </a:solidFill>
              </a:rPr>
              <a:t>Total wrong pictures 316 out of 16779</a:t>
            </a:r>
            <a:endParaRPr sz="2400">
              <a:solidFill>
                <a:srgbClr val="434343"/>
              </a:solidFill>
            </a:endParaRPr>
          </a:p>
          <a:p>
            <a:pPr marL="914400" marR="0" lvl="0" indent="0" algn="l" rtl="0">
              <a:lnSpc>
                <a:spcPct val="150000"/>
              </a:lnSpc>
              <a:spcBef>
                <a:spcPts val="480"/>
              </a:spcBef>
              <a:spcAft>
                <a:spcPts val="0"/>
              </a:spcAft>
              <a:buNone/>
            </a:pPr>
            <a:r>
              <a:rPr lang="en-US" sz="2400">
                <a:solidFill>
                  <a:srgbClr val="434343"/>
                </a:solidFill>
              </a:rPr>
              <a:t>pictures.</a:t>
            </a:r>
            <a:endParaRPr sz="2400">
              <a:solidFill>
                <a:srgbClr val="434343"/>
              </a:solidFill>
            </a:endParaRPr>
          </a:p>
          <a:p>
            <a:pPr marL="457200" marR="0" lvl="0" indent="-228600" algn="l" rtl="0">
              <a:lnSpc>
                <a:spcPct val="100000"/>
              </a:lnSpc>
              <a:spcBef>
                <a:spcPts val="480"/>
              </a:spcBef>
              <a:spcAft>
                <a:spcPts val="0"/>
              </a:spcAft>
              <a:buClr>
                <a:srgbClr val="434343"/>
              </a:buClr>
              <a:buSzPts val="1800"/>
              <a:buFont typeface="Arial"/>
              <a:buNone/>
            </a:pPr>
            <a:endParaRPr sz="2400">
              <a:solidFill>
                <a:srgbClr val="434343"/>
              </a:solidFill>
              <a:latin typeface="Arial"/>
              <a:ea typeface="Arial"/>
              <a:cs typeface="Arial"/>
              <a:sym typeface="Arial"/>
            </a:endParaRPr>
          </a:p>
        </p:txBody>
      </p:sp>
      <p:pic>
        <p:nvPicPr>
          <p:cNvPr id="212" name="Google Shape;212;g18297f938ed_15_9"/>
          <p:cNvPicPr preferRelativeResize="0"/>
          <p:nvPr/>
        </p:nvPicPr>
        <p:blipFill rotWithShape="1">
          <a:blip r:embed="rId4">
            <a:alphaModFix/>
          </a:blip>
          <a:srcRect/>
          <a:stretch/>
        </p:blipFill>
        <p:spPr>
          <a:xfrm>
            <a:off x="6855650" y="2888525"/>
            <a:ext cx="4689100" cy="396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10"/>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218" name="Google Shape;218;p10"/>
          <p:cNvSpPr txBox="1">
            <a:spLocks noGrp="1"/>
          </p:cNvSpPr>
          <p:nvPr>
            <p:ph type="title"/>
          </p:nvPr>
        </p:nvSpPr>
        <p:spPr>
          <a:xfrm>
            <a:off x="241661" y="135681"/>
            <a:ext cx="6885520"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Evaluation</a:t>
            </a:r>
            <a:endParaRPr b="1">
              <a:solidFill>
                <a:schemeClr val="lt1"/>
              </a:solidFill>
            </a:endParaRPr>
          </a:p>
        </p:txBody>
      </p:sp>
      <p:sp>
        <p:nvSpPr>
          <p:cNvPr id="219" name="Google Shape;219;p10"/>
          <p:cNvSpPr txBox="1"/>
          <p:nvPr/>
        </p:nvSpPr>
        <p:spPr>
          <a:xfrm>
            <a:off x="241661" y="1278315"/>
            <a:ext cx="11303100" cy="3744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480"/>
              </a:spcBef>
              <a:spcAft>
                <a:spcPts val="0"/>
              </a:spcAft>
              <a:buClr>
                <a:srgbClr val="A82181"/>
              </a:buClr>
              <a:buSzPts val="2400"/>
              <a:buFont typeface="Arial"/>
              <a:buChar char="▪"/>
            </a:pPr>
            <a:r>
              <a:rPr lang="en-US" sz="2400" b="1">
                <a:solidFill>
                  <a:srgbClr val="A82181"/>
                </a:solidFill>
              </a:rPr>
              <a:t>Accuracy And Loss Of Data Train Set And Data Validation Set</a:t>
            </a:r>
            <a:endParaRPr sz="2400">
              <a:solidFill>
                <a:schemeClr val="dk1"/>
              </a:solidFill>
              <a:latin typeface="Arial"/>
              <a:ea typeface="Arial"/>
              <a:cs typeface="Arial"/>
              <a:sym typeface="Arial"/>
            </a:endParaRPr>
          </a:p>
          <a:p>
            <a:pPr marL="457200" marR="0" lvl="0" indent="-228600" algn="l" rtl="0">
              <a:lnSpc>
                <a:spcPct val="100000"/>
              </a:lnSpc>
              <a:spcBef>
                <a:spcPts val="480"/>
              </a:spcBef>
              <a:spcAft>
                <a:spcPts val="0"/>
              </a:spcAft>
              <a:buClr>
                <a:srgbClr val="434343"/>
              </a:buClr>
              <a:buSzPts val="1800"/>
              <a:buFont typeface="Arial"/>
              <a:buNone/>
            </a:pPr>
            <a:endParaRPr sz="2400">
              <a:solidFill>
                <a:srgbClr val="434343"/>
              </a:solidFill>
              <a:latin typeface="Arial"/>
              <a:ea typeface="Arial"/>
              <a:cs typeface="Arial"/>
              <a:sym typeface="Arial"/>
            </a:endParaRPr>
          </a:p>
        </p:txBody>
      </p:sp>
      <p:pic>
        <p:nvPicPr>
          <p:cNvPr id="220" name="Google Shape;220;p10"/>
          <p:cNvPicPr preferRelativeResize="0"/>
          <p:nvPr/>
        </p:nvPicPr>
        <p:blipFill rotWithShape="1">
          <a:blip r:embed="rId4">
            <a:alphaModFix/>
          </a:blip>
          <a:srcRect/>
          <a:stretch/>
        </p:blipFill>
        <p:spPr>
          <a:xfrm>
            <a:off x="152112" y="2481553"/>
            <a:ext cx="6020595" cy="3085411"/>
          </a:xfrm>
          <a:prstGeom prst="rect">
            <a:avLst/>
          </a:prstGeom>
          <a:noFill/>
          <a:ln>
            <a:noFill/>
          </a:ln>
        </p:spPr>
      </p:pic>
      <p:pic>
        <p:nvPicPr>
          <p:cNvPr id="221" name="Google Shape;221;p10"/>
          <p:cNvPicPr preferRelativeResize="0"/>
          <p:nvPr/>
        </p:nvPicPr>
        <p:blipFill rotWithShape="1">
          <a:blip r:embed="rId5">
            <a:alphaModFix/>
          </a:blip>
          <a:srcRect/>
          <a:stretch/>
        </p:blipFill>
        <p:spPr>
          <a:xfrm>
            <a:off x="6226156" y="2536005"/>
            <a:ext cx="5854340" cy="29765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g18297f938ed_15_51"/>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227" name="Google Shape;227;g18297f938ed_15_51"/>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Evaluation</a:t>
            </a:r>
            <a:endParaRPr b="1">
              <a:solidFill>
                <a:schemeClr val="lt1"/>
              </a:solidFill>
            </a:endParaRPr>
          </a:p>
        </p:txBody>
      </p:sp>
      <p:sp>
        <p:nvSpPr>
          <p:cNvPr id="228" name="Google Shape;228;g18297f938ed_15_51"/>
          <p:cNvSpPr txBox="1"/>
          <p:nvPr/>
        </p:nvSpPr>
        <p:spPr>
          <a:xfrm>
            <a:off x="241650" y="1170042"/>
            <a:ext cx="11308800" cy="744600"/>
          </a:xfrm>
          <a:prstGeom prst="rect">
            <a:avLst/>
          </a:prstGeom>
          <a:noFill/>
          <a:ln>
            <a:noFill/>
          </a:ln>
        </p:spPr>
        <p:txBody>
          <a:bodyPr spcFirstLastPara="1" wrap="square" lIns="91425" tIns="45700" rIns="91425" bIns="45700" anchor="t" anchorCtr="0">
            <a:normAutofit lnSpcReduction="20000"/>
          </a:bodyPr>
          <a:lstStyle/>
          <a:p>
            <a:pPr marL="342900" marR="0" lvl="0" indent="-342900" algn="l" rtl="0">
              <a:lnSpc>
                <a:spcPct val="100000"/>
              </a:lnSpc>
              <a:spcBef>
                <a:spcPts val="480"/>
              </a:spcBef>
              <a:spcAft>
                <a:spcPts val="0"/>
              </a:spcAft>
              <a:buClr>
                <a:srgbClr val="A82181"/>
              </a:buClr>
              <a:buSzPts val="2400"/>
              <a:buFont typeface="Arial"/>
              <a:buChar char="▪"/>
            </a:pPr>
            <a:r>
              <a:rPr lang="en-US" sz="2400" b="1">
                <a:solidFill>
                  <a:srgbClr val="A82181"/>
                </a:solidFill>
              </a:rPr>
              <a:t>Test On Asian Face</a:t>
            </a:r>
            <a:endParaRPr sz="2400">
              <a:solidFill>
                <a:schemeClr val="dk1"/>
              </a:solidFill>
              <a:latin typeface="Arial"/>
              <a:ea typeface="Arial"/>
              <a:cs typeface="Arial"/>
              <a:sym typeface="Arial"/>
            </a:endParaRPr>
          </a:p>
          <a:p>
            <a:pPr marL="457200" marR="0" lvl="0" indent="-228600" algn="l" rtl="0">
              <a:lnSpc>
                <a:spcPct val="100000"/>
              </a:lnSpc>
              <a:spcBef>
                <a:spcPts val="480"/>
              </a:spcBef>
              <a:spcAft>
                <a:spcPts val="0"/>
              </a:spcAft>
              <a:buClr>
                <a:srgbClr val="434343"/>
              </a:buClr>
              <a:buSzPts val="1800"/>
              <a:buFont typeface="Arial"/>
              <a:buNone/>
            </a:pPr>
            <a:endParaRPr sz="2400">
              <a:solidFill>
                <a:srgbClr val="434343"/>
              </a:solidFill>
              <a:latin typeface="Arial"/>
              <a:ea typeface="Arial"/>
              <a:cs typeface="Arial"/>
              <a:sym typeface="Arial"/>
            </a:endParaRPr>
          </a:p>
        </p:txBody>
      </p:sp>
      <p:pic>
        <p:nvPicPr>
          <p:cNvPr id="229" name="Google Shape;229;g18297f938ed_15_51"/>
          <p:cNvPicPr preferRelativeResize="0"/>
          <p:nvPr/>
        </p:nvPicPr>
        <p:blipFill>
          <a:blip r:embed="rId4">
            <a:alphaModFix/>
          </a:blip>
          <a:stretch>
            <a:fillRect/>
          </a:stretch>
        </p:blipFill>
        <p:spPr>
          <a:xfrm>
            <a:off x="489275" y="1914646"/>
            <a:ext cx="6885600" cy="4469575"/>
          </a:xfrm>
          <a:prstGeom prst="rect">
            <a:avLst/>
          </a:prstGeom>
          <a:noFill/>
          <a:ln>
            <a:noFill/>
          </a:ln>
        </p:spPr>
      </p:pic>
      <p:pic>
        <p:nvPicPr>
          <p:cNvPr id="230" name="Google Shape;230;g18297f938ed_15_51"/>
          <p:cNvPicPr preferRelativeResize="0"/>
          <p:nvPr/>
        </p:nvPicPr>
        <p:blipFill rotWithShape="1">
          <a:blip r:embed="rId5">
            <a:alphaModFix/>
          </a:blip>
          <a:srcRect b="2190"/>
          <a:stretch/>
        </p:blipFill>
        <p:spPr>
          <a:xfrm>
            <a:off x="8001325" y="2302325"/>
            <a:ext cx="3549125" cy="320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g18297f938ed_15_22"/>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236" name="Google Shape;236;g18297f938ed_15_22"/>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Evaluation</a:t>
            </a:r>
            <a:endParaRPr b="1">
              <a:solidFill>
                <a:schemeClr val="lt1"/>
              </a:solidFill>
            </a:endParaRPr>
          </a:p>
        </p:txBody>
      </p:sp>
      <p:sp>
        <p:nvSpPr>
          <p:cNvPr id="237" name="Google Shape;237;g18297f938ed_15_22"/>
          <p:cNvSpPr txBox="1"/>
          <p:nvPr/>
        </p:nvSpPr>
        <p:spPr>
          <a:xfrm>
            <a:off x="241661" y="1204424"/>
            <a:ext cx="11303100" cy="3744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480"/>
              </a:spcBef>
              <a:spcAft>
                <a:spcPts val="0"/>
              </a:spcAft>
              <a:buClr>
                <a:srgbClr val="A82181"/>
              </a:buClr>
              <a:buSzPts val="2400"/>
              <a:buFont typeface="Arial"/>
              <a:buChar char="▪"/>
            </a:pPr>
            <a:r>
              <a:rPr lang="en-US" sz="2400" b="1">
                <a:solidFill>
                  <a:srgbClr val="A82181"/>
                </a:solidFill>
              </a:rPr>
              <a:t>Demo On Camera</a:t>
            </a:r>
            <a:endParaRPr sz="2400">
              <a:solidFill>
                <a:schemeClr val="dk1"/>
              </a:solidFill>
              <a:latin typeface="Arial"/>
              <a:ea typeface="Arial"/>
              <a:cs typeface="Arial"/>
              <a:sym typeface="Arial"/>
            </a:endParaRPr>
          </a:p>
          <a:p>
            <a:pPr marL="457200" marR="0" lvl="0" indent="-228600" algn="l" rtl="0">
              <a:lnSpc>
                <a:spcPct val="100000"/>
              </a:lnSpc>
              <a:spcBef>
                <a:spcPts val="480"/>
              </a:spcBef>
              <a:spcAft>
                <a:spcPts val="0"/>
              </a:spcAft>
              <a:buClr>
                <a:srgbClr val="434343"/>
              </a:buClr>
              <a:buSzPts val="1800"/>
              <a:buFont typeface="Arial"/>
              <a:buNone/>
            </a:pPr>
            <a:endParaRPr sz="2400">
              <a:solidFill>
                <a:srgbClr val="434343"/>
              </a:solidFill>
              <a:latin typeface="Arial"/>
              <a:ea typeface="Arial"/>
              <a:cs typeface="Arial"/>
              <a:sym typeface="Arial"/>
            </a:endParaRPr>
          </a:p>
        </p:txBody>
      </p:sp>
      <p:pic>
        <p:nvPicPr>
          <p:cNvPr id="238" name="Google Shape;238;g18297f938ed_15_22"/>
          <p:cNvPicPr preferRelativeResize="0"/>
          <p:nvPr/>
        </p:nvPicPr>
        <p:blipFill>
          <a:blip r:embed="rId4">
            <a:alphaModFix/>
          </a:blip>
          <a:stretch>
            <a:fillRect/>
          </a:stretch>
        </p:blipFill>
        <p:spPr>
          <a:xfrm>
            <a:off x="3491850" y="2206575"/>
            <a:ext cx="5588000" cy="4215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g18297f938ed_15_30"/>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244" name="Google Shape;244;g18297f938ed_15_30"/>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Conclusion</a:t>
            </a:r>
            <a:endParaRPr b="1">
              <a:solidFill>
                <a:schemeClr val="lt1"/>
              </a:solidFill>
            </a:endParaRPr>
          </a:p>
        </p:txBody>
      </p:sp>
      <p:sp>
        <p:nvSpPr>
          <p:cNvPr id="245" name="Google Shape;245;g18297f938ed_15_30"/>
          <p:cNvSpPr txBox="1"/>
          <p:nvPr/>
        </p:nvSpPr>
        <p:spPr>
          <a:xfrm>
            <a:off x="241650" y="1278325"/>
            <a:ext cx="10875600" cy="3744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5000"/>
              </a:lnSpc>
              <a:spcBef>
                <a:spcPts val="480"/>
              </a:spcBef>
              <a:spcAft>
                <a:spcPts val="0"/>
              </a:spcAft>
              <a:buClr>
                <a:srgbClr val="A82181"/>
              </a:buClr>
              <a:buSzPts val="2400"/>
              <a:buFont typeface="Arial"/>
              <a:buChar char="▪"/>
            </a:pPr>
            <a:r>
              <a:rPr lang="en-US" sz="2400" b="1">
                <a:solidFill>
                  <a:srgbClr val="A82181"/>
                </a:solidFill>
              </a:rPr>
              <a:t>Conclusion And Overview Of The Model</a:t>
            </a:r>
            <a:endParaRPr sz="2400" b="1">
              <a:solidFill>
                <a:srgbClr val="A82181"/>
              </a:solidFill>
            </a:endParaRPr>
          </a:p>
          <a:p>
            <a:pPr marL="457200" marR="0" lvl="0" indent="0" algn="l" rtl="0">
              <a:lnSpc>
                <a:spcPct val="115000"/>
              </a:lnSpc>
              <a:spcBef>
                <a:spcPts val="480"/>
              </a:spcBef>
              <a:spcAft>
                <a:spcPts val="0"/>
              </a:spcAft>
              <a:buNone/>
            </a:pPr>
            <a:endParaRPr sz="2400" b="1">
              <a:solidFill>
                <a:srgbClr val="A82181"/>
              </a:solidFill>
            </a:endParaRPr>
          </a:p>
          <a:p>
            <a:pPr marL="914400" marR="0" lvl="0" indent="-381000" algn="l" rtl="0">
              <a:lnSpc>
                <a:spcPct val="115000"/>
              </a:lnSpc>
              <a:spcBef>
                <a:spcPts val="480"/>
              </a:spcBef>
              <a:spcAft>
                <a:spcPts val="0"/>
              </a:spcAft>
              <a:buClr>
                <a:srgbClr val="434343"/>
              </a:buClr>
              <a:buSzPts val="2400"/>
              <a:buFont typeface="Arial"/>
              <a:buChar char="-"/>
            </a:pPr>
            <a:r>
              <a:rPr lang="en-US" sz="2400">
                <a:solidFill>
                  <a:srgbClr val="434343"/>
                </a:solidFill>
              </a:rPr>
              <a:t>The model recognizes well when the face image is looking straight ahead, still not good for other face directions. Because the face data for the train is mostly straight-forward.</a:t>
            </a:r>
            <a:endParaRPr sz="2400">
              <a:solidFill>
                <a:srgbClr val="434343"/>
              </a:solidFill>
            </a:endParaRPr>
          </a:p>
          <a:p>
            <a:pPr marL="914400" marR="0" lvl="0" indent="-381000" algn="l" rtl="0">
              <a:lnSpc>
                <a:spcPct val="115000"/>
              </a:lnSpc>
              <a:spcBef>
                <a:spcPts val="0"/>
              </a:spcBef>
              <a:spcAft>
                <a:spcPts val="0"/>
              </a:spcAft>
              <a:buClr>
                <a:srgbClr val="434343"/>
              </a:buClr>
              <a:buSzPts val="2400"/>
              <a:buChar char="-"/>
            </a:pPr>
            <a:r>
              <a:rPr lang="en-US" sz="2400">
                <a:solidFill>
                  <a:srgbClr val="434343"/>
                </a:solidFill>
              </a:rPr>
              <a:t>Accuracy for European faces is better than for Asian faces.</a:t>
            </a:r>
            <a:endParaRPr sz="2400">
              <a:solidFill>
                <a:srgbClr val="434343"/>
              </a:solidFill>
            </a:endParaRPr>
          </a:p>
          <a:p>
            <a:pPr marL="914400" marR="0" lvl="0" indent="-381000" algn="l" rtl="0">
              <a:lnSpc>
                <a:spcPct val="115000"/>
              </a:lnSpc>
              <a:spcBef>
                <a:spcPts val="0"/>
              </a:spcBef>
              <a:spcAft>
                <a:spcPts val="0"/>
              </a:spcAft>
              <a:buClr>
                <a:srgbClr val="434343"/>
              </a:buClr>
              <a:buSzPts val="2400"/>
              <a:buChar char="-"/>
            </a:pPr>
            <a:r>
              <a:rPr lang="en-US" sz="2400">
                <a:solidFill>
                  <a:srgbClr val="434343"/>
                </a:solidFill>
              </a:rPr>
              <a:t>Opencv's face detection is not good, has not caught all the faces moving to the inclined directions.</a:t>
            </a:r>
            <a:endParaRPr sz="24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g18297f938ed_15_36"/>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251" name="Google Shape;251;g18297f938ed_15_36"/>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Conclusion</a:t>
            </a:r>
            <a:endParaRPr b="1">
              <a:solidFill>
                <a:schemeClr val="lt1"/>
              </a:solidFill>
            </a:endParaRPr>
          </a:p>
        </p:txBody>
      </p:sp>
      <p:sp>
        <p:nvSpPr>
          <p:cNvPr id="252" name="Google Shape;252;g18297f938ed_15_36"/>
          <p:cNvSpPr txBox="1"/>
          <p:nvPr/>
        </p:nvSpPr>
        <p:spPr>
          <a:xfrm>
            <a:off x="169450" y="1085830"/>
            <a:ext cx="11303100" cy="5530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480"/>
              </a:spcBef>
              <a:spcAft>
                <a:spcPts val="0"/>
              </a:spcAft>
              <a:buClr>
                <a:srgbClr val="A82181"/>
              </a:buClr>
              <a:buSzPts val="2400"/>
              <a:buFont typeface="Arial"/>
              <a:buChar char="▪"/>
            </a:pPr>
            <a:r>
              <a:rPr lang="en-US" sz="2400" b="1">
                <a:solidFill>
                  <a:srgbClr val="A82181"/>
                </a:solidFill>
              </a:rPr>
              <a:t>The Next Development Directions</a:t>
            </a:r>
            <a:endParaRPr sz="2400" b="1">
              <a:solidFill>
                <a:srgbClr val="A82181"/>
              </a:solidFill>
            </a:endParaRPr>
          </a:p>
          <a:p>
            <a:pPr marL="457200" marR="0" lvl="0" indent="0" algn="l" rtl="0">
              <a:lnSpc>
                <a:spcPct val="115000"/>
              </a:lnSpc>
              <a:spcBef>
                <a:spcPts val="480"/>
              </a:spcBef>
              <a:spcAft>
                <a:spcPts val="0"/>
              </a:spcAft>
              <a:buNone/>
            </a:pPr>
            <a:endParaRPr sz="2400" b="1">
              <a:solidFill>
                <a:srgbClr val="A82181"/>
              </a:solidFill>
            </a:endParaRPr>
          </a:p>
          <a:p>
            <a:pPr marL="914400" marR="0" lvl="0" indent="-381000" algn="l" rtl="0">
              <a:lnSpc>
                <a:spcPct val="115000"/>
              </a:lnSpc>
              <a:spcBef>
                <a:spcPts val="480"/>
              </a:spcBef>
              <a:spcAft>
                <a:spcPts val="0"/>
              </a:spcAft>
              <a:buClr>
                <a:srgbClr val="434343"/>
              </a:buClr>
              <a:buSzPts val="2400"/>
              <a:buFont typeface="Arial"/>
              <a:buChar char="-"/>
            </a:pPr>
            <a:r>
              <a:rPr lang="en-US" sz="2400">
                <a:solidFill>
                  <a:srgbClr val="434343"/>
                </a:solidFill>
              </a:rPr>
              <a:t>We will improve the face detection method with other models like (Yolo, MTCNN, etc) instead of using the built-in model supported by Open CV.</a:t>
            </a:r>
            <a:endParaRPr sz="2400">
              <a:solidFill>
                <a:srgbClr val="434343"/>
              </a:solidFill>
            </a:endParaRPr>
          </a:p>
          <a:p>
            <a:pPr marL="914400" marR="0" lvl="0" indent="-381000" algn="l" rtl="0">
              <a:lnSpc>
                <a:spcPct val="115000"/>
              </a:lnSpc>
              <a:spcBef>
                <a:spcPts val="0"/>
              </a:spcBef>
              <a:spcAft>
                <a:spcPts val="0"/>
              </a:spcAft>
              <a:buClr>
                <a:srgbClr val="434343"/>
              </a:buClr>
              <a:buSzPts val="2400"/>
              <a:buChar char="-"/>
            </a:pPr>
            <a:r>
              <a:rPr lang="en-US" sz="2400">
                <a:solidFill>
                  <a:srgbClr val="434343"/>
                </a:solidFill>
              </a:rPr>
              <a:t>Collect more Asian face data for even greater accuracy.</a:t>
            </a:r>
            <a:endParaRPr sz="2400">
              <a:solidFill>
                <a:srgbClr val="434343"/>
              </a:solidFill>
            </a:endParaRPr>
          </a:p>
          <a:p>
            <a:pPr marL="914400" marR="0" lvl="0" indent="-381000" algn="l" rtl="0">
              <a:lnSpc>
                <a:spcPct val="115000"/>
              </a:lnSpc>
              <a:spcBef>
                <a:spcPts val="0"/>
              </a:spcBef>
              <a:spcAft>
                <a:spcPts val="0"/>
              </a:spcAft>
              <a:buClr>
                <a:srgbClr val="434343"/>
              </a:buClr>
              <a:buSzPts val="2400"/>
              <a:buChar char="-"/>
            </a:pPr>
            <a:r>
              <a:rPr lang="en-US" sz="2400">
                <a:solidFill>
                  <a:srgbClr val="434343"/>
                </a:solidFill>
              </a:rPr>
              <a:t>Add some attributes to the model like age, facial expressions instead of gender recognition.</a:t>
            </a:r>
            <a:endParaRPr sz="2400">
              <a:solidFill>
                <a:srgbClr val="434343"/>
              </a:solidFill>
            </a:endParaRPr>
          </a:p>
          <a:p>
            <a:pPr marL="914400" marR="0" lvl="0" indent="-381000" algn="l" rtl="0">
              <a:lnSpc>
                <a:spcPct val="115000"/>
              </a:lnSpc>
              <a:spcBef>
                <a:spcPts val="0"/>
              </a:spcBef>
              <a:spcAft>
                <a:spcPts val="0"/>
              </a:spcAft>
              <a:buClr>
                <a:srgbClr val="434343"/>
              </a:buClr>
              <a:buSzPts val="2400"/>
              <a:buChar char="-"/>
            </a:pPr>
            <a:r>
              <a:rPr lang="en-US" sz="2400">
                <a:solidFill>
                  <a:srgbClr val="434343"/>
                </a:solidFill>
              </a:rPr>
              <a:t>Further improved data to accurately predict faces at different angles.</a:t>
            </a:r>
            <a:endParaRPr sz="2400">
              <a:solidFill>
                <a:srgbClr val="434343"/>
              </a:solidFill>
            </a:endParaRPr>
          </a:p>
          <a:p>
            <a:pPr marL="914400" marR="0" lvl="0" indent="-381000" algn="l" rtl="0">
              <a:lnSpc>
                <a:spcPct val="115000"/>
              </a:lnSpc>
              <a:spcBef>
                <a:spcPts val="0"/>
              </a:spcBef>
              <a:spcAft>
                <a:spcPts val="0"/>
              </a:spcAft>
              <a:buClr>
                <a:srgbClr val="434343"/>
              </a:buClr>
              <a:buSzPts val="2400"/>
              <a:buChar char="-"/>
            </a:pPr>
            <a:r>
              <a:rPr lang="en-US" sz="2400">
                <a:solidFill>
                  <a:srgbClr val="434343"/>
                </a:solidFill>
              </a:rPr>
              <a:t>Application: Smart advertising, extracting the user's gender and age through the camera to recommend suitable products for the user. Application in chatbot models to let the machine interact with users more effectively.</a:t>
            </a:r>
            <a:endParaRPr sz="2400">
              <a:solidFill>
                <a:srgbClr val="434343"/>
              </a:solidFill>
            </a:endParaRPr>
          </a:p>
          <a:p>
            <a:pPr marL="0" marR="0" lvl="0" indent="0" algn="l" rtl="0">
              <a:lnSpc>
                <a:spcPct val="115000"/>
              </a:lnSpc>
              <a:spcBef>
                <a:spcPts val="480"/>
              </a:spcBef>
              <a:spcAft>
                <a:spcPts val="0"/>
              </a:spcAft>
              <a:buNone/>
            </a:pPr>
            <a:endParaRPr sz="24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11"/>
          <p:cNvPicPr preferRelativeResize="0"/>
          <p:nvPr/>
        </p:nvPicPr>
        <p:blipFill>
          <a:blip r:embed="rId3">
            <a:alphaModFix/>
          </a:blip>
          <a:stretch>
            <a:fillRect/>
          </a:stretch>
        </p:blipFill>
        <p:spPr>
          <a:xfrm>
            <a:off x="934475" y="874325"/>
            <a:ext cx="4732400" cy="3003900"/>
          </a:xfrm>
          <a:prstGeom prst="rect">
            <a:avLst/>
          </a:prstGeom>
          <a:noFill/>
          <a:ln>
            <a:noFill/>
          </a:ln>
        </p:spPr>
      </p:pic>
      <p:pic>
        <p:nvPicPr>
          <p:cNvPr id="258" name="Google Shape;258;p11"/>
          <p:cNvPicPr preferRelativeResize="0"/>
          <p:nvPr/>
        </p:nvPicPr>
        <p:blipFill>
          <a:blip r:embed="rId4">
            <a:alphaModFix/>
          </a:blip>
          <a:stretch>
            <a:fillRect/>
          </a:stretch>
        </p:blipFill>
        <p:spPr>
          <a:xfrm>
            <a:off x="5606700" y="3649625"/>
            <a:ext cx="6132075" cy="30660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2"/>
          <p:cNvGrpSpPr/>
          <p:nvPr/>
        </p:nvGrpSpPr>
        <p:grpSpPr>
          <a:xfrm>
            <a:off x="1082977" y="1335922"/>
            <a:ext cx="10026046" cy="4186156"/>
            <a:chOff x="0" y="46736"/>
            <a:chExt cx="7316650" cy="2816640"/>
          </a:xfrm>
        </p:grpSpPr>
        <p:sp>
          <p:nvSpPr>
            <p:cNvPr id="92" name="Google Shape;92;p2"/>
            <p:cNvSpPr/>
            <p:nvPr/>
          </p:nvSpPr>
          <p:spPr>
            <a:xfrm>
              <a:off x="0" y="282896"/>
              <a:ext cx="7316650" cy="403200"/>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365832" y="46736"/>
              <a:ext cx="6660661" cy="4723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txBox="1"/>
            <p:nvPr/>
          </p:nvSpPr>
          <p:spPr>
            <a:xfrm>
              <a:off x="388889" y="69793"/>
              <a:ext cx="6614547" cy="426206"/>
            </a:xfrm>
            <a:prstGeom prst="rect">
              <a:avLst/>
            </a:prstGeom>
            <a:noFill/>
            <a:ln>
              <a:noFill/>
            </a:ln>
          </p:spPr>
          <p:txBody>
            <a:bodyPr spcFirstLastPara="1" wrap="square" lIns="193575" tIns="0" rIns="193575"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2400" b="1" i="0" u="none" strike="noStrike" cap="none">
                  <a:solidFill>
                    <a:schemeClr val="lt1"/>
                  </a:solidFill>
                  <a:latin typeface="Arial"/>
                  <a:ea typeface="Arial"/>
                  <a:cs typeface="Arial"/>
                  <a:sym typeface="Arial"/>
                </a:rPr>
                <a:t>Introduction</a:t>
              </a:r>
              <a:endParaRPr sz="2400" b="0" i="0" u="none" strike="noStrike" cap="none">
                <a:solidFill>
                  <a:schemeClr val="lt1"/>
                </a:solidFill>
                <a:latin typeface="Arial"/>
                <a:ea typeface="Arial"/>
                <a:cs typeface="Arial"/>
                <a:sym typeface="Arial"/>
              </a:endParaRPr>
            </a:p>
          </p:txBody>
        </p:sp>
        <p:sp>
          <p:nvSpPr>
            <p:cNvPr id="95" name="Google Shape;95;p2"/>
            <p:cNvSpPr/>
            <p:nvPr/>
          </p:nvSpPr>
          <p:spPr>
            <a:xfrm>
              <a:off x="0" y="1008656"/>
              <a:ext cx="7316650" cy="403200"/>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365832" y="772496"/>
              <a:ext cx="6650571" cy="4723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txBox="1"/>
            <p:nvPr/>
          </p:nvSpPr>
          <p:spPr>
            <a:xfrm>
              <a:off x="388889" y="795553"/>
              <a:ext cx="6604457" cy="426206"/>
            </a:xfrm>
            <a:prstGeom prst="rect">
              <a:avLst/>
            </a:prstGeom>
            <a:noFill/>
            <a:ln>
              <a:noFill/>
            </a:ln>
          </p:spPr>
          <p:txBody>
            <a:bodyPr spcFirstLastPara="1" wrap="square" lIns="193575" tIns="0" rIns="193575"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2400" b="1" i="0" u="none" strike="noStrike" cap="none">
                  <a:solidFill>
                    <a:schemeClr val="lt1"/>
                  </a:solidFill>
                  <a:latin typeface="Arial"/>
                  <a:ea typeface="Arial"/>
                  <a:cs typeface="Arial"/>
                  <a:sym typeface="Arial"/>
                </a:rPr>
                <a:t>Exploratory Data Analysis</a:t>
              </a:r>
              <a:endParaRPr sz="2400" b="0" i="0" u="none" strike="noStrike" cap="none">
                <a:solidFill>
                  <a:srgbClr val="000000"/>
                </a:solidFill>
                <a:latin typeface="Arial"/>
                <a:ea typeface="Arial"/>
                <a:cs typeface="Arial"/>
                <a:sym typeface="Arial"/>
              </a:endParaRPr>
            </a:p>
          </p:txBody>
        </p:sp>
        <p:sp>
          <p:nvSpPr>
            <p:cNvPr id="98" name="Google Shape;98;p2"/>
            <p:cNvSpPr/>
            <p:nvPr/>
          </p:nvSpPr>
          <p:spPr>
            <a:xfrm>
              <a:off x="0" y="1734416"/>
              <a:ext cx="7316650" cy="403200"/>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365832" y="1498256"/>
              <a:ext cx="6640123" cy="4723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txBox="1"/>
            <p:nvPr/>
          </p:nvSpPr>
          <p:spPr>
            <a:xfrm>
              <a:off x="388889" y="1521313"/>
              <a:ext cx="6594009" cy="426206"/>
            </a:xfrm>
            <a:prstGeom prst="rect">
              <a:avLst/>
            </a:prstGeom>
            <a:noFill/>
            <a:ln>
              <a:noFill/>
            </a:ln>
          </p:spPr>
          <p:txBody>
            <a:bodyPr spcFirstLastPara="1" wrap="square" lIns="193575" tIns="0" rIns="193575"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2400" b="1" i="0" u="none" strike="noStrike" cap="none">
                  <a:solidFill>
                    <a:schemeClr val="lt1"/>
                  </a:solidFill>
                  <a:latin typeface="Arial"/>
                  <a:ea typeface="Arial"/>
                  <a:cs typeface="Arial"/>
                  <a:sym typeface="Arial"/>
                </a:rPr>
                <a:t>Build Model</a:t>
              </a:r>
              <a:endParaRPr sz="2400" b="0" i="0" u="none" strike="noStrike" cap="none">
                <a:solidFill>
                  <a:srgbClr val="000000"/>
                </a:solidFill>
                <a:latin typeface="Arial"/>
                <a:ea typeface="Arial"/>
                <a:cs typeface="Arial"/>
                <a:sym typeface="Arial"/>
              </a:endParaRPr>
            </a:p>
          </p:txBody>
        </p:sp>
        <p:sp>
          <p:nvSpPr>
            <p:cNvPr id="101" name="Google Shape;101;p2"/>
            <p:cNvSpPr/>
            <p:nvPr/>
          </p:nvSpPr>
          <p:spPr>
            <a:xfrm>
              <a:off x="0" y="2460176"/>
              <a:ext cx="7316650" cy="403200"/>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365832" y="2224016"/>
              <a:ext cx="6644988" cy="4723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txBox="1"/>
            <p:nvPr/>
          </p:nvSpPr>
          <p:spPr>
            <a:xfrm>
              <a:off x="388889" y="2247073"/>
              <a:ext cx="6181275" cy="426206"/>
            </a:xfrm>
            <a:prstGeom prst="rect">
              <a:avLst/>
            </a:prstGeom>
            <a:noFill/>
            <a:ln>
              <a:noFill/>
            </a:ln>
          </p:spPr>
          <p:txBody>
            <a:bodyPr spcFirstLastPara="1" wrap="square" lIns="193575" tIns="0" rIns="193575" bIns="0" anchor="ctr" anchorCtr="0">
              <a:noAutofit/>
            </a:bodyPr>
            <a:lstStyle/>
            <a:p>
              <a:pPr marL="0" marR="0" lvl="0" indent="0" algn="l" rtl="0">
                <a:lnSpc>
                  <a:spcPct val="90000"/>
                </a:lnSpc>
                <a:spcBef>
                  <a:spcPts val="0"/>
                </a:spcBef>
                <a:spcAft>
                  <a:spcPts val="0"/>
                </a:spcAft>
                <a:buNone/>
              </a:pPr>
              <a:r>
                <a:rPr lang="en-US" sz="2400" b="1" i="0" u="none" strike="noStrike" cap="none">
                  <a:solidFill>
                    <a:schemeClr val="lt1"/>
                  </a:solidFill>
                  <a:latin typeface="Arial"/>
                  <a:ea typeface="Arial"/>
                  <a:cs typeface="Arial"/>
                  <a:sym typeface="Arial"/>
                </a:rPr>
                <a:t>Evaluation</a:t>
              </a:r>
              <a:endParaRPr sz="2400" b="0" i="0" u="none" strike="noStrike" cap="none">
                <a:solidFill>
                  <a:schemeClr val="lt1"/>
                </a:solidFill>
                <a:latin typeface="Arial"/>
                <a:ea typeface="Arial"/>
                <a:cs typeface="Arial"/>
                <a:sym typeface="Arial"/>
              </a:endParaRPr>
            </a:p>
          </p:txBody>
        </p:sp>
      </p:grpSp>
      <p:pic>
        <p:nvPicPr>
          <p:cNvPr id="104" name="Google Shape;104;p2"/>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105" name="Google Shape;105;p2"/>
          <p:cNvSpPr txBox="1">
            <a:spLocks noGrp="1"/>
          </p:cNvSpPr>
          <p:nvPr>
            <p:ph type="title"/>
          </p:nvPr>
        </p:nvSpPr>
        <p:spPr>
          <a:xfrm>
            <a:off x="241661" y="135681"/>
            <a:ext cx="6885520"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Agenda</a:t>
            </a:r>
            <a:endParaRPr b="1">
              <a:solidFill>
                <a:schemeClr val="lt1"/>
              </a:solidFill>
              <a:latin typeface="Arial"/>
              <a:ea typeface="Arial"/>
              <a:cs typeface="Arial"/>
              <a:sym typeface="Arial"/>
            </a:endParaRPr>
          </a:p>
        </p:txBody>
      </p:sp>
      <p:sp>
        <p:nvSpPr>
          <p:cNvPr id="106" name="Google Shape;106;p2"/>
          <p:cNvSpPr/>
          <p:nvPr/>
        </p:nvSpPr>
        <p:spPr>
          <a:xfrm>
            <a:off x="1082977" y="6004158"/>
            <a:ext cx="10026046" cy="599245"/>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1580945" y="5650488"/>
            <a:ext cx="9105664" cy="701973"/>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txBox="1"/>
          <p:nvPr/>
        </p:nvSpPr>
        <p:spPr>
          <a:xfrm>
            <a:off x="1580945" y="5683006"/>
            <a:ext cx="8470235" cy="633437"/>
          </a:xfrm>
          <a:prstGeom prst="rect">
            <a:avLst/>
          </a:prstGeom>
          <a:noFill/>
          <a:ln>
            <a:noFill/>
          </a:ln>
        </p:spPr>
        <p:txBody>
          <a:bodyPr spcFirstLastPara="1" wrap="square" lIns="193575" tIns="0" rIns="193575" bIns="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2400" b="1" i="0" u="none" strike="noStrike" cap="none">
                <a:solidFill>
                  <a:schemeClr val="lt1"/>
                </a:solidFill>
                <a:latin typeface="Arial"/>
                <a:ea typeface="Arial"/>
                <a:cs typeface="Arial"/>
                <a:sym typeface="Arial"/>
              </a:rPr>
              <a:t>Conclusion</a:t>
            </a: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p:nvPr/>
        </p:nvSpPr>
        <p:spPr>
          <a:xfrm>
            <a:off x="241661" y="961768"/>
            <a:ext cx="11379300" cy="57567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A82181"/>
              </a:buClr>
              <a:buSzPts val="2400"/>
              <a:buFont typeface="Arial"/>
              <a:buChar char="▪"/>
            </a:pPr>
            <a:r>
              <a:rPr lang="en-US" sz="2400" b="1" i="0" u="none" strike="noStrike" cap="none">
                <a:solidFill>
                  <a:srgbClr val="A82181"/>
                </a:solidFill>
                <a:latin typeface="Arial"/>
                <a:ea typeface="Arial"/>
                <a:cs typeface="Arial"/>
                <a:sym typeface="Arial"/>
              </a:rPr>
              <a:t>Introduce Group</a:t>
            </a:r>
            <a:endParaRPr sz="2400" b="1" i="0" u="none" strike="noStrike" cap="none">
              <a:solidFill>
                <a:srgbClr val="A82181"/>
              </a:solidFill>
              <a:latin typeface="Arial"/>
              <a:ea typeface="Arial"/>
              <a:cs typeface="Arial"/>
              <a:sym typeface="Arial"/>
            </a:endParaRPr>
          </a:p>
          <a:p>
            <a:pPr marL="457200" marR="0" lvl="0" indent="-342900" algn="l" rtl="0">
              <a:spcBef>
                <a:spcPts val="0"/>
              </a:spcBef>
              <a:spcAft>
                <a:spcPts val="0"/>
              </a:spcAft>
              <a:buClr>
                <a:srgbClr val="434343"/>
              </a:buClr>
              <a:buSzPts val="1800"/>
              <a:buFont typeface="Arial"/>
              <a:buChar char="-"/>
            </a:pPr>
            <a:r>
              <a:rPr lang="en-US" sz="2400" b="0" i="0" u="none" strike="noStrike" cap="none">
                <a:solidFill>
                  <a:srgbClr val="434343"/>
                </a:solidFill>
                <a:latin typeface="Arial"/>
                <a:ea typeface="Arial"/>
                <a:cs typeface="Arial"/>
                <a:sym typeface="Arial"/>
              </a:rPr>
              <a:t>Team 1:</a:t>
            </a:r>
            <a:endParaRPr/>
          </a:p>
          <a:p>
            <a:pPr marL="114300" marR="0" lvl="0" indent="0" algn="l" rtl="0">
              <a:spcBef>
                <a:spcPts val="0"/>
              </a:spcBef>
              <a:spcAft>
                <a:spcPts val="0"/>
              </a:spcAft>
              <a:buNone/>
            </a:pPr>
            <a:r>
              <a:rPr lang="en-US" sz="2400" b="1" i="0" u="none" strike="noStrike" cap="none">
                <a:solidFill>
                  <a:srgbClr val="434343"/>
                </a:solidFill>
                <a:latin typeface="Arial"/>
                <a:ea typeface="Arial"/>
                <a:cs typeface="Arial"/>
                <a:sym typeface="Arial"/>
              </a:rPr>
              <a:t>	</a:t>
            </a:r>
            <a:r>
              <a:rPr lang="en-US" sz="2400" b="0" i="0" u="none" strike="noStrike" cap="none">
                <a:solidFill>
                  <a:srgbClr val="434343"/>
                </a:solidFill>
                <a:latin typeface="Arial"/>
                <a:ea typeface="Arial"/>
                <a:cs typeface="Arial"/>
                <a:sym typeface="Arial"/>
              </a:rPr>
              <a:t>+ Hoang Quoc Trung – SE151140 (Leader)</a:t>
            </a:r>
            <a:endParaRPr/>
          </a:p>
          <a:p>
            <a:pPr marL="114300" marR="0" lvl="0" indent="0" algn="l" rtl="0">
              <a:spcBef>
                <a:spcPts val="0"/>
              </a:spcBef>
              <a:spcAft>
                <a:spcPts val="0"/>
              </a:spcAft>
              <a:buNone/>
            </a:pPr>
            <a:r>
              <a:rPr lang="en-US" sz="2400" b="1" i="0" u="none" strike="noStrike" cap="none">
                <a:solidFill>
                  <a:srgbClr val="434343"/>
                </a:solidFill>
                <a:latin typeface="Arial"/>
                <a:ea typeface="Arial"/>
                <a:cs typeface="Arial"/>
                <a:sym typeface="Arial"/>
              </a:rPr>
              <a:t>	</a:t>
            </a:r>
            <a:r>
              <a:rPr lang="en-US" sz="2400" b="0" i="0" u="none" strike="noStrike" cap="none">
                <a:solidFill>
                  <a:srgbClr val="434343"/>
                </a:solidFill>
                <a:latin typeface="Arial"/>
                <a:ea typeface="Arial"/>
                <a:cs typeface="Arial"/>
                <a:sym typeface="Arial"/>
              </a:rPr>
              <a:t>+ Nguyen Hung Thinh – SE151079</a:t>
            </a:r>
            <a:endParaRPr/>
          </a:p>
          <a:p>
            <a:pPr marL="342900" marR="0" lvl="0" indent="-342900" algn="l" rtl="0">
              <a:spcBef>
                <a:spcPts val="480"/>
              </a:spcBef>
              <a:spcAft>
                <a:spcPts val="0"/>
              </a:spcAft>
              <a:buClr>
                <a:srgbClr val="A82181"/>
              </a:buClr>
              <a:buSzPts val="2400"/>
              <a:buFont typeface="Arial"/>
              <a:buChar char="▪"/>
            </a:pPr>
            <a:r>
              <a:rPr lang="en-US" sz="2400" b="1" i="0" u="none" strike="noStrike" cap="none">
                <a:solidFill>
                  <a:srgbClr val="A82181"/>
                </a:solidFill>
                <a:latin typeface="Arial"/>
                <a:ea typeface="Arial"/>
                <a:cs typeface="Arial"/>
                <a:sym typeface="Arial"/>
              </a:rPr>
              <a:t>Introduce Model </a:t>
            </a:r>
            <a:endParaRPr/>
          </a:p>
          <a:p>
            <a:pPr marL="457200" marR="0" lvl="0" indent="-342900" algn="l" rtl="0">
              <a:spcBef>
                <a:spcPts val="0"/>
              </a:spcBef>
              <a:spcAft>
                <a:spcPts val="0"/>
              </a:spcAft>
              <a:buClr>
                <a:srgbClr val="434343"/>
              </a:buClr>
              <a:buSzPts val="1800"/>
              <a:buFont typeface="Arial"/>
              <a:buChar char="-"/>
            </a:pPr>
            <a:r>
              <a:rPr lang="en-US" sz="2400" b="0" i="0" u="none" strike="noStrike" cap="none">
                <a:solidFill>
                  <a:srgbClr val="434343"/>
                </a:solidFill>
                <a:latin typeface="Arial"/>
                <a:ea typeface="Arial"/>
                <a:cs typeface="Arial"/>
                <a:sym typeface="Arial"/>
              </a:rPr>
              <a:t>Model to identify gender through face image.</a:t>
            </a:r>
            <a:endParaRPr/>
          </a:p>
          <a:p>
            <a:pPr marL="457200" marR="0" lvl="0" indent="-342900" algn="l" rtl="0">
              <a:spcBef>
                <a:spcPts val="0"/>
              </a:spcBef>
              <a:spcAft>
                <a:spcPts val="0"/>
              </a:spcAft>
              <a:buClr>
                <a:srgbClr val="434343"/>
              </a:buClr>
              <a:buSzPts val="1800"/>
              <a:buFont typeface="Arial"/>
              <a:buChar char="-"/>
            </a:pPr>
            <a:r>
              <a:rPr lang="en-US" sz="2400" b="0" i="0" u="none" strike="noStrike" cap="none">
                <a:solidFill>
                  <a:srgbClr val="434343"/>
                </a:solidFill>
                <a:latin typeface="Arial"/>
                <a:ea typeface="Arial"/>
                <a:cs typeface="Arial"/>
                <a:sym typeface="Arial"/>
              </a:rPr>
              <a:t>We use and test CNN models, specifically Transfer Learning models (VGG 16, Resnet 50, Efficientnet B0, Inception V3, Mobilenet, Xception) and choose the VGG 16 model that best applies to the project. and achieved an accuracy of 98.11% on the test set dataset.</a:t>
            </a:r>
            <a:endParaRPr sz="2400" b="0" i="0" u="none" strike="noStrike" cap="none">
              <a:solidFill>
                <a:srgbClr val="434343"/>
              </a:solidFill>
              <a:latin typeface="Arial"/>
              <a:ea typeface="Arial"/>
              <a:cs typeface="Arial"/>
              <a:sym typeface="Arial"/>
            </a:endParaRPr>
          </a:p>
          <a:p>
            <a:pPr marL="342900" marR="0" lvl="0" indent="-342900" algn="l" rtl="0">
              <a:spcBef>
                <a:spcPts val="480"/>
              </a:spcBef>
              <a:spcAft>
                <a:spcPts val="0"/>
              </a:spcAft>
              <a:buClr>
                <a:srgbClr val="A82181"/>
              </a:buClr>
              <a:buSzPts val="2400"/>
              <a:buFont typeface="Arial"/>
              <a:buChar char="▪"/>
            </a:pPr>
            <a:r>
              <a:rPr lang="en-US" sz="2400" b="1" i="0" u="none" strike="noStrike" cap="none">
                <a:solidFill>
                  <a:srgbClr val="A82181"/>
                </a:solidFill>
                <a:latin typeface="Arial"/>
                <a:ea typeface="Arial"/>
                <a:cs typeface="Arial"/>
                <a:sym typeface="Arial"/>
              </a:rPr>
              <a:t>Dataset</a:t>
            </a:r>
            <a:endParaRPr/>
          </a:p>
          <a:p>
            <a:pPr marL="457200" marR="0" lvl="0" indent="-342900" algn="l" rtl="0">
              <a:spcBef>
                <a:spcPts val="0"/>
              </a:spcBef>
              <a:spcAft>
                <a:spcPts val="0"/>
              </a:spcAft>
              <a:buClr>
                <a:srgbClr val="434343"/>
              </a:buClr>
              <a:buSzPts val="1800"/>
              <a:buFont typeface="Arial"/>
              <a:buChar char="-"/>
            </a:pPr>
            <a:r>
              <a:rPr lang="en-US" sz="2400" b="0" i="0" u="none" strike="noStrike" cap="none">
                <a:solidFill>
                  <a:srgbClr val="434343"/>
                </a:solidFill>
                <a:latin typeface="Arial"/>
                <a:ea typeface="Arial"/>
                <a:cs typeface="Arial"/>
                <a:sym typeface="Arial"/>
              </a:rPr>
              <a:t>Using CelebA's data available on Kaggle.</a:t>
            </a:r>
            <a:endParaRPr/>
          </a:p>
          <a:p>
            <a:pPr marL="457200" marR="0" lvl="0" indent="-342900" algn="l" rtl="0">
              <a:spcBef>
                <a:spcPts val="0"/>
              </a:spcBef>
              <a:spcAft>
                <a:spcPts val="0"/>
              </a:spcAft>
              <a:buClr>
                <a:srgbClr val="434343"/>
              </a:buClr>
              <a:buSzPts val="1800"/>
              <a:buFont typeface="Arial"/>
              <a:buChar char="-"/>
            </a:pPr>
            <a:r>
              <a:rPr lang="en-US" sz="2400" b="0" i="0" u="none" strike="noStrike" cap="none">
                <a:solidFill>
                  <a:srgbClr val="434343"/>
                </a:solidFill>
                <a:latin typeface="Arial"/>
                <a:ea typeface="Arial"/>
                <a:cs typeface="Arial"/>
                <a:sym typeface="Arial"/>
              </a:rPr>
              <a:t>Data has been labeled.</a:t>
            </a:r>
            <a:endParaRPr/>
          </a:p>
          <a:p>
            <a:pPr marL="457200" marR="0" lvl="0" indent="-342900" algn="l" rtl="0">
              <a:spcBef>
                <a:spcPts val="0"/>
              </a:spcBef>
              <a:spcAft>
                <a:spcPts val="0"/>
              </a:spcAft>
              <a:buClr>
                <a:srgbClr val="434343"/>
              </a:buClr>
              <a:buSzPts val="1800"/>
              <a:buFont typeface="Arial"/>
              <a:buChar char="-"/>
            </a:pPr>
            <a:r>
              <a:rPr lang="en-US" sz="2400" b="0" i="0" u="none" strike="noStrike" cap="none">
                <a:solidFill>
                  <a:srgbClr val="434343"/>
                </a:solidFill>
                <a:latin typeface="Arial"/>
                <a:ea typeface="Arial"/>
                <a:cs typeface="Arial"/>
                <a:sym typeface="Arial"/>
              </a:rPr>
              <a:t>This dataset is about 200k images of male and female faces with a common size of 218x178, mostly European faces.</a:t>
            </a:r>
            <a:endParaRPr sz="2400" b="0" i="0" u="none" strike="noStrike" cap="none">
              <a:solidFill>
                <a:srgbClr val="434343"/>
              </a:solidFill>
              <a:latin typeface="Arial"/>
              <a:ea typeface="Arial"/>
              <a:cs typeface="Arial"/>
              <a:sym typeface="Arial"/>
            </a:endParaRPr>
          </a:p>
        </p:txBody>
      </p:sp>
      <p:pic>
        <p:nvPicPr>
          <p:cNvPr id="114" name="Google Shape;114;p3"/>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115" name="Google Shape;115;p3"/>
          <p:cNvSpPr txBox="1">
            <a:spLocks noGrp="1"/>
          </p:cNvSpPr>
          <p:nvPr>
            <p:ph type="title"/>
          </p:nvPr>
        </p:nvSpPr>
        <p:spPr>
          <a:xfrm>
            <a:off x="241661" y="135681"/>
            <a:ext cx="6885520"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Introduction</a:t>
            </a:r>
            <a:endParaRPr b="1">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8297f938ed_15_0"/>
          <p:cNvSpPr txBox="1"/>
          <p:nvPr/>
        </p:nvSpPr>
        <p:spPr>
          <a:xfrm>
            <a:off x="241661" y="1070043"/>
            <a:ext cx="11379300" cy="831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A82181"/>
              </a:buClr>
              <a:buSzPts val="2400"/>
              <a:buFont typeface="Arial"/>
              <a:buChar char="▪"/>
            </a:pPr>
            <a:r>
              <a:rPr lang="en-US" sz="2400" b="1">
                <a:solidFill>
                  <a:srgbClr val="A82181"/>
                </a:solidFill>
              </a:rPr>
              <a:t>Why Did We Choose This Project ?  </a:t>
            </a:r>
            <a:endParaRPr sz="2400" b="1" i="0" u="none" strike="noStrike" cap="none">
              <a:solidFill>
                <a:srgbClr val="A82181"/>
              </a:solidFill>
              <a:latin typeface="Arial"/>
              <a:ea typeface="Arial"/>
              <a:cs typeface="Arial"/>
              <a:sym typeface="Arial"/>
            </a:endParaRPr>
          </a:p>
          <a:p>
            <a:pPr marL="0" marR="0" lvl="0" indent="0" algn="l" rtl="0">
              <a:spcBef>
                <a:spcPts val="0"/>
              </a:spcBef>
              <a:spcAft>
                <a:spcPts val="0"/>
              </a:spcAft>
              <a:buNone/>
            </a:pPr>
            <a:endParaRPr sz="2400" b="0" i="0" u="none" strike="noStrike" cap="none">
              <a:solidFill>
                <a:srgbClr val="434343"/>
              </a:solidFill>
              <a:latin typeface="Arial"/>
              <a:ea typeface="Arial"/>
              <a:cs typeface="Arial"/>
              <a:sym typeface="Arial"/>
            </a:endParaRPr>
          </a:p>
        </p:txBody>
      </p:sp>
      <p:pic>
        <p:nvPicPr>
          <p:cNvPr id="121" name="Google Shape;121;g18297f938ed_15_0"/>
          <p:cNvPicPr preferRelativeResize="0"/>
          <p:nvPr/>
        </p:nvPicPr>
        <p:blipFill rotWithShape="1">
          <a:blip r:embed="rId3">
            <a:alphaModFix/>
          </a:blip>
          <a:srcRect/>
          <a:stretch/>
        </p:blipFill>
        <p:spPr>
          <a:xfrm>
            <a:off x="0" y="-23369"/>
            <a:ext cx="10326542" cy="962159"/>
          </a:xfrm>
          <a:prstGeom prst="rect">
            <a:avLst/>
          </a:prstGeom>
          <a:noFill/>
          <a:ln>
            <a:noFill/>
          </a:ln>
        </p:spPr>
      </p:pic>
      <p:sp>
        <p:nvSpPr>
          <p:cNvPr id="122" name="Google Shape;122;g18297f938ed_15_0"/>
          <p:cNvSpPr txBox="1">
            <a:spLocks noGrp="1"/>
          </p:cNvSpPr>
          <p:nvPr>
            <p:ph type="title"/>
          </p:nvPr>
        </p:nvSpPr>
        <p:spPr>
          <a:xfrm>
            <a:off x="241661" y="135681"/>
            <a:ext cx="6885600" cy="644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Introduction</a:t>
            </a:r>
            <a:endParaRPr b="1">
              <a:solidFill>
                <a:schemeClr val="lt1"/>
              </a:solidFill>
              <a:latin typeface="Arial"/>
              <a:ea typeface="Arial"/>
              <a:cs typeface="Arial"/>
              <a:sym typeface="Arial"/>
            </a:endParaRPr>
          </a:p>
        </p:txBody>
      </p:sp>
      <p:sp>
        <p:nvSpPr>
          <p:cNvPr id="123" name="Google Shape;123;g18297f938ed_15_0"/>
          <p:cNvSpPr txBox="1"/>
          <p:nvPr/>
        </p:nvSpPr>
        <p:spPr>
          <a:xfrm>
            <a:off x="939300" y="1383550"/>
            <a:ext cx="9984000" cy="5171700"/>
          </a:xfrm>
          <a:prstGeom prst="rect">
            <a:avLst/>
          </a:prstGeom>
          <a:noFill/>
          <a:ln>
            <a:noFill/>
          </a:ln>
        </p:spPr>
        <p:txBody>
          <a:bodyPr spcFirstLastPara="1" wrap="square" lIns="91425" tIns="91425" rIns="91425" bIns="91425" anchor="t" anchorCtr="0">
            <a:spAutoFit/>
          </a:bodyPr>
          <a:lstStyle/>
          <a:p>
            <a:pPr marL="457200" lvl="0" indent="0" algn="l" rtl="0">
              <a:spcBef>
                <a:spcPts val="480"/>
              </a:spcBef>
              <a:spcAft>
                <a:spcPts val="0"/>
              </a:spcAft>
              <a:buNone/>
            </a:pPr>
            <a:endParaRPr sz="2400">
              <a:solidFill>
                <a:srgbClr val="434343"/>
              </a:solidFill>
            </a:endParaRPr>
          </a:p>
          <a:p>
            <a:pPr marL="457200" lvl="0" indent="-381000" algn="l" rtl="0">
              <a:lnSpc>
                <a:spcPct val="115000"/>
              </a:lnSpc>
              <a:spcBef>
                <a:spcPts val="0"/>
              </a:spcBef>
              <a:spcAft>
                <a:spcPts val="0"/>
              </a:spcAft>
              <a:buClr>
                <a:srgbClr val="434343"/>
              </a:buClr>
              <a:buSzPts val="2400"/>
              <a:buChar char="●"/>
            </a:pPr>
            <a:r>
              <a:rPr lang="en-US" sz="2400">
                <a:solidFill>
                  <a:srgbClr val="434343"/>
                </a:solidFill>
              </a:rPr>
              <a:t>Widely used in daily life .</a:t>
            </a:r>
            <a:endParaRPr sz="2400">
              <a:solidFill>
                <a:srgbClr val="434343"/>
              </a:solidFill>
            </a:endParaRPr>
          </a:p>
          <a:p>
            <a:pPr marL="457200" lvl="0" indent="-381000" algn="l" rtl="0">
              <a:lnSpc>
                <a:spcPct val="115000"/>
              </a:lnSpc>
              <a:spcBef>
                <a:spcPts val="0"/>
              </a:spcBef>
              <a:spcAft>
                <a:spcPts val="0"/>
              </a:spcAft>
              <a:buClr>
                <a:srgbClr val="434343"/>
              </a:buClr>
              <a:buSzPts val="2400"/>
              <a:buChar char="●"/>
            </a:pPr>
            <a:r>
              <a:rPr lang="en-US" sz="2400">
                <a:solidFill>
                  <a:srgbClr val="434343"/>
                </a:solidFill>
              </a:rPr>
              <a:t>Extract a lot of user information such as  : </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Gender.</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Age.</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Emotion.</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Health status.</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Ethnic.</a:t>
            </a:r>
            <a:endParaRPr sz="2400">
              <a:solidFill>
                <a:srgbClr val="434343"/>
              </a:solidFill>
            </a:endParaRPr>
          </a:p>
          <a:p>
            <a:pPr marL="457200" lvl="0" indent="-381000" algn="l" rtl="0">
              <a:lnSpc>
                <a:spcPct val="115000"/>
              </a:lnSpc>
              <a:spcBef>
                <a:spcPts val="0"/>
              </a:spcBef>
              <a:spcAft>
                <a:spcPts val="0"/>
              </a:spcAft>
              <a:buClr>
                <a:srgbClr val="434343"/>
              </a:buClr>
              <a:buSzPts val="2400"/>
              <a:buChar char="●"/>
            </a:pPr>
            <a:r>
              <a:rPr lang="en-US" sz="2400">
                <a:solidFill>
                  <a:srgbClr val="434343"/>
                </a:solidFill>
              </a:rPr>
              <a:t>Support and  economic boost  : </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Attendance systems.</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Automated trading systems. </a:t>
            </a:r>
            <a:endParaRPr sz="2400">
              <a:solidFill>
                <a:srgbClr val="434343"/>
              </a:solidFill>
            </a:endParaRPr>
          </a:p>
          <a:p>
            <a:pPr marL="914400" lvl="0" indent="-381000" algn="l" rtl="0">
              <a:lnSpc>
                <a:spcPct val="115000"/>
              </a:lnSpc>
              <a:spcBef>
                <a:spcPts val="0"/>
              </a:spcBef>
              <a:spcAft>
                <a:spcPts val="0"/>
              </a:spcAft>
              <a:buClr>
                <a:srgbClr val="434343"/>
              </a:buClr>
              <a:buSzPts val="2400"/>
              <a:buChar char="-"/>
            </a:pPr>
            <a:r>
              <a:rPr lang="en-US" sz="2400">
                <a:solidFill>
                  <a:srgbClr val="434343"/>
                </a:solidFill>
              </a:rPr>
              <a:t>Smart advertising through gender. </a:t>
            </a:r>
            <a:endParaRPr sz="24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4"/>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129" name="Google Shape;129;p4"/>
          <p:cNvSpPr txBox="1">
            <a:spLocks noGrp="1"/>
          </p:cNvSpPr>
          <p:nvPr>
            <p:ph type="title"/>
          </p:nvPr>
        </p:nvSpPr>
        <p:spPr>
          <a:xfrm>
            <a:off x="241660" y="135681"/>
            <a:ext cx="8301975"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Exploratory Data Analysis</a:t>
            </a:r>
            <a:endParaRPr b="1">
              <a:solidFill>
                <a:schemeClr val="lt1"/>
              </a:solidFill>
              <a:latin typeface="Arial"/>
              <a:ea typeface="Arial"/>
              <a:cs typeface="Arial"/>
              <a:sym typeface="Arial"/>
            </a:endParaRPr>
          </a:p>
        </p:txBody>
      </p:sp>
      <p:sp>
        <p:nvSpPr>
          <p:cNvPr id="130" name="Google Shape;130;p4"/>
          <p:cNvSpPr txBox="1"/>
          <p:nvPr/>
        </p:nvSpPr>
        <p:spPr>
          <a:xfrm>
            <a:off x="334018" y="1083251"/>
            <a:ext cx="3000000" cy="553968"/>
          </a:xfrm>
          <a:prstGeom prst="rect">
            <a:avLst/>
          </a:prstGeom>
          <a:noFill/>
          <a:ln>
            <a:noFill/>
          </a:ln>
        </p:spPr>
        <p:txBody>
          <a:bodyPr spcFirstLastPara="1" wrap="square" lIns="91425" tIns="91425" rIns="91425" bIns="91425" anchor="t" anchorCtr="0">
            <a:spAutoFit/>
          </a:bodyPr>
          <a:lstStyle/>
          <a:p>
            <a:pPr marL="342900" marR="0" lvl="0" indent="-342900" algn="l" rtl="0">
              <a:spcBef>
                <a:spcPts val="0"/>
              </a:spcBef>
              <a:spcAft>
                <a:spcPts val="0"/>
              </a:spcAft>
              <a:buClr>
                <a:srgbClr val="A82181"/>
              </a:buClr>
              <a:buSzPts val="2400"/>
              <a:buFont typeface="Noto Sans"/>
              <a:buChar char="▪"/>
            </a:pPr>
            <a:r>
              <a:rPr lang="en-US" sz="2400" b="1" i="0" u="none" strike="noStrike" cap="none">
                <a:solidFill>
                  <a:srgbClr val="A82181"/>
                </a:solidFill>
                <a:latin typeface="Arial"/>
                <a:ea typeface="Arial"/>
                <a:cs typeface="Arial"/>
                <a:sym typeface="Arial"/>
              </a:rPr>
              <a:t>Data Analysis</a:t>
            </a:r>
            <a:endParaRPr sz="2400" b="0" i="0" u="none" strike="noStrike" cap="none">
              <a:solidFill>
                <a:srgbClr val="3F3F3F"/>
              </a:solidFill>
              <a:latin typeface="Arial"/>
              <a:ea typeface="Arial"/>
              <a:cs typeface="Arial"/>
              <a:sym typeface="Arial"/>
            </a:endParaRPr>
          </a:p>
        </p:txBody>
      </p:sp>
      <p:pic>
        <p:nvPicPr>
          <p:cNvPr id="131" name="Google Shape;131;p4"/>
          <p:cNvPicPr preferRelativeResize="0"/>
          <p:nvPr/>
        </p:nvPicPr>
        <p:blipFill rotWithShape="1">
          <a:blip r:embed="rId4">
            <a:alphaModFix/>
          </a:blip>
          <a:srcRect/>
          <a:stretch/>
        </p:blipFill>
        <p:spPr>
          <a:xfrm>
            <a:off x="918840" y="1771859"/>
            <a:ext cx="5531161" cy="4702832"/>
          </a:xfrm>
          <a:prstGeom prst="rect">
            <a:avLst/>
          </a:prstGeom>
          <a:noFill/>
          <a:ln>
            <a:noFill/>
          </a:ln>
        </p:spPr>
      </p:pic>
      <p:pic>
        <p:nvPicPr>
          <p:cNvPr id="132" name="Google Shape;132;p4"/>
          <p:cNvPicPr preferRelativeResize="0"/>
          <p:nvPr/>
        </p:nvPicPr>
        <p:blipFill rotWithShape="1">
          <a:blip r:embed="rId5">
            <a:alphaModFix/>
          </a:blip>
          <a:srcRect/>
          <a:stretch/>
        </p:blipFill>
        <p:spPr>
          <a:xfrm>
            <a:off x="7929053" y="1907806"/>
            <a:ext cx="2600688" cy="263879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33" name="Google Shape;133;p4"/>
          <p:cNvSpPr txBox="1"/>
          <p:nvPr/>
        </p:nvSpPr>
        <p:spPr>
          <a:xfrm>
            <a:off x="7287491" y="4905031"/>
            <a:ext cx="4239491" cy="156966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3F3F3F"/>
              </a:buClr>
              <a:buSzPts val="2400"/>
              <a:buFont typeface="Arial"/>
              <a:buChar char="-"/>
            </a:pPr>
            <a:r>
              <a:rPr lang="en-US" sz="2400" b="0" i="0" u="none" strike="noStrike" cap="none">
                <a:solidFill>
                  <a:srgbClr val="3F3F3F"/>
                </a:solidFill>
                <a:latin typeface="Arial"/>
                <a:ea typeface="Arial"/>
                <a:cs typeface="Arial"/>
                <a:sym typeface="Arial"/>
              </a:rPr>
              <a:t>The size of the pictures is 218x178.</a:t>
            </a:r>
            <a:endParaRPr/>
          </a:p>
          <a:p>
            <a:pPr marL="342900" marR="0" lvl="0" indent="-342900" algn="l" rtl="0">
              <a:spcBef>
                <a:spcPts val="0"/>
              </a:spcBef>
              <a:spcAft>
                <a:spcPts val="0"/>
              </a:spcAft>
              <a:buClr>
                <a:srgbClr val="3F3F3F"/>
              </a:buClr>
              <a:buSzPts val="2400"/>
              <a:buFont typeface="Arial"/>
              <a:buChar char="-"/>
            </a:pPr>
            <a:r>
              <a:rPr lang="en-US" sz="2400" b="0" i="0" u="none" strike="noStrike" cap="none">
                <a:solidFill>
                  <a:srgbClr val="3F3F3F"/>
                </a:solidFill>
                <a:latin typeface="Arial"/>
                <a:ea typeface="Arial"/>
                <a:cs typeface="Arial"/>
                <a:sym typeface="Arial"/>
              </a:rPr>
              <a:t>Mostly European faces.</a:t>
            </a:r>
            <a:endParaRPr/>
          </a:p>
          <a:p>
            <a:pPr marL="342900" marR="0" lvl="0" indent="-342900" algn="l" rtl="0">
              <a:spcBef>
                <a:spcPts val="0"/>
              </a:spcBef>
              <a:spcAft>
                <a:spcPts val="0"/>
              </a:spcAft>
              <a:buClr>
                <a:srgbClr val="3F3F3F"/>
              </a:buClr>
              <a:buSzPts val="2400"/>
              <a:buFont typeface="Arial"/>
              <a:buChar char="-"/>
            </a:pPr>
            <a:r>
              <a:rPr lang="en-US" sz="2400" b="0" i="0" u="none" strike="noStrike" cap="none">
                <a:solidFill>
                  <a:srgbClr val="3F3F3F"/>
                </a:solidFill>
                <a:latin typeface="Arial"/>
                <a:ea typeface="Arial"/>
                <a:cs typeface="Arial"/>
                <a:sym typeface="Arial"/>
              </a:rPr>
              <a:t>Image file format is JPG.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5"/>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139" name="Google Shape;139;p5"/>
          <p:cNvSpPr txBox="1">
            <a:spLocks noGrp="1"/>
          </p:cNvSpPr>
          <p:nvPr>
            <p:ph type="title"/>
          </p:nvPr>
        </p:nvSpPr>
        <p:spPr>
          <a:xfrm>
            <a:off x="241660" y="135681"/>
            <a:ext cx="8301975"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Exploratory Data Analysis</a:t>
            </a:r>
            <a:endParaRPr b="1">
              <a:solidFill>
                <a:schemeClr val="lt1"/>
              </a:solidFill>
              <a:latin typeface="Arial"/>
              <a:ea typeface="Arial"/>
              <a:cs typeface="Arial"/>
              <a:sym typeface="Arial"/>
            </a:endParaRPr>
          </a:p>
        </p:txBody>
      </p:sp>
      <p:sp>
        <p:nvSpPr>
          <p:cNvPr id="140" name="Google Shape;140;p5"/>
          <p:cNvSpPr txBox="1"/>
          <p:nvPr/>
        </p:nvSpPr>
        <p:spPr>
          <a:xfrm>
            <a:off x="334018" y="1083251"/>
            <a:ext cx="3000000" cy="553968"/>
          </a:xfrm>
          <a:prstGeom prst="rect">
            <a:avLst/>
          </a:prstGeom>
          <a:noFill/>
          <a:ln>
            <a:noFill/>
          </a:ln>
        </p:spPr>
        <p:txBody>
          <a:bodyPr spcFirstLastPara="1" wrap="square" lIns="91425" tIns="91425" rIns="91425" bIns="91425" anchor="t" anchorCtr="0">
            <a:spAutoFit/>
          </a:bodyPr>
          <a:lstStyle/>
          <a:p>
            <a:pPr marL="342900" marR="0" lvl="0" indent="-342900" algn="l" rtl="0">
              <a:spcBef>
                <a:spcPts val="0"/>
              </a:spcBef>
              <a:spcAft>
                <a:spcPts val="0"/>
              </a:spcAft>
              <a:buClr>
                <a:srgbClr val="A82181"/>
              </a:buClr>
              <a:buSzPts val="2400"/>
              <a:buFont typeface="Noto Sans"/>
              <a:buChar char="▪"/>
            </a:pPr>
            <a:r>
              <a:rPr lang="en-US" sz="2400" b="1" i="0" u="none" strike="noStrike" cap="none">
                <a:solidFill>
                  <a:srgbClr val="A82181"/>
                </a:solidFill>
                <a:latin typeface="Arial"/>
                <a:ea typeface="Arial"/>
                <a:cs typeface="Arial"/>
                <a:sym typeface="Arial"/>
              </a:rPr>
              <a:t>Data Processing</a:t>
            </a:r>
            <a:endParaRPr sz="2400" b="0" i="0" u="none" strike="noStrike" cap="none">
              <a:solidFill>
                <a:srgbClr val="3F3F3F"/>
              </a:solidFill>
              <a:latin typeface="Arial"/>
              <a:ea typeface="Arial"/>
              <a:cs typeface="Arial"/>
              <a:sym typeface="Arial"/>
            </a:endParaRPr>
          </a:p>
        </p:txBody>
      </p:sp>
      <p:pic>
        <p:nvPicPr>
          <p:cNvPr id="141" name="Google Shape;141;p5"/>
          <p:cNvPicPr preferRelativeResize="0"/>
          <p:nvPr/>
        </p:nvPicPr>
        <p:blipFill rotWithShape="1">
          <a:blip r:embed="rId4">
            <a:alphaModFix/>
          </a:blip>
          <a:srcRect/>
          <a:stretch/>
        </p:blipFill>
        <p:spPr>
          <a:xfrm>
            <a:off x="3388155" y="2436345"/>
            <a:ext cx="1923711" cy="194414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42" name="Google Shape;142;p5"/>
          <p:cNvSpPr txBox="1"/>
          <p:nvPr/>
        </p:nvSpPr>
        <p:spPr>
          <a:xfrm>
            <a:off x="6880135" y="1584765"/>
            <a:ext cx="4608945"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3F3F3F"/>
                </a:solidFill>
                <a:latin typeface="Arial"/>
                <a:ea typeface="Arial"/>
                <a:cs typeface="Arial"/>
                <a:sym typeface="Arial"/>
              </a:rPr>
              <a:t>Data argument: rotation, shear, zoom, horizontal flip, brightness, add noise, rescale, shuffle.</a:t>
            </a:r>
            <a:endParaRPr/>
          </a:p>
        </p:txBody>
      </p:sp>
      <p:pic>
        <p:nvPicPr>
          <p:cNvPr id="143" name="Google Shape;143;p5"/>
          <p:cNvPicPr preferRelativeResize="0"/>
          <p:nvPr/>
        </p:nvPicPr>
        <p:blipFill rotWithShape="1">
          <a:blip r:embed="rId5">
            <a:alphaModFix/>
          </a:blip>
          <a:srcRect/>
          <a:stretch/>
        </p:blipFill>
        <p:spPr>
          <a:xfrm>
            <a:off x="488260" y="2393955"/>
            <a:ext cx="1923711" cy="195189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44" name="Google Shape;144;p5"/>
          <p:cNvSpPr/>
          <p:nvPr/>
        </p:nvSpPr>
        <p:spPr>
          <a:xfrm>
            <a:off x="2649561" y="3283726"/>
            <a:ext cx="479982" cy="249382"/>
          </a:xfrm>
          <a:prstGeom prst="rightArrow">
            <a:avLst>
              <a:gd name="adj1" fmla="val 50000"/>
              <a:gd name="adj2" fmla="val 50000"/>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rgbClr val="F7CAAC"/>
              </a:solidFill>
              <a:latin typeface="Calibri"/>
              <a:ea typeface="Calibri"/>
              <a:cs typeface="Calibri"/>
              <a:sym typeface="Calibri"/>
            </a:endParaRPr>
          </a:p>
        </p:txBody>
      </p:sp>
      <p:sp>
        <p:nvSpPr>
          <p:cNvPr id="145" name="Google Shape;145;p5"/>
          <p:cNvSpPr txBox="1"/>
          <p:nvPr/>
        </p:nvSpPr>
        <p:spPr>
          <a:xfrm>
            <a:off x="459114" y="4943752"/>
            <a:ext cx="4860875"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3F3F3F"/>
                </a:solidFill>
                <a:latin typeface="Arial"/>
                <a:ea typeface="Arial"/>
                <a:cs typeface="Arial"/>
                <a:sym typeface="Arial"/>
              </a:rPr>
              <a:t>Balance the amount of data between Female and Male</a:t>
            </a:r>
            <a:endParaRPr/>
          </a:p>
        </p:txBody>
      </p:sp>
      <p:cxnSp>
        <p:nvCxnSpPr>
          <p:cNvPr id="146" name="Google Shape;146;p5"/>
          <p:cNvCxnSpPr/>
          <p:nvPr/>
        </p:nvCxnSpPr>
        <p:spPr>
          <a:xfrm>
            <a:off x="6096000" y="1551709"/>
            <a:ext cx="0" cy="4950691"/>
          </a:xfrm>
          <a:prstGeom prst="straightConnector1">
            <a:avLst/>
          </a:prstGeom>
          <a:noFill/>
          <a:ln w="9525" cap="flat" cmpd="sng">
            <a:solidFill>
              <a:schemeClr val="accent1"/>
            </a:solidFill>
            <a:prstDash val="solid"/>
            <a:miter lim="800000"/>
            <a:headEnd type="none" w="sm" len="sm"/>
            <a:tailEnd type="none" w="sm" len="sm"/>
          </a:ln>
        </p:spPr>
      </p:cxnSp>
      <p:pic>
        <p:nvPicPr>
          <p:cNvPr id="147" name="Google Shape;147;p5"/>
          <p:cNvPicPr preferRelativeResize="0"/>
          <p:nvPr/>
        </p:nvPicPr>
        <p:blipFill rotWithShape="1">
          <a:blip r:embed="rId6">
            <a:alphaModFix/>
          </a:blip>
          <a:srcRect/>
          <a:stretch/>
        </p:blipFill>
        <p:spPr>
          <a:xfrm>
            <a:off x="6648226" y="2944146"/>
            <a:ext cx="5044566" cy="36878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6"/>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153" name="Google Shape;153;p6"/>
          <p:cNvSpPr txBox="1">
            <a:spLocks noGrp="1"/>
          </p:cNvSpPr>
          <p:nvPr>
            <p:ph type="title"/>
          </p:nvPr>
        </p:nvSpPr>
        <p:spPr>
          <a:xfrm>
            <a:off x="241661" y="135681"/>
            <a:ext cx="6885520"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Arial"/>
              <a:buNone/>
            </a:pPr>
            <a:r>
              <a:rPr lang="en-US" b="1">
                <a:solidFill>
                  <a:schemeClr val="lt1"/>
                </a:solidFill>
                <a:latin typeface="Arial"/>
                <a:ea typeface="Arial"/>
                <a:cs typeface="Arial"/>
                <a:sym typeface="Arial"/>
              </a:rPr>
              <a:t>Build Model</a:t>
            </a:r>
            <a:endParaRPr b="1">
              <a:solidFill>
                <a:schemeClr val="lt1"/>
              </a:solidFill>
              <a:latin typeface="Arial"/>
              <a:ea typeface="Arial"/>
              <a:cs typeface="Arial"/>
              <a:sym typeface="Arial"/>
            </a:endParaRPr>
          </a:p>
        </p:txBody>
      </p:sp>
      <p:sp>
        <p:nvSpPr>
          <p:cNvPr id="154" name="Google Shape;154;p6"/>
          <p:cNvSpPr txBox="1"/>
          <p:nvPr/>
        </p:nvSpPr>
        <p:spPr>
          <a:xfrm>
            <a:off x="583405" y="1228574"/>
            <a:ext cx="10509467" cy="484895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A82181"/>
              </a:buClr>
              <a:buSzPts val="2420"/>
              <a:buFont typeface="Arial"/>
              <a:buChar char="▪"/>
            </a:pPr>
            <a:r>
              <a:rPr lang="en-US" sz="2400" b="1" i="0" u="none" strike="noStrike" cap="none">
                <a:solidFill>
                  <a:srgbClr val="A82181"/>
                </a:solidFill>
                <a:latin typeface="Arial"/>
                <a:ea typeface="Arial"/>
                <a:cs typeface="Arial"/>
                <a:sym typeface="Arial"/>
              </a:rPr>
              <a:t>Investigate Some Models That Can Be Applied To The Problem</a:t>
            </a:r>
            <a:endParaRPr/>
          </a:p>
          <a:p>
            <a:pPr marL="0" marR="0" lvl="0" indent="0" algn="l" rtl="0">
              <a:lnSpc>
                <a:spcPct val="80000"/>
              </a:lnSpc>
              <a:spcBef>
                <a:spcPts val="0"/>
              </a:spcBef>
              <a:spcAft>
                <a:spcPts val="0"/>
              </a:spcAft>
              <a:buClr>
                <a:srgbClr val="A82181"/>
              </a:buClr>
              <a:buSzPts val="2420"/>
              <a:buFont typeface="Arial"/>
              <a:buNone/>
            </a:pPr>
            <a:endParaRPr sz="2400" b="0" i="0" u="none" strike="noStrike" cap="none">
              <a:solidFill>
                <a:srgbClr val="3F3F3F"/>
              </a:solidFill>
              <a:latin typeface="Arial"/>
              <a:ea typeface="Arial"/>
              <a:cs typeface="Arial"/>
              <a:sym typeface="Arial"/>
            </a:endParaRPr>
          </a:p>
          <a:p>
            <a:pPr marL="0" marR="0" lvl="0" indent="0" algn="l" rtl="0">
              <a:lnSpc>
                <a:spcPct val="80000"/>
              </a:lnSpc>
              <a:spcBef>
                <a:spcPts val="0"/>
              </a:spcBef>
              <a:spcAft>
                <a:spcPts val="0"/>
              </a:spcAft>
              <a:buClr>
                <a:srgbClr val="A82181"/>
              </a:buClr>
              <a:buSzPts val="2420"/>
              <a:buFont typeface="Arial"/>
              <a:buNone/>
            </a:pPr>
            <a:endParaRPr sz="2400" b="0" i="0" u="none" strike="noStrike" cap="none">
              <a:solidFill>
                <a:srgbClr val="3F3F3F"/>
              </a:solidFill>
              <a:latin typeface="Arial"/>
              <a:ea typeface="Arial"/>
              <a:cs typeface="Arial"/>
              <a:sym typeface="Arial"/>
            </a:endParaRPr>
          </a:p>
          <a:p>
            <a:pPr marL="914400" marR="0" lvl="1" indent="-382269" algn="l" rtl="0">
              <a:lnSpc>
                <a:spcPct val="150000"/>
              </a:lnSpc>
              <a:spcBef>
                <a:spcPts val="0"/>
              </a:spcBef>
              <a:spcAft>
                <a:spcPts val="0"/>
              </a:spcAft>
              <a:buClr>
                <a:srgbClr val="3F3F3F"/>
              </a:buClr>
              <a:buSzPts val="2420"/>
              <a:buFont typeface="Arial"/>
              <a:buChar char="-"/>
            </a:pPr>
            <a:r>
              <a:rPr lang="en-US" sz="2400" b="0" i="0" u="none" strike="noStrike" cap="none">
                <a:solidFill>
                  <a:srgbClr val="3F3F3F"/>
                </a:solidFill>
                <a:latin typeface="Arial"/>
                <a:ea typeface="Arial"/>
                <a:cs typeface="Arial"/>
                <a:sym typeface="Arial"/>
              </a:rPr>
              <a:t>VGG 16</a:t>
            </a:r>
            <a:endParaRPr/>
          </a:p>
          <a:p>
            <a:pPr marL="914400" marR="0" lvl="1" indent="-382269" algn="l" rtl="0">
              <a:lnSpc>
                <a:spcPct val="150000"/>
              </a:lnSpc>
              <a:spcBef>
                <a:spcPts val="0"/>
              </a:spcBef>
              <a:spcAft>
                <a:spcPts val="0"/>
              </a:spcAft>
              <a:buClr>
                <a:srgbClr val="3F3F3F"/>
              </a:buClr>
              <a:buSzPts val="2420"/>
              <a:buFont typeface="Arial"/>
              <a:buChar char="-"/>
            </a:pPr>
            <a:r>
              <a:rPr lang="en-US" sz="2400" b="0" i="0" u="none" strike="noStrike" cap="none">
                <a:solidFill>
                  <a:srgbClr val="3F3F3F"/>
                </a:solidFill>
                <a:latin typeface="Arial"/>
                <a:ea typeface="Arial"/>
                <a:cs typeface="Arial"/>
                <a:sym typeface="Arial"/>
              </a:rPr>
              <a:t>Inception V3</a:t>
            </a:r>
            <a:endParaRPr/>
          </a:p>
          <a:p>
            <a:pPr marL="914400" marR="0" lvl="1" indent="-382269" algn="l" rtl="0">
              <a:lnSpc>
                <a:spcPct val="150000"/>
              </a:lnSpc>
              <a:spcBef>
                <a:spcPts val="0"/>
              </a:spcBef>
              <a:spcAft>
                <a:spcPts val="0"/>
              </a:spcAft>
              <a:buClr>
                <a:srgbClr val="3F3F3F"/>
              </a:buClr>
              <a:buSzPts val="2420"/>
              <a:buFont typeface="Arial"/>
              <a:buChar char="-"/>
            </a:pPr>
            <a:r>
              <a:rPr lang="en-US" sz="2400" b="0" i="0" u="none" strike="noStrike" cap="none">
                <a:solidFill>
                  <a:srgbClr val="3F3F3F"/>
                </a:solidFill>
                <a:latin typeface="Arial"/>
                <a:ea typeface="Arial"/>
                <a:cs typeface="Arial"/>
                <a:sym typeface="Arial"/>
              </a:rPr>
              <a:t>MobileNet</a:t>
            </a:r>
            <a:endParaRPr/>
          </a:p>
          <a:p>
            <a:pPr marL="914400" marR="0" lvl="1" indent="-382269" algn="l" rtl="0">
              <a:lnSpc>
                <a:spcPct val="150000"/>
              </a:lnSpc>
              <a:spcBef>
                <a:spcPts val="0"/>
              </a:spcBef>
              <a:spcAft>
                <a:spcPts val="0"/>
              </a:spcAft>
              <a:buClr>
                <a:srgbClr val="3F3F3F"/>
              </a:buClr>
              <a:buSzPts val="2420"/>
              <a:buFont typeface="Arial"/>
              <a:buChar char="-"/>
            </a:pPr>
            <a:r>
              <a:rPr lang="en-US" sz="2400" b="0" i="0" u="none" strike="noStrike" cap="none">
                <a:solidFill>
                  <a:srgbClr val="3F3F3F"/>
                </a:solidFill>
                <a:latin typeface="Arial"/>
                <a:ea typeface="Arial"/>
                <a:cs typeface="Arial"/>
                <a:sym typeface="Arial"/>
              </a:rPr>
              <a:t>Xception</a:t>
            </a:r>
            <a:endParaRPr/>
          </a:p>
          <a:p>
            <a:pPr marL="914400" marR="0" lvl="1" indent="-382269" algn="l" rtl="0">
              <a:lnSpc>
                <a:spcPct val="150000"/>
              </a:lnSpc>
              <a:spcBef>
                <a:spcPts val="0"/>
              </a:spcBef>
              <a:spcAft>
                <a:spcPts val="0"/>
              </a:spcAft>
              <a:buClr>
                <a:srgbClr val="3F3F3F"/>
              </a:buClr>
              <a:buSzPts val="2420"/>
              <a:buFont typeface="Arial"/>
              <a:buChar char="-"/>
            </a:pPr>
            <a:r>
              <a:rPr lang="en-US" sz="2400" b="0" i="0" u="none" strike="noStrike" cap="none">
                <a:solidFill>
                  <a:srgbClr val="3F3F3F"/>
                </a:solidFill>
                <a:latin typeface="Arial"/>
                <a:ea typeface="Arial"/>
                <a:cs typeface="Arial"/>
                <a:sym typeface="Arial"/>
              </a:rPr>
              <a:t>Resnet 50</a:t>
            </a:r>
            <a:endParaRPr/>
          </a:p>
          <a:p>
            <a:pPr marL="914400" marR="0" lvl="1" indent="-382269" algn="l" rtl="0">
              <a:lnSpc>
                <a:spcPct val="150000"/>
              </a:lnSpc>
              <a:spcBef>
                <a:spcPts val="0"/>
              </a:spcBef>
              <a:spcAft>
                <a:spcPts val="0"/>
              </a:spcAft>
              <a:buClr>
                <a:srgbClr val="3F3F3F"/>
              </a:buClr>
              <a:buSzPts val="2420"/>
              <a:buFont typeface="Arial"/>
              <a:buChar char="-"/>
            </a:pPr>
            <a:r>
              <a:rPr lang="en-US" sz="2400" b="0" i="0" u="none" strike="noStrike" cap="none">
                <a:solidFill>
                  <a:srgbClr val="3F3F3F"/>
                </a:solidFill>
                <a:latin typeface="Arial"/>
                <a:ea typeface="Arial"/>
                <a:cs typeface="Arial"/>
                <a:sym typeface="Arial"/>
              </a:rPr>
              <a:t>EfficientNet B0</a:t>
            </a:r>
            <a:endParaRPr sz="2400" b="0" i="0" u="none" strike="noStrike" cap="none">
              <a:solidFill>
                <a:srgbClr val="3F3F3F"/>
              </a:solidFill>
              <a:latin typeface="Arial"/>
              <a:ea typeface="Arial"/>
              <a:cs typeface="Arial"/>
              <a:sym typeface="Arial"/>
            </a:endParaRPr>
          </a:p>
          <a:p>
            <a:pPr marL="914400" marR="0" lvl="1" indent="-381000" algn="l" rtl="0">
              <a:lnSpc>
                <a:spcPct val="150000"/>
              </a:lnSpc>
              <a:spcBef>
                <a:spcPts val="0"/>
              </a:spcBef>
              <a:spcAft>
                <a:spcPts val="0"/>
              </a:spcAft>
              <a:buClr>
                <a:srgbClr val="3F3F3F"/>
              </a:buClr>
              <a:buSzPts val="2400"/>
              <a:buChar char="-"/>
            </a:pPr>
            <a:r>
              <a:rPr lang="en-US" sz="2400">
                <a:solidFill>
                  <a:srgbClr val="3F3F3F"/>
                </a:solidFill>
              </a:rPr>
              <a:t>SVM + HOG</a:t>
            </a:r>
            <a:endParaRPr sz="2400">
              <a:solidFill>
                <a:srgbClr val="3F3F3F"/>
              </a:solidFill>
            </a:endParaRPr>
          </a:p>
          <a:p>
            <a:pPr marL="0" marR="0" lvl="0" indent="0" algn="l" rtl="0">
              <a:lnSpc>
                <a:spcPct val="80000"/>
              </a:lnSpc>
              <a:spcBef>
                <a:spcPts val="480"/>
              </a:spcBef>
              <a:spcAft>
                <a:spcPts val="0"/>
              </a:spcAft>
              <a:buClr>
                <a:schemeClr val="dk1"/>
              </a:buClr>
              <a:buSzPts val="1018"/>
              <a:buFont typeface="Arial"/>
              <a:buNone/>
            </a:pPr>
            <a:endParaRPr sz="2400" b="0" i="0" u="none" strike="noStrike" cap="none">
              <a:solidFill>
                <a:schemeClr val="dk1"/>
              </a:solidFill>
              <a:latin typeface="Arial"/>
              <a:ea typeface="Arial"/>
              <a:cs typeface="Arial"/>
              <a:sym typeface="Arial"/>
            </a:endParaRPr>
          </a:p>
        </p:txBody>
      </p:sp>
      <p:pic>
        <p:nvPicPr>
          <p:cNvPr id="155" name="Google Shape;155;p6"/>
          <p:cNvPicPr preferRelativeResize="0"/>
          <p:nvPr/>
        </p:nvPicPr>
        <p:blipFill rotWithShape="1">
          <a:blip r:embed="rId4">
            <a:alphaModFix/>
          </a:blip>
          <a:srcRect/>
          <a:stretch/>
        </p:blipFill>
        <p:spPr>
          <a:xfrm>
            <a:off x="5482068" y="1824182"/>
            <a:ext cx="4040909" cy="40409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a:stretch/>
        </p:blipFill>
        <p:spPr>
          <a:xfrm>
            <a:off x="0" y="-23369"/>
            <a:ext cx="10326541" cy="962159"/>
          </a:xfrm>
          <a:prstGeom prst="rect">
            <a:avLst/>
          </a:prstGeom>
          <a:noFill/>
          <a:ln>
            <a:noFill/>
          </a:ln>
        </p:spPr>
      </p:pic>
      <p:sp>
        <p:nvSpPr>
          <p:cNvPr id="161" name="Google Shape;161;p7"/>
          <p:cNvSpPr txBox="1">
            <a:spLocks noGrp="1"/>
          </p:cNvSpPr>
          <p:nvPr>
            <p:ph type="title"/>
          </p:nvPr>
        </p:nvSpPr>
        <p:spPr>
          <a:xfrm>
            <a:off x="241661" y="135681"/>
            <a:ext cx="6885520" cy="64405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200"/>
              <a:buFont typeface="Calibri"/>
              <a:buNone/>
            </a:pPr>
            <a:r>
              <a:rPr lang="en-US" b="1">
                <a:solidFill>
                  <a:schemeClr val="lt1"/>
                </a:solidFill>
              </a:rPr>
              <a:t>Build Model</a:t>
            </a:r>
            <a:endParaRPr b="1">
              <a:solidFill>
                <a:schemeClr val="lt1"/>
              </a:solidFill>
            </a:endParaRPr>
          </a:p>
        </p:txBody>
      </p:sp>
      <p:sp>
        <p:nvSpPr>
          <p:cNvPr id="162" name="Google Shape;162;p7"/>
          <p:cNvSpPr txBox="1"/>
          <p:nvPr/>
        </p:nvSpPr>
        <p:spPr>
          <a:xfrm>
            <a:off x="568935" y="1231090"/>
            <a:ext cx="9951283" cy="86950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A82181"/>
              </a:buClr>
              <a:buSzPts val="2420"/>
              <a:buFont typeface="Arial"/>
              <a:buChar char="▪"/>
            </a:pPr>
            <a:r>
              <a:rPr lang="en-US" sz="2400" b="1" i="0" u="none" strike="noStrike" cap="none">
                <a:solidFill>
                  <a:srgbClr val="A82181"/>
                </a:solidFill>
                <a:latin typeface="Arial"/>
                <a:ea typeface="Arial"/>
                <a:cs typeface="Arial"/>
                <a:sym typeface="Arial"/>
              </a:rPr>
              <a:t>Test Deep Learning Models And Evaluate Them</a:t>
            </a:r>
            <a:endParaRPr/>
          </a:p>
        </p:txBody>
      </p:sp>
      <p:graphicFrame>
        <p:nvGraphicFramePr>
          <p:cNvPr id="163" name="Google Shape;163;p7"/>
          <p:cNvGraphicFramePr/>
          <p:nvPr/>
        </p:nvGraphicFramePr>
        <p:xfrm>
          <a:off x="752764" y="2207129"/>
          <a:ext cx="10686525" cy="2225875"/>
        </p:xfrm>
        <a:graphic>
          <a:graphicData uri="http://schemas.openxmlformats.org/drawingml/2006/table">
            <a:tbl>
              <a:tblPr firstRow="1" bandRow="1">
                <a:noFill/>
                <a:tableStyleId>{5D988E41-8C12-4171-A90F-9A673BF78606}</a:tableStyleId>
              </a:tblPr>
              <a:tblGrid>
                <a:gridCol w="1977700">
                  <a:extLst>
                    <a:ext uri="{9D8B030D-6E8A-4147-A177-3AD203B41FA5}">
                      <a16:colId xmlns:a16="http://schemas.microsoft.com/office/drawing/2014/main" val="20000"/>
                    </a:ext>
                  </a:extLst>
                </a:gridCol>
                <a:gridCol w="1075575">
                  <a:extLst>
                    <a:ext uri="{9D8B030D-6E8A-4147-A177-3AD203B41FA5}">
                      <a16:colId xmlns:a16="http://schemas.microsoft.com/office/drawing/2014/main" val="20001"/>
                    </a:ext>
                  </a:extLst>
                </a:gridCol>
                <a:gridCol w="1526650">
                  <a:extLst>
                    <a:ext uri="{9D8B030D-6E8A-4147-A177-3AD203B41FA5}">
                      <a16:colId xmlns:a16="http://schemas.microsoft.com/office/drawing/2014/main" val="20002"/>
                    </a:ext>
                  </a:extLst>
                </a:gridCol>
                <a:gridCol w="1526650">
                  <a:extLst>
                    <a:ext uri="{9D8B030D-6E8A-4147-A177-3AD203B41FA5}">
                      <a16:colId xmlns:a16="http://schemas.microsoft.com/office/drawing/2014/main" val="20003"/>
                    </a:ext>
                  </a:extLst>
                </a:gridCol>
                <a:gridCol w="1526650">
                  <a:extLst>
                    <a:ext uri="{9D8B030D-6E8A-4147-A177-3AD203B41FA5}">
                      <a16:colId xmlns:a16="http://schemas.microsoft.com/office/drawing/2014/main" val="20004"/>
                    </a:ext>
                  </a:extLst>
                </a:gridCol>
                <a:gridCol w="1526650">
                  <a:extLst>
                    <a:ext uri="{9D8B030D-6E8A-4147-A177-3AD203B41FA5}">
                      <a16:colId xmlns:a16="http://schemas.microsoft.com/office/drawing/2014/main" val="20005"/>
                    </a:ext>
                  </a:extLst>
                </a:gridCol>
                <a:gridCol w="1526650">
                  <a:extLst>
                    <a:ext uri="{9D8B030D-6E8A-4147-A177-3AD203B41FA5}">
                      <a16:colId xmlns:a16="http://schemas.microsoft.com/office/drawing/2014/main" val="20006"/>
                    </a:ext>
                  </a:extLst>
                </a:gridCol>
              </a:tblGrid>
              <a:tr h="1352075">
                <a:tc>
                  <a:txBody>
                    <a:bodyPr/>
                    <a:lstStyle/>
                    <a:p>
                      <a:pPr marL="0" marR="0" lvl="0" indent="0" algn="l" rtl="0">
                        <a:spcBef>
                          <a:spcPts val="0"/>
                        </a:spcBef>
                        <a:spcAft>
                          <a:spcPts val="0"/>
                        </a:spcAft>
                        <a:buNone/>
                      </a:pPr>
                      <a:r>
                        <a:rPr lang="en-US" sz="1800" u="none" strike="noStrike" cap="none"/>
                        <a:t>           </a:t>
                      </a:r>
                      <a:endParaRPr/>
                    </a:p>
                    <a:p>
                      <a:pPr marL="0" marR="0" lvl="0" indent="0" algn="l" rtl="0">
                        <a:spcBef>
                          <a:spcPts val="0"/>
                        </a:spcBef>
                        <a:spcAft>
                          <a:spcPts val="0"/>
                        </a:spcAft>
                        <a:buNone/>
                      </a:pPr>
                      <a:r>
                        <a:rPr lang="en-US" sz="1800"/>
                        <a:t>                 </a:t>
                      </a:r>
                      <a:r>
                        <a:rPr lang="en-US" sz="2000"/>
                        <a:t>Model</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    </a:t>
                      </a:r>
                      <a:r>
                        <a:rPr lang="en-US" sz="2000"/>
                        <a:t>Epoch</a:t>
                      </a:r>
                      <a:endParaRPr/>
                    </a:p>
                  </a:txBody>
                  <a:tcPr marL="91450" marR="91450" marT="45725" marB="45725"/>
                </a:tc>
                <a:tc>
                  <a:txBody>
                    <a:bodyPr/>
                    <a:lstStyle/>
                    <a:p>
                      <a:pPr marL="0" marR="0" lvl="0" indent="0" algn="ctr" rtl="0">
                        <a:spcBef>
                          <a:spcPts val="0"/>
                        </a:spcBef>
                        <a:spcAft>
                          <a:spcPts val="0"/>
                        </a:spcAft>
                        <a:buNone/>
                      </a:pPr>
                      <a:r>
                        <a:rPr lang="en-US" sz="2000"/>
                        <a:t>VGG 16</a:t>
                      </a:r>
                      <a:endParaRPr/>
                    </a:p>
                  </a:txBody>
                  <a:tcPr marL="91450" marR="91450" marT="45725" marB="45725" anchor="ctr"/>
                </a:tc>
                <a:tc>
                  <a:txBody>
                    <a:bodyPr/>
                    <a:lstStyle/>
                    <a:p>
                      <a:pPr marL="0" marR="0" lvl="0" indent="0" algn="ctr" rtl="0">
                        <a:spcBef>
                          <a:spcPts val="0"/>
                        </a:spcBef>
                        <a:spcAft>
                          <a:spcPts val="0"/>
                        </a:spcAft>
                        <a:buNone/>
                      </a:pPr>
                      <a:r>
                        <a:rPr lang="en-US" sz="2000"/>
                        <a:t>Inception V3</a:t>
                      </a:r>
                      <a:endParaRPr/>
                    </a:p>
                  </a:txBody>
                  <a:tcPr marL="91450" marR="91450" marT="45725" marB="45725" anchor="ctr"/>
                </a:tc>
                <a:tc>
                  <a:txBody>
                    <a:bodyPr/>
                    <a:lstStyle/>
                    <a:p>
                      <a:pPr marL="0" marR="0" lvl="0" indent="0" algn="ctr" rtl="0">
                        <a:spcBef>
                          <a:spcPts val="0"/>
                        </a:spcBef>
                        <a:spcAft>
                          <a:spcPts val="0"/>
                        </a:spcAft>
                        <a:buNone/>
                      </a:pPr>
                      <a:r>
                        <a:rPr lang="en-US" sz="2000"/>
                        <a:t>Resnet 50</a:t>
                      </a:r>
                      <a:endParaRPr/>
                    </a:p>
                  </a:txBody>
                  <a:tcPr marL="91450" marR="91450" marT="45725" marB="45725" anchor="ctr"/>
                </a:tc>
                <a:tc>
                  <a:txBody>
                    <a:bodyPr/>
                    <a:lstStyle/>
                    <a:p>
                      <a:pPr marL="0" marR="0" lvl="0" indent="0" algn="ctr" rtl="0">
                        <a:spcBef>
                          <a:spcPts val="0"/>
                        </a:spcBef>
                        <a:spcAft>
                          <a:spcPts val="0"/>
                        </a:spcAft>
                        <a:buNone/>
                      </a:pPr>
                      <a:r>
                        <a:rPr lang="en-US" sz="2000"/>
                        <a:t>Efficiennet B0</a:t>
                      </a:r>
                      <a:endParaRPr/>
                    </a:p>
                  </a:txBody>
                  <a:tcPr marL="91450" marR="91450" marT="45725" marB="45725" anchor="ctr"/>
                </a:tc>
                <a:tc>
                  <a:txBody>
                    <a:bodyPr/>
                    <a:lstStyle/>
                    <a:p>
                      <a:pPr marL="0" marR="0" lvl="0" indent="0" algn="ctr" rtl="0">
                        <a:spcBef>
                          <a:spcPts val="0"/>
                        </a:spcBef>
                        <a:spcAft>
                          <a:spcPts val="0"/>
                        </a:spcAft>
                        <a:buNone/>
                      </a:pPr>
                      <a:r>
                        <a:rPr lang="en-US" sz="2000"/>
                        <a:t>Xception</a:t>
                      </a:r>
                      <a:endParaRPr/>
                    </a:p>
                  </a:txBody>
                  <a:tcPr marL="91450" marR="91450" marT="45725" marB="45725" anchor="ctr"/>
                </a:tc>
                <a:tc>
                  <a:txBody>
                    <a:bodyPr/>
                    <a:lstStyle/>
                    <a:p>
                      <a:pPr marL="0" marR="0" lvl="0" indent="0" algn="ctr" rtl="0">
                        <a:spcBef>
                          <a:spcPts val="0"/>
                        </a:spcBef>
                        <a:spcAft>
                          <a:spcPts val="0"/>
                        </a:spcAft>
                        <a:buNone/>
                      </a:pPr>
                      <a:r>
                        <a:rPr lang="en-US" sz="2000"/>
                        <a:t>MobileNet</a:t>
                      </a:r>
                      <a:endParaRPr/>
                    </a:p>
                  </a:txBody>
                  <a:tcPr marL="91450" marR="91450" marT="45725" marB="45725" anchor="ctr"/>
                </a:tc>
                <a:extLst>
                  <a:ext uri="{0D108BD9-81ED-4DB2-BD59-A6C34878D82A}">
                    <a16:rowId xmlns:a16="http://schemas.microsoft.com/office/drawing/2014/main" val="10000"/>
                  </a:ext>
                </a:extLst>
              </a:tr>
              <a:tr h="873800">
                <a:tc>
                  <a:txBody>
                    <a:bodyPr/>
                    <a:lstStyle/>
                    <a:p>
                      <a:pPr marL="0" marR="0" lvl="0" indent="0" algn="ctr" rtl="0">
                        <a:lnSpc>
                          <a:spcPct val="150000"/>
                        </a:lnSpc>
                        <a:spcBef>
                          <a:spcPts val="0"/>
                        </a:spcBef>
                        <a:spcAft>
                          <a:spcPts val="0"/>
                        </a:spcAft>
                        <a:buNone/>
                      </a:pPr>
                      <a:r>
                        <a:rPr lang="en-US" sz="1800"/>
                        <a:t>20</a:t>
                      </a:r>
                      <a:endParaRPr/>
                    </a:p>
                  </a:txBody>
                  <a:tcPr marL="91450" marR="91450" marT="45725" marB="45725" anchor="ctr"/>
                </a:tc>
                <a:tc>
                  <a:txBody>
                    <a:bodyPr/>
                    <a:lstStyle/>
                    <a:p>
                      <a:pPr marL="0" marR="0" lvl="0" indent="0" algn="ctr" rtl="0">
                        <a:lnSpc>
                          <a:spcPct val="150000"/>
                        </a:lnSpc>
                        <a:spcBef>
                          <a:spcPts val="0"/>
                        </a:spcBef>
                        <a:spcAft>
                          <a:spcPts val="0"/>
                        </a:spcAft>
                        <a:buNone/>
                      </a:pPr>
                      <a:r>
                        <a:rPr lang="en-US" sz="1800"/>
                        <a:t>0.976</a:t>
                      </a:r>
                      <a:endParaRPr/>
                    </a:p>
                  </a:txBody>
                  <a:tcPr marL="91450" marR="91450" marT="45725" marB="45725" anchor="ctr"/>
                </a:tc>
                <a:tc>
                  <a:txBody>
                    <a:bodyPr/>
                    <a:lstStyle/>
                    <a:p>
                      <a:pPr marL="0" marR="0" lvl="0" indent="0" algn="ctr" rtl="0">
                        <a:lnSpc>
                          <a:spcPct val="150000"/>
                        </a:lnSpc>
                        <a:spcBef>
                          <a:spcPts val="0"/>
                        </a:spcBef>
                        <a:spcAft>
                          <a:spcPts val="0"/>
                        </a:spcAft>
                        <a:buNone/>
                      </a:pPr>
                      <a:r>
                        <a:rPr lang="en-US" sz="1800"/>
                        <a:t>0.918</a:t>
                      </a:r>
                      <a:endParaRPr/>
                    </a:p>
                  </a:txBody>
                  <a:tcPr marL="91450" marR="91450" marT="45725" marB="45725" anchor="ctr"/>
                </a:tc>
                <a:tc>
                  <a:txBody>
                    <a:bodyPr/>
                    <a:lstStyle/>
                    <a:p>
                      <a:pPr marL="0" marR="0" lvl="0" indent="0" algn="ctr" rtl="0">
                        <a:lnSpc>
                          <a:spcPct val="150000"/>
                        </a:lnSpc>
                        <a:spcBef>
                          <a:spcPts val="0"/>
                        </a:spcBef>
                        <a:spcAft>
                          <a:spcPts val="0"/>
                        </a:spcAft>
                        <a:buNone/>
                      </a:pPr>
                      <a:r>
                        <a:rPr lang="en-US" sz="1800"/>
                        <a:t>0.77</a:t>
                      </a:r>
                      <a:endParaRPr/>
                    </a:p>
                  </a:txBody>
                  <a:tcPr marL="91450" marR="91450" marT="45725" marB="45725" anchor="ctr"/>
                </a:tc>
                <a:tc>
                  <a:txBody>
                    <a:bodyPr/>
                    <a:lstStyle/>
                    <a:p>
                      <a:pPr marL="0" marR="0" lvl="0" indent="0" algn="ctr" rtl="0">
                        <a:lnSpc>
                          <a:spcPct val="150000"/>
                        </a:lnSpc>
                        <a:spcBef>
                          <a:spcPts val="0"/>
                        </a:spcBef>
                        <a:spcAft>
                          <a:spcPts val="0"/>
                        </a:spcAft>
                        <a:buNone/>
                      </a:pPr>
                      <a:r>
                        <a:rPr lang="en-US" sz="1800"/>
                        <a:t>0.51</a:t>
                      </a:r>
                      <a:endParaRPr/>
                    </a:p>
                  </a:txBody>
                  <a:tcPr marL="91450" marR="91450" marT="45725" marB="45725" anchor="ctr"/>
                </a:tc>
                <a:tc>
                  <a:txBody>
                    <a:bodyPr/>
                    <a:lstStyle/>
                    <a:p>
                      <a:pPr marL="0" marR="0" lvl="0" indent="0" algn="ctr" rtl="0">
                        <a:lnSpc>
                          <a:spcPct val="150000"/>
                        </a:lnSpc>
                        <a:spcBef>
                          <a:spcPts val="0"/>
                        </a:spcBef>
                        <a:spcAft>
                          <a:spcPts val="0"/>
                        </a:spcAft>
                        <a:buNone/>
                      </a:pPr>
                      <a:r>
                        <a:rPr lang="en-US" sz="1800"/>
                        <a:t>0.936</a:t>
                      </a:r>
                      <a:endParaRPr/>
                    </a:p>
                  </a:txBody>
                  <a:tcPr marL="91450" marR="91450" marT="45725" marB="45725" anchor="ctr"/>
                </a:tc>
                <a:tc>
                  <a:txBody>
                    <a:bodyPr/>
                    <a:lstStyle/>
                    <a:p>
                      <a:pPr marL="0" marR="0" lvl="0" indent="0" algn="ctr" rtl="0">
                        <a:lnSpc>
                          <a:spcPct val="150000"/>
                        </a:lnSpc>
                        <a:spcBef>
                          <a:spcPts val="0"/>
                        </a:spcBef>
                        <a:spcAft>
                          <a:spcPts val="0"/>
                        </a:spcAft>
                        <a:buNone/>
                      </a:pPr>
                      <a:r>
                        <a:rPr lang="en-US" sz="1800"/>
                        <a:t>0.972</a:t>
                      </a:r>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164" name="Google Shape;164;p7"/>
          <p:cNvSpPr txBox="1"/>
          <p:nvPr/>
        </p:nvSpPr>
        <p:spPr>
          <a:xfrm>
            <a:off x="3071093" y="4646072"/>
            <a:ext cx="54726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3F3F3F"/>
                </a:solidFill>
                <a:latin typeface="Arial"/>
                <a:ea typeface="Arial"/>
                <a:cs typeface="Arial"/>
                <a:sym typeface="Arial"/>
              </a:rPr>
              <a:t>Accuracy on test set of deep learning models (1 epoch / 1 hour)</a:t>
            </a:r>
            <a:endParaRPr/>
          </a:p>
        </p:txBody>
      </p:sp>
      <p:cxnSp>
        <p:nvCxnSpPr>
          <p:cNvPr id="165" name="Google Shape;165;p7"/>
          <p:cNvCxnSpPr/>
          <p:nvPr/>
        </p:nvCxnSpPr>
        <p:spPr>
          <a:xfrm>
            <a:off x="770025" y="2224500"/>
            <a:ext cx="1937100" cy="13116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8"/>
          <p:cNvPicPr preferRelativeResize="0"/>
          <p:nvPr/>
        </p:nvPicPr>
        <p:blipFill rotWithShape="1">
          <a:blip r:embed="rId3">
            <a:alphaModFix/>
          </a:blip>
          <a:srcRect/>
          <a:stretch/>
        </p:blipFill>
        <p:spPr>
          <a:xfrm>
            <a:off x="247315" y="76367"/>
            <a:ext cx="4384720" cy="2116761"/>
          </a:xfrm>
          <a:prstGeom prst="rect">
            <a:avLst/>
          </a:prstGeom>
          <a:noFill/>
          <a:ln>
            <a:noFill/>
          </a:ln>
        </p:spPr>
      </p:pic>
      <p:pic>
        <p:nvPicPr>
          <p:cNvPr id="171" name="Google Shape;171;p8"/>
          <p:cNvPicPr preferRelativeResize="0"/>
          <p:nvPr/>
        </p:nvPicPr>
        <p:blipFill rotWithShape="1">
          <a:blip r:embed="rId4">
            <a:alphaModFix/>
          </a:blip>
          <a:srcRect/>
          <a:stretch/>
        </p:blipFill>
        <p:spPr>
          <a:xfrm>
            <a:off x="6045199" y="4601390"/>
            <a:ext cx="4856186" cy="2178258"/>
          </a:xfrm>
          <a:prstGeom prst="rect">
            <a:avLst/>
          </a:prstGeom>
          <a:noFill/>
          <a:ln>
            <a:noFill/>
          </a:ln>
        </p:spPr>
      </p:pic>
      <p:sp>
        <p:nvSpPr>
          <p:cNvPr id="172" name="Google Shape;172;p8"/>
          <p:cNvSpPr txBox="1"/>
          <p:nvPr/>
        </p:nvSpPr>
        <p:spPr>
          <a:xfrm>
            <a:off x="4753926" y="868466"/>
            <a:ext cx="12912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VGG 16</a:t>
            </a:r>
            <a:endParaRPr/>
          </a:p>
        </p:txBody>
      </p:sp>
      <p:sp>
        <p:nvSpPr>
          <p:cNvPr id="173" name="Google Shape;173;p8"/>
          <p:cNvSpPr txBox="1"/>
          <p:nvPr/>
        </p:nvSpPr>
        <p:spPr>
          <a:xfrm>
            <a:off x="10811396" y="5321187"/>
            <a:ext cx="13806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Resnet 50</a:t>
            </a:r>
            <a:endParaRPr/>
          </a:p>
        </p:txBody>
      </p:sp>
      <p:pic>
        <p:nvPicPr>
          <p:cNvPr id="174" name="Google Shape;174;p8"/>
          <p:cNvPicPr preferRelativeResize="0"/>
          <p:nvPr/>
        </p:nvPicPr>
        <p:blipFill rotWithShape="1">
          <a:blip r:embed="rId5">
            <a:alphaModFix/>
          </a:blip>
          <a:srcRect/>
          <a:stretch/>
        </p:blipFill>
        <p:spPr>
          <a:xfrm>
            <a:off x="125424" y="2254625"/>
            <a:ext cx="4628502" cy="2234277"/>
          </a:xfrm>
          <a:prstGeom prst="rect">
            <a:avLst/>
          </a:prstGeom>
          <a:noFill/>
          <a:ln>
            <a:noFill/>
          </a:ln>
        </p:spPr>
      </p:pic>
      <p:sp>
        <p:nvSpPr>
          <p:cNvPr id="175" name="Google Shape;175;p8"/>
          <p:cNvSpPr txBox="1"/>
          <p:nvPr/>
        </p:nvSpPr>
        <p:spPr>
          <a:xfrm>
            <a:off x="4632035" y="3030202"/>
            <a:ext cx="13023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Inception V3</a:t>
            </a:r>
            <a:endParaRPr/>
          </a:p>
        </p:txBody>
      </p:sp>
      <p:pic>
        <p:nvPicPr>
          <p:cNvPr id="176" name="Google Shape;176;p8"/>
          <p:cNvPicPr preferRelativeResize="0"/>
          <p:nvPr/>
        </p:nvPicPr>
        <p:blipFill rotWithShape="1">
          <a:blip r:embed="rId6">
            <a:alphaModFix/>
          </a:blip>
          <a:srcRect/>
          <a:stretch/>
        </p:blipFill>
        <p:spPr>
          <a:xfrm>
            <a:off x="6239897" y="2315223"/>
            <a:ext cx="4727268" cy="2208066"/>
          </a:xfrm>
          <a:prstGeom prst="rect">
            <a:avLst/>
          </a:prstGeom>
          <a:noFill/>
          <a:ln>
            <a:noFill/>
          </a:ln>
        </p:spPr>
      </p:pic>
      <p:sp>
        <p:nvSpPr>
          <p:cNvPr id="177" name="Google Shape;177;p8"/>
          <p:cNvSpPr txBox="1"/>
          <p:nvPr/>
        </p:nvSpPr>
        <p:spPr>
          <a:xfrm>
            <a:off x="10778836" y="3069010"/>
            <a:ext cx="141316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Efficientnet B0</a:t>
            </a:r>
            <a:endParaRPr/>
          </a:p>
        </p:txBody>
      </p:sp>
      <p:pic>
        <p:nvPicPr>
          <p:cNvPr id="178" name="Google Shape;178;p8"/>
          <p:cNvPicPr preferRelativeResize="0"/>
          <p:nvPr/>
        </p:nvPicPr>
        <p:blipFill rotWithShape="1">
          <a:blip r:embed="rId7">
            <a:alphaModFix/>
          </a:blip>
          <a:srcRect/>
          <a:stretch/>
        </p:blipFill>
        <p:spPr>
          <a:xfrm>
            <a:off x="44931" y="4550399"/>
            <a:ext cx="4587104" cy="2217755"/>
          </a:xfrm>
          <a:prstGeom prst="rect">
            <a:avLst/>
          </a:prstGeom>
          <a:noFill/>
          <a:ln>
            <a:noFill/>
          </a:ln>
        </p:spPr>
      </p:pic>
      <p:sp>
        <p:nvSpPr>
          <p:cNvPr id="179" name="Google Shape;179;p8"/>
          <p:cNvSpPr txBox="1"/>
          <p:nvPr/>
        </p:nvSpPr>
        <p:spPr>
          <a:xfrm>
            <a:off x="4632035" y="5321187"/>
            <a:ext cx="13023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Xception</a:t>
            </a:r>
            <a:endParaRPr/>
          </a:p>
        </p:txBody>
      </p:sp>
      <p:pic>
        <p:nvPicPr>
          <p:cNvPr id="180" name="Google Shape;180;p8"/>
          <p:cNvPicPr preferRelativeResize="0"/>
          <p:nvPr/>
        </p:nvPicPr>
        <p:blipFill rotWithShape="1">
          <a:blip r:embed="rId8">
            <a:alphaModFix/>
          </a:blip>
          <a:srcRect/>
          <a:stretch/>
        </p:blipFill>
        <p:spPr>
          <a:xfrm>
            <a:off x="6280341" y="80641"/>
            <a:ext cx="4498495" cy="2180421"/>
          </a:xfrm>
          <a:prstGeom prst="rect">
            <a:avLst/>
          </a:prstGeom>
          <a:noFill/>
          <a:ln>
            <a:noFill/>
          </a:ln>
        </p:spPr>
      </p:pic>
      <p:sp>
        <p:nvSpPr>
          <p:cNvPr id="181" name="Google Shape;181;p8"/>
          <p:cNvSpPr txBox="1"/>
          <p:nvPr/>
        </p:nvSpPr>
        <p:spPr>
          <a:xfrm>
            <a:off x="10913407" y="856762"/>
            <a:ext cx="12277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Mobilenet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846</Words>
  <Application>Microsoft Office PowerPoint</Application>
  <PresentationFormat>Widescreen</PresentationFormat>
  <Paragraphs>124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Noto Sans</vt:lpstr>
      <vt:lpstr>Arial</vt:lpstr>
      <vt:lpstr>Calibri</vt:lpstr>
      <vt:lpstr>Times New Roman</vt:lpstr>
      <vt:lpstr>Office Theme</vt:lpstr>
      <vt:lpstr>PowerPoint Presentation</vt:lpstr>
      <vt:lpstr>Agenda</vt:lpstr>
      <vt:lpstr>Introduction</vt:lpstr>
      <vt:lpstr>Introduction</vt:lpstr>
      <vt:lpstr>Exploratory Data Analysis</vt:lpstr>
      <vt:lpstr>Exploratory Data Analysis</vt:lpstr>
      <vt:lpstr>Build Model</vt:lpstr>
      <vt:lpstr>Build Model</vt:lpstr>
      <vt:lpstr>PowerPoint Presentation</vt:lpstr>
      <vt:lpstr>Build Model</vt:lpstr>
      <vt:lpstr>Build Model</vt:lpstr>
      <vt:lpstr>Build Model</vt:lpstr>
      <vt:lpstr>Evaluation</vt:lpstr>
      <vt:lpstr>Evaluation</vt:lpstr>
      <vt:lpstr>Evaluation</vt:lpstr>
      <vt:lpstr>Evaluation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Trung</dc:creator>
  <cp:lastModifiedBy>Hoang Trung</cp:lastModifiedBy>
  <cp:revision>4</cp:revision>
  <dcterms:created xsi:type="dcterms:W3CDTF">2022-10-29T10:00:11Z</dcterms:created>
  <dcterms:modified xsi:type="dcterms:W3CDTF">2022-11-04T05:03:44Z</dcterms:modified>
</cp:coreProperties>
</file>