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ADAC-956F-410D-82E5-FAABB5341841}" type="datetimeFigureOut">
              <a:rPr lang="en-US"/>
              <a:t>11/12/2016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191E6-EF23-4EA7-9B1D-B62F4E3D79E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191E6-EF23-4EA7-9B1D-B62F4E3D79E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191E6-EF23-4EA7-9B1D-B62F4E3D79E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insert(int), Node search(int), Node delete(int) </a:t>
            </a:r>
            <a:endParaRPr lang="en-US"/>
          </a:p>
          <a:p>
            <a:r>
              <a:rPr lang="EN-US" dirty="0"/>
              <a:t>int getMinimum(), int getMaximum(), int getSuccessor(int) </a:t>
            </a:r>
            <a:endParaRPr lang="en-US"/>
          </a:p>
          <a:p>
            <a:r>
              <a:rPr lang="EN-US" dirty="0"/>
              <a:t>int getSize(), void printTreeInOrder(), void printTreePreOrder() </a:t>
            </a:r>
            <a:endParaRPr lang="en-US"/>
          </a:p>
          <a:p>
            <a:r>
              <a:rPr lang="EN-US" dirty="0"/>
              <a:t>void printTreePostOrder() 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191E6-EF23-4EA7-9B1D-B62F4E3D79E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8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191E6-EF23-4EA7-9B1D-B62F4E3D79E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2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191E6-EF23-4EA7-9B1D-B62F4E3D79E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191E6-EF23-4EA7-9B1D-B62F4E3D79E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#the fail of </a:t>
            </a:r>
            <a:r>
              <a:rPr lang="EN-US" dirty="0" err="1"/>
              <a:t>testTime</a:t>
            </a:r>
            <a:r>
              <a:rPr lang="EN-US" dirty="0"/>
              <a:t> in the left graph is due to a misspelling in filename, the right is a re-run of </a:t>
            </a:r>
            <a:r>
              <a:rPr lang="EN-US" dirty="0" err="1"/>
              <a:t>testTime</a:t>
            </a:r>
            <a:r>
              <a:rPr lang="EN-US" dirty="0"/>
              <a:t>. </a:t>
            </a: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191E6-EF23-4EA7-9B1D-B62F4E3D79E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3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191E6-EF23-4EA7-9B1D-B62F4E3D79E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6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191E6-EF23-4EA7-9B1D-B62F4E3D79E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nl/BinarySearchTre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R05942039 </a:t>
            </a:r>
            <a:r>
              <a:rPr lang="JA-JP" altLang="EN-US"/>
              <a:t>許宏瑋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Coverage: 72 %</a:t>
            </a:r>
            <a:endParaRPr lang="en-US" dirty="0"/>
          </a:p>
          <a:p>
            <a:r>
              <a:rPr lang="EN-US" dirty="0"/>
              <a:t>Score: 2 + 0.72 * log (135 + 27 + 42) = 7.095 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3495675"/>
            <a:ext cx="9945209" cy="23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Tested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Splay Tree class in an open Binary Search Tree repository</a:t>
            </a:r>
            <a:endParaRPr lang="en-US" dirty="0"/>
          </a:p>
          <a:p>
            <a:pPr lvl="1"/>
            <a:r>
              <a:rPr lang="EN-US" dirty="0"/>
              <a:t>( </a:t>
            </a:r>
            <a:r>
              <a:rPr lang="EN-US" sz="2000" dirty="0">
                <a:hlinkClick r:id="rId3"/>
              </a:rPr>
              <a:t>https://github.com/ignl/BinarySearchTrees</a:t>
            </a:r>
            <a:r>
              <a:rPr lang="EN-US" dirty="0"/>
              <a:t> )</a:t>
            </a:r>
            <a:endParaRPr lang="en-US" dirty="0"/>
          </a:p>
          <a:p>
            <a:pPr lvl="1"/>
            <a:r>
              <a:rPr lang="EN-US" dirty="0"/>
              <a:t>Small, white-box testing</a:t>
            </a:r>
            <a:endParaRPr lang="en-US" dirty="0"/>
          </a:p>
          <a:p>
            <a:pPr lvl="1"/>
            <a:r>
              <a:rPr lang="EN-US" dirty="0"/>
              <a:t>The test unit of this repository is some basic and simple test</a:t>
            </a:r>
            <a:endParaRPr lang="en-US" dirty="0"/>
          </a:p>
          <a:p>
            <a:pPr lvl="1"/>
            <a:r>
              <a:rPr lang="EN-US" dirty="0"/>
              <a:t>Goal: Robusty</a:t>
            </a:r>
            <a:endParaRPr lang="en-US" dirty="0"/>
          </a:p>
          <a:p>
            <a:endParaRPr lang="en-US"/>
          </a:p>
          <a:p>
            <a:r>
              <a:rPr lang="EN-US" dirty="0"/>
              <a:t>Testing Library: JUnit</a:t>
            </a:r>
          </a:p>
        </p:txBody>
      </p:sp>
    </p:spTree>
    <p:extLst>
      <p:ext uri="{BB962C8B-B14F-4D97-AF65-F5344CB8AC3E}">
        <p14:creationId xmlns:p14="http://schemas.microsoft.com/office/powerpoint/2010/main" val="60555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Tested Unit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</a:rPr>
              <a:t>AbstractBinarySearchTree ( 304 line )</a:t>
            </a:r>
          </a:p>
          <a:p>
            <a:r>
              <a:rPr lang="EN-US" dirty="0">
                <a:solidFill>
                  <a:srgbClr val="595959"/>
                </a:solidFill>
                <a:latin typeface="Arial"/>
              </a:rPr>
              <a:t>AbstractSelfBalancedBinarySearchTree ( 78 lines )</a:t>
            </a:r>
          </a:p>
          <a:p>
            <a:r>
              <a:rPr lang="EN-US" dirty="0" err="1">
                <a:solidFill>
                  <a:srgbClr val="595959"/>
                </a:solidFill>
                <a:latin typeface="Arial"/>
              </a:rPr>
              <a:t>SplayTree</a:t>
            </a:r>
            <a:r>
              <a:rPr lang="EN-US" dirty="0">
                <a:solidFill>
                  <a:srgbClr val="595959"/>
                </a:solidFill>
                <a:latin typeface="Arial"/>
              </a:rPr>
              <a:t> ( 108 lines ) </a:t>
            </a:r>
          </a:p>
        </p:txBody>
      </p:sp>
    </p:spTree>
    <p:extLst>
      <p:ext uri="{BB962C8B-B14F-4D97-AF65-F5344CB8AC3E}">
        <p14:creationId xmlns:p14="http://schemas.microsoft.com/office/powerpoint/2010/main" val="427082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95959"/>
                </a:solidFill>
                <a:latin typeface="Arial"/>
              </a:rPr>
              <a:t>1. Correctness </a:t>
            </a:r>
          </a:p>
          <a:p>
            <a:pPr marL="0" indent="0">
              <a:buNone/>
            </a:pPr>
            <a:r>
              <a:rPr lang="EN-US" dirty="0">
                <a:solidFill>
                  <a:srgbClr val="595959"/>
                </a:solidFill>
                <a:latin typeface="Arial"/>
              </a:rPr>
              <a:t>2. Complexity: Running Time &lt; 4s for inserting, searching, and </a:t>
            </a:r>
            <a:endParaRPr lang="en-US" dirty="0">
              <a:solidFill>
                <a:srgbClr val="595959"/>
              </a:solidFill>
              <a:latin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95959"/>
                </a:solidFill>
                <a:latin typeface="Arial"/>
              </a:rPr>
              <a:t>deleting 10^6 data. </a:t>
            </a:r>
            <a:endParaRPr lang="EN-US" dirty="0">
              <a:latin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95959"/>
                </a:solidFill>
                <a:latin typeface="Arial"/>
              </a:rPr>
              <a:t>3. Operations on Empty Tree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</a:rPr>
              <a:t>20 distinct files of 10 ^ 6 integers</a:t>
            </a:r>
          </a:p>
          <a:p>
            <a:r>
              <a:rPr lang="EN-US" dirty="0">
                <a:solidFill>
                  <a:srgbClr val="595959"/>
                </a:solidFill>
                <a:latin typeface="Arial"/>
              </a:rPr>
              <a:t>randomly generated</a:t>
            </a:r>
          </a:p>
          <a:p>
            <a:r>
              <a:rPr lang="EN-US" dirty="0">
                <a:solidFill>
                  <a:srgbClr val="595959"/>
                </a:solidFill>
                <a:latin typeface="Arial"/>
              </a:rPr>
              <a:t>unique numbers.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4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</a:rPr>
              <a:t>Operations on Empty Trees</a:t>
            </a:r>
          </a:p>
          <a:p>
            <a:pPr lvl="1"/>
            <a:r>
              <a:rPr lang="EN-US" dirty="0">
                <a:solidFill>
                  <a:srgbClr val="595959"/>
                </a:solidFill>
                <a:latin typeface="Arial"/>
              </a:rPr>
              <a:t>assure </a:t>
            </a:r>
            <a:r>
              <a:rPr lang="EN-US" dirty="0" err="1">
                <a:solidFill>
                  <a:srgbClr val="595959"/>
                </a:solidFill>
                <a:latin typeface="Arial"/>
              </a:rPr>
              <a:t>emptyness</a:t>
            </a:r>
          </a:p>
          <a:p>
            <a:pPr lvl="1"/>
            <a:r>
              <a:rPr lang="EN-US" dirty="0">
                <a:solidFill>
                  <a:srgbClr val="595959"/>
                </a:solidFill>
                <a:latin typeface="Arial"/>
              </a:rPr>
              <a:t>robusty ( delete, query )</a:t>
            </a:r>
          </a:p>
          <a:p>
            <a:r>
              <a:rPr lang="EN-US" dirty="0">
                <a:solidFill>
                  <a:srgbClr val="595959"/>
                </a:solidFill>
                <a:latin typeface="Arial"/>
              </a:rPr>
              <a:t>Intensive operation on structure</a:t>
            </a:r>
          </a:p>
          <a:p>
            <a:pPr lvl="1"/>
            <a:r>
              <a:rPr lang="EN-US" dirty="0">
                <a:solidFill>
                  <a:srgbClr val="595959"/>
                </a:solidFill>
                <a:latin typeface="Arial"/>
              </a:rPr>
              <a:t>value</a:t>
            </a:r>
          </a:p>
          <a:p>
            <a:pPr lvl="1"/>
            <a:r>
              <a:rPr lang="EN-US" dirty="0">
                <a:solidFill>
                  <a:srgbClr val="595959"/>
                </a:solidFill>
                <a:latin typeface="Arial"/>
              </a:rPr>
              <a:t>returned node</a:t>
            </a:r>
          </a:p>
          <a:p>
            <a:r>
              <a:rPr lang="EN-US" dirty="0">
                <a:solidFill>
                  <a:srgbClr val="595959"/>
                </a:solidFill>
                <a:latin typeface="Arial"/>
              </a:rPr>
              <a:t>Time Complexity ( timeout 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1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Processing Standard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7725" y="2246313"/>
            <a:ext cx="7712528" cy="3401982"/>
          </a:xfrm>
        </p:spPr>
      </p:pic>
    </p:spTree>
    <p:extLst>
      <p:ext uri="{BB962C8B-B14F-4D97-AF65-F5344CB8AC3E}">
        <p14:creationId xmlns:p14="http://schemas.microsoft.com/office/powerpoint/2010/main" val="326819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/>
              </a:rPr>
              <a:t>Exception thrown ( Successor, Minimum, Maximum )</a:t>
            </a:r>
            <a:endParaRPr lang="en-US" dirty="0">
              <a:solidFill>
                <a:srgbClr val="595959"/>
              </a:solidFill>
              <a:latin typeface="Arial"/>
            </a:endParaRPr>
          </a:p>
          <a:p>
            <a:r>
              <a:rPr lang="EN-US" dirty="0">
                <a:solidFill>
                  <a:srgbClr val="595959"/>
                </a:solidFill>
                <a:latin typeface="Arial"/>
              </a:rPr>
              <a:t>All </a:t>
            </a:r>
            <a:r>
              <a:rPr lang="EN-US" dirty="0" err="1">
                <a:solidFill>
                  <a:srgbClr val="595959"/>
                </a:solidFill>
                <a:latin typeface="Arial"/>
              </a:rPr>
              <a:t>requriments</a:t>
            </a:r>
            <a:r>
              <a:rPr lang="EN-US" dirty="0">
                <a:solidFill>
                  <a:srgbClr val="595959"/>
                </a:solidFill>
                <a:latin typeface="Arial"/>
              </a:rPr>
              <a:t> are reached except for the time requirement.</a:t>
            </a:r>
            <a:endParaRPr lang="en-US" dirty="0">
              <a:solidFill>
                <a:srgbClr val="595959"/>
              </a:solidFill>
              <a:latin typeface="Arial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95959"/>
                </a:solidFill>
                <a:latin typeface="Arial"/>
              </a:rPr>
              <a:t>  (7 seconds without coverage analysis)</a:t>
            </a:r>
            <a:endParaRPr lang="en-US" dirty="0">
              <a:solidFill>
                <a:srgbClr val="595959"/>
              </a:solidFill>
              <a:latin typeface="Arial"/>
            </a:endParaRPr>
          </a:p>
          <a:p>
            <a:r>
              <a:rPr lang="EN-US" dirty="0" err="1">
                <a:solidFill>
                  <a:srgbClr val="595959"/>
                </a:solidFill>
                <a:latin typeface="Arial"/>
              </a:rPr>
              <a:t>Runing</a:t>
            </a:r>
            <a:r>
              <a:rPr lang="EN-US" dirty="0">
                <a:solidFill>
                  <a:srgbClr val="595959"/>
                </a:solidFill>
                <a:latin typeface="Arial"/>
              </a:rPr>
              <a:t> Time:　~7.5 hours ( with </a:t>
            </a:r>
            <a:r>
              <a:rPr lang="EN-US" dirty="0" err="1">
                <a:solidFill>
                  <a:srgbClr val="595959"/>
                </a:solidFill>
                <a:latin typeface="Arial"/>
              </a:rPr>
              <a:t>converage</a:t>
            </a:r>
            <a:r>
              <a:rPr lang="EN-US" dirty="0">
                <a:solidFill>
                  <a:srgbClr val="595959"/>
                </a:solidFill>
                <a:latin typeface="Arial"/>
              </a:rPr>
              <a:t> analysis )</a:t>
            </a:r>
            <a:endParaRPr lang="en-US" dirty="0">
              <a:solidFill>
                <a:srgbClr val="595959"/>
              </a:solidFill>
              <a:latin typeface="Arial"/>
            </a:endParaRP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4181475"/>
            <a:ext cx="3881887" cy="205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0" y="4810125"/>
            <a:ext cx="4011283" cy="5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4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Analysis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Command Line Tools:</a:t>
            </a:r>
            <a:endParaRPr lang="en-US" dirty="0"/>
          </a:p>
          <a:p>
            <a:pPr lvl="1"/>
            <a:r>
              <a:rPr lang="EN-US" dirty="0"/>
              <a:t>Emma</a:t>
            </a:r>
            <a:endParaRPr lang="en-US" dirty="0"/>
          </a:p>
          <a:p>
            <a:pPr lvl="1"/>
            <a:r>
              <a:rPr lang="EN-US" dirty="0"/>
              <a:t>Cobertura</a:t>
            </a:r>
            <a:endParaRPr lang="en-US" dirty="0"/>
          </a:p>
          <a:p>
            <a:pPr lvl="1"/>
            <a:r>
              <a:rPr lang="EN-US" dirty="0"/>
              <a:t>...  etc</a:t>
            </a:r>
            <a:endParaRPr lang="en-US" dirty="0"/>
          </a:p>
          <a:p>
            <a:pPr lvl="1"/>
            <a:r>
              <a:rPr lang="EN-US" dirty="0"/>
              <a:t>Both have incompatibility problems with </a:t>
            </a:r>
            <a:r>
              <a:rPr lang="EN-US" dirty="0" err="1"/>
              <a:t>jdk7</a:t>
            </a:r>
            <a:r>
              <a:rPr lang="EN-US" dirty="0"/>
              <a:t>+</a:t>
            </a:r>
            <a:endParaRPr lang="en-US" dirty="0"/>
          </a:p>
          <a:p>
            <a:pPr lvl="1"/>
            <a:endParaRPr lang="en-US"/>
          </a:p>
          <a:p>
            <a:r>
              <a:rPr lang="EN-US" dirty="0"/>
              <a:t>IDE plugin:</a:t>
            </a:r>
            <a:endParaRPr lang="en-US" dirty="0"/>
          </a:p>
          <a:p>
            <a:pPr lvl="1"/>
            <a:r>
              <a:rPr lang="EN-US" dirty="0" err="1"/>
              <a:t>Intellji</a:t>
            </a:r>
            <a:r>
              <a:rPr lang="EN-US" dirty="0"/>
              <a:t> ( used here )</a:t>
            </a:r>
            <a:endParaRPr lang="en-US" dirty="0"/>
          </a:p>
          <a:p>
            <a:pPr lvl="1"/>
            <a:r>
              <a:rPr lang="EN-US" dirty="0"/>
              <a:t>Eclipse</a:t>
            </a:r>
            <a:endParaRPr lang="en-US" dirty="0"/>
          </a:p>
          <a:p>
            <a:pPr lvl="1"/>
            <a:r>
              <a:rPr lang="EN-US" dirty="0"/>
              <a:t>... etc</a:t>
            </a:r>
            <a:endParaRPr lang="en-US" dirty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Unit Testing</vt:lpstr>
      <vt:lpstr>Tested Unit</vt:lpstr>
      <vt:lpstr>Tested Unit</vt:lpstr>
      <vt:lpstr>Test Requirements</vt:lpstr>
      <vt:lpstr>Test Data</vt:lpstr>
      <vt:lpstr>Test</vt:lpstr>
      <vt:lpstr>Processing Standard Output</vt:lpstr>
      <vt:lpstr>Result</vt:lpstr>
      <vt:lpstr>Coverage Analysis Tools</vt:lpstr>
      <vt:lpstr>Coverage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2013-07-15T20:26:40Z</dcterms:created>
  <dcterms:modified xsi:type="dcterms:W3CDTF">2016-11-12T01:19:33Z</dcterms:modified>
</cp:coreProperties>
</file>