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8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178C0-C8D5-6C48-889B-4D3D500BFD3A}" type="datetimeFigureOut"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107D7-CEC1-2A4C-979F-A346CA35B6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107D7-CEC1-2A4C-979F-A346CA35B61F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7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7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3A7B-3319-A040-A0BD-5F8BB7DD86A6}" type="datetimeFigureOut"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7CDDE-DEFF-1F42-AF2B-10C4E7350E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Plotting with ggplot2: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Computing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4542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More Layers: Smooth</a:t>
            </a:r>
          </a:p>
        </p:txBody>
      </p:sp>
      <p:pic>
        <p:nvPicPr>
          <p:cNvPr id="3" name="Picture 2" descr="ggplotp2plot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" y="1063229"/>
            <a:ext cx="4229100" cy="3517900"/>
          </a:xfrm>
          <a:prstGeom prst="rect">
            <a:avLst/>
          </a:prstGeom>
        </p:spPr>
      </p:pic>
      <p:pic>
        <p:nvPicPr>
          <p:cNvPr id="4" name="Picture 3" descr="ggplotp2plot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18" y="1063229"/>
            <a:ext cx="4229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996" y="4735017"/>
            <a:ext cx="434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geom_smooth(method = "lm”)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988" y="4735017"/>
            <a:ext cx="323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geom_point() + geom_smooth()</a:t>
            </a:r>
          </a:p>
        </p:txBody>
      </p:sp>
    </p:spTree>
    <p:extLst>
      <p:ext uri="{BB962C8B-B14F-4D97-AF65-F5344CB8AC3E}">
        <p14:creationId xmlns:p14="http://schemas.microsoft.com/office/powerpoint/2010/main" val="27399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More Layers: Facets</a:t>
            </a:r>
          </a:p>
        </p:txBody>
      </p:sp>
      <p:pic>
        <p:nvPicPr>
          <p:cNvPr id="3" name="Picture 2" descr="ggplotp2plot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90366"/>
            <a:ext cx="6438900" cy="3517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5813" y="4771424"/>
            <a:ext cx="7839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geom_point() + facet_grid(. ~ bmicat) + geom_smooth(method = "lm")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060" y="4337975"/>
            <a:ext cx="1264831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facets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6493" y="4337975"/>
            <a:ext cx="2678995" cy="3405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Faceting (factor) variable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39891" y="4508266"/>
            <a:ext cx="1495766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4767841" y="4508266"/>
            <a:ext cx="1068652" cy="263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139" y="1063229"/>
            <a:ext cx="1542612" cy="654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 from facet variable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1592751" y="1259526"/>
            <a:ext cx="1207575" cy="13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9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Labels: xlab(), ylab(), labs(), ggtitle()</a:t>
            </a:r>
          </a:p>
          <a:p>
            <a:r>
              <a:rPr lang="en-US"/>
              <a:t>Each of the “geom” functions has options to modify </a:t>
            </a:r>
          </a:p>
          <a:p>
            <a:r>
              <a:rPr lang="en-US"/>
              <a:t>For things that only make sense globally, use theme() </a:t>
            </a:r>
          </a:p>
          <a:p>
            <a:pPr lvl="1"/>
            <a:r>
              <a:rPr lang="en-US"/>
              <a:t>Example: theme(legend.position = "none") </a:t>
            </a:r>
            <a:endParaRPr lang="en-US">
              <a:effectLst/>
            </a:endParaRPr>
          </a:p>
          <a:p>
            <a:r>
              <a:rPr lang="en-US"/>
              <a:t>Two standard appearance themes are included</a:t>
            </a:r>
          </a:p>
          <a:p>
            <a:pPr lvl="1"/>
            <a:r>
              <a:rPr lang="en-US"/>
              <a:t>theme_gray(): The default theme (gray background)</a:t>
            </a:r>
          </a:p>
          <a:p>
            <a:pPr lvl="1"/>
            <a:r>
              <a:rPr lang="en-US"/>
              <a:t>theme_bw(): More stark/plain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2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Aesthetics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809" y="4198168"/>
            <a:ext cx="39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geom_point(color = "steelblue”, size = 4, alpha = 1/2)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2099" y="4157335"/>
            <a:ext cx="4205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4, alpha = 1/2)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225" y="4760556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 values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6039" y="4759009"/>
            <a:ext cx="1781378" cy="28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variable</a:t>
            </a:r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6757417" y="4496822"/>
            <a:ext cx="1195924" cy="4068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V="1">
            <a:off x="2310603" y="4496822"/>
            <a:ext cx="1218432" cy="408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gplotp2plot6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0" y="991807"/>
            <a:ext cx="3728183" cy="3207164"/>
          </a:xfrm>
          <a:prstGeom prst="rect">
            <a:avLst/>
          </a:prstGeom>
        </p:spPr>
      </p:pic>
      <p:pic>
        <p:nvPicPr>
          <p:cNvPr id="16" name="Picture 15" descr="ggplotp2plot7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343" y="1124210"/>
            <a:ext cx="4800391" cy="30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Labels</a:t>
            </a:r>
          </a:p>
        </p:txBody>
      </p:sp>
      <p:pic>
        <p:nvPicPr>
          <p:cNvPr id="3" name="Picture 2" descr="ggplotp2plot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61" y="1000172"/>
            <a:ext cx="5471779" cy="37424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149" y="4645424"/>
            <a:ext cx="892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geom_point(aes(color = bmicat)) + labs(title = "MAACS Cohort") + labs(x = expression("log " * PM[2.5]), y = "Nocturnal Symptoms")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686" y="3110585"/>
            <a:ext cx="2296670" cy="925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labs() function for modifying titles and x-, y-axis labels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6769547" y="4036226"/>
            <a:ext cx="1051474" cy="641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9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Customizing the Smooth</a:t>
            </a:r>
          </a:p>
        </p:txBody>
      </p:sp>
      <p:pic>
        <p:nvPicPr>
          <p:cNvPr id="3" name="Picture 2" descr="ggplotp2plot9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063229"/>
            <a:ext cx="58928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000" y="4506772"/>
            <a:ext cx="7266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g + geom_point(aes(color = bmicat), size = 2, alpha = 1/2) + geom_smooth(size = 4, linetype = 3, method = "lm", se = FALSE)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7558" y="3307046"/>
            <a:ext cx="1657408" cy="63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Modified smoother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884966" y="3623043"/>
            <a:ext cx="278275" cy="12204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884966" y="3623043"/>
            <a:ext cx="1257653" cy="1222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8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the Theme</a:t>
            </a:r>
          </a:p>
        </p:txBody>
      </p:sp>
      <p:pic>
        <p:nvPicPr>
          <p:cNvPr id="3" name="Picture 2" descr="ggplotp2plot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6" y="1020994"/>
            <a:ext cx="63881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431" y="4694245"/>
            <a:ext cx="7834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 g + geom_point(aes(color = bmicat)) + theme_bw(base_family = "Times”)</a:t>
            </a:r>
          </a:p>
        </p:txBody>
      </p:sp>
    </p:spTree>
    <p:extLst>
      <p:ext uri="{BB962C8B-B14F-4D97-AF65-F5344CB8AC3E}">
        <p14:creationId xmlns:p14="http://schemas.microsoft.com/office/powerpoint/2010/main" val="12473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Notes about Axis Limits</a:t>
            </a:r>
          </a:p>
        </p:txBody>
      </p:sp>
      <p:pic>
        <p:nvPicPr>
          <p:cNvPr id="3" name="Picture 2" descr="ggplotp2plot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1" y="563587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32" y="896075"/>
            <a:ext cx="3512118" cy="32107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739" y="4109020"/>
            <a:ext cx="476979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>
                <a:latin typeface="Courier"/>
                <a:cs typeface="Courier"/>
              </a:rPr>
              <a:t>testdat &lt;- data.frame(x = 1:100, y = rnorm(100))</a:t>
            </a:r>
          </a:p>
          <a:p>
            <a:r>
              <a:rPr lang="fi-FI" sz="1100">
                <a:latin typeface="Courier"/>
                <a:cs typeface="Courier"/>
              </a:rPr>
              <a:t>testdat[50,2] &lt;- 100  ## Outlier!</a:t>
            </a:r>
          </a:p>
          <a:p>
            <a:r>
              <a:rPr lang="fi-FI" sz="1100">
                <a:latin typeface="Courier"/>
                <a:cs typeface="Courier"/>
              </a:rPr>
              <a:t>plot(testdat$x, testdat$y, type = "l", ylim = c(-3,3))</a:t>
            </a:r>
            <a:endParaRPr lang="en-US" sz="110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965" y="4184542"/>
            <a:ext cx="37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&lt;- ggplot(testdat, aes(x = x, y = y))</a:t>
            </a:r>
          </a:p>
          <a:p>
            <a:r>
              <a:rPr lang="en-US" sz="1200">
                <a:latin typeface="Courier"/>
                <a:cs typeface="Courier"/>
              </a:rPr>
              <a:t>g + geom_line()</a:t>
            </a:r>
          </a:p>
        </p:txBody>
      </p:sp>
    </p:spTree>
    <p:extLst>
      <p:ext uri="{BB962C8B-B14F-4D97-AF65-F5344CB8AC3E}">
        <p14:creationId xmlns:p14="http://schemas.microsoft.com/office/powerpoint/2010/main" val="351743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Axis Limits</a:t>
            </a:r>
          </a:p>
        </p:txBody>
      </p:sp>
      <p:pic>
        <p:nvPicPr>
          <p:cNvPr id="3" name="Picture 2" descr="ggplotp2plot1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4" y="989758"/>
            <a:ext cx="3848100" cy="3517900"/>
          </a:xfrm>
          <a:prstGeom prst="rect">
            <a:avLst/>
          </a:prstGeom>
        </p:spPr>
      </p:pic>
      <p:pic>
        <p:nvPicPr>
          <p:cNvPr id="4" name="Picture 3" descr="ggplotp2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9" y="989758"/>
            <a:ext cx="3848100" cy="3517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934" y="4428008"/>
            <a:ext cx="4802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ourier"/>
                <a:cs typeface="Courier"/>
              </a:rPr>
              <a:t>g + geom_line() + coord_cartesian(ylim = c(-3, 3))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155" y="4507658"/>
            <a:ext cx="3309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>
                <a:latin typeface="Courier"/>
                <a:cs typeface="Courier"/>
              </a:rPr>
              <a:t>g + geom_line() + ylim(-3, 3)</a:t>
            </a:r>
            <a:endParaRPr lang="en-US" sz="140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101" y="2059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missing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994168" y="655786"/>
            <a:ext cx="1285651" cy="167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220880" y="358379"/>
            <a:ext cx="1780133" cy="4498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Outlier included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078890" y="808186"/>
            <a:ext cx="1032057" cy="50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7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More Complex Example</a:t>
            </a:r>
            <a:endParaRPr lang="en-US" baseline="-2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How does the relationship between PM</a:t>
            </a:r>
            <a:r>
              <a:rPr lang="en-US" baseline="-25000"/>
              <a:t>2.5</a:t>
            </a:r>
            <a:r>
              <a:rPr lang="en-US"/>
              <a:t> and nocturnal symptoms vary by BMI and NO</a:t>
            </a:r>
            <a:r>
              <a:rPr lang="en-US" baseline="-25000"/>
              <a:t>2</a:t>
            </a:r>
            <a:r>
              <a:rPr lang="en-US"/>
              <a:t>?</a:t>
            </a:r>
          </a:p>
          <a:p>
            <a:r>
              <a:rPr lang="en-US"/>
              <a:t>Unlike our previous BMI variable, NO</a:t>
            </a:r>
            <a:r>
              <a:rPr lang="en-US" baseline="-25000"/>
              <a:t>2</a:t>
            </a:r>
            <a:r>
              <a:rPr lang="en-US"/>
              <a:t> is continuous</a:t>
            </a:r>
          </a:p>
          <a:p>
            <a:r>
              <a:rPr lang="en-US"/>
              <a:t>We need to make NO2 categorical so we can condition on it in the plotting</a:t>
            </a:r>
          </a:p>
          <a:p>
            <a:pPr lvl="1"/>
            <a:r>
              <a:rPr lang="en-US"/>
              <a:t>Use the cut() function for this</a:t>
            </a:r>
          </a:p>
        </p:txBody>
      </p:sp>
    </p:spTree>
    <p:extLst>
      <p:ext uri="{BB962C8B-B14F-4D97-AF65-F5344CB8AC3E}">
        <p14:creationId xmlns:p14="http://schemas.microsoft.com/office/powerpoint/2010/main" val="114840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ggplot2?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An implementation of the </a:t>
            </a:r>
            <a:r>
              <a:rPr lang="en-US" i="1"/>
              <a:t>Grammar of Graphics</a:t>
            </a:r>
            <a:r>
              <a:rPr lang="en-US"/>
              <a:t> by Leland Wilkinson</a:t>
            </a:r>
          </a:p>
          <a:p>
            <a:r>
              <a:rPr lang="en-US"/>
              <a:t>Grammar of graphics represents and abstraction of graphics ideas/objects</a:t>
            </a:r>
          </a:p>
          <a:p>
            <a:r>
              <a:rPr lang="en-US"/>
              <a:t>Think “verb”, “noun”, “adjective” for graphics</a:t>
            </a:r>
          </a:p>
          <a:p>
            <a:r>
              <a:rPr lang="en-US"/>
              <a:t>Allows for a “theory” of graphics on which to build new graphics and graphics objects</a:t>
            </a:r>
          </a:p>
        </p:txBody>
      </p:sp>
    </p:spTree>
    <p:extLst>
      <p:ext uri="{BB962C8B-B14F-4D97-AF65-F5344CB8AC3E}">
        <p14:creationId xmlns:p14="http://schemas.microsoft.com/office/powerpoint/2010/main" val="98892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NO</a:t>
            </a:r>
            <a:r>
              <a:rPr lang="en-US" baseline="-25000"/>
              <a:t>2</a:t>
            </a:r>
            <a:r>
              <a:rPr lang="en-US"/>
              <a:t> Deciles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354" y="1391451"/>
            <a:ext cx="869607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## Calculate the deciles of the data</a:t>
            </a:r>
          </a:p>
          <a:p>
            <a:r>
              <a:rPr lang="en-US" sz="1400">
                <a:latin typeface="Courier"/>
                <a:cs typeface="Courier"/>
              </a:rPr>
              <a:t>&gt; cutpoints &lt;- quantile(maacs$logno2_new, seq(0, 1, length = 11), na.rm = TRUE)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Cut the data at the deciles and create a new factor variable</a:t>
            </a:r>
          </a:p>
          <a:p>
            <a:r>
              <a:rPr lang="en-US" sz="1400">
                <a:latin typeface="Courier"/>
                <a:cs typeface="Courier"/>
              </a:rPr>
              <a:t>&gt; maacs$no2dec &lt;- cut(maacs$logno2_new, cutpoints)</a:t>
            </a:r>
          </a:p>
          <a:p>
            <a:endParaRPr lang="en-US" sz="1400">
              <a:latin typeface="Courier"/>
              <a:cs typeface="Courier"/>
            </a:endParaRPr>
          </a:p>
          <a:p>
            <a:r>
              <a:rPr lang="en-US" sz="1400">
                <a:latin typeface="Courier"/>
                <a:cs typeface="Courier"/>
              </a:rPr>
              <a:t>## See the levels of the newly created factor variable</a:t>
            </a:r>
          </a:p>
          <a:p>
            <a:r>
              <a:rPr lang="en-US" sz="1400">
                <a:latin typeface="Courier"/>
                <a:cs typeface="Courier"/>
              </a:rPr>
              <a:t>&gt; levels(maacs$no2dec)</a:t>
            </a:r>
          </a:p>
          <a:p>
            <a:r>
              <a:rPr lang="en-US" sz="1400">
                <a:latin typeface="Courier"/>
                <a:cs typeface="Courier"/>
              </a:rPr>
              <a:t> [1] "(0.378,0.969]" "(0.969,1.1]"   "(1.1,1.17]"    "(1.17,1.26]"  </a:t>
            </a:r>
          </a:p>
          <a:p>
            <a:r>
              <a:rPr lang="en-US" sz="1400">
                <a:latin typeface="Courier"/>
                <a:cs typeface="Courier"/>
              </a:rPr>
              <a:t> [5] "(1.26,1.32]"   "(1.32,1.38]"   "(1.38,1.44]"   "(1.44,1.54]"  </a:t>
            </a:r>
          </a:p>
          <a:p>
            <a:r>
              <a:rPr lang="en-US" sz="1400">
                <a:latin typeface="Courier"/>
                <a:cs typeface="Courier"/>
              </a:rPr>
              <a:t> [9] "(1.54,1.69]"   "(1.69,2.55]"  </a:t>
            </a:r>
          </a:p>
          <a:p>
            <a:endParaRPr lang="en-US" sz="140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698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Plot</a:t>
            </a:r>
          </a:p>
        </p:txBody>
      </p:sp>
      <p:pic>
        <p:nvPicPr>
          <p:cNvPr id="3" name="Picture 2" descr="Screen Shot 2013-09-30 at 2.04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04" y="1030526"/>
            <a:ext cx="6845211" cy="4059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58070" y="614149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Multiple panels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7985" y="141983"/>
            <a:ext cx="1769723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Non-default 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9915" y="2310867"/>
            <a:ext cx="1128046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Smoother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8301" y="1234970"/>
            <a:ext cx="1315428" cy="6282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Transparent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01" y="4600916"/>
            <a:ext cx="1315428" cy="4163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Labels/Title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317708" y="350172"/>
            <a:ext cx="1773474" cy="971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1363729" y="1549119"/>
            <a:ext cx="953979" cy="761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1363729" y="4809105"/>
            <a:ext cx="3029347" cy="8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706015" y="3612030"/>
            <a:ext cx="511970" cy="988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</p:cNvCxnSpPr>
          <p:nvPr/>
        </p:nvCxnSpPr>
        <p:spPr>
          <a:xfrm flipH="1">
            <a:off x="5965006" y="2519056"/>
            <a:ext cx="2014909" cy="208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</p:cNvCxnSpPr>
          <p:nvPr/>
        </p:nvCxnSpPr>
        <p:spPr>
          <a:xfrm flipH="1">
            <a:off x="6443872" y="822338"/>
            <a:ext cx="614198" cy="499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19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Final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894" y="1380270"/>
            <a:ext cx="7835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"/>
                <a:cs typeface="Courier"/>
              </a:rPr>
              <a:t>## Setup ggplot with data frame</a:t>
            </a:r>
          </a:p>
          <a:p>
            <a:r>
              <a:rPr lang="en-US">
                <a:latin typeface="Courier"/>
                <a:cs typeface="Courier"/>
              </a:rPr>
              <a:t>g &lt;- ggplot(maacs, aes(logpm25, NocturnalSympt))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## Add layers</a:t>
            </a:r>
          </a:p>
          <a:p>
            <a:r>
              <a:rPr lang="en-US">
                <a:latin typeface="Courier"/>
                <a:cs typeface="Courier"/>
              </a:rPr>
              <a:t>g + geom_point(alpha = 1/3) </a:t>
            </a:r>
          </a:p>
          <a:p>
            <a:r>
              <a:rPr lang="en-US">
                <a:latin typeface="Courier"/>
                <a:cs typeface="Courier"/>
              </a:rPr>
              <a:t>  + facet_wrap(bmicat ~ no2dec, nrow = 2, ncol = 4) </a:t>
            </a:r>
          </a:p>
          <a:p>
            <a:r>
              <a:rPr lang="en-US">
                <a:latin typeface="Courier"/>
                <a:cs typeface="Courier"/>
              </a:rPr>
              <a:t>  + geom_smooth(method="lm", se=FALSE, col="steelblue")      </a:t>
            </a:r>
          </a:p>
          <a:p>
            <a:r>
              <a:rPr lang="en-US">
                <a:latin typeface="Courier"/>
                <a:cs typeface="Courier"/>
              </a:rPr>
              <a:t>  + theme_bw(base_family = "Avenir", base_size = 10) </a:t>
            </a:r>
          </a:p>
          <a:p>
            <a:r>
              <a:rPr lang="en-US">
                <a:latin typeface="Courier"/>
                <a:cs typeface="Courier"/>
              </a:rPr>
              <a:t>  + labs(x = expression("log " * PM[2.5]) </a:t>
            </a:r>
          </a:p>
          <a:p>
            <a:r>
              <a:rPr lang="en-US">
                <a:latin typeface="Courier"/>
                <a:cs typeface="Courier"/>
              </a:rPr>
              <a:t>  + labs(y = "Nocturnal Symptoms”) </a:t>
            </a:r>
          </a:p>
          <a:p>
            <a:r>
              <a:rPr lang="en-US">
                <a:latin typeface="Courier"/>
                <a:cs typeface="Courier"/>
              </a:rPr>
              <a:t>  + labs(title = "MAACS Cohort”)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3040" y="1183960"/>
            <a:ext cx="138834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points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3317" y="1836853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smoother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433150" y="3781337"/>
            <a:ext cx="1608979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Change theme</a:t>
            </a:r>
          </a:p>
        </p:txBody>
      </p:sp>
      <p:sp>
        <p:nvSpPr>
          <p:cNvPr id="7" name="Rectangle 6"/>
          <p:cNvSpPr/>
          <p:nvPr/>
        </p:nvSpPr>
        <p:spPr>
          <a:xfrm>
            <a:off x="7077822" y="4503206"/>
            <a:ext cx="1219985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labels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4509444" y="1436897"/>
            <a:ext cx="1603596" cy="1038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953410" y="2342727"/>
            <a:ext cx="344397" cy="8001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16182" y="2043068"/>
            <a:ext cx="1358752" cy="50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Make panels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4778503" y="2296005"/>
            <a:ext cx="1237679" cy="55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</p:cNvCxnSpPr>
          <p:nvPr/>
        </p:nvCxnSpPr>
        <p:spPr>
          <a:xfrm flipH="1" flipV="1">
            <a:off x="6898695" y="3616460"/>
            <a:ext cx="534455" cy="417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</p:cNvCxnSpPr>
          <p:nvPr/>
        </p:nvCxnSpPr>
        <p:spPr>
          <a:xfrm flipH="1" flipV="1">
            <a:off x="5650257" y="4034274"/>
            <a:ext cx="1427565" cy="721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2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ggplot2 is very powerful and flexible if you learn the “grammar” and the various elements that can be tuned/modified</a:t>
            </a:r>
          </a:p>
          <a:p>
            <a:r>
              <a:rPr lang="en-US"/>
              <a:t>Many more types of plots can be made; explore and mess around with the package (references mentioned in Part 1 are useful)</a:t>
            </a:r>
          </a:p>
        </p:txBody>
      </p:sp>
    </p:spTree>
    <p:extLst>
      <p:ext uri="{BB962C8B-B14F-4D97-AF65-F5344CB8AC3E}">
        <p14:creationId xmlns:p14="http://schemas.microsoft.com/office/powerpoint/2010/main" val="372305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Components of a ggplot2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5199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 </a:t>
            </a:r>
            <a:r>
              <a:rPr lang="en-US" b="1"/>
              <a:t>data frame</a:t>
            </a:r>
          </a:p>
          <a:p>
            <a:r>
              <a:rPr lang="en-US" b="1"/>
              <a:t>aesthetic</a:t>
            </a:r>
            <a:r>
              <a:rPr lang="en-US"/>
              <a:t> </a:t>
            </a:r>
            <a:r>
              <a:rPr lang="en-US" b="1"/>
              <a:t>mappings</a:t>
            </a:r>
            <a:r>
              <a:rPr lang="en-US"/>
              <a:t>: how data are mapped to color, size </a:t>
            </a:r>
            <a:endParaRPr lang="en-US">
              <a:effectLst/>
            </a:endParaRPr>
          </a:p>
          <a:p>
            <a:r>
              <a:rPr lang="en-US" b="1"/>
              <a:t>geoms</a:t>
            </a:r>
            <a:r>
              <a:rPr lang="en-US"/>
              <a:t>: geometric objects like points, lines, shapes. </a:t>
            </a:r>
            <a:endParaRPr lang="en-US">
              <a:effectLst/>
            </a:endParaRPr>
          </a:p>
          <a:p>
            <a:r>
              <a:rPr lang="en-US" b="1"/>
              <a:t>facets</a:t>
            </a:r>
            <a:r>
              <a:rPr lang="en-US"/>
              <a:t>: for conditional plots. </a:t>
            </a:r>
          </a:p>
          <a:p>
            <a:r>
              <a:rPr lang="en-US" b="1"/>
              <a:t>stats</a:t>
            </a:r>
            <a:r>
              <a:rPr lang="en-US"/>
              <a:t>: statistical transformations like binning, quantiles, smoothing. </a:t>
            </a:r>
            <a:endParaRPr lang="en-US">
              <a:effectLst/>
            </a:endParaRPr>
          </a:p>
          <a:p>
            <a:r>
              <a:rPr lang="en-US" b="1"/>
              <a:t>scales</a:t>
            </a:r>
            <a:r>
              <a:rPr lang="en-US"/>
              <a:t>: what scale an aesthetic map uses (example: male = red, female = blue). </a:t>
            </a:r>
            <a:endParaRPr lang="en-US">
              <a:effectLst/>
            </a:endParaRPr>
          </a:p>
          <a:p>
            <a:r>
              <a:rPr lang="en-US" b="1"/>
              <a:t>coordinate system</a:t>
            </a:r>
            <a:r>
              <a:rPr lang="en-US"/>
              <a:t> </a:t>
            </a:r>
            <a:endParaRPr lang="en-US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Plots with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When building plots in ggplot2 (rather than using qplot) the “artist’s palette” model may be the closest analogy</a:t>
            </a:r>
          </a:p>
          <a:p>
            <a:r>
              <a:rPr lang="en-US"/>
              <a:t>Plots are built up in layers</a:t>
            </a:r>
          </a:p>
          <a:p>
            <a:pPr lvl="1"/>
            <a:r>
              <a:rPr lang="en-US"/>
              <a:t>Plot the data</a:t>
            </a:r>
          </a:p>
          <a:p>
            <a:pPr lvl="1"/>
            <a:r>
              <a:rPr lang="en-US"/>
              <a:t>Overlay a summary</a:t>
            </a:r>
          </a:p>
          <a:p>
            <a:pPr lvl="1"/>
            <a:r>
              <a:rPr lang="en-US"/>
              <a:t>Metadata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34263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BMI, PM</a:t>
            </a:r>
            <a:r>
              <a:rPr lang="en-US" baseline="-25000"/>
              <a:t>2.5</a:t>
            </a:r>
            <a:r>
              <a:rPr lang="en-US"/>
              <a:t>, Asthma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Mouse Allergen and Asthma Cohort Study</a:t>
            </a:r>
          </a:p>
          <a:p>
            <a:r>
              <a:rPr lang="en-US"/>
              <a:t>Baltimore children (age 5-17)</a:t>
            </a:r>
          </a:p>
          <a:p>
            <a:r>
              <a:rPr lang="en-US"/>
              <a:t>Persistent asthma, exacerbation in past year</a:t>
            </a:r>
          </a:p>
          <a:p>
            <a:r>
              <a:rPr lang="en-US"/>
              <a:t>Does BMI (normal vs. overweight) modify the relationship between PM</a:t>
            </a:r>
            <a:r>
              <a:rPr lang="en-US" baseline="-25000"/>
              <a:t>2.5</a:t>
            </a:r>
            <a:r>
              <a:rPr lang="en-US"/>
              <a:t> and asthma symptoms?</a:t>
            </a:r>
          </a:p>
        </p:txBody>
      </p:sp>
    </p:spTree>
    <p:extLst>
      <p:ext uri="{BB962C8B-B14F-4D97-AF65-F5344CB8AC3E}">
        <p14:creationId xmlns:p14="http://schemas.microsoft.com/office/powerpoint/2010/main" val="226685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Plot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7228" y="4539110"/>
            <a:ext cx="808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"/>
                <a:cs typeface="Courier"/>
              </a:rPr>
              <a:t>qplot(logpm25, NocturnalSympt, data = maacs, facets = . ~ bmicat, geom = c("point", "smooth"), method = "lm”)</a:t>
            </a:r>
          </a:p>
        </p:txBody>
      </p:sp>
      <p:pic>
        <p:nvPicPr>
          <p:cNvPr id="6" name="Picture 5" descr="ggplotp2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906481"/>
            <a:ext cx="6883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4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Up in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561" y="1064708"/>
            <a:ext cx="634119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&gt; head(maacs)</a:t>
            </a:r>
          </a:p>
          <a:p>
            <a:r>
              <a:rPr lang="en-US" sz="1600">
                <a:latin typeface="Courier"/>
                <a:cs typeface="Courier"/>
              </a:rPr>
              <a:t>    logpm25        bmicat NocturnalSympt</a:t>
            </a:r>
          </a:p>
          <a:p>
            <a:r>
              <a:rPr lang="en-US" sz="1600">
                <a:latin typeface="Courier"/>
                <a:cs typeface="Courier"/>
              </a:rPr>
              <a:t>2 1.5361795 normal weight              1</a:t>
            </a:r>
          </a:p>
          <a:p>
            <a:r>
              <a:rPr lang="en-US" sz="1600">
                <a:latin typeface="Courier"/>
                <a:cs typeface="Courier"/>
              </a:rPr>
              <a:t>3 1.5905409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4 1.5217786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5 1.4323277 normal weight              0</a:t>
            </a:r>
          </a:p>
          <a:p>
            <a:r>
              <a:rPr lang="en-US" sz="1600">
                <a:latin typeface="Courier"/>
                <a:cs typeface="Courier"/>
              </a:rPr>
              <a:t>6 1.2762320    overweight              8</a:t>
            </a:r>
          </a:p>
          <a:p>
            <a:r>
              <a:rPr lang="en-US" sz="1600">
                <a:latin typeface="Courier"/>
                <a:cs typeface="Courier"/>
              </a:rPr>
              <a:t>8 0.7139103    overweight              0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g &lt;- ggplot(maacs, aes(logpm25, NocturnalSympt))</a:t>
            </a:r>
          </a:p>
          <a:p>
            <a:endParaRPr lang="en-US" sz="1600">
              <a:latin typeface="Courier"/>
              <a:cs typeface="Courier"/>
            </a:endParaRPr>
          </a:p>
          <a:p>
            <a:r>
              <a:rPr lang="en-US" sz="1600">
                <a:latin typeface="Courier"/>
                <a:cs typeface="Courier"/>
              </a:rPr>
              <a:t>&gt; summary(g)</a:t>
            </a:r>
          </a:p>
          <a:p>
            <a:r>
              <a:rPr lang="en-US" sz="1600">
                <a:latin typeface="Courier"/>
                <a:cs typeface="Courier"/>
              </a:rPr>
              <a:t>data: logpm25, bmicat, NocturnalSympt [554x3]</a:t>
            </a:r>
          </a:p>
          <a:p>
            <a:r>
              <a:rPr lang="en-US" sz="1600">
                <a:latin typeface="Courier"/>
                <a:cs typeface="Courier"/>
              </a:rPr>
              <a:t>mapping:  x = logpm25, y = NocturnalSympt</a:t>
            </a:r>
          </a:p>
          <a:p>
            <a:r>
              <a:rPr lang="en-US" sz="1600">
                <a:latin typeface="Courier"/>
                <a:cs typeface="Courier"/>
              </a:rPr>
              <a:t>faceting: facet_null() </a:t>
            </a:r>
          </a:p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71022" y="1660284"/>
            <a:ext cx="1415778" cy="530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Frame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1022" y="2942096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call to ggplot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1022" y="4020924"/>
            <a:ext cx="1577590" cy="628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Summary of ggplot object</a:t>
            </a: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5350808" y="1925722"/>
            <a:ext cx="1920214" cy="83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6371001" y="3256245"/>
            <a:ext cx="900021" cy="189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840084" y="4335073"/>
            <a:ext cx="1430938" cy="64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71001" y="2331684"/>
            <a:ext cx="1290856" cy="478829"/>
          </a:xfrm>
          <a:prstGeom prst="round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Aesthetics</a:t>
            </a: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5236297" y="2571099"/>
            <a:ext cx="1134704" cy="685146"/>
          </a:xfrm>
          <a:prstGeom prst="straightConnector1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8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Plot Yet!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299" y="1884482"/>
            <a:ext cx="7578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Courier"/>
                <a:cs typeface="Courier"/>
              </a:rPr>
              <a:t>&gt; g &lt;- ggplot(maacs, aes(logpm25, NocturnalSympt))</a:t>
            </a:r>
          </a:p>
          <a:p>
            <a:r>
              <a:rPr lang="en-US">
                <a:latin typeface="Courier"/>
                <a:cs typeface="Courier"/>
              </a:rPr>
              <a:t>&gt; print(g)</a:t>
            </a:r>
          </a:p>
          <a:p>
            <a:r>
              <a:rPr lang="en-US">
                <a:latin typeface="Courier"/>
                <a:cs typeface="Courier"/>
              </a:rPr>
              <a:t>Error: No layers in plot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p &lt;- g + geom_point()</a:t>
            </a:r>
          </a:p>
          <a:p>
            <a:r>
              <a:rPr lang="en-US">
                <a:latin typeface="Courier"/>
                <a:cs typeface="Courier"/>
              </a:rPr>
              <a:t>&gt; print(p)</a:t>
            </a:r>
          </a:p>
          <a:p>
            <a:endParaRPr lang="en-US">
              <a:latin typeface="Courier"/>
              <a:cs typeface="Courier"/>
            </a:endParaRPr>
          </a:p>
          <a:p>
            <a:r>
              <a:rPr lang="en-US">
                <a:latin typeface="Courier"/>
                <a:cs typeface="Courier"/>
              </a:rPr>
              <a:t>&gt; g + geom_point()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7213" y="3018700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Explicitly save and print ggplot object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5767213" y="3837294"/>
            <a:ext cx="2529661" cy="603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Auto-print plot object without saving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049541" y="3320570"/>
            <a:ext cx="1717672" cy="10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3414523" y="4059629"/>
            <a:ext cx="2352690" cy="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3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Plot with Point Layer</a:t>
            </a:r>
          </a:p>
        </p:txBody>
      </p:sp>
      <p:pic>
        <p:nvPicPr>
          <p:cNvPr id="3" name="Picture 2" descr="ggplotp2plo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063229"/>
            <a:ext cx="6883400" cy="3517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7335" y="4497169"/>
            <a:ext cx="60949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g &lt;- ggplot(maacs, aes(logpm25, NocturnalSympt))</a:t>
            </a:r>
          </a:p>
          <a:p>
            <a:r>
              <a:rPr lang="en-US" sz="1600">
                <a:latin typeface="Courier"/>
                <a:cs typeface="Courier"/>
              </a:rPr>
              <a:t>g + geom_point()</a:t>
            </a:r>
          </a:p>
        </p:txBody>
      </p:sp>
    </p:spTree>
    <p:extLst>
      <p:ext uri="{BB962C8B-B14F-4D97-AF65-F5344CB8AC3E}">
        <p14:creationId xmlns:p14="http://schemas.microsoft.com/office/powerpoint/2010/main" val="350344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1277</Words>
  <Application>Microsoft Macintosh PowerPoint</Application>
  <PresentationFormat>On-screen Show (16:9)</PresentationFormat>
  <Paragraphs>146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Plotting with ggplot2: Part 2</vt:lpstr>
      <vt:lpstr>What is ggplot2?</vt:lpstr>
      <vt:lpstr>Basic Components of a ggplot2 Plot</vt:lpstr>
      <vt:lpstr>Building Plots with ggplot2</vt:lpstr>
      <vt:lpstr>Example: BMI, PM2.5, Asthma</vt:lpstr>
      <vt:lpstr>Basic Plot</vt:lpstr>
      <vt:lpstr>Building Up in Layers</vt:lpstr>
      <vt:lpstr>No Plot Yet!</vt:lpstr>
      <vt:lpstr>First Plot with Point Layer</vt:lpstr>
      <vt:lpstr>Adding More Layers: Smooth</vt:lpstr>
      <vt:lpstr>Adding More Layers: Facets</vt:lpstr>
      <vt:lpstr>Annotation</vt:lpstr>
      <vt:lpstr>Modifying Aesthetics</vt:lpstr>
      <vt:lpstr>Modifying Labels</vt:lpstr>
      <vt:lpstr>Customizing the Smooth</vt:lpstr>
      <vt:lpstr>Changing the Theme</vt:lpstr>
      <vt:lpstr>A Notes about Axis Limits</vt:lpstr>
      <vt:lpstr>Axis Limits</vt:lpstr>
      <vt:lpstr>More Complex Example</vt:lpstr>
      <vt:lpstr>Making NO2 Deciles</vt:lpstr>
      <vt:lpstr>Final Plot</vt:lpstr>
      <vt:lpstr>Code for Final Plot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ggplot2: Part 2</dc:title>
  <dc:creator>Roger Peng</dc:creator>
  <cp:lastModifiedBy>Roger Peng</cp:lastModifiedBy>
  <cp:revision>72</cp:revision>
  <dcterms:created xsi:type="dcterms:W3CDTF">2013-09-30T12:50:57Z</dcterms:created>
  <dcterms:modified xsi:type="dcterms:W3CDTF">2013-09-30T18:22:16Z</dcterms:modified>
</cp:coreProperties>
</file>