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5" r:id="rId6"/>
    <p:sldId id="263" r:id="rId7"/>
    <p:sldId id="266" r:id="rId8"/>
    <p:sldId id="267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18042-6075-CB4B-9846-761D54B4E8B5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E9917-8EC3-A04D-B8D9-D0BA1F07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7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8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80C-F466-B34A-A9DB-405A67433FF0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4761-4F8F-BB43-8804-CFBB3F48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4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80C-F466-B34A-A9DB-405A67433FF0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4761-4F8F-BB43-8804-CFBB3F48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8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80C-F466-B34A-A9DB-405A67433FF0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4761-4F8F-BB43-8804-CFBB3F48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9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" y="6672825"/>
            <a:ext cx="3047048" cy="185175"/>
          </a:xfrm>
          <a:prstGeom prst="rect">
            <a:avLst/>
          </a:prstGeom>
          <a:solidFill>
            <a:srgbClr val="005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 userDrawn="1"/>
        </p:nvSpPr>
        <p:spPr>
          <a:xfrm>
            <a:off x="3045287" y="6672825"/>
            <a:ext cx="3047048" cy="185175"/>
          </a:xfrm>
          <a:prstGeom prst="rect">
            <a:avLst/>
          </a:prstGeom>
          <a:solidFill>
            <a:srgbClr val="66CEF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099668" y="6672825"/>
            <a:ext cx="3047048" cy="185175"/>
          </a:xfrm>
          <a:prstGeom prst="rect">
            <a:avLst/>
          </a:prstGeom>
          <a:solidFill>
            <a:srgbClr val="008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9144952" y="6672825"/>
            <a:ext cx="3047048" cy="185175"/>
          </a:xfrm>
          <a:prstGeom prst="rect">
            <a:avLst/>
          </a:prstGeom>
          <a:solidFill>
            <a:srgbClr val="5DBA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00787"/>
      </p:ext>
    </p:extLst>
  </p:cSld>
  <p:clrMapOvr>
    <a:masterClrMapping/>
  </p:clrMapOvr>
  <p:transition spd="slow" advTm="50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80C-F466-B34A-A9DB-405A67433FF0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4761-4F8F-BB43-8804-CFBB3F48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80C-F466-B34A-A9DB-405A67433FF0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4761-4F8F-BB43-8804-CFBB3F48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80C-F466-B34A-A9DB-405A67433FF0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4761-4F8F-BB43-8804-CFBB3F48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80C-F466-B34A-A9DB-405A67433FF0}" type="datetimeFigureOut">
              <a:rPr lang="en-US" smtClean="0"/>
              <a:t>4/21/19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4761-4F8F-BB43-8804-CFBB3F48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80C-F466-B34A-A9DB-405A67433FF0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4761-4F8F-BB43-8804-CFBB3F48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3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80C-F466-B34A-A9DB-405A67433FF0}" type="datetimeFigureOut">
              <a:rPr lang="en-US" smtClean="0"/>
              <a:t>4/21/19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4761-4F8F-BB43-8804-CFBB3F48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80C-F466-B34A-A9DB-405A67433FF0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4761-4F8F-BB43-8804-CFBB3F48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5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80C-F466-B34A-A9DB-405A67433FF0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4761-4F8F-BB43-8804-CFBB3F48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FA80C-F466-B34A-A9DB-405A67433FF0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4761-4F8F-BB43-8804-CFBB3F48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0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Understanding the behavior of Buses through Monitoring Web Interface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7"/>
            <a:ext cx="9144000" cy="1082504"/>
          </a:xfrm>
        </p:spPr>
        <p:txBody>
          <a:bodyPr/>
          <a:lstStyle/>
          <a:p>
            <a:pPr algn="l"/>
            <a:r>
              <a:rPr lang="en-US" dirty="0"/>
              <a:t>First name, Surname       </a:t>
            </a:r>
            <a:r>
              <a:rPr lang="en-US" dirty="0" smtClean="0"/>
              <a:t> 	</a:t>
            </a:r>
            <a:r>
              <a:rPr lang="en-US" dirty="0" err="1" smtClean="0"/>
              <a:t>Hongyang</a:t>
            </a:r>
            <a:r>
              <a:rPr lang="en-US" dirty="0" smtClean="0"/>
              <a:t> Liu</a:t>
            </a:r>
          </a:p>
          <a:p>
            <a:pPr algn="l"/>
            <a:r>
              <a:rPr lang="en-US" dirty="0"/>
              <a:t>Supervisor                      </a:t>
            </a:r>
            <a:r>
              <a:rPr lang="en-US" dirty="0" smtClean="0"/>
              <a:t>    	</a:t>
            </a:r>
            <a:r>
              <a:rPr lang="en-US" dirty="0" err="1" smtClean="0"/>
              <a:t>Yuantao</a:t>
            </a:r>
            <a:r>
              <a:rPr lang="en-US" dirty="0" smtClean="0"/>
              <a:t> </a:t>
            </a:r>
            <a:r>
              <a:rPr lang="en-US" dirty="0"/>
              <a:t>Fan, Reza </a:t>
            </a:r>
            <a:r>
              <a:rPr lang="en-US" dirty="0" err="1"/>
              <a:t>Khoshkangini</a:t>
            </a:r>
            <a:endParaRPr lang="en-GB" dirty="0"/>
          </a:p>
          <a:p>
            <a:pPr algn="l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9829"/>
            <a:ext cx="8782929" cy="80185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Interface Results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7"/>
            <a:ext cx="9144000" cy="1082504"/>
          </a:xfrm>
        </p:spPr>
        <p:txBody>
          <a:bodyPr/>
          <a:lstStyle/>
          <a:p>
            <a:pPr algn="l"/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687"/>
            <a:ext cx="12192000" cy="2799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1157"/>
            <a:ext cx="12192000" cy="287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3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7"/>
            <a:ext cx="9144000" cy="1082504"/>
          </a:xfrm>
        </p:spPr>
        <p:txBody>
          <a:bodyPr/>
          <a:lstStyle/>
          <a:p>
            <a:pPr algn="l"/>
            <a:endParaRPr lang="en-GB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379829"/>
            <a:ext cx="8782929" cy="8018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Interface Results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图片 1" descr="https://lh4.googleusercontent.com/f4Q82GMD4qBpb9CxeivJHF4sGVXYh60vn41-oexTe5xMcIdemjo6MsCMqj4JiXHxF7at41vw9EZ0xTqwS4Ft0GGHqHtwJvKQZkOqy48jkw053MhW6l528RrVwtAMqYWTY-HJ48g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55" y="1871003"/>
            <a:ext cx="8356210" cy="3812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28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7"/>
            <a:ext cx="9144000" cy="1082504"/>
          </a:xfrm>
        </p:spPr>
        <p:txBody>
          <a:bodyPr/>
          <a:lstStyle/>
          <a:p>
            <a:pPr algn="l"/>
            <a:endParaRPr lang="en-GB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379829"/>
            <a:ext cx="8782929" cy="8018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Background Knowledge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209800"/>
            <a:ext cx="6324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1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3978842" y="2403239"/>
            <a:ext cx="488951" cy="491067"/>
          </a:xfrm>
          <a:custGeom>
            <a:avLst/>
            <a:gdLst>
              <a:gd name="T0" fmla="*/ 721 w 1441"/>
              <a:gd name="T1" fmla="*/ 0 h 1441"/>
              <a:gd name="T2" fmla="*/ 1441 w 1441"/>
              <a:gd name="T3" fmla="*/ 721 h 1441"/>
              <a:gd name="T4" fmla="*/ 721 w 1441"/>
              <a:gd name="T5" fmla="*/ 1441 h 1441"/>
              <a:gd name="T6" fmla="*/ 0 w 1441"/>
              <a:gd name="T7" fmla="*/ 721 h 1441"/>
              <a:gd name="T8" fmla="*/ 721 w 1441"/>
              <a:gd name="T9" fmla="*/ 0 h 1441"/>
              <a:gd name="T10" fmla="*/ 721 w 1441"/>
              <a:gd name="T11" fmla="*/ 186 h 1441"/>
              <a:gd name="T12" fmla="*/ 1255 w 1441"/>
              <a:gd name="T13" fmla="*/ 721 h 1441"/>
              <a:gd name="T14" fmla="*/ 721 w 1441"/>
              <a:gd name="T15" fmla="*/ 1255 h 1441"/>
              <a:gd name="T16" fmla="*/ 186 w 1441"/>
              <a:gd name="T17" fmla="*/ 721 h 1441"/>
              <a:gd name="T18" fmla="*/ 721 w 1441"/>
              <a:gd name="T19" fmla="*/ 186 h 1441"/>
              <a:gd name="T20" fmla="*/ 305 w 1441"/>
              <a:gd name="T21" fmla="*/ 928 h 1441"/>
              <a:gd name="T22" fmla="*/ 751 w 1441"/>
              <a:gd name="T23" fmla="*/ 928 h 1441"/>
              <a:gd name="T24" fmla="*/ 751 w 1441"/>
              <a:gd name="T25" fmla="*/ 1135 h 1441"/>
              <a:gd name="T26" fmla="*/ 1197 w 1441"/>
              <a:gd name="T27" fmla="*/ 721 h 1441"/>
              <a:gd name="T28" fmla="*/ 751 w 1441"/>
              <a:gd name="T29" fmla="*/ 306 h 1441"/>
              <a:gd name="T30" fmla="*/ 751 w 1441"/>
              <a:gd name="T31" fmla="*/ 513 h 1441"/>
              <a:gd name="T32" fmla="*/ 305 w 1441"/>
              <a:gd name="T33" fmla="*/ 513 h 1441"/>
              <a:gd name="T34" fmla="*/ 305 w 1441"/>
              <a:gd name="T35" fmla="*/ 928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1" h="1441">
                <a:moveTo>
                  <a:pt x="721" y="0"/>
                </a:moveTo>
                <a:cubicBezTo>
                  <a:pt x="1119" y="0"/>
                  <a:pt x="1441" y="323"/>
                  <a:pt x="1441" y="721"/>
                </a:cubicBezTo>
                <a:cubicBezTo>
                  <a:pt x="1441" y="1119"/>
                  <a:pt x="1119" y="1441"/>
                  <a:pt x="721" y="1441"/>
                </a:cubicBezTo>
                <a:cubicBezTo>
                  <a:pt x="323" y="1441"/>
                  <a:pt x="0" y="1119"/>
                  <a:pt x="0" y="721"/>
                </a:cubicBezTo>
                <a:cubicBezTo>
                  <a:pt x="0" y="323"/>
                  <a:pt x="323" y="0"/>
                  <a:pt x="721" y="0"/>
                </a:cubicBezTo>
                <a:close/>
                <a:moveTo>
                  <a:pt x="721" y="186"/>
                </a:moveTo>
                <a:cubicBezTo>
                  <a:pt x="1016" y="186"/>
                  <a:pt x="1255" y="426"/>
                  <a:pt x="1255" y="721"/>
                </a:cubicBezTo>
                <a:cubicBezTo>
                  <a:pt x="1255" y="1016"/>
                  <a:pt x="1016" y="1255"/>
                  <a:pt x="721" y="1255"/>
                </a:cubicBezTo>
                <a:cubicBezTo>
                  <a:pt x="426" y="1255"/>
                  <a:pt x="186" y="1016"/>
                  <a:pt x="186" y="721"/>
                </a:cubicBezTo>
                <a:cubicBezTo>
                  <a:pt x="186" y="426"/>
                  <a:pt x="426" y="186"/>
                  <a:pt x="721" y="186"/>
                </a:cubicBezTo>
                <a:close/>
                <a:moveTo>
                  <a:pt x="305" y="928"/>
                </a:moveTo>
                <a:lnTo>
                  <a:pt x="751" y="928"/>
                </a:lnTo>
                <a:lnTo>
                  <a:pt x="751" y="1135"/>
                </a:lnTo>
                <a:lnTo>
                  <a:pt x="1197" y="721"/>
                </a:lnTo>
                <a:lnTo>
                  <a:pt x="751" y="306"/>
                </a:lnTo>
                <a:lnTo>
                  <a:pt x="751" y="513"/>
                </a:lnTo>
                <a:lnTo>
                  <a:pt x="305" y="513"/>
                </a:lnTo>
                <a:lnTo>
                  <a:pt x="305" y="928"/>
                </a:lnTo>
                <a:close/>
              </a:path>
            </a:pathLst>
          </a:custGeom>
          <a:solidFill>
            <a:srgbClr val="008FCA"/>
          </a:solidFill>
          <a:ln>
            <a:noFill/>
          </a:ln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</a:pPr>
            <a:endParaRPr lang="zh-CN" altLang="en-US" sz="24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50917" y="2334623"/>
            <a:ext cx="2267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LABELING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3978842" y="3257463"/>
            <a:ext cx="488951" cy="491067"/>
          </a:xfrm>
          <a:custGeom>
            <a:avLst/>
            <a:gdLst>
              <a:gd name="T0" fmla="*/ 721 w 1441"/>
              <a:gd name="T1" fmla="*/ 0 h 1441"/>
              <a:gd name="T2" fmla="*/ 1441 w 1441"/>
              <a:gd name="T3" fmla="*/ 721 h 1441"/>
              <a:gd name="T4" fmla="*/ 721 w 1441"/>
              <a:gd name="T5" fmla="*/ 1441 h 1441"/>
              <a:gd name="T6" fmla="*/ 0 w 1441"/>
              <a:gd name="T7" fmla="*/ 721 h 1441"/>
              <a:gd name="T8" fmla="*/ 721 w 1441"/>
              <a:gd name="T9" fmla="*/ 0 h 1441"/>
              <a:gd name="T10" fmla="*/ 721 w 1441"/>
              <a:gd name="T11" fmla="*/ 186 h 1441"/>
              <a:gd name="T12" fmla="*/ 1255 w 1441"/>
              <a:gd name="T13" fmla="*/ 721 h 1441"/>
              <a:gd name="T14" fmla="*/ 721 w 1441"/>
              <a:gd name="T15" fmla="*/ 1255 h 1441"/>
              <a:gd name="T16" fmla="*/ 186 w 1441"/>
              <a:gd name="T17" fmla="*/ 721 h 1441"/>
              <a:gd name="T18" fmla="*/ 721 w 1441"/>
              <a:gd name="T19" fmla="*/ 186 h 1441"/>
              <a:gd name="T20" fmla="*/ 305 w 1441"/>
              <a:gd name="T21" fmla="*/ 928 h 1441"/>
              <a:gd name="T22" fmla="*/ 751 w 1441"/>
              <a:gd name="T23" fmla="*/ 928 h 1441"/>
              <a:gd name="T24" fmla="*/ 751 w 1441"/>
              <a:gd name="T25" fmla="*/ 1135 h 1441"/>
              <a:gd name="T26" fmla="*/ 1197 w 1441"/>
              <a:gd name="T27" fmla="*/ 721 h 1441"/>
              <a:gd name="T28" fmla="*/ 751 w 1441"/>
              <a:gd name="T29" fmla="*/ 306 h 1441"/>
              <a:gd name="T30" fmla="*/ 751 w 1441"/>
              <a:gd name="T31" fmla="*/ 513 h 1441"/>
              <a:gd name="T32" fmla="*/ 305 w 1441"/>
              <a:gd name="T33" fmla="*/ 513 h 1441"/>
              <a:gd name="T34" fmla="*/ 305 w 1441"/>
              <a:gd name="T35" fmla="*/ 928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1" h="1441">
                <a:moveTo>
                  <a:pt x="721" y="0"/>
                </a:moveTo>
                <a:cubicBezTo>
                  <a:pt x="1119" y="0"/>
                  <a:pt x="1441" y="323"/>
                  <a:pt x="1441" y="721"/>
                </a:cubicBezTo>
                <a:cubicBezTo>
                  <a:pt x="1441" y="1119"/>
                  <a:pt x="1119" y="1441"/>
                  <a:pt x="721" y="1441"/>
                </a:cubicBezTo>
                <a:cubicBezTo>
                  <a:pt x="323" y="1441"/>
                  <a:pt x="0" y="1119"/>
                  <a:pt x="0" y="721"/>
                </a:cubicBezTo>
                <a:cubicBezTo>
                  <a:pt x="0" y="323"/>
                  <a:pt x="323" y="0"/>
                  <a:pt x="721" y="0"/>
                </a:cubicBezTo>
                <a:close/>
                <a:moveTo>
                  <a:pt x="721" y="186"/>
                </a:moveTo>
                <a:cubicBezTo>
                  <a:pt x="1016" y="186"/>
                  <a:pt x="1255" y="426"/>
                  <a:pt x="1255" y="721"/>
                </a:cubicBezTo>
                <a:cubicBezTo>
                  <a:pt x="1255" y="1016"/>
                  <a:pt x="1016" y="1255"/>
                  <a:pt x="721" y="1255"/>
                </a:cubicBezTo>
                <a:cubicBezTo>
                  <a:pt x="426" y="1255"/>
                  <a:pt x="186" y="1016"/>
                  <a:pt x="186" y="721"/>
                </a:cubicBezTo>
                <a:cubicBezTo>
                  <a:pt x="186" y="426"/>
                  <a:pt x="426" y="186"/>
                  <a:pt x="721" y="186"/>
                </a:cubicBezTo>
                <a:close/>
                <a:moveTo>
                  <a:pt x="305" y="928"/>
                </a:moveTo>
                <a:lnTo>
                  <a:pt x="751" y="928"/>
                </a:lnTo>
                <a:lnTo>
                  <a:pt x="751" y="1135"/>
                </a:lnTo>
                <a:lnTo>
                  <a:pt x="1197" y="721"/>
                </a:lnTo>
                <a:lnTo>
                  <a:pt x="751" y="306"/>
                </a:lnTo>
                <a:lnTo>
                  <a:pt x="751" y="513"/>
                </a:lnTo>
                <a:lnTo>
                  <a:pt x="305" y="513"/>
                </a:lnTo>
                <a:lnTo>
                  <a:pt x="305" y="928"/>
                </a:lnTo>
                <a:close/>
              </a:path>
            </a:pathLst>
          </a:custGeom>
          <a:solidFill>
            <a:srgbClr val="5DBAFF"/>
          </a:solidFill>
          <a:ln>
            <a:noFill/>
          </a:ln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</a:pPr>
            <a:endParaRPr lang="zh-CN" altLang="en-US" sz="24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50917" y="3188847"/>
            <a:ext cx="2797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ALGORITHM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5"/>
          <p:cNvSpPr>
            <a:spLocks noEditPoints="1"/>
          </p:cNvSpPr>
          <p:nvPr/>
        </p:nvSpPr>
        <p:spPr bwMode="auto">
          <a:xfrm>
            <a:off x="3978842" y="4111687"/>
            <a:ext cx="488951" cy="491067"/>
          </a:xfrm>
          <a:custGeom>
            <a:avLst/>
            <a:gdLst>
              <a:gd name="T0" fmla="*/ 721 w 1441"/>
              <a:gd name="T1" fmla="*/ 0 h 1441"/>
              <a:gd name="T2" fmla="*/ 1441 w 1441"/>
              <a:gd name="T3" fmla="*/ 721 h 1441"/>
              <a:gd name="T4" fmla="*/ 721 w 1441"/>
              <a:gd name="T5" fmla="*/ 1441 h 1441"/>
              <a:gd name="T6" fmla="*/ 0 w 1441"/>
              <a:gd name="T7" fmla="*/ 721 h 1441"/>
              <a:gd name="T8" fmla="*/ 721 w 1441"/>
              <a:gd name="T9" fmla="*/ 0 h 1441"/>
              <a:gd name="T10" fmla="*/ 721 w 1441"/>
              <a:gd name="T11" fmla="*/ 186 h 1441"/>
              <a:gd name="T12" fmla="*/ 1255 w 1441"/>
              <a:gd name="T13" fmla="*/ 721 h 1441"/>
              <a:gd name="T14" fmla="*/ 721 w 1441"/>
              <a:gd name="T15" fmla="*/ 1255 h 1441"/>
              <a:gd name="T16" fmla="*/ 186 w 1441"/>
              <a:gd name="T17" fmla="*/ 721 h 1441"/>
              <a:gd name="T18" fmla="*/ 721 w 1441"/>
              <a:gd name="T19" fmla="*/ 186 h 1441"/>
              <a:gd name="T20" fmla="*/ 305 w 1441"/>
              <a:gd name="T21" fmla="*/ 928 h 1441"/>
              <a:gd name="T22" fmla="*/ 751 w 1441"/>
              <a:gd name="T23" fmla="*/ 928 h 1441"/>
              <a:gd name="T24" fmla="*/ 751 w 1441"/>
              <a:gd name="T25" fmla="*/ 1135 h 1441"/>
              <a:gd name="T26" fmla="*/ 1197 w 1441"/>
              <a:gd name="T27" fmla="*/ 721 h 1441"/>
              <a:gd name="T28" fmla="*/ 751 w 1441"/>
              <a:gd name="T29" fmla="*/ 306 h 1441"/>
              <a:gd name="T30" fmla="*/ 751 w 1441"/>
              <a:gd name="T31" fmla="*/ 513 h 1441"/>
              <a:gd name="T32" fmla="*/ 305 w 1441"/>
              <a:gd name="T33" fmla="*/ 513 h 1441"/>
              <a:gd name="T34" fmla="*/ 305 w 1441"/>
              <a:gd name="T35" fmla="*/ 928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1" h="1441">
                <a:moveTo>
                  <a:pt x="721" y="0"/>
                </a:moveTo>
                <a:cubicBezTo>
                  <a:pt x="1119" y="0"/>
                  <a:pt x="1441" y="323"/>
                  <a:pt x="1441" y="721"/>
                </a:cubicBezTo>
                <a:cubicBezTo>
                  <a:pt x="1441" y="1119"/>
                  <a:pt x="1119" y="1441"/>
                  <a:pt x="721" y="1441"/>
                </a:cubicBezTo>
                <a:cubicBezTo>
                  <a:pt x="323" y="1441"/>
                  <a:pt x="0" y="1119"/>
                  <a:pt x="0" y="721"/>
                </a:cubicBezTo>
                <a:cubicBezTo>
                  <a:pt x="0" y="323"/>
                  <a:pt x="323" y="0"/>
                  <a:pt x="721" y="0"/>
                </a:cubicBezTo>
                <a:close/>
                <a:moveTo>
                  <a:pt x="721" y="186"/>
                </a:moveTo>
                <a:cubicBezTo>
                  <a:pt x="1016" y="186"/>
                  <a:pt x="1255" y="426"/>
                  <a:pt x="1255" y="721"/>
                </a:cubicBezTo>
                <a:cubicBezTo>
                  <a:pt x="1255" y="1016"/>
                  <a:pt x="1016" y="1255"/>
                  <a:pt x="721" y="1255"/>
                </a:cubicBezTo>
                <a:cubicBezTo>
                  <a:pt x="426" y="1255"/>
                  <a:pt x="186" y="1016"/>
                  <a:pt x="186" y="721"/>
                </a:cubicBezTo>
                <a:cubicBezTo>
                  <a:pt x="186" y="426"/>
                  <a:pt x="426" y="186"/>
                  <a:pt x="721" y="186"/>
                </a:cubicBezTo>
                <a:close/>
                <a:moveTo>
                  <a:pt x="305" y="928"/>
                </a:moveTo>
                <a:lnTo>
                  <a:pt x="751" y="928"/>
                </a:lnTo>
                <a:lnTo>
                  <a:pt x="751" y="1135"/>
                </a:lnTo>
                <a:lnTo>
                  <a:pt x="1197" y="721"/>
                </a:lnTo>
                <a:lnTo>
                  <a:pt x="751" y="306"/>
                </a:lnTo>
                <a:lnTo>
                  <a:pt x="751" y="513"/>
                </a:lnTo>
                <a:lnTo>
                  <a:pt x="305" y="513"/>
                </a:lnTo>
                <a:lnTo>
                  <a:pt x="305" y="928"/>
                </a:lnTo>
                <a:close/>
              </a:path>
            </a:pathLst>
          </a:custGeom>
          <a:solidFill>
            <a:srgbClr val="66CEF6"/>
          </a:solidFill>
          <a:ln>
            <a:noFill/>
          </a:ln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</a:pPr>
            <a:endParaRPr lang="zh-CN" altLang="en-US" sz="24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50917" y="4043071"/>
            <a:ext cx="2883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EVALUATION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24000" y="379829"/>
            <a:ext cx="8782929" cy="80185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Further Plan 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56435"/>
      </p:ext>
    </p:extLst>
  </p:cSld>
  <p:clrMapOvr>
    <a:masterClrMapping/>
  </p:clrMapOvr>
  <p:transition spd="slow" advTm="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9829"/>
            <a:ext cx="8782929" cy="8018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LABELING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7"/>
            <a:ext cx="9144000" cy="1082504"/>
          </a:xfrm>
        </p:spPr>
        <p:txBody>
          <a:bodyPr/>
          <a:lstStyle/>
          <a:p>
            <a:pPr algn="l"/>
            <a:endParaRPr lang="en-GB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84" y="1821510"/>
            <a:ext cx="5549178" cy="39166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5680" y="5852161"/>
            <a:ext cx="1005840" cy="457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821510"/>
            <a:ext cx="43891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Input:</a:t>
            </a:r>
          </a:p>
          <a:p>
            <a:r>
              <a:rPr lang="en-US" b="1" dirty="0" smtClean="0"/>
              <a:t>Time series</a:t>
            </a:r>
            <a:r>
              <a:rPr lang="en-US" dirty="0" smtClean="0"/>
              <a:t>: </a:t>
            </a:r>
          </a:p>
          <a:p>
            <a:r>
              <a:rPr lang="en-US" b="1" dirty="0" smtClean="0"/>
              <a:t>Time</a:t>
            </a:r>
            <a:r>
              <a:rPr lang="en-US" dirty="0" smtClean="0"/>
              <a:t>:       Smallest time per hour</a:t>
            </a:r>
          </a:p>
          <a:p>
            <a:r>
              <a:rPr lang="en-US" b="1" dirty="0" smtClean="0"/>
              <a:t>Features</a:t>
            </a:r>
            <a:r>
              <a:rPr lang="en-US" dirty="0" smtClean="0"/>
              <a:t>: </a:t>
            </a:r>
            <a:r>
              <a:rPr lang="en-US" dirty="0" err="1" smtClean="0"/>
              <a:t>eg</a:t>
            </a:r>
            <a:r>
              <a:rPr lang="en-US" dirty="0" smtClean="0"/>
              <a:t>: Vehicle Rate, Vehicle Speed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b="1" i="1" dirty="0" smtClean="0"/>
              <a:t>Processing:</a:t>
            </a:r>
          </a:p>
          <a:p>
            <a:r>
              <a:rPr lang="en-US" dirty="0" smtClean="0"/>
              <a:t>Labeling the data manually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Accelerated, decelerated</a:t>
            </a:r>
          </a:p>
          <a:p>
            <a:r>
              <a:rPr lang="en-US" dirty="0"/>
              <a:t> </a:t>
            </a:r>
            <a:r>
              <a:rPr lang="en-US" dirty="0" smtClean="0"/>
              <a:t>     High temperature, Low temperature,  </a:t>
            </a:r>
            <a:endParaRPr lang="en-US" dirty="0"/>
          </a:p>
          <a:p>
            <a:r>
              <a:rPr lang="en-US" dirty="0" smtClean="0"/>
              <a:t>      Rural or urban area.</a:t>
            </a:r>
          </a:p>
          <a:p>
            <a:endParaRPr lang="en-US" dirty="0" smtClean="0"/>
          </a:p>
          <a:p>
            <a:r>
              <a:rPr lang="en-US" sz="2400" b="1" i="1" dirty="0" smtClean="0"/>
              <a:t>Output:</a:t>
            </a:r>
          </a:p>
          <a:p>
            <a:r>
              <a:rPr lang="en-US" dirty="0" smtClean="0"/>
              <a:t>1.Generating tables</a:t>
            </a:r>
          </a:p>
          <a:p>
            <a:endParaRPr lang="en-US" dirty="0"/>
          </a:p>
          <a:p>
            <a:r>
              <a:rPr lang="en-US" dirty="0" smtClean="0"/>
              <a:t>2.Export csv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9829"/>
            <a:ext cx="8782929" cy="8018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Algorithm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7"/>
            <a:ext cx="9144000" cy="1082504"/>
          </a:xfrm>
        </p:spPr>
        <p:txBody>
          <a:bodyPr/>
          <a:lstStyle/>
          <a:p>
            <a:pPr algn="l"/>
            <a:endParaRPr lang="en-GB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5680" y="5852161"/>
            <a:ext cx="1005840" cy="457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8281" y="1894589"/>
            <a:ext cx="43794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333333"/>
                </a:solidFill>
                <a:latin typeface="Times New Roman" charset="0"/>
                <a:ea typeface="宋体" charset="0"/>
              </a:rPr>
              <a:t>Eg</a:t>
            </a:r>
            <a:r>
              <a:rPr lang="en-US" dirty="0" smtClean="0">
                <a:solidFill>
                  <a:srgbClr val="333333"/>
                </a:solidFill>
                <a:latin typeface="Times New Roman" charset="0"/>
                <a:ea typeface="宋体" charset="0"/>
              </a:rPr>
              <a:t>.</a:t>
            </a:r>
            <a:endParaRPr lang="en-US" dirty="0">
              <a:solidFill>
                <a:srgbClr val="333333"/>
              </a:solidFill>
              <a:latin typeface="Times New Roman" charset="0"/>
              <a:ea typeface="宋体" charset="0"/>
            </a:endParaRPr>
          </a:p>
          <a:p>
            <a:pPr marL="285750" indent="-285750">
              <a:spcAft>
                <a:spcPts val="0"/>
              </a:spcAft>
              <a:buFont typeface="Symbol" charset="2"/>
              <a:buChar char="·"/>
            </a:pPr>
            <a:r>
              <a:rPr lang="en-US" dirty="0" smtClean="0">
                <a:solidFill>
                  <a:srgbClr val="333333"/>
                </a:solidFill>
                <a:latin typeface="Times New Roman" charset="0"/>
                <a:ea typeface="宋体" charset="0"/>
              </a:rPr>
              <a:t>KNN</a:t>
            </a:r>
          </a:p>
          <a:p>
            <a:pPr>
              <a:spcAft>
                <a:spcPts val="0"/>
              </a:spcAft>
            </a:pPr>
            <a:endParaRPr lang="en-US" dirty="0">
              <a:solidFill>
                <a:srgbClr val="333333"/>
              </a:solidFill>
              <a:latin typeface="Times New Roman" charset="0"/>
              <a:ea typeface="宋体" charset="0"/>
            </a:endParaRPr>
          </a:p>
          <a:p>
            <a:pPr marL="285750" indent="-285750">
              <a:spcAft>
                <a:spcPts val="0"/>
              </a:spcAft>
              <a:buFont typeface="Symbol" charset="2"/>
              <a:buChar char="·"/>
            </a:pPr>
            <a:endParaRPr lang="en-US" dirty="0">
              <a:solidFill>
                <a:srgbClr val="333333"/>
              </a:solidFill>
              <a:latin typeface="Times New Roman" charset="0"/>
              <a:ea typeface="宋体" charset="0"/>
            </a:endParaRPr>
          </a:p>
          <a:p>
            <a:pPr marL="285750" indent="-285750">
              <a:spcAft>
                <a:spcPts val="0"/>
              </a:spcAft>
              <a:buFont typeface="Symbol" charset="2"/>
              <a:buChar char="·"/>
            </a:pPr>
            <a:r>
              <a:rPr lang="en-US" dirty="0" smtClean="0">
                <a:solidFill>
                  <a:srgbClr val="333333"/>
                </a:solidFill>
                <a:latin typeface="Times New Roman" charset="0"/>
                <a:ea typeface="宋体" charset="0"/>
              </a:rPr>
              <a:t>Decision Tree</a:t>
            </a:r>
            <a:endParaRPr lang="zh-CN" altLang="en-US" dirty="0" smtClean="0">
              <a:solidFill>
                <a:srgbClr val="333333"/>
              </a:solidFill>
              <a:latin typeface="Times New Roman" charset="0"/>
              <a:ea typeface="宋体" charset="0"/>
            </a:endParaRPr>
          </a:p>
          <a:p>
            <a:pPr marL="285750" indent="-285750">
              <a:spcAft>
                <a:spcPts val="0"/>
              </a:spcAft>
              <a:buFont typeface="Symbol" charset="2"/>
              <a:buChar char="·"/>
            </a:pPr>
            <a:endParaRPr lang="zh-CN" altLang="en-US" dirty="0">
              <a:solidFill>
                <a:srgbClr val="333333"/>
              </a:solidFill>
              <a:latin typeface="Times New Roman" charset="0"/>
              <a:ea typeface="宋体" charset="0"/>
            </a:endParaRPr>
          </a:p>
          <a:p>
            <a:pPr marL="285750" indent="-285750">
              <a:spcAft>
                <a:spcPts val="0"/>
              </a:spcAft>
              <a:buFont typeface="Symbol" charset="2"/>
              <a:buChar char="·"/>
            </a:pPr>
            <a:endParaRPr lang="zh-CN" altLang="en-US" dirty="0" smtClean="0">
              <a:solidFill>
                <a:srgbClr val="333333"/>
              </a:solidFill>
              <a:latin typeface="Times New Roman" charset="0"/>
              <a:ea typeface="宋体" charset="0"/>
            </a:endParaRPr>
          </a:p>
          <a:p>
            <a:pPr marL="285750" indent="-285750">
              <a:buFont typeface="Symbol" charset="2"/>
              <a:buChar char="·"/>
            </a:pPr>
            <a:r>
              <a:rPr lang="en-US" dirty="0">
                <a:solidFill>
                  <a:srgbClr val="333333"/>
                </a:solidFill>
                <a:latin typeface="Times New Roman" charset="0"/>
                <a:ea typeface="宋体" charset="0"/>
              </a:rPr>
              <a:t>SVM</a:t>
            </a:r>
          </a:p>
          <a:p>
            <a:pPr>
              <a:spcAft>
                <a:spcPts val="0"/>
              </a:spcAft>
            </a:pPr>
            <a:endParaRPr lang="en-US" dirty="0">
              <a:solidFill>
                <a:srgbClr val="333333"/>
              </a:solidFill>
              <a:latin typeface="Times New Roman" charset="0"/>
              <a:ea typeface="宋体" charset="0"/>
            </a:endParaRPr>
          </a:p>
          <a:p>
            <a:pPr marL="285750" indent="-285750">
              <a:spcAft>
                <a:spcPts val="0"/>
              </a:spcAft>
              <a:buFont typeface="Symbol" charset="2"/>
              <a:buChar char="·"/>
            </a:pPr>
            <a:endParaRPr lang="en-US" dirty="0" smtClean="0"/>
          </a:p>
          <a:p>
            <a:pPr marL="285750" indent="-285750">
              <a:spcAft>
                <a:spcPts val="0"/>
              </a:spcAft>
              <a:buFont typeface="Symbol" charset="2"/>
              <a:buChar char="·"/>
            </a:pPr>
            <a:endParaRPr lang="en-US" dirty="0">
              <a:solidFill>
                <a:srgbClr val="333333"/>
              </a:solidFill>
              <a:latin typeface="Times New Roman" charset="0"/>
              <a:ea typeface="宋体" charset="0"/>
            </a:endParaRPr>
          </a:p>
          <a:p>
            <a:pPr>
              <a:spcAft>
                <a:spcPts val="0"/>
              </a:spcAft>
            </a:pPr>
            <a:endParaRPr lang="en-US" dirty="0">
              <a:solidFill>
                <a:srgbClr val="333333"/>
              </a:solidFill>
              <a:latin typeface="Times New Roman" charset="0"/>
              <a:ea typeface="宋体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919" y="3802412"/>
            <a:ext cx="3733800" cy="2599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919" y="1023809"/>
            <a:ext cx="3893475" cy="277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9"/>
            <a:ext cx="8782929" cy="8018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Algorithm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7"/>
            <a:ext cx="9144000" cy="1082504"/>
          </a:xfrm>
        </p:spPr>
        <p:txBody>
          <a:bodyPr/>
          <a:lstStyle/>
          <a:p>
            <a:pPr algn="l"/>
            <a:endParaRPr lang="en-GB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5680" y="5852161"/>
            <a:ext cx="1005840" cy="457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707"/>
            <a:ext cx="11591778" cy="58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7"/>
            <a:ext cx="9144000" cy="1082504"/>
          </a:xfrm>
        </p:spPr>
        <p:txBody>
          <a:bodyPr/>
          <a:lstStyle/>
          <a:p>
            <a:pPr algn="l"/>
            <a:endParaRPr lang="en-GB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379829"/>
            <a:ext cx="8782929" cy="8018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EVALUATION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069" y="2175641"/>
            <a:ext cx="79615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Web interface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Survey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Standard/Rules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Machine learning method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err="1" smtClean="0">
                <a:latin typeface="Times New Roman" charset="0"/>
                <a:ea typeface="Times New Roman" charset="0"/>
                <a:cs typeface="Times New Roman" charset="0"/>
              </a:rPr>
              <a:t>Meitrics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: classification accuracy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Cross-validation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97</Words>
  <Application>Microsoft Macintosh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Calibri Light</vt:lpstr>
      <vt:lpstr>Symbol</vt:lpstr>
      <vt:lpstr>Times New Roman</vt:lpstr>
      <vt:lpstr>宋体</vt:lpstr>
      <vt:lpstr>微软雅黑</vt:lpstr>
      <vt:lpstr>Arial</vt:lpstr>
      <vt:lpstr>Office Theme</vt:lpstr>
      <vt:lpstr>Understanding the behavior of Buses through Monitoring Web Interface</vt:lpstr>
      <vt:lpstr>Interface Results</vt:lpstr>
      <vt:lpstr>PowerPoint Presentation</vt:lpstr>
      <vt:lpstr>PowerPoint Presentation</vt:lpstr>
      <vt:lpstr>PowerPoint Presentation</vt:lpstr>
      <vt:lpstr>LABELING </vt:lpstr>
      <vt:lpstr>Algorithm </vt:lpstr>
      <vt:lpstr>Algorithm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behavior of Buses through Monitoring Web Interface</dc:title>
  <dc:creator>m13269108855@163.com</dc:creator>
  <cp:lastModifiedBy>m13269108855@163.com</cp:lastModifiedBy>
  <cp:revision>74</cp:revision>
  <dcterms:created xsi:type="dcterms:W3CDTF">2019-04-16T21:38:18Z</dcterms:created>
  <dcterms:modified xsi:type="dcterms:W3CDTF">2019-04-21T21:29:45Z</dcterms:modified>
</cp:coreProperties>
</file>